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62" r:id="rId2"/>
    <p:sldId id="263" r:id="rId3"/>
    <p:sldId id="265" r:id="rId4"/>
    <p:sldId id="266" r:id="rId5"/>
    <p:sldId id="268" r:id="rId6"/>
    <p:sldId id="269" r:id="rId7"/>
    <p:sldId id="270" r:id="rId8"/>
    <p:sldId id="267" r:id="rId9"/>
    <p:sldId id="264" r:id="rId10"/>
    <p:sldId id="257" r:id="rId11"/>
    <p:sldId id="258" r:id="rId12"/>
    <p:sldId id="259" r:id="rId13"/>
    <p:sldId id="260" r:id="rId14"/>
    <p:sldId id="271" r:id="rId15"/>
    <p:sldId id="261"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53" autoAdjust="0"/>
    <p:restoredTop sz="94097" autoAdjust="0"/>
  </p:normalViewPr>
  <p:slideViewPr>
    <p:cSldViewPr>
      <p:cViewPr>
        <p:scale>
          <a:sx n="75" d="100"/>
          <a:sy n="75" d="100"/>
        </p:scale>
        <p:origin x="-1572"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4A7AC3-DD71-4BA8-8E79-BF1BFE35993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s-ES"/>
        </a:p>
      </dgm:t>
    </dgm:pt>
    <dgm:pt modelId="{B523EA0B-57D0-4F72-90A1-0BBCC39C08C8}">
      <dgm:prSet phldrT="[Texto]"/>
      <dgm:spPr/>
      <dgm:t>
        <a:bodyPr/>
        <a:lstStyle/>
        <a:p>
          <a:r>
            <a:rPr lang="es-ES" dirty="0" smtClean="0"/>
            <a:t>¿Qué es </a:t>
          </a:r>
          <a:r>
            <a:rPr lang="es-ES" dirty="0" err="1" smtClean="0"/>
            <a:t>JQuery</a:t>
          </a:r>
          <a:r>
            <a:rPr lang="es-ES" dirty="0" smtClean="0"/>
            <a:t>?</a:t>
          </a:r>
          <a:endParaRPr lang="es-ES" dirty="0"/>
        </a:p>
      </dgm:t>
    </dgm:pt>
    <dgm:pt modelId="{35387F15-E8EE-4E25-AABC-AE0509DB176A}" type="parTrans" cxnId="{FA50A441-15A2-42B3-A958-2C269F60E5E7}">
      <dgm:prSet/>
      <dgm:spPr/>
      <dgm:t>
        <a:bodyPr/>
        <a:lstStyle/>
        <a:p>
          <a:endParaRPr lang="es-ES"/>
        </a:p>
      </dgm:t>
    </dgm:pt>
    <dgm:pt modelId="{DE28101B-2F96-4744-8896-CC7DB386AB8B}" type="sibTrans" cxnId="{FA50A441-15A2-42B3-A958-2C269F60E5E7}">
      <dgm:prSet/>
      <dgm:spPr/>
      <dgm:t>
        <a:bodyPr/>
        <a:lstStyle/>
        <a:p>
          <a:endParaRPr lang="es-ES"/>
        </a:p>
      </dgm:t>
    </dgm:pt>
    <dgm:pt modelId="{27ECE6F7-1A69-4C0F-877F-636D87EEC745}">
      <dgm:prSet phldrT="[Texto]"/>
      <dgm:spPr/>
      <dgm:t>
        <a:bodyPr/>
        <a:lstStyle/>
        <a:p>
          <a:r>
            <a:rPr lang="es-ES" dirty="0" smtClean="0"/>
            <a:t>¿Para que sirve?</a:t>
          </a:r>
          <a:endParaRPr lang="es-ES" dirty="0"/>
        </a:p>
      </dgm:t>
    </dgm:pt>
    <dgm:pt modelId="{CE236E34-90DD-446E-964C-929F5BF50C92}" type="parTrans" cxnId="{BAD4FD52-C6D6-4F62-BE24-38DF1FCE9D0D}">
      <dgm:prSet/>
      <dgm:spPr/>
      <dgm:t>
        <a:bodyPr/>
        <a:lstStyle/>
        <a:p>
          <a:endParaRPr lang="es-ES"/>
        </a:p>
      </dgm:t>
    </dgm:pt>
    <dgm:pt modelId="{E425880E-91ED-4504-905E-2D1DB54DE0ED}" type="sibTrans" cxnId="{BAD4FD52-C6D6-4F62-BE24-38DF1FCE9D0D}">
      <dgm:prSet/>
      <dgm:spPr/>
      <dgm:t>
        <a:bodyPr/>
        <a:lstStyle/>
        <a:p>
          <a:endParaRPr lang="es-ES"/>
        </a:p>
      </dgm:t>
    </dgm:pt>
    <dgm:pt modelId="{B951F741-7013-421C-9DF3-B23CA90D0C9A}">
      <dgm:prSet phldrT="[Texto]"/>
      <dgm:spPr/>
      <dgm:t>
        <a:bodyPr/>
        <a:lstStyle/>
        <a:p>
          <a:r>
            <a:rPr lang="es-ES" dirty="0" smtClean="0"/>
            <a:t>Ventajas</a:t>
          </a:r>
          <a:endParaRPr lang="es-ES" dirty="0"/>
        </a:p>
      </dgm:t>
    </dgm:pt>
    <dgm:pt modelId="{CC23733E-D780-4D87-A528-04CBBE2F7907}" type="parTrans" cxnId="{6CEB5738-ACC0-4DB3-BE97-8255F92D676F}">
      <dgm:prSet/>
      <dgm:spPr/>
      <dgm:t>
        <a:bodyPr/>
        <a:lstStyle/>
        <a:p>
          <a:endParaRPr lang="es-ES"/>
        </a:p>
      </dgm:t>
    </dgm:pt>
    <dgm:pt modelId="{9A090FD9-D991-490C-AF20-F128FC9B51AF}" type="sibTrans" cxnId="{6CEB5738-ACC0-4DB3-BE97-8255F92D676F}">
      <dgm:prSet/>
      <dgm:spPr/>
      <dgm:t>
        <a:bodyPr/>
        <a:lstStyle/>
        <a:p>
          <a:endParaRPr lang="es-ES"/>
        </a:p>
      </dgm:t>
    </dgm:pt>
    <dgm:pt modelId="{33221D93-BF2B-4BA0-AE2A-C72D1C31FDBD}" type="pres">
      <dgm:prSet presAssocID="{CD4A7AC3-DD71-4BA8-8E79-BF1BFE359933}" presName="rootnode" presStyleCnt="0">
        <dgm:presLayoutVars>
          <dgm:chMax/>
          <dgm:chPref/>
          <dgm:dir/>
          <dgm:animLvl val="lvl"/>
        </dgm:presLayoutVars>
      </dgm:prSet>
      <dgm:spPr/>
      <dgm:t>
        <a:bodyPr/>
        <a:lstStyle/>
        <a:p>
          <a:endParaRPr lang="es-ES"/>
        </a:p>
      </dgm:t>
    </dgm:pt>
    <dgm:pt modelId="{39025EBE-792D-411D-A3E9-4D93B7C6D858}" type="pres">
      <dgm:prSet presAssocID="{B523EA0B-57D0-4F72-90A1-0BBCC39C08C8}" presName="composite" presStyleCnt="0"/>
      <dgm:spPr/>
    </dgm:pt>
    <dgm:pt modelId="{DDE932EB-4167-44D1-A7A2-71561FE7604B}" type="pres">
      <dgm:prSet presAssocID="{B523EA0B-57D0-4F72-90A1-0BBCC39C08C8}" presName="LShape" presStyleLbl="alignNode1" presStyleIdx="0" presStyleCnt="5"/>
      <dgm:spPr/>
    </dgm:pt>
    <dgm:pt modelId="{EEB54315-DFE4-482D-85BB-47197D8C48F0}" type="pres">
      <dgm:prSet presAssocID="{B523EA0B-57D0-4F72-90A1-0BBCC39C08C8}" presName="ParentText" presStyleLbl="revTx" presStyleIdx="0" presStyleCnt="3">
        <dgm:presLayoutVars>
          <dgm:chMax val="0"/>
          <dgm:chPref val="0"/>
          <dgm:bulletEnabled val="1"/>
        </dgm:presLayoutVars>
      </dgm:prSet>
      <dgm:spPr/>
      <dgm:t>
        <a:bodyPr/>
        <a:lstStyle/>
        <a:p>
          <a:endParaRPr lang="es-ES"/>
        </a:p>
      </dgm:t>
    </dgm:pt>
    <dgm:pt modelId="{BF260C93-82D7-4A57-A6EF-283CF943F6A8}" type="pres">
      <dgm:prSet presAssocID="{B523EA0B-57D0-4F72-90A1-0BBCC39C08C8}" presName="Triangle" presStyleLbl="alignNode1" presStyleIdx="1" presStyleCnt="5"/>
      <dgm:spPr/>
    </dgm:pt>
    <dgm:pt modelId="{F4841BDE-2651-45A2-A436-4A2DB910033B}" type="pres">
      <dgm:prSet presAssocID="{DE28101B-2F96-4744-8896-CC7DB386AB8B}" presName="sibTrans" presStyleCnt="0"/>
      <dgm:spPr/>
    </dgm:pt>
    <dgm:pt modelId="{84523632-7E6B-4523-9ACE-502B052D7AC8}" type="pres">
      <dgm:prSet presAssocID="{DE28101B-2F96-4744-8896-CC7DB386AB8B}" presName="space" presStyleCnt="0"/>
      <dgm:spPr/>
    </dgm:pt>
    <dgm:pt modelId="{8C6725E3-08B3-41CB-894F-F5CCBDFE8E3E}" type="pres">
      <dgm:prSet presAssocID="{B951F741-7013-421C-9DF3-B23CA90D0C9A}" presName="composite" presStyleCnt="0"/>
      <dgm:spPr/>
    </dgm:pt>
    <dgm:pt modelId="{BB390DDC-3A8C-4F43-A06B-78B7817C143D}" type="pres">
      <dgm:prSet presAssocID="{B951F741-7013-421C-9DF3-B23CA90D0C9A}" presName="LShape" presStyleLbl="alignNode1" presStyleIdx="2" presStyleCnt="5"/>
      <dgm:spPr/>
    </dgm:pt>
    <dgm:pt modelId="{5676E5C1-A7BF-4BD9-A70A-1AD36315FC64}" type="pres">
      <dgm:prSet presAssocID="{B951F741-7013-421C-9DF3-B23CA90D0C9A}" presName="ParentText" presStyleLbl="revTx" presStyleIdx="1" presStyleCnt="3">
        <dgm:presLayoutVars>
          <dgm:chMax val="0"/>
          <dgm:chPref val="0"/>
          <dgm:bulletEnabled val="1"/>
        </dgm:presLayoutVars>
      </dgm:prSet>
      <dgm:spPr/>
      <dgm:t>
        <a:bodyPr/>
        <a:lstStyle/>
        <a:p>
          <a:endParaRPr lang="es-ES"/>
        </a:p>
      </dgm:t>
    </dgm:pt>
    <dgm:pt modelId="{B7026FA4-D587-4E4A-8BC4-933D7D672F01}" type="pres">
      <dgm:prSet presAssocID="{B951F741-7013-421C-9DF3-B23CA90D0C9A}" presName="Triangle" presStyleLbl="alignNode1" presStyleIdx="3" presStyleCnt="5"/>
      <dgm:spPr/>
    </dgm:pt>
    <dgm:pt modelId="{BB2A031A-DD7D-4BF7-9796-0B35E73ECEE1}" type="pres">
      <dgm:prSet presAssocID="{9A090FD9-D991-490C-AF20-F128FC9B51AF}" presName="sibTrans" presStyleCnt="0"/>
      <dgm:spPr/>
    </dgm:pt>
    <dgm:pt modelId="{C54A3468-71AA-4F7D-815C-F3C23672A9B9}" type="pres">
      <dgm:prSet presAssocID="{9A090FD9-D991-490C-AF20-F128FC9B51AF}" presName="space" presStyleCnt="0"/>
      <dgm:spPr/>
    </dgm:pt>
    <dgm:pt modelId="{516FCF98-4922-46C3-9AAF-5D01FC61DFEA}" type="pres">
      <dgm:prSet presAssocID="{27ECE6F7-1A69-4C0F-877F-636D87EEC745}" presName="composite" presStyleCnt="0"/>
      <dgm:spPr/>
    </dgm:pt>
    <dgm:pt modelId="{6B043288-B787-42B5-A2BF-EF484653E390}" type="pres">
      <dgm:prSet presAssocID="{27ECE6F7-1A69-4C0F-877F-636D87EEC745}" presName="LShape" presStyleLbl="alignNode1" presStyleIdx="4" presStyleCnt="5"/>
      <dgm:spPr/>
    </dgm:pt>
    <dgm:pt modelId="{50C7057D-864E-4314-8C4F-9AD21B7D262D}" type="pres">
      <dgm:prSet presAssocID="{27ECE6F7-1A69-4C0F-877F-636D87EEC745}" presName="ParentText" presStyleLbl="revTx" presStyleIdx="2" presStyleCnt="3">
        <dgm:presLayoutVars>
          <dgm:chMax val="0"/>
          <dgm:chPref val="0"/>
          <dgm:bulletEnabled val="1"/>
        </dgm:presLayoutVars>
      </dgm:prSet>
      <dgm:spPr/>
      <dgm:t>
        <a:bodyPr/>
        <a:lstStyle/>
        <a:p>
          <a:endParaRPr lang="es-ES"/>
        </a:p>
      </dgm:t>
    </dgm:pt>
  </dgm:ptLst>
  <dgm:cxnLst>
    <dgm:cxn modelId="{6CEB5738-ACC0-4DB3-BE97-8255F92D676F}" srcId="{CD4A7AC3-DD71-4BA8-8E79-BF1BFE359933}" destId="{B951F741-7013-421C-9DF3-B23CA90D0C9A}" srcOrd="1" destOrd="0" parTransId="{CC23733E-D780-4D87-A528-04CBBE2F7907}" sibTransId="{9A090FD9-D991-490C-AF20-F128FC9B51AF}"/>
    <dgm:cxn modelId="{BAD4FD52-C6D6-4F62-BE24-38DF1FCE9D0D}" srcId="{CD4A7AC3-DD71-4BA8-8E79-BF1BFE359933}" destId="{27ECE6F7-1A69-4C0F-877F-636D87EEC745}" srcOrd="2" destOrd="0" parTransId="{CE236E34-90DD-446E-964C-929F5BF50C92}" sibTransId="{E425880E-91ED-4504-905E-2D1DB54DE0ED}"/>
    <dgm:cxn modelId="{D2092C9D-3B8A-436F-A46D-B44277715437}" type="presOf" srcId="{B523EA0B-57D0-4F72-90A1-0BBCC39C08C8}" destId="{EEB54315-DFE4-482D-85BB-47197D8C48F0}" srcOrd="0" destOrd="0" presId="urn:microsoft.com/office/officeart/2009/3/layout/StepUpProcess"/>
    <dgm:cxn modelId="{1DADF7BF-CF0E-4874-8662-66B90C949DF4}" type="presOf" srcId="{CD4A7AC3-DD71-4BA8-8E79-BF1BFE359933}" destId="{33221D93-BF2B-4BA0-AE2A-C72D1C31FDBD}" srcOrd="0" destOrd="0" presId="urn:microsoft.com/office/officeart/2009/3/layout/StepUpProcess"/>
    <dgm:cxn modelId="{CBCD6F16-740E-4A05-AB93-199E3E22A63A}" type="presOf" srcId="{27ECE6F7-1A69-4C0F-877F-636D87EEC745}" destId="{50C7057D-864E-4314-8C4F-9AD21B7D262D}" srcOrd="0" destOrd="0" presId="urn:microsoft.com/office/officeart/2009/3/layout/StepUpProcess"/>
    <dgm:cxn modelId="{BD33EC05-801B-4832-92A2-22FEA43083AD}" type="presOf" srcId="{B951F741-7013-421C-9DF3-B23CA90D0C9A}" destId="{5676E5C1-A7BF-4BD9-A70A-1AD36315FC64}" srcOrd="0" destOrd="0" presId="urn:microsoft.com/office/officeart/2009/3/layout/StepUpProcess"/>
    <dgm:cxn modelId="{FA50A441-15A2-42B3-A958-2C269F60E5E7}" srcId="{CD4A7AC3-DD71-4BA8-8E79-BF1BFE359933}" destId="{B523EA0B-57D0-4F72-90A1-0BBCC39C08C8}" srcOrd="0" destOrd="0" parTransId="{35387F15-E8EE-4E25-AABC-AE0509DB176A}" sibTransId="{DE28101B-2F96-4744-8896-CC7DB386AB8B}"/>
    <dgm:cxn modelId="{62C1DC61-7C98-45CB-916A-299D4C8FB952}" type="presParOf" srcId="{33221D93-BF2B-4BA0-AE2A-C72D1C31FDBD}" destId="{39025EBE-792D-411D-A3E9-4D93B7C6D858}" srcOrd="0" destOrd="0" presId="urn:microsoft.com/office/officeart/2009/3/layout/StepUpProcess"/>
    <dgm:cxn modelId="{E6888469-93FD-4082-A364-B219F7798B5D}" type="presParOf" srcId="{39025EBE-792D-411D-A3E9-4D93B7C6D858}" destId="{DDE932EB-4167-44D1-A7A2-71561FE7604B}" srcOrd="0" destOrd="0" presId="urn:microsoft.com/office/officeart/2009/3/layout/StepUpProcess"/>
    <dgm:cxn modelId="{F44BDCB5-208B-44E2-B2C4-8645AEBB2C53}" type="presParOf" srcId="{39025EBE-792D-411D-A3E9-4D93B7C6D858}" destId="{EEB54315-DFE4-482D-85BB-47197D8C48F0}" srcOrd="1" destOrd="0" presId="urn:microsoft.com/office/officeart/2009/3/layout/StepUpProcess"/>
    <dgm:cxn modelId="{09AFA521-0C9F-4CDE-997B-102730390E6A}" type="presParOf" srcId="{39025EBE-792D-411D-A3E9-4D93B7C6D858}" destId="{BF260C93-82D7-4A57-A6EF-283CF943F6A8}" srcOrd="2" destOrd="0" presId="urn:microsoft.com/office/officeart/2009/3/layout/StepUpProcess"/>
    <dgm:cxn modelId="{27F85ACC-0BC8-40DA-AEA6-2DA24BE4B7D0}" type="presParOf" srcId="{33221D93-BF2B-4BA0-AE2A-C72D1C31FDBD}" destId="{F4841BDE-2651-45A2-A436-4A2DB910033B}" srcOrd="1" destOrd="0" presId="urn:microsoft.com/office/officeart/2009/3/layout/StepUpProcess"/>
    <dgm:cxn modelId="{92DEA371-F12A-4D7B-A79F-7C110B440CC6}" type="presParOf" srcId="{F4841BDE-2651-45A2-A436-4A2DB910033B}" destId="{84523632-7E6B-4523-9ACE-502B052D7AC8}" srcOrd="0" destOrd="0" presId="urn:microsoft.com/office/officeart/2009/3/layout/StepUpProcess"/>
    <dgm:cxn modelId="{CC176E79-6863-411C-93F0-170BD6CE20F2}" type="presParOf" srcId="{33221D93-BF2B-4BA0-AE2A-C72D1C31FDBD}" destId="{8C6725E3-08B3-41CB-894F-F5CCBDFE8E3E}" srcOrd="2" destOrd="0" presId="urn:microsoft.com/office/officeart/2009/3/layout/StepUpProcess"/>
    <dgm:cxn modelId="{E6575E0C-5609-4A6C-A6B8-3188AC96A2D0}" type="presParOf" srcId="{8C6725E3-08B3-41CB-894F-F5CCBDFE8E3E}" destId="{BB390DDC-3A8C-4F43-A06B-78B7817C143D}" srcOrd="0" destOrd="0" presId="urn:microsoft.com/office/officeart/2009/3/layout/StepUpProcess"/>
    <dgm:cxn modelId="{26FEE799-35FD-4BB4-9637-8613BAF3085B}" type="presParOf" srcId="{8C6725E3-08B3-41CB-894F-F5CCBDFE8E3E}" destId="{5676E5C1-A7BF-4BD9-A70A-1AD36315FC64}" srcOrd="1" destOrd="0" presId="urn:microsoft.com/office/officeart/2009/3/layout/StepUpProcess"/>
    <dgm:cxn modelId="{D7BF4540-00F4-430A-948E-40B387721B28}" type="presParOf" srcId="{8C6725E3-08B3-41CB-894F-F5CCBDFE8E3E}" destId="{B7026FA4-D587-4E4A-8BC4-933D7D672F01}" srcOrd="2" destOrd="0" presId="urn:microsoft.com/office/officeart/2009/3/layout/StepUpProcess"/>
    <dgm:cxn modelId="{8195C348-74DF-4AB0-8C85-5DE42AA0B14A}" type="presParOf" srcId="{33221D93-BF2B-4BA0-AE2A-C72D1C31FDBD}" destId="{BB2A031A-DD7D-4BF7-9796-0B35E73ECEE1}" srcOrd="3" destOrd="0" presId="urn:microsoft.com/office/officeart/2009/3/layout/StepUpProcess"/>
    <dgm:cxn modelId="{08359173-106E-432B-9B69-C0C05FCFD851}" type="presParOf" srcId="{BB2A031A-DD7D-4BF7-9796-0B35E73ECEE1}" destId="{C54A3468-71AA-4F7D-815C-F3C23672A9B9}" srcOrd="0" destOrd="0" presId="urn:microsoft.com/office/officeart/2009/3/layout/StepUpProcess"/>
    <dgm:cxn modelId="{EF5FAE3B-F0A0-4BE4-BA69-E9EB0285A1CC}" type="presParOf" srcId="{33221D93-BF2B-4BA0-AE2A-C72D1C31FDBD}" destId="{516FCF98-4922-46C3-9AAF-5D01FC61DFEA}" srcOrd="4" destOrd="0" presId="urn:microsoft.com/office/officeart/2009/3/layout/StepUpProcess"/>
    <dgm:cxn modelId="{5B10FC5D-B8FE-4680-94BF-497183BE8129}" type="presParOf" srcId="{516FCF98-4922-46C3-9AAF-5D01FC61DFEA}" destId="{6B043288-B787-42B5-A2BF-EF484653E390}" srcOrd="0" destOrd="0" presId="urn:microsoft.com/office/officeart/2009/3/layout/StepUpProcess"/>
    <dgm:cxn modelId="{8C4F262A-DF47-4625-B289-1D95AC6463E0}" type="presParOf" srcId="{516FCF98-4922-46C3-9AAF-5D01FC61DFEA}" destId="{50C7057D-864E-4314-8C4F-9AD21B7D262D}"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932EB-4167-44D1-A7A2-71561FE7604B}">
      <dsp:nvSpPr>
        <dsp:cNvPr id="0" name=""/>
        <dsp:cNvSpPr/>
      </dsp:nvSpPr>
      <dsp:spPr>
        <a:xfrm rot="5400000">
          <a:off x="388355" y="1086508"/>
          <a:ext cx="1157618" cy="1926250"/>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B54315-DFE4-482D-85BB-47197D8C48F0}">
      <dsp:nvSpPr>
        <dsp:cNvPr id="0" name=""/>
        <dsp:cNvSpPr/>
      </dsp:nvSpPr>
      <dsp:spPr>
        <a:xfrm>
          <a:off x="195120" y="1662041"/>
          <a:ext cx="1739029" cy="1524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s-ES" sz="3000" kern="1200" dirty="0" smtClean="0"/>
            <a:t>¿Qué es </a:t>
          </a:r>
          <a:r>
            <a:rPr lang="es-ES" sz="3000" kern="1200" dirty="0" err="1" smtClean="0"/>
            <a:t>JQuery</a:t>
          </a:r>
          <a:r>
            <a:rPr lang="es-ES" sz="3000" kern="1200" dirty="0" smtClean="0"/>
            <a:t>?</a:t>
          </a:r>
          <a:endParaRPr lang="es-ES" sz="3000" kern="1200" dirty="0"/>
        </a:p>
      </dsp:txBody>
      <dsp:txXfrm>
        <a:off x="195120" y="1662041"/>
        <a:ext cx="1739029" cy="1524361"/>
      </dsp:txXfrm>
    </dsp:sp>
    <dsp:sp modelId="{BF260C93-82D7-4A57-A6EF-283CF943F6A8}">
      <dsp:nvSpPr>
        <dsp:cNvPr id="0" name=""/>
        <dsp:cNvSpPr/>
      </dsp:nvSpPr>
      <dsp:spPr>
        <a:xfrm>
          <a:off x="1606030" y="944695"/>
          <a:ext cx="328118" cy="328118"/>
        </a:xfrm>
        <a:prstGeom prst="triangle">
          <a:avLst>
            <a:gd name="adj" fmla="val 1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90DDC-3A8C-4F43-A06B-78B7817C143D}">
      <dsp:nvSpPr>
        <dsp:cNvPr id="0" name=""/>
        <dsp:cNvSpPr/>
      </dsp:nvSpPr>
      <dsp:spPr>
        <a:xfrm rot="5400000">
          <a:off x="2517267" y="559706"/>
          <a:ext cx="1157618" cy="1926250"/>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76E5C1-A7BF-4BD9-A70A-1AD36315FC64}">
      <dsp:nvSpPr>
        <dsp:cNvPr id="0" name=""/>
        <dsp:cNvSpPr/>
      </dsp:nvSpPr>
      <dsp:spPr>
        <a:xfrm>
          <a:off x="2324032" y="1135240"/>
          <a:ext cx="1739029" cy="1524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s-ES" sz="3000" kern="1200" dirty="0" smtClean="0"/>
            <a:t>Ventajas</a:t>
          </a:r>
          <a:endParaRPr lang="es-ES" sz="3000" kern="1200" dirty="0"/>
        </a:p>
      </dsp:txBody>
      <dsp:txXfrm>
        <a:off x="2324032" y="1135240"/>
        <a:ext cx="1739029" cy="1524361"/>
      </dsp:txXfrm>
    </dsp:sp>
    <dsp:sp modelId="{B7026FA4-D587-4E4A-8BC4-933D7D672F01}">
      <dsp:nvSpPr>
        <dsp:cNvPr id="0" name=""/>
        <dsp:cNvSpPr/>
      </dsp:nvSpPr>
      <dsp:spPr>
        <a:xfrm>
          <a:off x="3734943" y="417893"/>
          <a:ext cx="328118" cy="328118"/>
        </a:xfrm>
        <a:prstGeom prst="triangle">
          <a:avLst>
            <a:gd name="adj" fmla="val 1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043288-B787-42B5-A2BF-EF484653E390}">
      <dsp:nvSpPr>
        <dsp:cNvPr id="0" name=""/>
        <dsp:cNvSpPr/>
      </dsp:nvSpPr>
      <dsp:spPr>
        <a:xfrm rot="5400000">
          <a:off x="4646179" y="32905"/>
          <a:ext cx="1157618" cy="1926250"/>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C7057D-864E-4314-8C4F-9AD21B7D262D}">
      <dsp:nvSpPr>
        <dsp:cNvPr id="0" name=""/>
        <dsp:cNvSpPr/>
      </dsp:nvSpPr>
      <dsp:spPr>
        <a:xfrm>
          <a:off x="4452944" y="608439"/>
          <a:ext cx="1739029" cy="1524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s-ES" sz="3000" kern="1200" dirty="0" smtClean="0"/>
            <a:t>¿Para que sirve?</a:t>
          </a:r>
          <a:endParaRPr lang="es-ES" sz="3000" kern="1200" dirty="0"/>
        </a:p>
      </dsp:txBody>
      <dsp:txXfrm>
        <a:off x="4452944" y="608439"/>
        <a:ext cx="1739029" cy="1524361"/>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3F9915-6511-409A-A6D3-6380989C9622}" type="datetimeFigureOut">
              <a:rPr lang="es-ES" smtClean="0"/>
              <a:t>10/11/2018</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D37A32-86C1-403C-8C7E-9C4B434A31DA}" type="slidenum">
              <a:rPr lang="es-ES" smtClean="0"/>
              <a:t>‹Nº›</a:t>
            </a:fld>
            <a:endParaRPr lang="es-ES"/>
          </a:p>
        </p:txBody>
      </p:sp>
    </p:spTree>
    <p:extLst>
      <p:ext uri="{BB962C8B-B14F-4D97-AF65-F5344CB8AC3E}">
        <p14:creationId xmlns:p14="http://schemas.microsoft.com/office/powerpoint/2010/main" val="2988682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8A8D681-E8B3-4C7E-93D4-43074E4E50AD}" type="slidenum">
              <a:rPr lang="es-AR" smtClean="0"/>
              <a:pPr/>
              <a:t>1</a:t>
            </a:fld>
            <a:endParaRPr lang="es-AR"/>
          </a:p>
        </p:txBody>
      </p:sp>
    </p:spTree>
    <p:extLst>
      <p:ext uri="{BB962C8B-B14F-4D97-AF65-F5344CB8AC3E}">
        <p14:creationId xmlns:p14="http://schemas.microsoft.com/office/powerpoint/2010/main" val="1990104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https://jquery.com/</a:t>
            </a:r>
          </a:p>
          <a:p>
            <a:r>
              <a:rPr lang="es-ES" dirty="0" smtClean="0"/>
              <a:t>Para que sirve:</a:t>
            </a:r>
            <a:r>
              <a:rPr lang="es-ES" baseline="0" dirty="0" smtClean="0"/>
              <a:t> </a:t>
            </a:r>
          </a:p>
          <a:p>
            <a:r>
              <a:rPr lang="es-ES" baseline="0" dirty="0" smtClean="0"/>
              <a:t>	http://api.jquery.com/animate/</a:t>
            </a:r>
          </a:p>
          <a:p>
            <a:r>
              <a:rPr lang="es-ES" baseline="0" dirty="0" smtClean="0"/>
              <a:t>	http://api.jquery.com/fadeIn/</a:t>
            </a:r>
          </a:p>
          <a:p>
            <a:r>
              <a:rPr lang="es-ES" baseline="0" dirty="0" smtClean="0"/>
              <a:t>	http://api.jquery.com/keydown/</a:t>
            </a:r>
          </a:p>
          <a:p>
            <a:r>
              <a:rPr lang="es-ES" baseline="0" dirty="0" smtClean="0"/>
              <a:t>	http://api.jquery.com/empty/</a:t>
            </a:r>
            <a:endParaRPr lang="es-ES" dirty="0"/>
          </a:p>
        </p:txBody>
      </p:sp>
      <p:sp>
        <p:nvSpPr>
          <p:cNvPr id="4" name="3 Marcador de número de diapositiva"/>
          <p:cNvSpPr>
            <a:spLocks noGrp="1"/>
          </p:cNvSpPr>
          <p:nvPr>
            <p:ph type="sldNum" sz="quarter" idx="10"/>
          </p:nvPr>
        </p:nvSpPr>
        <p:spPr/>
        <p:txBody>
          <a:bodyPr/>
          <a:lstStyle/>
          <a:p>
            <a:fld id="{740AD7AC-2963-4F4A-9E1A-B67D98F8925E}" type="slidenum">
              <a:rPr lang="es-ES" smtClean="0"/>
              <a:t>11</a:t>
            </a:fld>
            <a:endParaRPr lang="es-ES"/>
          </a:p>
        </p:txBody>
      </p:sp>
    </p:spTree>
    <p:extLst>
      <p:ext uri="{BB962C8B-B14F-4D97-AF65-F5344CB8AC3E}">
        <p14:creationId xmlns:p14="http://schemas.microsoft.com/office/powerpoint/2010/main" val="446448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DEMO: C:\Users\usrsis0146\Desktop\CoderHouse\Cursos\Programacion </a:t>
            </a:r>
            <a:r>
              <a:rPr lang="es-ES" dirty="0" err="1" smtClean="0"/>
              <a:t>WebOriginal</a:t>
            </a:r>
            <a:r>
              <a:rPr lang="es-ES" dirty="0" smtClean="0"/>
              <a:t>\ejemplosClase11y12\JqueryPrimerosPasos.html</a:t>
            </a:r>
          </a:p>
          <a:p>
            <a:endParaRPr lang="es-ES" dirty="0" smtClean="0"/>
          </a:p>
          <a:p>
            <a:r>
              <a:rPr lang="es-ES" dirty="0" smtClean="0"/>
              <a:t>Demostrar el uso de </a:t>
            </a:r>
            <a:r>
              <a:rPr lang="es-ES" dirty="0" err="1" smtClean="0"/>
              <a:t>jquery</a:t>
            </a:r>
            <a:r>
              <a:rPr lang="es-ES" baseline="0" dirty="0" smtClean="0"/>
              <a:t> con y sin </a:t>
            </a:r>
            <a:r>
              <a:rPr lang="es-ES" baseline="0" dirty="0" err="1" smtClean="0"/>
              <a:t>cdn</a:t>
            </a:r>
            <a:r>
              <a:rPr lang="es-ES" baseline="0" dirty="0" smtClean="0"/>
              <a:t>.</a:t>
            </a:r>
          </a:p>
          <a:p>
            <a:r>
              <a:rPr lang="es-ES" baseline="0" dirty="0" smtClean="0"/>
              <a:t>Demostrar el </a:t>
            </a:r>
            <a:r>
              <a:rPr lang="es-ES" baseline="0" dirty="0" err="1" smtClean="0"/>
              <a:t>text</a:t>
            </a:r>
            <a:r>
              <a:rPr lang="es-ES" baseline="0" dirty="0" smtClean="0"/>
              <a:t>() y </a:t>
            </a:r>
            <a:r>
              <a:rPr lang="es-ES" baseline="0" dirty="0" err="1" smtClean="0"/>
              <a:t>html</a:t>
            </a:r>
            <a:r>
              <a:rPr lang="es-ES" baseline="0" dirty="0" smtClean="0"/>
              <a:t>() con el ejemplo:</a:t>
            </a:r>
          </a:p>
          <a:p>
            <a:r>
              <a:rPr lang="es-ES" baseline="0" dirty="0" smtClean="0"/>
              <a:t> C:\Users\usrsis0146\Desktop\CoderHouse\Cursos\Programacion </a:t>
            </a:r>
            <a:r>
              <a:rPr lang="es-ES" baseline="0" dirty="0" err="1" smtClean="0"/>
              <a:t>WebOriginal</a:t>
            </a:r>
            <a:r>
              <a:rPr lang="es-ES" baseline="0" dirty="0" smtClean="0"/>
              <a:t>\ejemplosClase11y12\Demos\val-text-html.html</a:t>
            </a:r>
            <a:endParaRPr lang="es-ES" dirty="0" smtClean="0"/>
          </a:p>
        </p:txBody>
      </p:sp>
      <p:sp>
        <p:nvSpPr>
          <p:cNvPr id="4" name="3 Marcador de número de diapositiva"/>
          <p:cNvSpPr>
            <a:spLocks noGrp="1"/>
          </p:cNvSpPr>
          <p:nvPr>
            <p:ph type="sldNum" sz="quarter" idx="10"/>
          </p:nvPr>
        </p:nvSpPr>
        <p:spPr/>
        <p:txBody>
          <a:bodyPr/>
          <a:lstStyle/>
          <a:p>
            <a:fld id="{740AD7AC-2963-4F4A-9E1A-B67D98F8925E}" type="slidenum">
              <a:rPr lang="es-ES" smtClean="0"/>
              <a:t>12</a:t>
            </a:fld>
            <a:endParaRPr lang="es-ES"/>
          </a:p>
        </p:txBody>
      </p:sp>
    </p:spTree>
    <p:extLst>
      <p:ext uri="{BB962C8B-B14F-4D97-AF65-F5344CB8AC3E}">
        <p14:creationId xmlns:p14="http://schemas.microsoft.com/office/powerpoint/2010/main" val="1657965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Demos </a:t>
            </a:r>
            <a:r>
              <a:rPr lang="es-ES" dirty="0" err="1" smtClean="0"/>
              <a:t>User</a:t>
            </a:r>
            <a:r>
              <a:rPr lang="es-ES" dirty="0" smtClean="0"/>
              <a:t> Interface: http://jqueryui.com/demos/</a:t>
            </a:r>
          </a:p>
          <a:p>
            <a:r>
              <a:rPr lang="es-ES" dirty="0" smtClean="0"/>
              <a:t>Demos Mobile:</a:t>
            </a:r>
            <a:r>
              <a:rPr lang="es-ES" baseline="0" dirty="0" smtClean="0"/>
              <a:t> http://demos.jquerymobile.com/1.4.5/</a:t>
            </a:r>
            <a:endParaRPr lang="es-ES" dirty="0"/>
          </a:p>
        </p:txBody>
      </p:sp>
      <p:sp>
        <p:nvSpPr>
          <p:cNvPr id="4" name="3 Marcador de número de diapositiva"/>
          <p:cNvSpPr>
            <a:spLocks noGrp="1"/>
          </p:cNvSpPr>
          <p:nvPr>
            <p:ph type="sldNum" sz="quarter" idx="10"/>
          </p:nvPr>
        </p:nvSpPr>
        <p:spPr/>
        <p:txBody>
          <a:bodyPr/>
          <a:lstStyle/>
          <a:p>
            <a:fld id="{740AD7AC-2963-4F4A-9E1A-B67D98F8925E}" type="slidenum">
              <a:rPr lang="es-ES" smtClean="0"/>
              <a:t>13</a:t>
            </a:fld>
            <a:endParaRPr lang="es-ES"/>
          </a:p>
        </p:txBody>
      </p:sp>
    </p:spTree>
    <p:extLst>
      <p:ext uri="{BB962C8B-B14F-4D97-AF65-F5344CB8AC3E}">
        <p14:creationId xmlns:p14="http://schemas.microsoft.com/office/powerpoint/2010/main" val="279865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Ejercicio BASE: C:\Users\usrsis0146\Desktop\CoderHouse\Cursos\Programacion </a:t>
            </a:r>
            <a:r>
              <a:rPr lang="es-ES" dirty="0" err="1" smtClean="0"/>
              <a:t>WebOriginal</a:t>
            </a:r>
            <a:r>
              <a:rPr lang="es-ES" dirty="0" smtClean="0"/>
              <a:t>\ejemplosClase11y12\</a:t>
            </a:r>
            <a:r>
              <a:rPr lang="es-ES" dirty="0" err="1" smtClean="0"/>
              <a:t>EjercicioProductoFinancieroBaseClase</a:t>
            </a:r>
            <a:r>
              <a:rPr lang="es-ES" dirty="0" smtClean="0"/>
              <a:t> 11y12</a:t>
            </a:r>
            <a:endParaRPr lang="es-ES" dirty="0"/>
          </a:p>
        </p:txBody>
      </p:sp>
      <p:sp>
        <p:nvSpPr>
          <p:cNvPr id="4" name="3 Marcador de número de diapositiva"/>
          <p:cNvSpPr>
            <a:spLocks noGrp="1"/>
          </p:cNvSpPr>
          <p:nvPr>
            <p:ph type="sldNum" sz="quarter" idx="10"/>
          </p:nvPr>
        </p:nvSpPr>
        <p:spPr/>
        <p:txBody>
          <a:bodyPr/>
          <a:lstStyle/>
          <a:p>
            <a:fld id="{740AD7AC-2963-4F4A-9E1A-B67D98F8925E}" type="slidenum">
              <a:rPr lang="es-ES" smtClean="0"/>
              <a:t>15</a:t>
            </a:fld>
            <a:endParaRPr lang="es-ES"/>
          </a:p>
        </p:txBody>
      </p:sp>
    </p:spTree>
    <p:extLst>
      <p:ext uri="{BB962C8B-B14F-4D97-AF65-F5344CB8AC3E}">
        <p14:creationId xmlns:p14="http://schemas.microsoft.com/office/powerpoint/2010/main" val="770528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t>DEMO: C:\Users\usrsis0146\Desktop\CoderHouse\Cursos\Programacion </a:t>
            </a:r>
            <a:r>
              <a:rPr lang="en-US" dirty="0" err="1"/>
              <a:t>WebOriginal</a:t>
            </a:r>
            <a:r>
              <a:rPr lang="en-US" dirty="0"/>
              <a:t>\ejemplosClase6y7\Demos\Eventos.html</a:t>
            </a:r>
          </a:p>
          <a:p>
            <a:pPr>
              <a:spcBef>
                <a:spcPct val="0"/>
              </a:spcBef>
            </a:pPr>
            <a:endParaRPr lang="es-AR" dirty="0"/>
          </a:p>
          <a:p>
            <a:pPr>
              <a:spcBef>
                <a:spcPct val="0"/>
              </a:spcBef>
            </a:pPr>
            <a:r>
              <a:rPr lang="es-AR" dirty="0"/>
              <a:t>Completar</a:t>
            </a:r>
            <a:r>
              <a:rPr lang="es-AR" baseline="0" dirty="0"/>
              <a:t> con </a:t>
            </a:r>
            <a:r>
              <a:rPr lang="es-AR" dirty="0"/>
              <a:t>Ver ejemplos: https://www.w3schools.com/js/js_events.asp</a:t>
            </a: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DE05F07E-8AD1-4DBE-BE8E-243D6DDD1821}" type="slidenum">
              <a:rPr lang="es-AR"/>
              <a:pPr/>
              <a:t>2</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Lista completa:</a:t>
            </a:r>
          </a:p>
          <a:p>
            <a:r>
              <a:rPr lang="es-ES" dirty="0" smtClean="0"/>
              <a:t>https://www.arkaitzgarro.com/javascript/capitulo-15.html</a:t>
            </a:r>
            <a:endParaRPr lang="es-ES" dirty="0"/>
          </a:p>
        </p:txBody>
      </p:sp>
      <p:sp>
        <p:nvSpPr>
          <p:cNvPr id="4" name="3 Marcador de número de diapositiva"/>
          <p:cNvSpPr>
            <a:spLocks noGrp="1"/>
          </p:cNvSpPr>
          <p:nvPr>
            <p:ph type="sldNum" sz="quarter" idx="10"/>
          </p:nvPr>
        </p:nvSpPr>
        <p:spPr/>
        <p:txBody>
          <a:bodyPr/>
          <a:lstStyle/>
          <a:p>
            <a:fld id="{FBD37A32-86C1-403C-8C7E-9C4B434A31DA}" type="slidenum">
              <a:rPr lang="es-ES" smtClean="0"/>
              <a:t>3</a:t>
            </a:fld>
            <a:endParaRPr lang="es-ES"/>
          </a:p>
        </p:txBody>
      </p:sp>
    </p:spTree>
    <p:extLst>
      <p:ext uri="{BB962C8B-B14F-4D97-AF65-F5344CB8AC3E}">
        <p14:creationId xmlns:p14="http://schemas.microsoft.com/office/powerpoint/2010/main" val="2900088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Entregar </a:t>
            </a:r>
            <a:r>
              <a:rPr lang="es-ES" dirty="0" err="1" smtClean="0"/>
              <a:t>html</a:t>
            </a:r>
            <a:r>
              <a:rPr lang="es-ES" dirty="0" smtClean="0"/>
              <a:t> </a:t>
            </a:r>
          </a:p>
          <a:p>
            <a:r>
              <a:rPr lang="es-ES" dirty="0" smtClean="0"/>
              <a:t>J:\OneDriveRomer_C\OneDrive\CoderHouse\Programaciòn Web 3645\Clase 8 y 9\01EjercicioEventos.html</a:t>
            </a:r>
          </a:p>
          <a:p>
            <a:endParaRPr lang="es-ES" dirty="0"/>
          </a:p>
        </p:txBody>
      </p:sp>
      <p:sp>
        <p:nvSpPr>
          <p:cNvPr id="4" name="3 Marcador de número de diapositiva"/>
          <p:cNvSpPr>
            <a:spLocks noGrp="1"/>
          </p:cNvSpPr>
          <p:nvPr>
            <p:ph type="sldNum" sz="quarter" idx="10"/>
          </p:nvPr>
        </p:nvSpPr>
        <p:spPr/>
        <p:txBody>
          <a:bodyPr/>
          <a:lstStyle/>
          <a:p>
            <a:fld id="{FBD37A32-86C1-403C-8C7E-9C4B434A31DA}" type="slidenum">
              <a:rPr lang="es-ES" smtClean="0"/>
              <a:t>4</a:t>
            </a:fld>
            <a:endParaRPr lang="es-ES"/>
          </a:p>
        </p:txBody>
      </p:sp>
    </p:spTree>
    <p:extLst>
      <p:ext uri="{BB962C8B-B14F-4D97-AF65-F5344CB8AC3E}">
        <p14:creationId xmlns:p14="http://schemas.microsoft.com/office/powerpoint/2010/main" val="1198566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Entregar: </a:t>
            </a:r>
          </a:p>
          <a:p>
            <a:r>
              <a:rPr lang="es-ES" dirty="0" smtClean="0"/>
              <a:t>J:\OneDriveRomer_C\OneDrive\CoderHouse\Programaciòn Web 3645\Clase 8 y 9\02EjercicioEventos.html</a:t>
            </a:r>
            <a:endParaRPr lang="es-ES" dirty="0"/>
          </a:p>
        </p:txBody>
      </p:sp>
      <p:sp>
        <p:nvSpPr>
          <p:cNvPr id="4" name="3 Marcador de número de diapositiva"/>
          <p:cNvSpPr>
            <a:spLocks noGrp="1"/>
          </p:cNvSpPr>
          <p:nvPr>
            <p:ph type="sldNum" sz="quarter" idx="10"/>
          </p:nvPr>
        </p:nvSpPr>
        <p:spPr/>
        <p:txBody>
          <a:bodyPr/>
          <a:lstStyle/>
          <a:p>
            <a:fld id="{FBD37A32-86C1-403C-8C7E-9C4B434A31DA}" type="slidenum">
              <a:rPr lang="es-ES" smtClean="0"/>
              <a:t>5</a:t>
            </a:fld>
            <a:endParaRPr lang="es-ES"/>
          </a:p>
        </p:txBody>
      </p:sp>
    </p:spTree>
    <p:extLst>
      <p:ext uri="{BB962C8B-B14F-4D97-AF65-F5344CB8AC3E}">
        <p14:creationId xmlns:p14="http://schemas.microsoft.com/office/powerpoint/2010/main" val="164780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Entregar </a:t>
            </a:r>
          </a:p>
          <a:p>
            <a:r>
              <a:rPr lang="es-ES" dirty="0" smtClean="0"/>
              <a:t>J:\OneDriveRomer_C\OneDrive\CoderHouse\Programaciòn Web 3645\Clase 8 y 9\03EjercicioEventos.html</a:t>
            </a:r>
            <a:endParaRPr lang="es-ES" dirty="0"/>
          </a:p>
        </p:txBody>
      </p:sp>
      <p:sp>
        <p:nvSpPr>
          <p:cNvPr id="4" name="3 Marcador de número de diapositiva"/>
          <p:cNvSpPr>
            <a:spLocks noGrp="1"/>
          </p:cNvSpPr>
          <p:nvPr>
            <p:ph type="sldNum" sz="quarter" idx="10"/>
          </p:nvPr>
        </p:nvSpPr>
        <p:spPr/>
        <p:txBody>
          <a:bodyPr/>
          <a:lstStyle/>
          <a:p>
            <a:fld id="{FBD37A32-86C1-403C-8C7E-9C4B434A31DA}" type="slidenum">
              <a:rPr lang="es-ES" smtClean="0"/>
              <a:t>6</a:t>
            </a:fld>
            <a:endParaRPr lang="es-ES"/>
          </a:p>
        </p:txBody>
      </p:sp>
    </p:spTree>
    <p:extLst>
      <p:ext uri="{BB962C8B-B14F-4D97-AF65-F5344CB8AC3E}">
        <p14:creationId xmlns:p14="http://schemas.microsoft.com/office/powerpoint/2010/main" val="2702807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Entregar </a:t>
            </a:r>
          </a:p>
          <a:p>
            <a:r>
              <a:rPr lang="es-ES" dirty="0" smtClean="0"/>
              <a:t>J:\OneDriveRomer_C\OneDrive\CoderHouse\Programaciòn Web 3645\Clase 8 y 9\04EjercicioEventos.html</a:t>
            </a:r>
          </a:p>
          <a:p>
            <a:endParaRPr lang="es-ES" dirty="0" smtClean="0"/>
          </a:p>
          <a:p>
            <a:r>
              <a:rPr lang="es-ES" dirty="0" smtClean="0"/>
              <a:t>Referencias:</a:t>
            </a:r>
          </a:p>
          <a:p>
            <a:r>
              <a:rPr lang="es-ES" dirty="0" smtClean="0"/>
              <a:t>https://www.arkaitzgarro.com/javascript/capitulo-18.html#ej17</a:t>
            </a:r>
            <a:endParaRPr lang="es-ES" dirty="0"/>
          </a:p>
        </p:txBody>
      </p:sp>
      <p:sp>
        <p:nvSpPr>
          <p:cNvPr id="4" name="3 Marcador de número de diapositiva"/>
          <p:cNvSpPr>
            <a:spLocks noGrp="1"/>
          </p:cNvSpPr>
          <p:nvPr>
            <p:ph type="sldNum" sz="quarter" idx="10"/>
          </p:nvPr>
        </p:nvSpPr>
        <p:spPr/>
        <p:txBody>
          <a:bodyPr/>
          <a:lstStyle/>
          <a:p>
            <a:fld id="{FBD37A32-86C1-403C-8C7E-9C4B434A31DA}" type="slidenum">
              <a:rPr lang="es-ES" smtClean="0"/>
              <a:t>7</a:t>
            </a:fld>
            <a:endParaRPr lang="es-ES"/>
          </a:p>
        </p:txBody>
      </p:sp>
    </p:spTree>
    <p:extLst>
      <p:ext uri="{BB962C8B-B14F-4D97-AF65-F5344CB8AC3E}">
        <p14:creationId xmlns:p14="http://schemas.microsoft.com/office/powerpoint/2010/main" val="478548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Entregar </a:t>
            </a:r>
            <a:r>
              <a:rPr lang="es-ES" dirty="0" err="1" smtClean="0"/>
              <a:t>html</a:t>
            </a:r>
            <a:r>
              <a:rPr lang="es-ES" dirty="0" smtClean="0"/>
              <a:t>:</a:t>
            </a:r>
          </a:p>
          <a:p>
            <a:endParaRPr lang="es-ES" u="none" dirty="0" smtClean="0"/>
          </a:p>
          <a:p>
            <a:r>
              <a:rPr lang="es-ES" dirty="0" smtClean="0"/>
              <a:t>J:\OneDriveRomer_C\OneDrive\CoderHouse\Programaciòn Web 3645\Clase 8 y 9\Ejercicio-EventosCompleto.html</a:t>
            </a:r>
            <a:endParaRPr lang="es-ES" dirty="0"/>
          </a:p>
        </p:txBody>
      </p:sp>
      <p:sp>
        <p:nvSpPr>
          <p:cNvPr id="4" name="3 Marcador de número de diapositiva"/>
          <p:cNvSpPr>
            <a:spLocks noGrp="1"/>
          </p:cNvSpPr>
          <p:nvPr>
            <p:ph type="sldNum" sz="quarter" idx="10"/>
          </p:nvPr>
        </p:nvSpPr>
        <p:spPr/>
        <p:txBody>
          <a:bodyPr/>
          <a:lstStyle/>
          <a:p>
            <a:fld id="{FBD37A32-86C1-403C-8C7E-9C4B434A31DA}" type="slidenum">
              <a:rPr lang="es-ES" smtClean="0"/>
              <a:t>8</a:t>
            </a:fld>
            <a:endParaRPr lang="es-ES"/>
          </a:p>
        </p:txBody>
      </p:sp>
    </p:spTree>
    <p:extLst>
      <p:ext uri="{BB962C8B-B14F-4D97-AF65-F5344CB8AC3E}">
        <p14:creationId xmlns:p14="http://schemas.microsoft.com/office/powerpoint/2010/main" val="2513695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Demo:</a:t>
            </a:r>
            <a:r>
              <a:rPr lang="es-ES" baseline="0" dirty="0"/>
              <a:t> hacer </a:t>
            </a:r>
            <a:r>
              <a:rPr lang="es-ES" baseline="0"/>
              <a:t>en clase..</a:t>
            </a:r>
            <a:endParaRPr lang="es-ES" dirty="0"/>
          </a:p>
        </p:txBody>
      </p:sp>
      <p:sp>
        <p:nvSpPr>
          <p:cNvPr id="4" name="3 Marcador de número de diapositiva"/>
          <p:cNvSpPr>
            <a:spLocks noGrp="1"/>
          </p:cNvSpPr>
          <p:nvPr>
            <p:ph type="sldNum" sz="quarter" idx="10"/>
          </p:nvPr>
        </p:nvSpPr>
        <p:spPr/>
        <p:txBody>
          <a:bodyPr/>
          <a:lstStyle/>
          <a:p>
            <a:fld id="{88A8D681-E8B3-4C7E-93D4-43074E4E50AD}" type="slidenum">
              <a:rPr lang="es-AR" smtClean="0"/>
              <a:pPr/>
              <a:t>9</a:t>
            </a:fld>
            <a:endParaRPr lang="es-AR"/>
          </a:p>
        </p:txBody>
      </p:sp>
    </p:spTree>
    <p:extLst>
      <p:ext uri="{BB962C8B-B14F-4D97-AF65-F5344CB8AC3E}">
        <p14:creationId xmlns:p14="http://schemas.microsoft.com/office/powerpoint/2010/main" val="4038702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A9C92805-7AD6-4A80-8185-0521509920CB}" type="datetimeFigureOut">
              <a:rPr lang="es-ES" smtClean="0"/>
              <a:t>10/11/2018</a:t>
            </a:fld>
            <a:endParaRPr lang="es-ES"/>
          </a:p>
        </p:txBody>
      </p:sp>
      <p:sp>
        <p:nvSpPr>
          <p:cNvPr id="8" name="Slide Number Placeholder 7"/>
          <p:cNvSpPr>
            <a:spLocks noGrp="1"/>
          </p:cNvSpPr>
          <p:nvPr>
            <p:ph type="sldNum" sz="quarter" idx="11"/>
          </p:nvPr>
        </p:nvSpPr>
        <p:spPr/>
        <p:txBody>
          <a:bodyPr/>
          <a:lstStyle/>
          <a:p>
            <a:fld id="{FC561E00-6A74-48E8-9785-B35C34A03FEF}"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9C92805-7AD6-4A80-8185-0521509920CB}" type="datetimeFigureOut">
              <a:rPr lang="es-ES" smtClean="0"/>
              <a:t>10/11/2018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561E00-6A74-48E8-9785-B35C34A03FEF}"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9C92805-7AD6-4A80-8185-0521509920CB}" type="datetimeFigureOut">
              <a:rPr lang="es-ES" smtClean="0"/>
              <a:t>10/11/2018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561E00-6A74-48E8-9785-B35C34A03FEF}"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9C92805-7AD6-4A80-8185-0521509920CB}" type="datetimeFigureOut">
              <a:rPr lang="es-ES" smtClean="0"/>
              <a:t>10/11/2018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561E00-6A74-48E8-9785-B35C34A03FEF}"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9C92805-7AD6-4A80-8185-0521509920CB}" type="datetimeFigureOut">
              <a:rPr lang="es-ES" smtClean="0"/>
              <a:t>10/11/2018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561E00-6A74-48E8-9785-B35C34A03FEF}"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9C92805-7AD6-4A80-8185-0521509920CB}" type="datetimeFigureOut">
              <a:rPr lang="es-ES" smtClean="0"/>
              <a:t>10/11/2018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C561E00-6A74-48E8-9785-B35C34A03FEF}" type="slidenum">
              <a:rPr lang="es-ES" smtClean="0"/>
              <a:t>‹Nº›</a:t>
            </a:fld>
            <a:endParaRPr lang="es-ES"/>
          </a:p>
        </p:txBody>
      </p:sp>
      <p:sp>
        <p:nvSpPr>
          <p:cNvPr id="9" name="Title 8"/>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A9C92805-7AD6-4A80-8185-0521509920CB}" type="datetimeFigureOut">
              <a:rPr lang="es-ES" smtClean="0"/>
              <a:t>10/11/2018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C561E00-6A74-48E8-9785-B35C34A03FEF}" type="slidenum">
              <a:rPr lang="es-ES" smtClean="0"/>
              <a:t>‹Nº›</a:t>
            </a:fld>
            <a:endParaRPr lang="es-ES"/>
          </a:p>
        </p:txBody>
      </p:sp>
      <p:sp>
        <p:nvSpPr>
          <p:cNvPr id="10" name="Title 9"/>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A9C92805-7AD6-4A80-8185-0521509920CB}" type="datetimeFigureOut">
              <a:rPr lang="es-ES" smtClean="0"/>
              <a:t>10/11/2018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C561E00-6A74-48E8-9785-B35C34A03FEF}"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92805-7AD6-4A80-8185-0521509920CB}" type="datetimeFigureOut">
              <a:rPr lang="es-ES" smtClean="0"/>
              <a:t>10/11/2018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C561E00-6A74-48E8-9785-B35C34A03FEF}"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9C92805-7AD6-4A80-8185-0521509920CB}" type="datetimeFigureOut">
              <a:rPr lang="es-ES" smtClean="0"/>
              <a:t>10/11/2018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C561E00-6A74-48E8-9785-B35C34A03FEF}"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9C92805-7AD6-4A80-8185-0521509920CB}" type="datetimeFigureOut">
              <a:rPr lang="es-ES" smtClean="0"/>
              <a:t>10/11/2018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C561E00-6A74-48E8-9785-B35C34A03FEF}"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A9C92805-7AD6-4A80-8185-0521509920CB}" type="datetimeFigureOut">
              <a:rPr lang="es-ES" smtClean="0"/>
              <a:t>10/11/2018</a:t>
            </a:fld>
            <a:endParaRPr lang="es-E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FC561E00-6A74-48E8-9785-B35C34A03FEF}" type="slidenum">
              <a:rPr lang="es-ES" smtClean="0"/>
              <a:t>‹Nº›</a:t>
            </a:fld>
            <a:endParaRPr lang="es-E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s-E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a:xfrm>
            <a:off x="467544" y="260648"/>
            <a:ext cx="7315200" cy="1154097"/>
          </a:xfrm>
        </p:spPr>
        <p:txBody>
          <a:bodyPr/>
          <a:lstStyle/>
          <a:p>
            <a:r>
              <a:rPr lang="en-US" dirty="0" err="1"/>
              <a:t>Eventos</a:t>
            </a:r>
            <a:endParaRPr lang="es-AR" dirty="0"/>
          </a:p>
        </p:txBody>
      </p:sp>
      <p:sp>
        <p:nvSpPr>
          <p:cNvPr id="10243" name="Content Placeholder 4"/>
          <p:cNvSpPr>
            <a:spLocks noGrp="1"/>
          </p:cNvSpPr>
          <p:nvPr>
            <p:ph sz="quarter" idx="13"/>
          </p:nvPr>
        </p:nvSpPr>
        <p:spPr>
          <a:xfrm>
            <a:off x="395536" y="2204864"/>
            <a:ext cx="3240360" cy="3528392"/>
          </a:xfrm>
          <a:prstGeom prst="rect">
            <a:avLst/>
          </a:prstGeom>
        </p:spPr>
        <p:txBody>
          <a:bodyPr>
            <a:normAutofit/>
          </a:bodyPr>
          <a:lstStyle/>
          <a:p>
            <a:r>
              <a:rPr lang="es-ES" dirty="0"/>
              <a:t>Los eventos son “cosas” que ocurren en los objetos </a:t>
            </a:r>
            <a:r>
              <a:rPr lang="es-ES" dirty="0" err="1"/>
              <a:t>Html</a:t>
            </a:r>
            <a:r>
              <a:rPr lang="es-ES" dirty="0"/>
              <a:t>.</a:t>
            </a:r>
          </a:p>
          <a:p>
            <a:r>
              <a:rPr lang="es-ES" dirty="0"/>
              <a:t>En </a:t>
            </a:r>
            <a:r>
              <a:rPr lang="es-ES" dirty="0" err="1"/>
              <a:t>Javascript</a:t>
            </a:r>
            <a:r>
              <a:rPr lang="es-ES" dirty="0"/>
              <a:t> podemos asociar funciones a dichos eventos.</a:t>
            </a:r>
          </a:p>
        </p:txBody>
      </p:sp>
      <p:pic>
        <p:nvPicPr>
          <p:cNvPr id="10244" name="Picture 2" descr="Resultado de imagen para eventos javascript"/>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a:xfrm>
            <a:off x="4067944" y="2348880"/>
            <a:ext cx="4663430" cy="3073658"/>
          </a:xfrm>
          <a:prstGeom prst="rect">
            <a:avLst/>
          </a:prstGeom>
          <a:noFill/>
        </p:spPr>
      </p:pic>
    </p:spTree>
    <p:extLst>
      <p:ext uri="{BB962C8B-B14F-4D97-AF65-F5344CB8AC3E}">
        <p14:creationId xmlns:p14="http://schemas.microsoft.com/office/powerpoint/2010/main" val="4206105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ES" dirty="0"/>
          </a:p>
        </p:txBody>
      </p:sp>
      <p:sp>
        <p:nvSpPr>
          <p:cNvPr id="3" name="2 Subtítulo"/>
          <p:cNvSpPr>
            <a:spLocks noGrp="1"/>
          </p:cNvSpPr>
          <p:nvPr>
            <p:ph type="subTitle" idx="1"/>
          </p:nvPr>
        </p:nvSpPr>
        <p:spPr/>
        <p:txBody>
          <a:bodyPr/>
          <a:lstStyle/>
          <a:p>
            <a:endParaRPr lang="es-ES" dirty="0"/>
          </a:p>
        </p:txBody>
      </p:sp>
      <p:sp>
        <p:nvSpPr>
          <p:cNvPr id="4" name="AutoShape 2" descr="Resultado de imagen para jque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908720"/>
            <a:ext cx="6441876" cy="4381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7158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Jquery</a:t>
            </a:r>
            <a:endParaRPr lang="es-ES"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3159485535"/>
              </p:ext>
            </p:extLst>
          </p:nvPr>
        </p:nvGraphicFramePr>
        <p:xfrm>
          <a:off x="1463675" y="2119313"/>
          <a:ext cx="6196013" cy="360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9563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332656"/>
            <a:ext cx="7315200" cy="1154097"/>
          </a:xfrm>
        </p:spPr>
        <p:txBody>
          <a:bodyPr/>
          <a:lstStyle/>
          <a:p>
            <a:r>
              <a:rPr lang="es-ES" dirty="0" err="1" smtClean="0"/>
              <a:t>JQuery</a:t>
            </a:r>
            <a:endParaRPr lang="es-ES" dirty="0"/>
          </a:p>
        </p:txBody>
      </p:sp>
      <p:sp>
        <p:nvSpPr>
          <p:cNvPr id="3" name="2 Marcador de contenido"/>
          <p:cNvSpPr>
            <a:spLocks noGrp="1"/>
          </p:cNvSpPr>
          <p:nvPr>
            <p:ph idx="1"/>
          </p:nvPr>
        </p:nvSpPr>
        <p:spPr>
          <a:xfrm>
            <a:off x="611560" y="1988840"/>
            <a:ext cx="7315200" cy="3539527"/>
          </a:xfrm>
        </p:spPr>
        <p:txBody>
          <a:bodyPr>
            <a:noAutofit/>
          </a:bodyPr>
          <a:lstStyle/>
          <a:p>
            <a:r>
              <a:rPr lang="es-ES" sz="2800" dirty="0" smtClean="0"/>
              <a:t>Descargar el archivo jquery.js</a:t>
            </a:r>
          </a:p>
          <a:p>
            <a:pPr lvl="1"/>
            <a:r>
              <a:rPr lang="es-ES" sz="3200" dirty="0"/>
              <a:t>https://jquery.com/download/</a:t>
            </a:r>
            <a:endParaRPr lang="es-ES" sz="3200" dirty="0" smtClean="0"/>
          </a:p>
          <a:p>
            <a:r>
              <a:rPr lang="es-ES" sz="2800" dirty="0" smtClean="0"/>
              <a:t>Jquery-x.x.x</a:t>
            </a:r>
            <a:r>
              <a:rPr lang="es-ES" sz="2800" b="1" dirty="0" smtClean="0"/>
              <a:t>.js</a:t>
            </a:r>
            <a:r>
              <a:rPr lang="es-ES" sz="2800" dirty="0" smtClean="0"/>
              <a:t>	</a:t>
            </a:r>
            <a:r>
              <a:rPr lang="es-ES" sz="2800" dirty="0" err="1" smtClean="0"/>
              <a:t>or</a:t>
            </a:r>
            <a:r>
              <a:rPr lang="es-ES" sz="2800" dirty="0" smtClean="0"/>
              <a:t> 	jquery-x.x.x.</a:t>
            </a:r>
            <a:r>
              <a:rPr lang="es-ES" sz="2800" b="1" dirty="0" smtClean="0"/>
              <a:t>min.js</a:t>
            </a:r>
          </a:p>
          <a:p>
            <a:endParaRPr lang="es-ES" sz="2800" b="1" dirty="0" smtClean="0"/>
          </a:p>
          <a:p>
            <a:r>
              <a:rPr lang="en-US" sz="2800" b="1" dirty="0"/>
              <a:t>Using </a:t>
            </a:r>
            <a:r>
              <a:rPr lang="en-US" sz="2800" b="1" dirty="0" err="1"/>
              <a:t>jQuery</a:t>
            </a:r>
            <a:r>
              <a:rPr lang="en-US" sz="2800" b="1" dirty="0"/>
              <a:t> with a </a:t>
            </a:r>
            <a:r>
              <a:rPr lang="en-US" sz="2800" b="1" dirty="0" smtClean="0"/>
              <a:t>CDN</a:t>
            </a:r>
            <a:endParaRPr lang="es-ES" sz="2800" b="1" dirty="0" smtClean="0"/>
          </a:p>
          <a:p>
            <a:endParaRPr lang="es-ES" sz="2800" b="1" dirty="0"/>
          </a:p>
          <a:p>
            <a:r>
              <a:rPr lang="es-ES" sz="2800" b="1" dirty="0" smtClean="0"/>
              <a:t>Referenciarlo en el </a:t>
            </a:r>
            <a:r>
              <a:rPr lang="es-ES" sz="2800" b="1" dirty="0" err="1" smtClean="0"/>
              <a:t>html</a:t>
            </a:r>
            <a:endParaRPr lang="es-ES" sz="2800" b="1" dirty="0" smtClean="0"/>
          </a:p>
          <a:p>
            <a:endParaRPr lang="es-ES" sz="2800" b="1" dirty="0"/>
          </a:p>
          <a:p>
            <a:endParaRPr lang="es-ES" sz="2800" b="1" dirty="0"/>
          </a:p>
        </p:txBody>
      </p:sp>
    </p:spTree>
    <p:extLst>
      <p:ext uri="{BB962C8B-B14F-4D97-AF65-F5344CB8AC3E}">
        <p14:creationId xmlns:p14="http://schemas.microsoft.com/office/powerpoint/2010/main" val="28471547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332656"/>
            <a:ext cx="7315200" cy="1154097"/>
          </a:xfrm>
        </p:spPr>
        <p:txBody>
          <a:bodyPr/>
          <a:lstStyle/>
          <a:p>
            <a:r>
              <a:rPr lang="es-ES" dirty="0" smtClean="0"/>
              <a:t>Complementos de </a:t>
            </a:r>
            <a:r>
              <a:rPr lang="es-ES" dirty="0" err="1" smtClean="0"/>
              <a:t>JQuery</a:t>
            </a:r>
            <a:endParaRPr lang="es-ES" dirty="0"/>
          </a:p>
        </p:txBody>
      </p:sp>
      <p:pic>
        <p:nvPicPr>
          <p:cNvPr id="7"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99592" y="4685459"/>
            <a:ext cx="401955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36" y="2001306"/>
            <a:ext cx="28670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Resultado de imagen para jquery mobi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2054"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l="22312" t="36252" r="21775" b="27495"/>
          <a:stretch/>
        </p:blipFill>
        <p:spPr bwMode="auto">
          <a:xfrm>
            <a:off x="4342219" y="2151603"/>
            <a:ext cx="3506298" cy="146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rotWithShape="1">
          <a:blip r:embed="rId6">
            <a:extLst>
              <a:ext uri="{28A0092B-C50C-407E-A947-70E740481C1C}">
                <a14:useLocalDpi xmlns:a14="http://schemas.microsoft.com/office/drawing/2010/main" val="0"/>
              </a:ext>
            </a:extLst>
          </a:blip>
          <a:srcRect l="21806" t="25839" r="19822" b="28446"/>
          <a:stretch/>
        </p:blipFill>
        <p:spPr bwMode="auto">
          <a:xfrm>
            <a:off x="5508104" y="4693475"/>
            <a:ext cx="2427988" cy="1226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819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Ejercicio</a:t>
            </a:r>
            <a:endParaRPr lang="es-ES" dirty="0"/>
          </a:p>
        </p:txBody>
      </p:sp>
      <p:sp>
        <p:nvSpPr>
          <p:cNvPr id="3" name="2 Marcador de contenido"/>
          <p:cNvSpPr>
            <a:spLocks noGrp="1"/>
          </p:cNvSpPr>
          <p:nvPr>
            <p:ph idx="1"/>
          </p:nvPr>
        </p:nvSpPr>
        <p:spPr/>
        <p:txBody>
          <a:bodyPr/>
          <a:lstStyle/>
          <a:p>
            <a:r>
              <a:rPr lang="es-ES" dirty="0" smtClean="0"/>
              <a:t>Tomar del contenido de la plataforma.</a:t>
            </a:r>
            <a:endParaRPr lang="es-ES" dirty="0"/>
          </a:p>
        </p:txBody>
      </p:sp>
    </p:spTree>
    <p:extLst>
      <p:ext uri="{BB962C8B-B14F-4D97-AF65-F5344CB8AC3E}">
        <p14:creationId xmlns:p14="http://schemas.microsoft.com/office/powerpoint/2010/main" val="945388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188640"/>
            <a:ext cx="7315200" cy="1154097"/>
          </a:xfrm>
        </p:spPr>
        <p:txBody>
          <a:bodyPr/>
          <a:lstStyle/>
          <a:p>
            <a:r>
              <a:rPr lang="es-ES" dirty="0" smtClean="0"/>
              <a:t>Ejercicio 01</a:t>
            </a:r>
            <a:endParaRPr lang="es-ES" dirty="0"/>
          </a:p>
        </p:txBody>
      </p:sp>
      <p:sp>
        <p:nvSpPr>
          <p:cNvPr id="3" name="2 Marcador de contenido"/>
          <p:cNvSpPr>
            <a:spLocks noGrp="1"/>
          </p:cNvSpPr>
          <p:nvPr>
            <p:ph idx="1"/>
          </p:nvPr>
        </p:nvSpPr>
        <p:spPr>
          <a:xfrm>
            <a:off x="611560" y="1844824"/>
            <a:ext cx="7315200" cy="3539527"/>
          </a:xfrm>
        </p:spPr>
        <p:txBody>
          <a:bodyPr>
            <a:normAutofit/>
          </a:bodyPr>
          <a:lstStyle/>
          <a:p>
            <a:r>
              <a:rPr lang="es-ES" sz="3200" dirty="0" smtClean="0"/>
              <a:t>A nuestro proyecto de producto financiero agreguemos la librería </a:t>
            </a:r>
            <a:r>
              <a:rPr lang="es-ES" sz="3200" dirty="0" err="1" smtClean="0"/>
              <a:t>jquery</a:t>
            </a:r>
            <a:r>
              <a:rPr lang="es-ES" sz="3200" dirty="0" smtClean="0"/>
              <a:t> versión 3.2.1 y realicemos los siguientes cambios:</a:t>
            </a:r>
          </a:p>
          <a:p>
            <a:pPr lvl="1"/>
            <a:r>
              <a:rPr lang="es-ES" sz="2800" dirty="0" smtClean="0"/>
              <a:t>Descargar el </a:t>
            </a:r>
            <a:r>
              <a:rPr lang="es-ES" sz="2800" dirty="0" err="1" smtClean="0"/>
              <a:t>js</a:t>
            </a:r>
            <a:r>
              <a:rPr lang="es-ES" sz="2800" dirty="0" smtClean="0"/>
              <a:t> de </a:t>
            </a:r>
            <a:r>
              <a:rPr lang="es-ES" sz="2800" dirty="0" err="1" smtClean="0"/>
              <a:t>JQuery</a:t>
            </a:r>
            <a:r>
              <a:rPr lang="es-ES" sz="2800" dirty="0" smtClean="0"/>
              <a:t>  ver 3.2.1</a:t>
            </a:r>
          </a:p>
          <a:p>
            <a:pPr lvl="1"/>
            <a:r>
              <a:rPr lang="es-ES" sz="2800" dirty="0" smtClean="0"/>
              <a:t>Asociar el </a:t>
            </a:r>
            <a:r>
              <a:rPr lang="es-ES" sz="2800" dirty="0" err="1" smtClean="0"/>
              <a:t>js</a:t>
            </a:r>
            <a:r>
              <a:rPr lang="es-ES" sz="2800" dirty="0" smtClean="0"/>
              <a:t> al </a:t>
            </a:r>
            <a:r>
              <a:rPr lang="es-ES" sz="2800" dirty="0" err="1" smtClean="0"/>
              <a:t>html</a:t>
            </a:r>
            <a:r>
              <a:rPr lang="es-ES" sz="2800" dirty="0" smtClean="0"/>
              <a:t>.</a:t>
            </a:r>
          </a:p>
        </p:txBody>
      </p:sp>
    </p:spTree>
    <p:extLst>
      <p:ext uri="{BB962C8B-B14F-4D97-AF65-F5344CB8AC3E}">
        <p14:creationId xmlns:p14="http://schemas.microsoft.com/office/powerpoint/2010/main" val="703933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9552" y="332656"/>
            <a:ext cx="7315200" cy="1154097"/>
          </a:xfrm>
        </p:spPr>
        <p:txBody>
          <a:bodyPr/>
          <a:lstStyle/>
          <a:p>
            <a:r>
              <a:rPr lang="en-US" dirty="0" err="1"/>
              <a:t>Eventos</a:t>
            </a:r>
            <a:r>
              <a:rPr lang="en-US" dirty="0"/>
              <a:t> mas </a:t>
            </a:r>
            <a:r>
              <a:rPr lang="en-US" dirty="0" err="1"/>
              <a:t>comunes</a:t>
            </a:r>
            <a:endParaRPr lang="es-AR"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83082946"/>
              </p:ext>
            </p:extLst>
          </p:nvPr>
        </p:nvGraphicFramePr>
        <p:xfrm>
          <a:off x="467544" y="1916832"/>
          <a:ext cx="8424936" cy="4724624"/>
        </p:xfrm>
        <a:graphic>
          <a:graphicData uri="http://schemas.openxmlformats.org/drawingml/2006/table">
            <a:tbl>
              <a:tblPr>
                <a:tableStyleId>{69012ECD-51FC-41F1-AA8D-1B2483CD663E}</a:tableStyleId>
              </a:tblPr>
              <a:tblGrid>
                <a:gridCol w="2725715">
                  <a:extLst>
                    <a:ext uri="{9D8B030D-6E8A-4147-A177-3AD203B41FA5}">
                      <a16:colId xmlns:a16="http://schemas.microsoft.com/office/drawing/2014/main" xmlns="" val="75739597"/>
                    </a:ext>
                  </a:extLst>
                </a:gridCol>
                <a:gridCol w="5699221">
                  <a:extLst>
                    <a:ext uri="{9D8B030D-6E8A-4147-A177-3AD203B41FA5}">
                      <a16:colId xmlns:a16="http://schemas.microsoft.com/office/drawing/2014/main" xmlns="" val="3424907355"/>
                    </a:ext>
                  </a:extLst>
                </a:gridCol>
              </a:tblGrid>
              <a:tr h="446184">
                <a:tc>
                  <a:txBody>
                    <a:bodyPr/>
                    <a:lstStyle/>
                    <a:p>
                      <a:pPr algn="ctr" fontAlgn="t"/>
                      <a:r>
                        <a:rPr lang="es-AR" sz="2400" b="1" dirty="0" err="1">
                          <a:effectLst/>
                        </a:rPr>
                        <a:t>Event</a:t>
                      </a:r>
                      <a:endParaRPr lang="es-AR" sz="2400" b="1" dirty="0">
                        <a:effectLst/>
                      </a:endParaRPr>
                    </a:p>
                  </a:txBody>
                  <a:tcPr marL="114307" marR="57154" marT="76216" marB="76216"/>
                </a:tc>
                <a:tc>
                  <a:txBody>
                    <a:bodyPr/>
                    <a:lstStyle/>
                    <a:p>
                      <a:pPr algn="ctr" fontAlgn="t"/>
                      <a:r>
                        <a:rPr lang="es-AR" sz="2400" b="1" dirty="0" err="1">
                          <a:effectLst/>
                        </a:rPr>
                        <a:t>Description</a:t>
                      </a:r>
                      <a:endParaRPr lang="es-AR" sz="2400" b="1" dirty="0">
                        <a:effectLst/>
                      </a:endParaRPr>
                    </a:p>
                  </a:txBody>
                  <a:tcPr marL="57154" marR="57154" marT="76216" marB="76216"/>
                </a:tc>
                <a:extLst>
                  <a:ext uri="{0D108BD9-81ED-4DB2-BD59-A6C34878D82A}">
                    <a16:rowId xmlns:a16="http://schemas.microsoft.com/office/drawing/2014/main" xmlns="" val="2589158115"/>
                  </a:ext>
                </a:extLst>
              </a:tr>
              <a:tr h="501895">
                <a:tc>
                  <a:txBody>
                    <a:bodyPr/>
                    <a:lstStyle/>
                    <a:p>
                      <a:pPr algn="l" fontAlgn="t"/>
                      <a:r>
                        <a:rPr lang="es-AR" sz="2400" dirty="0" err="1">
                          <a:effectLst/>
                        </a:rPr>
                        <a:t>onchange</a:t>
                      </a:r>
                      <a:endParaRPr lang="es-AR" sz="2400" dirty="0">
                        <a:effectLst/>
                      </a:endParaRPr>
                    </a:p>
                  </a:txBody>
                  <a:tcPr marL="114307" marR="57154" marT="76216" marB="76216"/>
                </a:tc>
                <a:tc>
                  <a:txBody>
                    <a:bodyPr/>
                    <a:lstStyle/>
                    <a:p>
                      <a:pPr algn="l" fontAlgn="t"/>
                      <a:r>
                        <a:rPr lang="en-US" sz="2400" dirty="0">
                          <a:effectLst/>
                        </a:rPr>
                        <a:t>An HTML element has been changed</a:t>
                      </a:r>
                    </a:p>
                  </a:txBody>
                  <a:tcPr marL="57154" marR="57154" marT="76216" marB="76216"/>
                </a:tc>
                <a:extLst>
                  <a:ext uri="{0D108BD9-81ED-4DB2-BD59-A6C34878D82A}">
                    <a16:rowId xmlns:a16="http://schemas.microsoft.com/office/drawing/2014/main" xmlns="" val="2646569582"/>
                  </a:ext>
                </a:extLst>
              </a:tr>
              <a:tr h="501895">
                <a:tc>
                  <a:txBody>
                    <a:bodyPr/>
                    <a:lstStyle/>
                    <a:p>
                      <a:pPr algn="l" fontAlgn="t"/>
                      <a:r>
                        <a:rPr lang="es-AR" sz="2400">
                          <a:effectLst/>
                        </a:rPr>
                        <a:t>onclick</a:t>
                      </a:r>
                    </a:p>
                  </a:txBody>
                  <a:tcPr marL="114307" marR="57154" marT="76216" marB="76216"/>
                </a:tc>
                <a:tc>
                  <a:txBody>
                    <a:bodyPr/>
                    <a:lstStyle/>
                    <a:p>
                      <a:pPr algn="l" fontAlgn="t"/>
                      <a:r>
                        <a:rPr lang="en-US" sz="2400">
                          <a:effectLst/>
                        </a:rPr>
                        <a:t>The user clicks an HTML element</a:t>
                      </a:r>
                    </a:p>
                  </a:txBody>
                  <a:tcPr marL="57154" marR="57154" marT="76216" marB="76216"/>
                </a:tc>
                <a:extLst>
                  <a:ext uri="{0D108BD9-81ED-4DB2-BD59-A6C34878D82A}">
                    <a16:rowId xmlns:a16="http://schemas.microsoft.com/office/drawing/2014/main" xmlns="" val="3400245224"/>
                  </a:ext>
                </a:extLst>
              </a:tr>
              <a:tr h="824403">
                <a:tc>
                  <a:txBody>
                    <a:bodyPr/>
                    <a:lstStyle/>
                    <a:p>
                      <a:pPr algn="l" fontAlgn="t"/>
                      <a:r>
                        <a:rPr lang="es-AR" sz="2400" dirty="0" err="1">
                          <a:effectLst/>
                        </a:rPr>
                        <a:t>onmouseover</a:t>
                      </a:r>
                      <a:endParaRPr lang="es-AR" sz="2400" dirty="0">
                        <a:effectLst/>
                      </a:endParaRPr>
                    </a:p>
                  </a:txBody>
                  <a:tcPr marL="114307" marR="57154" marT="76216" marB="76216"/>
                </a:tc>
                <a:tc>
                  <a:txBody>
                    <a:bodyPr/>
                    <a:lstStyle/>
                    <a:p>
                      <a:pPr algn="l" fontAlgn="t"/>
                      <a:r>
                        <a:rPr lang="en-US" sz="2400">
                          <a:effectLst/>
                        </a:rPr>
                        <a:t>The user moves the mouse over an HTML element</a:t>
                      </a:r>
                    </a:p>
                  </a:txBody>
                  <a:tcPr marL="57154" marR="57154" marT="76216" marB="76216"/>
                </a:tc>
                <a:extLst>
                  <a:ext uri="{0D108BD9-81ED-4DB2-BD59-A6C34878D82A}">
                    <a16:rowId xmlns:a16="http://schemas.microsoft.com/office/drawing/2014/main" xmlns="" val="1632582041"/>
                  </a:ext>
                </a:extLst>
              </a:tr>
              <a:tr h="824403">
                <a:tc>
                  <a:txBody>
                    <a:bodyPr/>
                    <a:lstStyle/>
                    <a:p>
                      <a:pPr algn="l" fontAlgn="t"/>
                      <a:r>
                        <a:rPr lang="es-AR" sz="2400">
                          <a:effectLst/>
                        </a:rPr>
                        <a:t>onmouseout</a:t>
                      </a:r>
                    </a:p>
                  </a:txBody>
                  <a:tcPr marL="114307" marR="57154" marT="76216" marB="76216"/>
                </a:tc>
                <a:tc>
                  <a:txBody>
                    <a:bodyPr/>
                    <a:lstStyle/>
                    <a:p>
                      <a:pPr algn="l" fontAlgn="t"/>
                      <a:r>
                        <a:rPr lang="en-US" sz="2400">
                          <a:effectLst/>
                        </a:rPr>
                        <a:t>The user moves the mouse away from an HTML element</a:t>
                      </a:r>
                    </a:p>
                  </a:txBody>
                  <a:tcPr marL="57154" marR="57154" marT="76216" marB="76216"/>
                </a:tc>
                <a:extLst>
                  <a:ext uri="{0D108BD9-81ED-4DB2-BD59-A6C34878D82A}">
                    <a16:rowId xmlns:a16="http://schemas.microsoft.com/office/drawing/2014/main" xmlns="" val="178255994"/>
                  </a:ext>
                </a:extLst>
              </a:tr>
              <a:tr h="501895">
                <a:tc>
                  <a:txBody>
                    <a:bodyPr/>
                    <a:lstStyle/>
                    <a:p>
                      <a:pPr algn="l" fontAlgn="t"/>
                      <a:r>
                        <a:rPr lang="es-AR" sz="2400" dirty="0" err="1">
                          <a:effectLst/>
                        </a:rPr>
                        <a:t>onkeydown</a:t>
                      </a:r>
                      <a:endParaRPr lang="es-AR" sz="2400" dirty="0">
                        <a:effectLst/>
                      </a:endParaRPr>
                    </a:p>
                  </a:txBody>
                  <a:tcPr marL="114307" marR="57154" marT="76216" marB="76216"/>
                </a:tc>
                <a:tc>
                  <a:txBody>
                    <a:bodyPr/>
                    <a:lstStyle/>
                    <a:p>
                      <a:pPr algn="l" fontAlgn="t"/>
                      <a:r>
                        <a:rPr lang="en-US" sz="2400">
                          <a:effectLst/>
                        </a:rPr>
                        <a:t>The user pushes a keyboard key</a:t>
                      </a:r>
                    </a:p>
                  </a:txBody>
                  <a:tcPr marL="57154" marR="57154" marT="76216" marB="76216"/>
                </a:tc>
                <a:extLst>
                  <a:ext uri="{0D108BD9-81ED-4DB2-BD59-A6C34878D82A}">
                    <a16:rowId xmlns:a16="http://schemas.microsoft.com/office/drawing/2014/main" xmlns="" val="2286878131"/>
                  </a:ext>
                </a:extLst>
              </a:tr>
              <a:tr h="501895">
                <a:tc>
                  <a:txBody>
                    <a:bodyPr/>
                    <a:lstStyle/>
                    <a:p>
                      <a:pPr algn="l" fontAlgn="t"/>
                      <a:r>
                        <a:rPr lang="es-AR" sz="2400" dirty="0" err="1">
                          <a:effectLst/>
                        </a:rPr>
                        <a:t>onload</a:t>
                      </a:r>
                      <a:endParaRPr lang="es-AR" sz="2400" dirty="0">
                        <a:effectLst/>
                      </a:endParaRPr>
                    </a:p>
                  </a:txBody>
                  <a:tcPr marL="114307" marR="57154" marT="76216" marB="76216"/>
                </a:tc>
                <a:tc>
                  <a:txBody>
                    <a:bodyPr/>
                    <a:lstStyle/>
                    <a:p>
                      <a:pPr algn="l" fontAlgn="t"/>
                      <a:r>
                        <a:rPr lang="en-US" sz="2400" dirty="0">
                          <a:effectLst/>
                        </a:rPr>
                        <a:t>The browser has finished loading the page</a:t>
                      </a:r>
                    </a:p>
                  </a:txBody>
                  <a:tcPr marL="57154" marR="57154" marT="76216" marB="76216"/>
                </a:tc>
                <a:extLst>
                  <a:ext uri="{0D108BD9-81ED-4DB2-BD59-A6C34878D82A}">
                    <a16:rowId xmlns:a16="http://schemas.microsoft.com/office/drawing/2014/main" xmlns="" val="3909488268"/>
                  </a:ext>
                </a:extLst>
              </a:tr>
            </a:tbl>
          </a:graphicData>
        </a:graphic>
      </p:graphicFrame>
    </p:spTree>
    <p:extLst>
      <p:ext uri="{BB962C8B-B14F-4D97-AF65-F5344CB8AC3E}">
        <p14:creationId xmlns:p14="http://schemas.microsoft.com/office/powerpoint/2010/main" val="1162701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7315200" cy="1154097"/>
          </a:xfrm>
        </p:spPr>
        <p:txBody>
          <a:bodyPr/>
          <a:lstStyle/>
          <a:p>
            <a:r>
              <a:rPr lang="es-ES" dirty="0" smtClean="0"/>
              <a:t>Objeto </a:t>
            </a:r>
            <a:r>
              <a:rPr lang="es-ES" dirty="0" err="1" smtClean="0"/>
              <a:t>Event</a:t>
            </a:r>
            <a:endParaRPr lang="es-ES" dirty="0"/>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566439127"/>
              </p:ext>
            </p:extLst>
          </p:nvPr>
        </p:nvGraphicFramePr>
        <p:xfrm>
          <a:off x="827584" y="1628800"/>
          <a:ext cx="7488831" cy="2907488"/>
        </p:xfrm>
        <a:graphic>
          <a:graphicData uri="http://schemas.openxmlformats.org/drawingml/2006/table">
            <a:tbl>
              <a:tblPr/>
              <a:tblGrid>
                <a:gridCol w="2496277"/>
                <a:gridCol w="2496277"/>
                <a:gridCol w="2496277"/>
              </a:tblGrid>
              <a:tr h="128686">
                <a:tc>
                  <a:txBody>
                    <a:bodyPr/>
                    <a:lstStyle/>
                    <a:p>
                      <a:pPr algn="l" fontAlgn="b"/>
                      <a:r>
                        <a:rPr lang="es-ES" sz="800" b="1" dirty="0" smtClean="0">
                          <a:solidFill>
                            <a:schemeClr val="bg1"/>
                          </a:solidFill>
                          <a:effectLst/>
                        </a:rPr>
                        <a:t>Propiedad/Método</a:t>
                      </a:r>
                      <a:endParaRPr lang="es-ES" sz="800" b="1" dirty="0">
                        <a:solidFill>
                          <a:schemeClr val="bg1"/>
                        </a:solidFill>
                        <a:effectLst/>
                      </a:endParaRPr>
                    </a:p>
                  </a:txBody>
                  <a:tcPr marL="7390" marR="7390" marT="7390" marB="739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s-ES" sz="800" b="1">
                          <a:solidFill>
                            <a:schemeClr val="bg1"/>
                          </a:solidFill>
                          <a:effectLst/>
                        </a:rPr>
                        <a:t>Devuelve</a:t>
                      </a:r>
                    </a:p>
                  </a:txBody>
                  <a:tcPr marL="7390" marR="7390" marT="7390" marB="739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s-ES" sz="800" b="1">
                          <a:solidFill>
                            <a:schemeClr val="bg1"/>
                          </a:solidFill>
                          <a:effectLst/>
                        </a:rPr>
                        <a:t>Descripción</a:t>
                      </a:r>
                    </a:p>
                  </a:txBody>
                  <a:tcPr marL="7390" marR="7390" marT="7390" marB="739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r>
              <a:tr h="350247">
                <a:tc>
                  <a:txBody>
                    <a:bodyPr/>
                    <a:lstStyle/>
                    <a:p>
                      <a:pPr algn="l" fontAlgn="t"/>
                      <a:r>
                        <a:rPr lang="es-ES" sz="800">
                          <a:solidFill>
                            <a:schemeClr val="bg1"/>
                          </a:solidFill>
                          <a:effectLst/>
                        </a:rPr>
                        <a:t>altKey</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S" sz="800">
                          <a:solidFill>
                            <a:schemeClr val="bg1"/>
                          </a:solidFill>
                          <a:effectLst/>
                        </a:rPr>
                        <a:t>Boolean</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S" sz="800">
                          <a:solidFill>
                            <a:schemeClr val="bg1"/>
                          </a:solidFill>
                          <a:effectLst/>
                        </a:rPr>
                        <a:t>Devuelve true si se ha pulsado la tecla ALT y false en otro caso</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39466">
                <a:tc>
                  <a:txBody>
                    <a:bodyPr/>
                    <a:lstStyle/>
                    <a:p>
                      <a:pPr algn="l" fontAlgn="t"/>
                      <a:r>
                        <a:rPr lang="es-ES" sz="800">
                          <a:solidFill>
                            <a:schemeClr val="bg1"/>
                          </a:solidFill>
                          <a:effectLst/>
                        </a:rPr>
                        <a:t>bubbles</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S" sz="800">
                          <a:solidFill>
                            <a:schemeClr val="bg1"/>
                          </a:solidFill>
                          <a:effectLst/>
                        </a:rPr>
                        <a:t>Boolean</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S" sz="800">
                          <a:solidFill>
                            <a:schemeClr val="bg1"/>
                          </a:solidFill>
                          <a:effectLst/>
                        </a:rPr>
                        <a:t>Indica si el evento pertenece al flujo de eventos de bubbling</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39466">
                <a:tc>
                  <a:txBody>
                    <a:bodyPr/>
                    <a:lstStyle/>
                    <a:p>
                      <a:pPr algn="l" fontAlgn="t"/>
                      <a:r>
                        <a:rPr lang="es-ES" sz="800" dirty="0">
                          <a:solidFill>
                            <a:schemeClr val="bg1"/>
                          </a:solidFill>
                          <a:effectLst/>
                        </a:rPr>
                        <a:t>cancelable</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S" sz="800">
                          <a:solidFill>
                            <a:schemeClr val="bg1"/>
                          </a:solidFill>
                          <a:effectLst/>
                        </a:rPr>
                        <a:t>Boolean</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S" sz="800">
                          <a:solidFill>
                            <a:schemeClr val="bg1"/>
                          </a:solidFill>
                          <a:effectLst/>
                        </a:rPr>
                        <a:t>Indica si el evento se puede cancelar</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0247">
                <a:tc>
                  <a:txBody>
                    <a:bodyPr/>
                    <a:lstStyle/>
                    <a:p>
                      <a:pPr algn="l" fontAlgn="t"/>
                      <a:r>
                        <a:rPr lang="es-ES" sz="800">
                          <a:solidFill>
                            <a:schemeClr val="bg1"/>
                          </a:solidFill>
                          <a:effectLst/>
                        </a:rPr>
                        <a:t>cancelBubble</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S" sz="800">
                          <a:solidFill>
                            <a:schemeClr val="bg1"/>
                          </a:solidFill>
                          <a:effectLst/>
                        </a:rPr>
                        <a:t>Boolean</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S" sz="800">
                          <a:solidFill>
                            <a:schemeClr val="bg1"/>
                          </a:solidFill>
                          <a:effectLst/>
                        </a:rPr>
                        <a:t>Indica si se ha detenido el flujo de eventos de tipo </a:t>
                      </a:r>
                      <a:r>
                        <a:rPr lang="es-ES" sz="800" i="1">
                          <a:solidFill>
                            <a:schemeClr val="bg1"/>
                          </a:solidFill>
                          <a:effectLst/>
                        </a:rPr>
                        <a:t>bubbling</a:t>
                      </a:r>
                      <a:endParaRPr lang="es-ES" sz="800">
                        <a:solidFill>
                          <a:schemeClr val="bg1"/>
                        </a:solidFill>
                        <a:effectLst/>
                      </a:endParaRP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0247">
                <a:tc>
                  <a:txBody>
                    <a:bodyPr/>
                    <a:lstStyle/>
                    <a:p>
                      <a:pPr algn="l" fontAlgn="t"/>
                      <a:r>
                        <a:rPr lang="es-ES" sz="800">
                          <a:solidFill>
                            <a:schemeClr val="bg1"/>
                          </a:solidFill>
                          <a:effectLst/>
                        </a:rPr>
                        <a:t>charCode</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S" sz="800">
                          <a:solidFill>
                            <a:schemeClr val="bg1"/>
                          </a:solidFill>
                          <a:effectLst/>
                        </a:rPr>
                        <a:t>Número entero</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S" sz="800">
                          <a:solidFill>
                            <a:schemeClr val="bg1"/>
                          </a:solidFill>
                          <a:effectLst/>
                        </a:rPr>
                        <a:t>El código unicode del carácter correspondiente a la tecla pulsada</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0247">
                <a:tc>
                  <a:txBody>
                    <a:bodyPr/>
                    <a:lstStyle/>
                    <a:p>
                      <a:pPr algn="l" fontAlgn="t"/>
                      <a:r>
                        <a:rPr lang="es-ES" sz="800">
                          <a:solidFill>
                            <a:schemeClr val="bg1"/>
                          </a:solidFill>
                          <a:effectLst/>
                        </a:rPr>
                        <a:t>clientX</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S" sz="800">
                          <a:solidFill>
                            <a:schemeClr val="bg1"/>
                          </a:solidFill>
                          <a:effectLst/>
                        </a:rPr>
                        <a:t>Número entero</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S" sz="800" dirty="0">
                          <a:solidFill>
                            <a:schemeClr val="bg1"/>
                          </a:solidFill>
                          <a:effectLst/>
                        </a:rPr>
                        <a:t>Coordenada X de la posición del ratón respecto del área visible de la ventana</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0247">
                <a:tc>
                  <a:txBody>
                    <a:bodyPr/>
                    <a:lstStyle/>
                    <a:p>
                      <a:pPr algn="l" fontAlgn="t"/>
                      <a:r>
                        <a:rPr lang="es-ES" sz="800">
                          <a:solidFill>
                            <a:schemeClr val="bg1"/>
                          </a:solidFill>
                          <a:effectLst/>
                        </a:rPr>
                        <a:t>clientY</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S" sz="800">
                          <a:solidFill>
                            <a:schemeClr val="bg1"/>
                          </a:solidFill>
                          <a:effectLst/>
                        </a:rPr>
                        <a:t>Número entero</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S" sz="800" dirty="0">
                          <a:solidFill>
                            <a:schemeClr val="bg1"/>
                          </a:solidFill>
                          <a:effectLst/>
                        </a:rPr>
                        <a:t>Coordenada Y de la posición del ratón respecto del área visible de la ventana</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1467">
                <a:tc>
                  <a:txBody>
                    <a:bodyPr/>
                    <a:lstStyle/>
                    <a:p>
                      <a:pPr algn="l" fontAlgn="t"/>
                      <a:r>
                        <a:rPr lang="es-ES" sz="800" dirty="0" err="1">
                          <a:solidFill>
                            <a:schemeClr val="bg1"/>
                          </a:solidFill>
                          <a:effectLst/>
                        </a:rPr>
                        <a:t>ctrlKey</a:t>
                      </a:r>
                      <a:endParaRPr lang="es-ES" sz="800" dirty="0">
                        <a:solidFill>
                          <a:schemeClr val="bg1"/>
                        </a:solidFill>
                        <a:effectLst/>
                      </a:endParaRP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S" sz="800" dirty="0" err="1">
                          <a:solidFill>
                            <a:schemeClr val="bg1"/>
                          </a:solidFill>
                          <a:effectLst/>
                        </a:rPr>
                        <a:t>Boolean</a:t>
                      </a:r>
                      <a:endParaRPr lang="es-ES" sz="800" dirty="0">
                        <a:solidFill>
                          <a:schemeClr val="bg1"/>
                        </a:solidFill>
                        <a:effectLst/>
                      </a:endParaRP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S" sz="800" dirty="0">
                          <a:solidFill>
                            <a:schemeClr val="bg1"/>
                          </a:solidFill>
                          <a:effectLst/>
                        </a:rPr>
                        <a:t>Devuelve true si se ha pulsado la tecla CTRL y false en otro caso</a:t>
                      </a:r>
                    </a:p>
                  </a:txBody>
                  <a:tcPr marL="7390" marR="7390" marT="7390" marB="73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7" name="6 Rectángulo"/>
          <p:cNvSpPr/>
          <p:nvPr/>
        </p:nvSpPr>
        <p:spPr>
          <a:xfrm>
            <a:off x="2145432" y="5157192"/>
            <a:ext cx="4896544" cy="1200329"/>
          </a:xfrm>
          <a:prstGeom prst="rect">
            <a:avLst/>
          </a:prstGeom>
        </p:spPr>
        <p:txBody>
          <a:bodyPr wrap="square">
            <a:spAutoFit/>
          </a:bodyPr>
          <a:lstStyle/>
          <a:p>
            <a:r>
              <a:rPr lang="es-ES" sz="2400" dirty="0" err="1" smtClean="0"/>
              <a:t>elDiv.onclick</a:t>
            </a:r>
            <a:r>
              <a:rPr lang="es-ES" sz="2400" dirty="0" smtClean="0"/>
              <a:t> = </a:t>
            </a:r>
            <a:r>
              <a:rPr lang="es-ES" sz="2400" dirty="0" err="1" smtClean="0"/>
              <a:t>function</a:t>
            </a:r>
            <a:r>
              <a:rPr lang="es-ES" sz="2400" dirty="0" smtClean="0"/>
              <a:t>() {</a:t>
            </a:r>
          </a:p>
          <a:p>
            <a:r>
              <a:rPr lang="es-ES" sz="2400" dirty="0" smtClean="0"/>
              <a:t>  </a:t>
            </a:r>
            <a:r>
              <a:rPr lang="es-ES" sz="2400" dirty="0" err="1" smtClean="0"/>
              <a:t>var</a:t>
            </a:r>
            <a:r>
              <a:rPr lang="es-ES" sz="2400" dirty="0" smtClean="0"/>
              <a:t> </a:t>
            </a:r>
            <a:r>
              <a:rPr lang="es-ES" sz="2400" dirty="0" err="1" smtClean="0"/>
              <a:t>elEvento</a:t>
            </a:r>
            <a:r>
              <a:rPr lang="es-ES" sz="2400" dirty="0" smtClean="0"/>
              <a:t> = </a:t>
            </a:r>
            <a:r>
              <a:rPr lang="es-ES" sz="2400" dirty="0" err="1" smtClean="0"/>
              <a:t>arguments</a:t>
            </a:r>
            <a:r>
              <a:rPr lang="es-ES" sz="2400" dirty="0" smtClean="0"/>
              <a:t>[0];</a:t>
            </a:r>
          </a:p>
          <a:p>
            <a:r>
              <a:rPr lang="es-ES" sz="2400" dirty="0" smtClean="0"/>
              <a:t>}</a:t>
            </a:r>
            <a:endParaRPr lang="es-ES" sz="2400" dirty="0"/>
          </a:p>
        </p:txBody>
      </p:sp>
    </p:spTree>
    <p:extLst>
      <p:ext uri="{BB962C8B-B14F-4D97-AF65-F5344CB8AC3E}">
        <p14:creationId xmlns:p14="http://schemas.microsoft.com/office/powerpoint/2010/main" val="2012304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88640"/>
            <a:ext cx="7315200" cy="1154097"/>
          </a:xfrm>
        </p:spPr>
        <p:txBody>
          <a:bodyPr/>
          <a:lstStyle/>
          <a:p>
            <a:r>
              <a:rPr lang="es-ES" dirty="0" smtClean="0"/>
              <a:t>Ejercicios</a:t>
            </a:r>
            <a:endParaRPr lang="es-ES" dirty="0"/>
          </a:p>
        </p:txBody>
      </p:sp>
      <p:sp>
        <p:nvSpPr>
          <p:cNvPr id="3" name="2 Marcador de contenido"/>
          <p:cNvSpPr>
            <a:spLocks noGrp="1"/>
          </p:cNvSpPr>
          <p:nvPr>
            <p:ph idx="1"/>
          </p:nvPr>
        </p:nvSpPr>
        <p:spPr>
          <a:xfrm>
            <a:off x="914400" y="1628801"/>
            <a:ext cx="7315200" cy="4680560"/>
          </a:xfrm>
        </p:spPr>
        <p:txBody>
          <a:bodyPr/>
          <a:lstStyle/>
          <a:p>
            <a:r>
              <a:rPr lang="es-ES" cap="all" dirty="0" smtClean="0"/>
              <a:t>EJERCICIO 01</a:t>
            </a:r>
            <a:endParaRPr lang="es-ES" cap="all" dirty="0"/>
          </a:p>
          <a:p>
            <a:pPr lvl="1"/>
            <a:r>
              <a:rPr lang="es-ES" dirty="0"/>
              <a:t>A partir de la página web proporcionada, completar el código JavaScript para que:</a:t>
            </a:r>
          </a:p>
          <a:p>
            <a:pPr lvl="1"/>
            <a:r>
              <a:rPr lang="es-ES" dirty="0"/>
              <a:t>Cuando se pinche sobre el primer enlace, se oculte su sección relacionada</a:t>
            </a:r>
          </a:p>
          <a:p>
            <a:pPr lvl="1"/>
            <a:r>
              <a:rPr lang="es-ES" dirty="0"/>
              <a:t>Cuando se vuelva a pinchar sobre el mismo enlace, se muestre otra vez esa sección de contenidos</a:t>
            </a:r>
          </a:p>
          <a:p>
            <a:pPr lvl="1"/>
            <a:r>
              <a:rPr lang="es-ES" dirty="0"/>
              <a:t>Completar el resto de enlaces de la página para que su comportamiento sea idéntico al del primer enlace</a:t>
            </a:r>
          </a:p>
          <a:p>
            <a:pPr lvl="1"/>
            <a:r>
              <a:rPr lang="es-ES" dirty="0"/>
              <a:t>Cuando una sección se oculte, debe cambiar el mensaje del enlace asociado</a:t>
            </a:r>
          </a:p>
        </p:txBody>
      </p:sp>
    </p:spTree>
    <p:extLst>
      <p:ext uri="{BB962C8B-B14F-4D97-AF65-F5344CB8AC3E}">
        <p14:creationId xmlns:p14="http://schemas.microsoft.com/office/powerpoint/2010/main" val="2466743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1160" y="0"/>
            <a:ext cx="7315200" cy="1154097"/>
          </a:xfrm>
        </p:spPr>
        <p:txBody>
          <a:bodyPr/>
          <a:lstStyle/>
          <a:p>
            <a:r>
              <a:rPr lang="es-ES" dirty="0" smtClean="0"/>
              <a:t>Ejercicio Eventos</a:t>
            </a:r>
            <a:endParaRPr lang="es-ES" dirty="0"/>
          </a:p>
        </p:txBody>
      </p:sp>
      <p:sp>
        <p:nvSpPr>
          <p:cNvPr id="3" name="2 Marcador de contenido"/>
          <p:cNvSpPr>
            <a:spLocks noGrp="1"/>
          </p:cNvSpPr>
          <p:nvPr>
            <p:ph idx="1"/>
          </p:nvPr>
        </p:nvSpPr>
        <p:spPr>
          <a:xfrm>
            <a:off x="35496" y="1340768"/>
            <a:ext cx="6408712" cy="4536505"/>
          </a:xfrm>
        </p:spPr>
        <p:txBody>
          <a:bodyPr>
            <a:normAutofit fontScale="85000" lnSpcReduction="10000"/>
          </a:bodyPr>
          <a:lstStyle/>
          <a:p>
            <a:r>
              <a:rPr lang="es-ES" dirty="0"/>
              <a:t>Completar el código JavaScript proporcionado para que:</a:t>
            </a:r>
          </a:p>
          <a:p>
            <a:pPr lvl="1"/>
            <a:r>
              <a:rPr lang="es-ES" dirty="0"/>
              <a:t>Al mover el ratón en cualquier punto de la ventana del navegador, se muestre la posición del puntero respecto del navegador y respecto de la página</a:t>
            </a:r>
            <a:r>
              <a:rPr lang="es-ES" dirty="0" smtClean="0"/>
              <a:t>:</a:t>
            </a:r>
          </a:p>
          <a:p>
            <a:pPr lvl="1"/>
            <a:endParaRPr lang="es-ES" dirty="0" smtClean="0"/>
          </a:p>
          <a:p>
            <a:pPr lvl="1"/>
            <a:endParaRPr lang="es-ES" dirty="0" smtClean="0"/>
          </a:p>
          <a:p>
            <a:pPr lvl="1"/>
            <a:endParaRPr lang="es-ES" dirty="0"/>
          </a:p>
          <a:p>
            <a:pPr lvl="1"/>
            <a:r>
              <a:rPr lang="es-ES" dirty="0"/>
              <a:t>Para mostrar los mensajes, utilizar la función </a:t>
            </a:r>
            <a:r>
              <a:rPr lang="es-ES" dirty="0" err="1"/>
              <a:t>muestraInformacion</a:t>
            </a:r>
            <a:r>
              <a:rPr lang="es-ES" dirty="0"/>
              <a:t>() deduciendo su funcionamiento a partir de su código </a:t>
            </a:r>
            <a:r>
              <a:rPr lang="es-ES" dirty="0" smtClean="0"/>
              <a:t>fuente.  Al </a:t>
            </a:r>
            <a:r>
              <a:rPr lang="es-ES" dirty="0"/>
              <a:t>pulsar cualquier tecla, el mensaje mostrado debe cambiar para indicar el nuevo evento y su información asociada</a:t>
            </a:r>
            <a:r>
              <a:rPr lang="es-ES" dirty="0" smtClean="0"/>
              <a:t>:</a:t>
            </a:r>
          </a:p>
          <a:p>
            <a:pPr lvl="1"/>
            <a:endParaRPr lang="es-ES" dirty="0"/>
          </a:p>
          <a:p>
            <a:pPr lvl="1"/>
            <a:endParaRPr lang="es-ES" dirty="0"/>
          </a:p>
          <a:p>
            <a:pPr lvl="1"/>
            <a:r>
              <a:rPr lang="es-ES" dirty="0"/>
              <a:t>Añadir la siguiente característica al script: cuando se pulsa un botón del ratón, el color de fondo del cuadro de mensaje debe ser amarillo (#FFFFCC) y cuando se pulsa una tecla, el color de fondo debe ser azul (#CCE6FF). Al volver a mover el ratón, el color de fondo vuelve a ser blanco</a:t>
            </a:r>
            <a:r>
              <a:rPr lang="es-ES" dirty="0" smtClean="0"/>
              <a:t>.</a:t>
            </a:r>
            <a:endParaRPr lang="es-ES"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742" y="1412776"/>
            <a:ext cx="1523068" cy="1232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descr="https://www.arkaitzgarro.com/javascript/images/cap18/ej16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0252" y="3356992"/>
            <a:ext cx="1368152" cy="1107217"/>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https://www.arkaitzgarro.com/javascript/images/cap18/ej160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613592"/>
            <a:ext cx="2952328" cy="112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057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332656"/>
            <a:ext cx="7315200" cy="1154097"/>
          </a:xfrm>
        </p:spPr>
        <p:txBody>
          <a:bodyPr/>
          <a:lstStyle/>
          <a:p>
            <a:r>
              <a:rPr lang="es-ES" dirty="0" smtClean="0"/>
              <a:t>Ejercicio</a:t>
            </a:r>
            <a:endParaRPr lang="es-ES" dirty="0"/>
          </a:p>
        </p:txBody>
      </p:sp>
      <p:sp>
        <p:nvSpPr>
          <p:cNvPr id="3" name="2 Marcador de contenido"/>
          <p:cNvSpPr>
            <a:spLocks noGrp="1"/>
          </p:cNvSpPr>
          <p:nvPr>
            <p:ph idx="1"/>
          </p:nvPr>
        </p:nvSpPr>
        <p:spPr>
          <a:xfrm>
            <a:off x="539552" y="1700809"/>
            <a:ext cx="7690048" cy="4608552"/>
          </a:xfrm>
        </p:spPr>
        <p:txBody>
          <a:bodyPr>
            <a:normAutofit/>
          </a:bodyPr>
          <a:lstStyle/>
          <a:p>
            <a:r>
              <a:rPr lang="es-ES" sz="2800" dirty="0"/>
              <a:t>Mejorar el ejemplo anterior indicando en todo momento al usuario el número de caracteres que aún puede escribir. Además, se debe permitir pulsar las teclas </a:t>
            </a:r>
            <a:r>
              <a:rPr lang="es-ES" sz="2800" dirty="0" err="1"/>
              <a:t>Backspace</a:t>
            </a:r>
            <a:r>
              <a:rPr lang="es-ES" sz="2800" dirty="0"/>
              <a:t>, </a:t>
            </a:r>
            <a:r>
              <a:rPr lang="es-ES" sz="2800" dirty="0" err="1"/>
              <a:t>Supr</a:t>
            </a:r>
            <a:r>
              <a:rPr lang="es-ES" sz="2800" dirty="0"/>
              <a:t>. y las flechas horizontales cuando se haya llegado al máximo número de caracteres.</a:t>
            </a:r>
          </a:p>
        </p:txBody>
      </p:sp>
    </p:spTree>
    <p:extLst>
      <p:ext uri="{BB962C8B-B14F-4D97-AF65-F5344CB8AC3E}">
        <p14:creationId xmlns:p14="http://schemas.microsoft.com/office/powerpoint/2010/main" val="3411535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7315200" cy="1154097"/>
          </a:xfrm>
        </p:spPr>
        <p:txBody>
          <a:bodyPr/>
          <a:lstStyle/>
          <a:p>
            <a:r>
              <a:rPr lang="es-ES" dirty="0"/>
              <a:t>Ejercicio Eventos</a:t>
            </a:r>
          </a:p>
        </p:txBody>
      </p:sp>
      <p:sp>
        <p:nvSpPr>
          <p:cNvPr id="3" name="2 Marcador de contenido"/>
          <p:cNvSpPr>
            <a:spLocks noGrp="1"/>
          </p:cNvSpPr>
          <p:nvPr>
            <p:ph idx="1"/>
          </p:nvPr>
        </p:nvSpPr>
        <p:spPr>
          <a:xfrm>
            <a:off x="323528" y="1844825"/>
            <a:ext cx="7906072" cy="4464536"/>
          </a:xfrm>
        </p:spPr>
        <p:txBody>
          <a:bodyPr>
            <a:normAutofit fontScale="92500" lnSpcReduction="10000"/>
          </a:bodyPr>
          <a:lstStyle/>
          <a:p>
            <a:r>
              <a:rPr lang="es-ES" dirty="0"/>
              <a:t>Construir un validador para un formulario de registro que, dado el HTML que se proporciona, valide cada uno de los campos cuando el usuario ha terminado de introducir datos en cada uno de ellos, es decir, al perder el foco. Si el campo no cumple las restricciones, se mostrará una alerta al usuario, pero se le permitirá seguir introduciendo datos en el resto de campos.</a:t>
            </a:r>
          </a:p>
          <a:p>
            <a:r>
              <a:rPr lang="es-ES" dirty="0"/>
              <a:t>En el momento en el que el usuario envíe el formulario (evento </a:t>
            </a:r>
            <a:r>
              <a:rPr lang="es-ES" dirty="0" err="1"/>
              <a:t>submit</a:t>
            </a:r>
            <a:r>
              <a:rPr lang="es-ES" dirty="0"/>
              <a:t>), se validarán todos los campos y el formulario no se enviará si alguno de los campos no es válido. Las restricciones a cumplir son las siguientes:</a:t>
            </a:r>
          </a:p>
          <a:p>
            <a:pPr lvl="1"/>
            <a:r>
              <a:rPr lang="es-ES" dirty="0"/>
              <a:t>El nombre, email y comentarios son campos obligatorios.</a:t>
            </a:r>
          </a:p>
          <a:p>
            <a:pPr lvl="1"/>
            <a:r>
              <a:rPr lang="es-ES" dirty="0"/>
              <a:t>El campo email debe ser una dirección de email válida.</a:t>
            </a:r>
          </a:p>
          <a:p>
            <a:pPr lvl="1"/>
            <a:r>
              <a:rPr lang="es-ES" dirty="0"/>
              <a:t>El texto introducido en el campo de comentarios no debe exceder los 50 caracteres.</a:t>
            </a:r>
          </a:p>
          <a:p>
            <a:pPr lvl="1"/>
            <a:r>
              <a:rPr lang="es-ES" dirty="0"/>
              <a:t>El </a:t>
            </a:r>
            <a:r>
              <a:rPr lang="es-ES" dirty="0" err="1"/>
              <a:t>password</a:t>
            </a:r>
            <a:r>
              <a:rPr lang="es-ES" dirty="0"/>
              <a:t> debe tener una longitud mínima de 6 caracteres, y contener al menos una letra minúscula, una letra mayúscula y un dígito.</a:t>
            </a:r>
          </a:p>
          <a:p>
            <a:endParaRPr lang="es-ES" dirty="0"/>
          </a:p>
        </p:txBody>
      </p:sp>
    </p:spTree>
    <p:extLst>
      <p:ext uri="{BB962C8B-B14F-4D97-AF65-F5344CB8AC3E}">
        <p14:creationId xmlns:p14="http://schemas.microsoft.com/office/powerpoint/2010/main" val="691092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76672"/>
            <a:ext cx="7315200" cy="1154097"/>
          </a:xfrm>
        </p:spPr>
        <p:txBody>
          <a:bodyPr/>
          <a:lstStyle/>
          <a:p>
            <a:r>
              <a:rPr lang="es-ES" dirty="0" smtClean="0"/>
              <a:t>Ejercicio Eventos</a:t>
            </a:r>
            <a:endParaRPr lang="es-ES" dirty="0"/>
          </a:p>
        </p:txBody>
      </p:sp>
      <p:sp>
        <p:nvSpPr>
          <p:cNvPr id="3" name="2 Marcador de contenido"/>
          <p:cNvSpPr>
            <a:spLocks noGrp="1"/>
          </p:cNvSpPr>
          <p:nvPr>
            <p:ph idx="1"/>
          </p:nvPr>
        </p:nvSpPr>
        <p:spPr/>
        <p:txBody>
          <a:bodyPr/>
          <a:lstStyle/>
          <a:p>
            <a:r>
              <a:rPr lang="es-ES" dirty="0" smtClean="0"/>
              <a:t>Ver ejercicio 01 Eventos</a:t>
            </a:r>
            <a:endParaRPr lang="es-ES" dirty="0"/>
          </a:p>
        </p:txBody>
      </p:sp>
    </p:spTree>
    <p:extLst>
      <p:ext uri="{BB962C8B-B14F-4D97-AF65-F5344CB8AC3E}">
        <p14:creationId xmlns:p14="http://schemas.microsoft.com/office/powerpoint/2010/main" val="1847031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548680"/>
            <a:ext cx="7315200" cy="1154097"/>
          </a:xfrm>
        </p:spPr>
        <p:txBody>
          <a:bodyPr/>
          <a:lstStyle/>
          <a:p>
            <a:r>
              <a:rPr lang="es-ES" dirty="0"/>
              <a:t>Ejercicio</a:t>
            </a:r>
          </a:p>
        </p:txBody>
      </p:sp>
      <p:sp>
        <p:nvSpPr>
          <p:cNvPr id="3" name="2 Marcador de contenido"/>
          <p:cNvSpPr>
            <a:spLocks noGrp="1"/>
          </p:cNvSpPr>
          <p:nvPr>
            <p:ph idx="1"/>
          </p:nvPr>
        </p:nvSpPr>
        <p:spPr>
          <a:xfrm>
            <a:off x="899592" y="2060848"/>
            <a:ext cx="7315200" cy="3539527"/>
          </a:xfrm>
        </p:spPr>
        <p:txBody>
          <a:bodyPr>
            <a:noAutofit/>
          </a:bodyPr>
          <a:lstStyle/>
          <a:p>
            <a:r>
              <a:rPr lang="es-ES" sz="2800" dirty="0"/>
              <a:t>A nuestro proyecto de Productos Financieros Agreguemos un visualizador de cliente. Para ello:</a:t>
            </a:r>
          </a:p>
          <a:p>
            <a:pPr lvl="1"/>
            <a:r>
              <a:rPr lang="es-ES" sz="2400" dirty="0"/>
              <a:t>Creamos dinámicamente dos botones en el </a:t>
            </a:r>
            <a:r>
              <a:rPr lang="es-ES" sz="2400" dirty="0" err="1"/>
              <a:t>header</a:t>
            </a:r>
            <a:r>
              <a:rPr lang="es-ES" sz="2400" dirty="0"/>
              <a:t>: «Anterior» y «Siguiente»</a:t>
            </a:r>
          </a:p>
          <a:p>
            <a:pPr lvl="1"/>
            <a:r>
              <a:rPr lang="es-ES" sz="2400" dirty="0"/>
              <a:t>Cargar y crear clientes en el evento </a:t>
            </a:r>
            <a:r>
              <a:rPr lang="es-ES" sz="2400" dirty="0" err="1"/>
              <a:t>Onload</a:t>
            </a:r>
            <a:r>
              <a:rPr lang="es-ES" sz="2400" dirty="0"/>
              <a:t> de la Pagina</a:t>
            </a:r>
          </a:p>
          <a:p>
            <a:pPr lvl="1"/>
            <a:r>
              <a:rPr lang="es-ES" sz="2400" dirty="0"/>
              <a:t>Crear funciones «</a:t>
            </a:r>
            <a:r>
              <a:rPr lang="es-ES" sz="2400" dirty="0" err="1"/>
              <a:t>AnteriorCliente</a:t>
            </a:r>
            <a:r>
              <a:rPr lang="es-ES" sz="2400" dirty="0"/>
              <a:t>» «</a:t>
            </a:r>
            <a:r>
              <a:rPr lang="es-ES" sz="2400" dirty="0" err="1"/>
              <a:t>SiguienteCliente</a:t>
            </a:r>
            <a:r>
              <a:rPr lang="es-ES" sz="2400" dirty="0"/>
              <a:t>». Cada una debe seleccionar el siguiente cliente en el vector Clientes.</a:t>
            </a:r>
          </a:p>
          <a:p>
            <a:pPr lvl="1"/>
            <a:r>
              <a:rPr lang="es-ES" sz="2400" dirty="0"/>
              <a:t>Asociar eventos a los botones por código.</a:t>
            </a:r>
          </a:p>
        </p:txBody>
      </p:sp>
    </p:spTree>
    <p:extLst>
      <p:ext uri="{BB962C8B-B14F-4D97-AF65-F5344CB8AC3E}">
        <p14:creationId xmlns:p14="http://schemas.microsoft.com/office/powerpoint/2010/main" val="34589687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a">
  <a:themeElements>
    <a:clrScheme name="Perspectiva">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a">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215</TotalTime>
  <Words>741</Words>
  <Application>Microsoft Office PowerPoint</Application>
  <PresentationFormat>Presentación en pantalla (4:3)</PresentationFormat>
  <Paragraphs>149</Paragraphs>
  <Slides>15</Slides>
  <Notes>13</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Perspectiva</vt:lpstr>
      <vt:lpstr>Eventos</vt:lpstr>
      <vt:lpstr>Eventos mas comunes</vt:lpstr>
      <vt:lpstr>Objeto Event</vt:lpstr>
      <vt:lpstr>Ejercicios</vt:lpstr>
      <vt:lpstr>Ejercicio Eventos</vt:lpstr>
      <vt:lpstr>Ejercicio</vt:lpstr>
      <vt:lpstr>Ejercicio Eventos</vt:lpstr>
      <vt:lpstr>Ejercicio Eventos</vt:lpstr>
      <vt:lpstr>Ejercicio</vt:lpstr>
      <vt:lpstr>Presentación de PowerPoint</vt:lpstr>
      <vt:lpstr>Jquery</vt:lpstr>
      <vt:lpstr>JQuery</vt:lpstr>
      <vt:lpstr>Complementos de JQuery</vt:lpstr>
      <vt:lpstr>Ejercicio</vt:lpstr>
      <vt:lpstr>Ejercicio 01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Eventos</dc:title>
  <dc:creator>usrsis0146</dc:creator>
  <cp:lastModifiedBy>usrsis0146</cp:lastModifiedBy>
  <cp:revision>7</cp:revision>
  <dcterms:created xsi:type="dcterms:W3CDTF">2018-11-09T23:24:59Z</dcterms:created>
  <dcterms:modified xsi:type="dcterms:W3CDTF">2018-11-10T15:16:04Z</dcterms:modified>
</cp:coreProperties>
</file>