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9d255cc2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9d255cc2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400">
              <a:latin typeface="Montserrat"/>
              <a:ea typeface="Montserrat"/>
              <a:cs typeface="Montserrat"/>
              <a:sym typeface="Montserra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9d255cc2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9d255cc2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68c9af8c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68c9af8c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Montserrat"/>
                <a:ea typeface="Montserrat"/>
                <a:cs typeface="Montserrat"/>
                <a:sym typeface="Montserrat"/>
              </a:rPr>
              <a:t>Models used</a:t>
            </a:r>
            <a:endParaRPr sz="1400">
              <a:latin typeface="Montserrat"/>
              <a:ea typeface="Montserrat"/>
              <a:cs typeface="Montserrat"/>
              <a:sym typeface="Montserrat"/>
            </a:endParaRPr>
          </a:p>
          <a:p>
            <a:pPr indent="0" lvl="0" marL="0" rtl="0" algn="l">
              <a:lnSpc>
                <a:spcPct val="115000"/>
              </a:lnSpc>
              <a:spcBef>
                <a:spcPts val="1600"/>
              </a:spcBef>
              <a:spcAft>
                <a:spcPts val="0"/>
              </a:spcAft>
              <a:buNone/>
            </a:pPr>
            <a:r>
              <a:rPr lang="en" sz="1400">
                <a:latin typeface="Montserrat"/>
                <a:ea typeface="Montserrat"/>
                <a:cs typeface="Montserrat"/>
                <a:sym typeface="Montserrat"/>
              </a:rPr>
              <a:t>Baseline and better models (Baseline: 0.02398)</a:t>
            </a:r>
            <a:endParaRPr sz="1400">
              <a:latin typeface="Montserrat"/>
              <a:ea typeface="Montserrat"/>
              <a:cs typeface="Montserrat"/>
              <a:sym typeface="Montserrat"/>
            </a:endParaRPr>
          </a:p>
          <a:p>
            <a:pPr indent="0" lvl="0" marL="0" rtl="0" algn="l">
              <a:lnSpc>
                <a:spcPct val="115000"/>
              </a:lnSpc>
              <a:spcBef>
                <a:spcPts val="1600"/>
              </a:spcBef>
              <a:spcAft>
                <a:spcPts val="0"/>
              </a:spcAft>
              <a:buNone/>
            </a:pPr>
            <a:r>
              <a:rPr lang="en" sz="1400">
                <a:latin typeface="Montserrat"/>
                <a:ea typeface="Montserrat"/>
                <a:cs typeface="Montserrat"/>
                <a:sym typeface="Montserrat"/>
              </a:rPr>
              <a:t>Which ones we didn’t use and why? -- &gt; CatBoost (</a:t>
            </a:r>
            <a:r>
              <a:rPr lang="en">
                <a:solidFill>
                  <a:schemeClr val="dk1"/>
                </a:solidFill>
              </a:rPr>
              <a:t>it had public score (on public test data) of 0.03605 and the baseline to select models were 0.02398)</a:t>
            </a:r>
            <a:r>
              <a:rPr lang="en" sz="1400">
                <a:latin typeface="Montserrat"/>
                <a:ea typeface="Montserrat"/>
                <a:cs typeface="Montserrat"/>
                <a:sym typeface="Montserrat"/>
              </a:rPr>
              <a:t> and ? </a:t>
            </a:r>
            <a:endParaRPr sz="1400">
              <a:latin typeface="Montserrat"/>
              <a:ea typeface="Montserrat"/>
              <a:cs typeface="Montserrat"/>
              <a:sym typeface="Montserrat"/>
            </a:endParaRPr>
          </a:p>
          <a:p>
            <a:pPr indent="0" lvl="0" marL="0" rtl="0" algn="l">
              <a:lnSpc>
                <a:spcPct val="115000"/>
              </a:lnSpc>
              <a:spcBef>
                <a:spcPts val="1600"/>
              </a:spcBef>
              <a:spcAft>
                <a:spcPts val="0"/>
              </a:spcAft>
              <a:buNone/>
            </a:pPr>
            <a:r>
              <a:rPr lang="en" sz="1400">
                <a:latin typeface="Montserrat"/>
                <a:ea typeface="Montserrat"/>
                <a:cs typeface="Montserrat"/>
                <a:sym typeface="Montserrat"/>
              </a:rPr>
              <a:t>Romet: ma panin kirja järgmisele slaidile mudelid, mis kaalude pärast välja jäid. Kadri-l võiks Catboosti osas täpsustada (Tegin)</a:t>
            </a:r>
            <a:endParaRPr sz="1400">
              <a:latin typeface="Montserrat"/>
              <a:ea typeface="Montserrat"/>
              <a:cs typeface="Montserrat"/>
              <a:sym typeface="Montserrat"/>
            </a:endParaRPr>
          </a:p>
          <a:p>
            <a:pPr indent="0" lvl="0" marL="0" rtl="0" algn="l">
              <a:lnSpc>
                <a:spcPct val="115000"/>
              </a:lnSpc>
              <a:spcBef>
                <a:spcPts val="1600"/>
              </a:spcBef>
              <a:spcAft>
                <a:spcPts val="0"/>
              </a:spcAft>
              <a:buNone/>
            </a:pPr>
            <a:r>
              <a:rPr lang="en" sz="1400">
                <a:latin typeface="Montserrat"/>
                <a:ea typeface="Montserrat"/>
                <a:cs typeface="Montserrat"/>
                <a:sym typeface="Montserrat"/>
              </a:rPr>
              <a:t>Romet: vbl on mõistlik siin slaidil ära näidata erinevate mudelite täpsuse. Või siis vähemalt rääkida üldiselt, et NN töötasid antud andmestikul kõige paremini. Kadri: olen  nõus, et näiteks siin slaidil võiks sulgudes olla kirjas nende täpsus public test setile. (XGBoostil oli see 0.01998, Marge NN oli 0.01892? Ja Rometi NN oli 0.01911?, Linda log reg 0.02688?)</a:t>
            </a:r>
            <a:endParaRPr sz="1400">
              <a:latin typeface="Montserrat"/>
              <a:ea typeface="Montserrat"/>
              <a:cs typeface="Montserrat"/>
              <a:sym typeface="Montserrat"/>
            </a:endParaRPr>
          </a:p>
          <a:p>
            <a:pPr indent="0" lvl="0" marL="0" rtl="0" algn="l">
              <a:lnSpc>
                <a:spcPct val="115000"/>
              </a:lnSpc>
              <a:spcBef>
                <a:spcPts val="1600"/>
              </a:spcBef>
              <a:spcAft>
                <a:spcPts val="1600"/>
              </a:spcAft>
              <a:buNone/>
            </a:pPr>
            <a:r>
              <a:rPr lang="en" sz="1400">
                <a:latin typeface="Montserrat"/>
                <a:ea typeface="Montserrat"/>
                <a:cs typeface="Montserrat"/>
                <a:sym typeface="Montserrat"/>
              </a:rPr>
              <a:t>Romet: ilmselt mõistlik ära märkida see 449 kohaline tõus, mis on hea märk, et me ei lahendasime asjus õigesti ja mudel üldistus privaatsele andmesetile</a:t>
            </a:r>
            <a:endParaRPr sz="1400">
              <a:latin typeface="Montserrat"/>
              <a:ea typeface="Montserrat"/>
              <a:cs typeface="Montserrat"/>
              <a:sym typeface="Montserra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0e98b73c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0e98b73c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Catboost was not used because it had public score (public test data) of 0.03605 and the baseline to select models were 0.02398. (It also took 1h and 40 min to train the model)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b6c17246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b6c17246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Pange siia individual learnings: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Lessons learned:</a:t>
            </a:r>
            <a:endParaRPr/>
          </a:p>
          <a:p>
            <a:pPr indent="0" lvl="0" marL="0" rtl="0" algn="l">
              <a:spcBef>
                <a:spcPts val="0"/>
              </a:spcBef>
              <a:spcAft>
                <a:spcPts val="0"/>
              </a:spcAft>
              <a:buClr>
                <a:schemeClr val="dk1"/>
              </a:buClr>
              <a:buSzPts val="1100"/>
              <a:buFont typeface="Arial"/>
              <a:buNone/>
            </a:pPr>
            <a:r>
              <a:rPr lang="en"/>
              <a:t>Kaggle: learned how to ... </a:t>
            </a:r>
            <a:endParaRPr/>
          </a:p>
          <a:p>
            <a:pPr indent="0" lvl="0" marL="0" rtl="0" algn="l">
              <a:spcBef>
                <a:spcPts val="0"/>
              </a:spcBef>
              <a:spcAft>
                <a:spcPts val="0"/>
              </a:spcAft>
              <a:buClr>
                <a:schemeClr val="dk1"/>
              </a:buClr>
              <a:buSzPts val="1100"/>
              <a:buFont typeface="Arial"/>
              <a:buNone/>
            </a:pPr>
            <a:r>
              <a:rPr lang="en"/>
              <a:t>... create notebooks, </a:t>
            </a:r>
            <a:endParaRPr/>
          </a:p>
          <a:p>
            <a:pPr indent="0" lvl="0" marL="0" rtl="0" algn="l">
              <a:spcBef>
                <a:spcPts val="0"/>
              </a:spcBef>
              <a:spcAft>
                <a:spcPts val="0"/>
              </a:spcAft>
              <a:buClr>
                <a:schemeClr val="dk1"/>
              </a:buClr>
              <a:buSzPts val="1100"/>
              <a:buFont typeface="Arial"/>
              <a:buNone/>
            </a:pPr>
            <a:r>
              <a:rPr lang="en"/>
              <a:t>... import data to notebook,</a:t>
            </a:r>
            <a:endParaRPr/>
          </a:p>
          <a:p>
            <a:pPr indent="0" lvl="0" marL="0" rtl="0" algn="l">
              <a:spcBef>
                <a:spcPts val="0"/>
              </a:spcBef>
              <a:spcAft>
                <a:spcPts val="0"/>
              </a:spcAft>
              <a:buClr>
                <a:schemeClr val="dk1"/>
              </a:buClr>
              <a:buSzPts val="1100"/>
              <a:buFont typeface="Arial"/>
              <a:buNone/>
            </a:pPr>
            <a:r>
              <a:rPr lang="en"/>
              <a:t>... save model in one notebook and load in other</a:t>
            </a:r>
            <a:endParaRPr/>
          </a:p>
          <a:p>
            <a:pPr indent="0" lvl="0" marL="0" rtl="0" algn="l">
              <a:spcBef>
                <a:spcPts val="0"/>
              </a:spcBef>
              <a:spcAft>
                <a:spcPts val="0"/>
              </a:spcAft>
              <a:buClr>
                <a:schemeClr val="dk1"/>
              </a:buClr>
              <a:buSzPts val="1100"/>
              <a:buFont typeface="Arial"/>
              <a:buNone/>
            </a:pPr>
            <a:r>
              <a:rPr lang="en"/>
              <a:t>Machine learning:</a:t>
            </a:r>
            <a:endParaRPr/>
          </a:p>
          <a:p>
            <a:pPr indent="0" lvl="0" marL="0" rtl="0" algn="l">
              <a:spcBef>
                <a:spcPts val="0"/>
              </a:spcBef>
              <a:spcAft>
                <a:spcPts val="0"/>
              </a:spcAft>
              <a:buClr>
                <a:schemeClr val="dk1"/>
              </a:buClr>
              <a:buSzPts val="1100"/>
              <a:buFont typeface="Arial"/>
              <a:buNone/>
            </a:pPr>
            <a:r>
              <a:rPr lang="en"/>
              <a:t>learned which models use CPU, which GPU</a:t>
            </a:r>
            <a:endParaRPr/>
          </a:p>
          <a:p>
            <a:pPr indent="0" lvl="0" marL="0" rtl="0" algn="l">
              <a:spcBef>
                <a:spcPts val="0"/>
              </a:spcBef>
              <a:spcAft>
                <a:spcPts val="0"/>
              </a:spcAft>
              <a:buClr>
                <a:schemeClr val="dk1"/>
              </a:buClr>
              <a:buSzPts val="1100"/>
              <a:buFont typeface="Arial"/>
              <a:buNone/>
            </a:pPr>
            <a:r>
              <a:rPr lang="en"/>
              <a:t>pros and cons of some models for this competition data (e.g. tabular, imbalanced and insufficient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Marge:  Kaggle competition process, data preprocessing, understanding Keras better, how to approach multilabel classification.</a:t>
            </a:r>
            <a:endParaRPr/>
          </a:p>
          <a:p>
            <a:pPr indent="0" lvl="0" marL="0" rtl="0" algn="l">
              <a:spcBef>
                <a:spcPts val="0"/>
              </a:spcBef>
              <a:spcAft>
                <a:spcPts val="0"/>
              </a:spcAft>
              <a:buClr>
                <a:schemeClr val="dk1"/>
              </a:buClr>
              <a:buSzPts val="1100"/>
              <a:buFont typeface="Arial"/>
              <a:buNone/>
            </a:pPr>
            <a:r>
              <a:rPr lang="en"/>
              <a:t>Romet: Multilabel classification peculiarities, using Rapids to train models on GPU (instead of using sklearn), simple, but different model can still improve ensemble performance</a:t>
            </a:r>
            <a:endParaRPr/>
          </a:p>
          <a:p>
            <a:pPr indent="0" lvl="0" marL="0" rtl="0" algn="l">
              <a:spcBef>
                <a:spcPts val="0"/>
              </a:spcBef>
              <a:spcAft>
                <a:spcPts val="0"/>
              </a:spcAft>
              <a:buClr>
                <a:schemeClr val="dk1"/>
              </a:buClr>
              <a:buSzPts val="1100"/>
              <a:buFont typeface="Arial"/>
              <a:buNone/>
            </a:pPr>
            <a:r>
              <a:rPr lang="en"/>
              <a:t>More time needed for ensembling (only 3 submits per team per day)</a:t>
            </a:r>
            <a:endParaRPr/>
          </a:p>
          <a:p>
            <a:pPr indent="0" lvl="0" marL="0" rtl="0" algn="l">
              <a:spcBef>
                <a:spcPts val="0"/>
              </a:spcBef>
              <a:spcAft>
                <a:spcPts val="0"/>
              </a:spcAft>
              <a:buClr>
                <a:schemeClr val="dk1"/>
              </a:buClr>
              <a:buSzPts val="1100"/>
              <a:buFont typeface="Arial"/>
              <a:buNone/>
            </a:pPr>
            <a:r>
              <a:rPr lang="en"/>
              <a:t>Kadri: Kaggle: learned how to 1) create notebooks, 2) import data to notebook, 3) save model in one notebook and load in other ML: 1) learned which models use CPU, which GPU; 2) pros and cons of some models for this competition data (e.g. tabular, imbalanced and insufficient data)</a:t>
            </a:r>
            <a:endParaRPr/>
          </a:p>
          <a:p>
            <a:pPr indent="0" lvl="0" marL="0" rtl="0" algn="l">
              <a:spcBef>
                <a:spcPts val="0"/>
              </a:spcBef>
              <a:spcAft>
                <a:spcPts val="0"/>
              </a:spcAft>
              <a:buClr>
                <a:schemeClr val="dk1"/>
              </a:buClr>
              <a:buSzPts val="1100"/>
              <a:buFont typeface="Arial"/>
              <a:buNone/>
            </a:pPr>
            <a:r>
              <a:rPr lang="en"/>
              <a:t>Linda: How to navigate in Kaggle, different models, domain knowledge, </a:t>
            </a:r>
            <a:endParaRPr/>
          </a:p>
          <a:p>
            <a:pPr indent="0" lvl="0" marL="0" rtl="0" algn="l">
              <a:spcBef>
                <a:spcPts val="0"/>
              </a:spcBef>
              <a:spcAft>
                <a:spcPts val="0"/>
              </a:spcAft>
              <a:buClr>
                <a:schemeClr val="dk1"/>
              </a:buClr>
              <a:buSzPts val="1100"/>
              <a:buFont typeface="Arial"/>
              <a:buNone/>
            </a:pPr>
            <a:r>
              <a:rPr lang="en"/>
              <a:t>data preprocessing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258d4c4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258d4c4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Pange siia individual learnings: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Lessons learned:</a:t>
            </a:r>
            <a:endParaRPr/>
          </a:p>
          <a:p>
            <a:pPr indent="0" lvl="0" marL="0" rtl="0" algn="l">
              <a:spcBef>
                <a:spcPts val="0"/>
              </a:spcBef>
              <a:spcAft>
                <a:spcPts val="0"/>
              </a:spcAft>
              <a:buClr>
                <a:schemeClr val="dk1"/>
              </a:buClr>
              <a:buSzPts val="1100"/>
              <a:buFont typeface="Arial"/>
              <a:buNone/>
            </a:pPr>
            <a:r>
              <a:rPr lang="en"/>
              <a:t>Kaggle: learned how to ... </a:t>
            </a:r>
            <a:endParaRPr/>
          </a:p>
          <a:p>
            <a:pPr indent="0" lvl="0" marL="0" rtl="0" algn="l">
              <a:spcBef>
                <a:spcPts val="0"/>
              </a:spcBef>
              <a:spcAft>
                <a:spcPts val="0"/>
              </a:spcAft>
              <a:buClr>
                <a:schemeClr val="dk1"/>
              </a:buClr>
              <a:buSzPts val="1100"/>
              <a:buFont typeface="Arial"/>
              <a:buNone/>
            </a:pPr>
            <a:r>
              <a:rPr lang="en"/>
              <a:t>... create notebooks, </a:t>
            </a:r>
            <a:endParaRPr/>
          </a:p>
          <a:p>
            <a:pPr indent="0" lvl="0" marL="0" rtl="0" algn="l">
              <a:spcBef>
                <a:spcPts val="0"/>
              </a:spcBef>
              <a:spcAft>
                <a:spcPts val="0"/>
              </a:spcAft>
              <a:buClr>
                <a:schemeClr val="dk1"/>
              </a:buClr>
              <a:buSzPts val="1100"/>
              <a:buFont typeface="Arial"/>
              <a:buNone/>
            </a:pPr>
            <a:r>
              <a:rPr lang="en"/>
              <a:t>... import data to notebook,</a:t>
            </a:r>
            <a:endParaRPr/>
          </a:p>
          <a:p>
            <a:pPr indent="0" lvl="0" marL="0" rtl="0" algn="l">
              <a:spcBef>
                <a:spcPts val="0"/>
              </a:spcBef>
              <a:spcAft>
                <a:spcPts val="0"/>
              </a:spcAft>
              <a:buClr>
                <a:schemeClr val="dk1"/>
              </a:buClr>
              <a:buSzPts val="1100"/>
              <a:buFont typeface="Arial"/>
              <a:buNone/>
            </a:pPr>
            <a:r>
              <a:rPr lang="en"/>
              <a:t>... save model in one notebook and load in other</a:t>
            </a:r>
            <a:endParaRPr/>
          </a:p>
          <a:p>
            <a:pPr indent="0" lvl="0" marL="0" rtl="0" algn="l">
              <a:spcBef>
                <a:spcPts val="0"/>
              </a:spcBef>
              <a:spcAft>
                <a:spcPts val="0"/>
              </a:spcAft>
              <a:buClr>
                <a:schemeClr val="dk1"/>
              </a:buClr>
              <a:buSzPts val="1100"/>
              <a:buFont typeface="Arial"/>
              <a:buNone/>
            </a:pPr>
            <a:r>
              <a:rPr lang="en"/>
              <a:t>Machine learning:</a:t>
            </a:r>
            <a:endParaRPr/>
          </a:p>
          <a:p>
            <a:pPr indent="0" lvl="0" marL="0" rtl="0" algn="l">
              <a:spcBef>
                <a:spcPts val="0"/>
              </a:spcBef>
              <a:spcAft>
                <a:spcPts val="0"/>
              </a:spcAft>
              <a:buClr>
                <a:schemeClr val="dk1"/>
              </a:buClr>
              <a:buSzPts val="1100"/>
              <a:buFont typeface="Arial"/>
              <a:buNone/>
            </a:pPr>
            <a:r>
              <a:rPr lang="en"/>
              <a:t>learned which models use CPU, which GPU</a:t>
            </a:r>
            <a:endParaRPr/>
          </a:p>
          <a:p>
            <a:pPr indent="0" lvl="0" marL="0" rtl="0" algn="l">
              <a:spcBef>
                <a:spcPts val="0"/>
              </a:spcBef>
              <a:spcAft>
                <a:spcPts val="0"/>
              </a:spcAft>
              <a:buClr>
                <a:schemeClr val="dk1"/>
              </a:buClr>
              <a:buSzPts val="1100"/>
              <a:buFont typeface="Arial"/>
              <a:buNone/>
            </a:pPr>
            <a:r>
              <a:rPr lang="en"/>
              <a:t>pros and cons of some models for this competition data (e.g. tabular, imbalanced and insufficient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Marge:  Kaggle competition process, data preprocessing, understanding Keras better, how to approach multilabel classification.</a:t>
            </a:r>
            <a:endParaRPr/>
          </a:p>
          <a:p>
            <a:pPr indent="0" lvl="0" marL="0" rtl="0" algn="l">
              <a:spcBef>
                <a:spcPts val="0"/>
              </a:spcBef>
              <a:spcAft>
                <a:spcPts val="0"/>
              </a:spcAft>
              <a:buClr>
                <a:schemeClr val="dk1"/>
              </a:buClr>
              <a:buSzPts val="1100"/>
              <a:buFont typeface="Arial"/>
              <a:buNone/>
            </a:pPr>
            <a:r>
              <a:rPr lang="en"/>
              <a:t>Romet: Multilabel classification peculiarities, using Rapids to train models on GPU (instead of using sklearn), simple, but different model can still improve ensemble performance</a:t>
            </a:r>
            <a:endParaRPr/>
          </a:p>
          <a:p>
            <a:pPr indent="0" lvl="0" marL="0" rtl="0" algn="l">
              <a:spcBef>
                <a:spcPts val="0"/>
              </a:spcBef>
              <a:spcAft>
                <a:spcPts val="0"/>
              </a:spcAft>
              <a:buClr>
                <a:schemeClr val="dk1"/>
              </a:buClr>
              <a:buSzPts val="1100"/>
              <a:buFont typeface="Arial"/>
              <a:buNone/>
            </a:pPr>
            <a:r>
              <a:rPr lang="en"/>
              <a:t>More time needed for ensembling (only 3 submits per team per day)</a:t>
            </a:r>
            <a:endParaRPr/>
          </a:p>
          <a:p>
            <a:pPr indent="0" lvl="0" marL="0" rtl="0" algn="l">
              <a:spcBef>
                <a:spcPts val="0"/>
              </a:spcBef>
              <a:spcAft>
                <a:spcPts val="0"/>
              </a:spcAft>
              <a:buClr>
                <a:schemeClr val="dk1"/>
              </a:buClr>
              <a:buSzPts val="1100"/>
              <a:buFont typeface="Arial"/>
              <a:buNone/>
            </a:pPr>
            <a:r>
              <a:rPr lang="en"/>
              <a:t>Kadri: Kaggle: learned how to 1) create notebooks, 2) import data to notebook, 3) save model in one notebook and load in other ML: 1) learned which models use CPU, which GPU; 2) pros and cons of some models for this competition data (e.g. tabular, imbalanced and insufficient data)</a:t>
            </a:r>
            <a:endParaRPr/>
          </a:p>
          <a:p>
            <a:pPr indent="0" lvl="0" marL="0" rtl="0" algn="l">
              <a:spcBef>
                <a:spcPts val="0"/>
              </a:spcBef>
              <a:spcAft>
                <a:spcPts val="0"/>
              </a:spcAft>
              <a:buClr>
                <a:schemeClr val="dk1"/>
              </a:buClr>
              <a:buSzPts val="1100"/>
              <a:buFont typeface="Arial"/>
              <a:buNone/>
            </a:pPr>
            <a:r>
              <a:rPr lang="en"/>
              <a:t>Linda: How to navigate in Kaggle, different models, domain knowledge, </a:t>
            </a:r>
            <a:endParaRPr/>
          </a:p>
          <a:p>
            <a:pPr indent="0" lvl="0" marL="0" rtl="0" algn="l">
              <a:spcBef>
                <a:spcPts val="0"/>
              </a:spcBef>
              <a:spcAft>
                <a:spcPts val="0"/>
              </a:spcAft>
              <a:buClr>
                <a:schemeClr val="dk1"/>
              </a:buClr>
              <a:buSzPts val="1100"/>
              <a:buFont typeface="Arial"/>
              <a:buNone/>
            </a:pPr>
            <a:r>
              <a:rPr lang="en"/>
              <a:t>data preprocessing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68ecbe2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68ecbe2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rometaidla/mechanism-of-action" TargetMode="External"/><Relationship Id="rId4" Type="http://schemas.openxmlformats.org/officeDocument/2006/relationships/hyperlink" Target="https://www.kaggle.com/c/lish-moa/overvie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24950"/>
            <a:ext cx="8520600" cy="235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200">
                <a:solidFill>
                  <a:schemeClr val="lt1"/>
                </a:solidFill>
                <a:latin typeface="Montserrat"/>
                <a:ea typeface="Montserrat"/>
                <a:cs typeface="Montserrat"/>
                <a:sym typeface="Montserrat"/>
              </a:rPr>
              <a:t>Mechanisms of Action (MoA) Prediction</a:t>
            </a:r>
            <a:endParaRPr b="1" sz="3200">
              <a:solidFill>
                <a:schemeClr val="lt1"/>
              </a:solidFill>
              <a:latin typeface="Montserrat"/>
              <a:ea typeface="Montserrat"/>
              <a:cs typeface="Montserrat"/>
              <a:sym typeface="Montserrat"/>
            </a:endParaRPr>
          </a:p>
          <a:p>
            <a:pPr indent="0" lvl="0" marL="0" rtl="0" algn="ctr">
              <a:spcBef>
                <a:spcPts val="0"/>
              </a:spcBef>
              <a:spcAft>
                <a:spcPts val="0"/>
              </a:spcAft>
              <a:buNone/>
            </a:pPr>
            <a:r>
              <a:rPr lang="en" sz="2300">
                <a:solidFill>
                  <a:schemeClr val="lt1"/>
                </a:solidFill>
                <a:latin typeface="Montserrat"/>
                <a:ea typeface="Montserrat"/>
                <a:cs typeface="Montserrat"/>
                <a:sym typeface="Montserrat"/>
              </a:rPr>
              <a:t>(Kaggle competition)</a:t>
            </a:r>
            <a:endParaRPr sz="2300">
              <a:solidFill>
                <a:srgbClr val="FFFFFF"/>
              </a:solidFill>
              <a:latin typeface="Montserrat"/>
              <a:ea typeface="Montserrat"/>
              <a:cs typeface="Montserrat"/>
              <a:sym typeface="Montserrat"/>
            </a:endParaRPr>
          </a:p>
          <a:p>
            <a:pPr indent="0" lvl="0" marL="0" rtl="0" algn="ctr">
              <a:spcBef>
                <a:spcPts val="0"/>
              </a:spcBef>
              <a:spcAft>
                <a:spcPts val="0"/>
              </a:spcAft>
              <a:buNone/>
            </a:pPr>
            <a:r>
              <a:t/>
            </a:r>
            <a:endParaRPr sz="4400">
              <a:solidFill>
                <a:srgbClr val="FFFFFF"/>
              </a:solidFill>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Romet Aidla, Kadri Onemar, Linda Katariina Grents, </a:t>
            </a:r>
            <a:r>
              <a:rPr lang="en" sz="1800">
                <a:solidFill>
                  <a:srgbClr val="FFFFFF"/>
                </a:solidFill>
                <a:latin typeface="Montserrat"/>
                <a:ea typeface="Montserrat"/>
                <a:cs typeface="Montserrat"/>
                <a:sym typeface="Montserrat"/>
              </a:rPr>
              <a:t>Marge Maidla</a:t>
            </a:r>
            <a:endParaRPr sz="1800">
              <a:solidFill>
                <a:srgbClr val="FFFFFF"/>
              </a:solidFill>
              <a:latin typeface="Montserrat"/>
              <a:ea typeface="Montserrat"/>
              <a:cs typeface="Montserrat"/>
              <a:sym typeface="Montserrat"/>
            </a:endParaRPr>
          </a:p>
          <a:p>
            <a:pPr indent="0" lvl="0" marL="0" rtl="0" algn="ctr">
              <a:spcBef>
                <a:spcPts val="0"/>
              </a:spcBef>
              <a:spcAft>
                <a:spcPts val="0"/>
              </a:spcAft>
              <a:buNone/>
            </a:pPr>
            <a:r>
              <a:rPr i="1" lang="en" sz="1800">
                <a:solidFill>
                  <a:srgbClr val="FFFFFF"/>
                </a:solidFill>
                <a:latin typeface="Montserrat"/>
                <a:ea typeface="Montserrat"/>
                <a:cs typeface="Montserrat"/>
                <a:sym typeface="Montserrat"/>
              </a:rPr>
              <a:t>Team name on Kaggle: Drugdealers</a:t>
            </a:r>
            <a:br>
              <a:rPr lang="en" sz="1800">
                <a:solidFill>
                  <a:srgbClr val="FFFFFF"/>
                </a:solidFill>
                <a:latin typeface="Montserrat"/>
                <a:ea typeface="Montserrat"/>
                <a:cs typeface="Montserrat"/>
                <a:sym typeface="Montserrat"/>
              </a:rPr>
            </a:br>
            <a:endParaRPr sz="1800">
              <a:solidFill>
                <a:srgbClr val="FFFFFF"/>
              </a:solidFill>
              <a:latin typeface="Montserrat"/>
              <a:ea typeface="Montserrat"/>
              <a:cs typeface="Montserrat"/>
              <a:sym typeface="Montserrat"/>
            </a:endParaRPr>
          </a:p>
          <a:p>
            <a:pPr indent="0" lvl="0" marL="0" rtl="0" algn="ctr">
              <a:spcBef>
                <a:spcPts val="0"/>
              </a:spcBef>
              <a:spcAft>
                <a:spcPts val="0"/>
              </a:spcAft>
              <a:buNone/>
            </a:pPr>
            <a:r>
              <a:rPr lang="en" sz="1800">
                <a:solidFill>
                  <a:srgbClr val="FFFFFF"/>
                </a:solidFill>
                <a:latin typeface="Montserrat"/>
                <a:ea typeface="Montserrat"/>
                <a:cs typeface="Montserrat"/>
                <a:sym typeface="Montserrat"/>
              </a:rPr>
              <a:t>15.12.2020</a:t>
            </a:r>
            <a:endParaRPr sz="18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97A7"/>
                </a:solidFill>
                <a:latin typeface="Montserrat"/>
                <a:ea typeface="Montserrat"/>
                <a:cs typeface="Montserrat"/>
                <a:sym typeface="Montserrat"/>
              </a:rPr>
              <a:t>Goal of the competition</a:t>
            </a:r>
            <a:endParaRPr b="1">
              <a:solidFill>
                <a:srgbClr val="0097A7"/>
              </a:solidFill>
              <a:latin typeface="Montserrat"/>
              <a:ea typeface="Montserrat"/>
              <a:cs typeface="Montserrat"/>
              <a:sym typeface="Montserrat"/>
            </a:endParaRPr>
          </a:p>
        </p:txBody>
      </p:sp>
      <p:sp>
        <p:nvSpPr>
          <p:cNvPr id="61" name="Google Shape;61;p14"/>
          <p:cNvSpPr txBox="1"/>
          <p:nvPr>
            <p:ph idx="1" type="body"/>
          </p:nvPr>
        </p:nvSpPr>
        <p:spPr>
          <a:xfrm>
            <a:off x="311700" y="1109575"/>
            <a:ext cx="5393100" cy="3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97A7"/>
                </a:solidFill>
                <a:latin typeface="Montserrat"/>
                <a:ea typeface="Montserrat"/>
                <a:cs typeface="Montserrat"/>
                <a:sym typeface="Montserrat"/>
              </a:rPr>
              <a:t>T</a:t>
            </a:r>
            <a:r>
              <a:rPr lang="en">
                <a:solidFill>
                  <a:srgbClr val="0097A7"/>
                </a:solidFill>
                <a:latin typeface="Montserrat"/>
                <a:ea typeface="Montserrat"/>
                <a:cs typeface="Montserrat"/>
                <a:sym typeface="Montserrat"/>
              </a:rPr>
              <a:t>o a</a:t>
            </a:r>
            <a:r>
              <a:rPr lang="en">
                <a:solidFill>
                  <a:srgbClr val="0097A7"/>
                </a:solidFill>
                <a:latin typeface="Montserrat"/>
                <a:ea typeface="Montserrat"/>
                <a:cs typeface="Montserrat"/>
                <a:sym typeface="Montserrat"/>
              </a:rPr>
              <a:t>dvance drug development</a:t>
            </a:r>
            <a:br>
              <a:rPr lang="en">
                <a:solidFill>
                  <a:srgbClr val="0097A7"/>
                </a:solidFill>
                <a:latin typeface="Montserrat"/>
                <a:ea typeface="Montserrat"/>
                <a:cs typeface="Montserrat"/>
                <a:sym typeface="Montserrat"/>
              </a:rPr>
            </a:br>
            <a:r>
              <a:rPr lang="en">
                <a:solidFill>
                  <a:srgbClr val="0097A7"/>
                </a:solidFill>
                <a:latin typeface="Montserrat"/>
                <a:ea typeface="Montserrat"/>
                <a:cs typeface="Montserrat"/>
                <a:sym typeface="Montserrat"/>
              </a:rPr>
              <a:t>through improvements to MoA prediction algorithms*</a:t>
            </a:r>
            <a:endParaRPr>
              <a:solidFill>
                <a:srgbClr val="0097A7"/>
              </a:solidFill>
              <a:latin typeface="Montserrat"/>
              <a:ea typeface="Montserrat"/>
              <a:cs typeface="Montserrat"/>
              <a:sym typeface="Montserrat"/>
            </a:endParaRPr>
          </a:p>
          <a:p>
            <a:pPr indent="0" lvl="0" marL="0" rtl="0" algn="l">
              <a:spcBef>
                <a:spcPts val="1600"/>
              </a:spcBef>
              <a:spcAft>
                <a:spcPts val="0"/>
              </a:spcAft>
              <a:buNone/>
            </a:pPr>
            <a:r>
              <a:t/>
            </a:r>
            <a:endParaRPr>
              <a:solidFill>
                <a:srgbClr val="0097A7"/>
              </a:solidFill>
              <a:latin typeface="Montserrat"/>
              <a:ea typeface="Montserrat"/>
              <a:cs typeface="Montserrat"/>
              <a:sym typeface="Montserrat"/>
            </a:endParaRPr>
          </a:p>
          <a:p>
            <a:pPr indent="0" lvl="0" marL="0" rtl="0" algn="l">
              <a:lnSpc>
                <a:spcPct val="115000"/>
              </a:lnSpc>
              <a:spcBef>
                <a:spcPts val="1600"/>
              </a:spcBef>
              <a:spcAft>
                <a:spcPts val="0"/>
              </a:spcAft>
              <a:buNone/>
            </a:pPr>
            <a:r>
              <a:rPr lang="en">
                <a:solidFill>
                  <a:srgbClr val="0097A7"/>
                </a:solidFill>
                <a:latin typeface="Montserrat"/>
                <a:ea typeface="Montserrat"/>
                <a:cs typeface="Montserrat"/>
                <a:sym typeface="Montserrat"/>
              </a:rPr>
              <a:t>Our team’s goal: not the top place on leaderboard but </a:t>
            </a:r>
            <a:r>
              <a:rPr i="1" lang="en">
                <a:solidFill>
                  <a:srgbClr val="0097A7"/>
                </a:solidFill>
                <a:latin typeface="Montserrat"/>
                <a:ea typeface="Montserrat"/>
                <a:cs typeface="Montserrat"/>
                <a:sym typeface="Montserrat"/>
              </a:rPr>
              <a:t>learn as much as possible</a:t>
            </a:r>
            <a:endParaRPr i="1">
              <a:solidFill>
                <a:srgbClr val="0097A7"/>
              </a:solidFill>
              <a:latin typeface="Montserrat"/>
              <a:ea typeface="Montserrat"/>
              <a:cs typeface="Montserrat"/>
              <a:sym typeface="Montserrat"/>
            </a:endParaRPr>
          </a:p>
          <a:p>
            <a:pPr indent="0" lvl="0" marL="0" rtl="0" algn="l">
              <a:lnSpc>
                <a:spcPct val="115000"/>
              </a:lnSpc>
              <a:spcBef>
                <a:spcPts val="1600"/>
              </a:spcBef>
              <a:spcAft>
                <a:spcPts val="0"/>
              </a:spcAft>
              <a:buNone/>
            </a:pPr>
            <a:r>
              <a:t/>
            </a:r>
            <a:endParaRPr i="1">
              <a:solidFill>
                <a:srgbClr val="0097A7"/>
              </a:solidFill>
              <a:latin typeface="Montserrat"/>
              <a:ea typeface="Montserrat"/>
              <a:cs typeface="Montserrat"/>
              <a:sym typeface="Montserrat"/>
            </a:endParaRPr>
          </a:p>
          <a:p>
            <a:pPr indent="0" lvl="0" marL="0" rtl="0" algn="l">
              <a:spcBef>
                <a:spcPts val="1600"/>
              </a:spcBef>
              <a:spcAft>
                <a:spcPts val="1600"/>
              </a:spcAft>
              <a:buNone/>
            </a:pPr>
            <a:r>
              <a:rPr lang="en" sz="1300">
                <a:solidFill>
                  <a:srgbClr val="0097A7"/>
                </a:solidFill>
                <a:latin typeface="Montserrat"/>
                <a:ea typeface="Montserrat"/>
                <a:cs typeface="Montserrat"/>
                <a:sym typeface="Montserrat"/>
              </a:rPr>
              <a:t>* MoA - Mechanism of Action refers to the specific</a:t>
            </a:r>
            <a:br>
              <a:rPr lang="en" sz="1300">
                <a:solidFill>
                  <a:srgbClr val="0097A7"/>
                </a:solidFill>
                <a:latin typeface="Montserrat"/>
                <a:ea typeface="Montserrat"/>
                <a:cs typeface="Montserrat"/>
                <a:sym typeface="Montserrat"/>
              </a:rPr>
            </a:br>
            <a:r>
              <a:rPr lang="en" sz="1300">
                <a:solidFill>
                  <a:srgbClr val="0097A7"/>
                </a:solidFill>
                <a:latin typeface="Montserrat"/>
                <a:ea typeface="Montserrat"/>
                <a:cs typeface="Montserrat"/>
                <a:sym typeface="Montserrat"/>
              </a:rPr>
              <a:t>biochemical interaction through which a drug substance</a:t>
            </a:r>
            <a:br>
              <a:rPr lang="en" sz="1300">
                <a:solidFill>
                  <a:srgbClr val="0097A7"/>
                </a:solidFill>
                <a:latin typeface="Montserrat"/>
                <a:ea typeface="Montserrat"/>
                <a:cs typeface="Montserrat"/>
                <a:sym typeface="Montserrat"/>
              </a:rPr>
            </a:br>
            <a:r>
              <a:rPr lang="en" sz="1300">
                <a:solidFill>
                  <a:srgbClr val="0097A7"/>
                </a:solidFill>
                <a:latin typeface="Montserrat"/>
                <a:ea typeface="Montserrat"/>
                <a:cs typeface="Montserrat"/>
                <a:sym typeface="Montserrat"/>
              </a:rPr>
              <a:t>produces its pharmacological effect. </a:t>
            </a:r>
            <a:endParaRPr sz="1300">
              <a:solidFill>
                <a:srgbClr val="0097A7"/>
              </a:solidFill>
              <a:latin typeface="Montserrat"/>
              <a:ea typeface="Montserrat"/>
              <a:cs typeface="Montserrat"/>
              <a:sym typeface="Montserrat"/>
            </a:endParaRPr>
          </a:p>
        </p:txBody>
      </p:sp>
      <p:sp>
        <p:nvSpPr>
          <p:cNvPr id="62" name="Google Shape;62;p14"/>
          <p:cNvSpPr/>
          <p:nvPr/>
        </p:nvSpPr>
        <p:spPr>
          <a:xfrm rot="2167913">
            <a:off x="8897157" y="1312984"/>
            <a:ext cx="4220330" cy="5789582"/>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5832300" y="3795450"/>
            <a:ext cx="300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i="1" sz="800">
              <a:latin typeface="Montserrat"/>
              <a:ea typeface="Montserrat"/>
              <a:cs typeface="Montserrat"/>
              <a:sym typeface="Montserrat"/>
            </a:endParaRPr>
          </a:p>
        </p:txBody>
      </p:sp>
      <p:pic>
        <p:nvPicPr>
          <p:cNvPr id="64" name="Google Shape;64;p14"/>
          <p:cNvPicPr preferRelativeResize="0"/>
          <p:nvPr/>
        </p:nvPicPr>
        <p:blipFill>
          <a:blip r:embed="rId3">
            <a:alphaModFix/>
          </a:blip>
          <a:stretch>
            <a:fillRect/>
          </a:stretch>
        </p:blipFill>
        <p:spPr>
          <a:xfrm>
            <a:off x="5458800" y="1509075"/>
            <a:ext cx="3236874" cy="2125351"/>
          </a:xfrm>
          <a:prstGeom prst="rect">
            <a:avLst/>
          </a:prstGeom>
          <a:noFill/>
          <a:ln>
            <a:noFill/>
          </a:ln>
        </p:spPr>
      </p:pic>
      <p:sp>
        <p:nvSpPr>
          <p:cNvPr id="65" name="Google Shape;65;p14"/>
          <p:cNvSpPr txBox="1"/>
          <p:nvPr/>
        </p:nvSpPr>
        <p:spPr>
          <a:xfrm>
            <a:off x="5371971" y="3579807"/>
            <a:ext cx="3136200" cy="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t>Source: https://attract-eu.com/wp-content/uploads/2020/06/ATTRACT_drugdevelopment.png</a:t>
            </a:r>
            <a:endParaRPr sz="5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ontserrat"/>
                <a:ea typeface="Montserrat"/>
                <a:cs typeface="Montserrat"/>
                <a:sym typeface="Montserrat"/>
              </a:rPr>
              <a:t>Details of the project</a:t>
            </a:r>
            <a:endParaRPr b="1">
              <a:solidFill>
                <a:srgbClr val="FFFFFF"/>
              </a:solidFill>
              <a:latin typeface="Montserrat"/>
              <a:ea typeface="Montserrat"/>
              <a:cs typeface="Montserrat"/>
              <a:sym typeface="Montserrat"/>
            </a:endParaRPr>
          </a:p>
        </p:txBody>
      </p:sp>
      <p:sp>
        <p:nvSpPr>
          <p:cNvPr id="71" name="Google Shape;71;p15"/>
          <p:cNvSpPr txBox="1"/>
          <p:nvPr>
            <p:ph idx="1" type="body"/>
          </p:nvPr>
        </p:nvSpPr>
        <p:spPr>
          <a:xfrm>
            <a:off x="311700" y="1182500"/>
            <a:ext cx="6822300" cy="3739500"/>
          </a:xfrm>
          <a:prstGeom prst="rect">
            <a:avLst/>
          </a:prstGeom>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Font typeface="Montserrat"/>
              <a:buChar char="●"/>
            </a:pPr>
            <a:r>
              <a:rPr lang="en">
                <a:solidFill>
                  <a:srgbClr val="FFFFFF"/>
                </a:solidFill>
                <a:latin typeface="Montserrat"/>
                <a:ea typeface="Montserrat"/>
                <a:cs typeface="Montserrat"/>
                <a:sym typeface="Montserrat"/>
              </a:rPr>
              <a:t>Duration: 3 Sept - 30 Nov 2020</a:t>
            </a:r>
            <a:endParaRPr>
              <a:solidFill>
                <a:srgbClr val="FFFFFF"/>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FFFFFF"/>
              </a:buClr>
              <a:buSzPts val="1800"/>
              <a:buFont typeface="Montserrat"/>
              <a:buChar char="●"/>
            </a:pPr>
            <a:r>
              <a:rPr lang="en">
                <a:solidFill>
                  <a:srgbClr val="FFFFFF"/>
                </a:solidFill>
                <a:latin typeface="Montserrat"/>
                <a:ea typeface="Montserrat"/>
                <a:cs typeface="Montserrat"/>
                <a:sym typeface="Montserrat"/>
              </a:rPr>
              <a:t>Unique dataset combining gene expression and cell viability data</a:t>
            </a:r>
            <a:endParaRPr>
              <a:solidFill>
                <a:srgbClr val="FFFFFF"/>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FFFFFF"/>
              </a:buClr>
              <a:buSzPts val="1800"/>
              <a:buFont typeface="Montserrat"/>
              <a:buChar char="●"/>
            </a:pPr>
            <a:r>
              <a:rPr lang="en">
                <a:solidFill>
                  <a:srgbClr val="FFFFFF"/>
                </a:solidFill>
                <a:latin typeface="Montserrat"/>
                <a:ea typeface="Montserrat"/>
                <a:cs typeface="Montserrat"/>
                <a:sym typeface="Montserrat"/>
              </a:rPr>
              <a:t>Develop an algorithm that labels each case in the test set as one or more MoA classes -&gt; </a:t>
            </a:r>
            <a:r>
              <a:rPr b="1" lang="en">
                <a:solidFill>
                  <a:srgbClr val="FFFFFF"/>
                </a:solidFill>
                <a:latin typeface="Montserrat"/>
                <a:ea typeface="Montserrat"/>
                <a:cs typeface="Montserrat"/>
                <a:sym typeface="Montserrat"/>
              </a:rPr>
              <a:t>multi-label classification problem</a:t>
            </a:r>
            <a:endParaRPr b="1">
              <a:solidFill>
                <a:srgbClr val="FFFFFF"/>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FFFFFF"/>
              </a:buClr>
              <a:buSzPts val="1800"/>
              <a:buFont typeface="Montserrat"/>
              <a:buChar char="●"/>
            </a:pPr>
            <a:r>
              <a:rPr lang="en">
                <a:solidFill>
                  <a:srgbClr val="FFFFFF"/>
                </a:solidFill>
                <a:latin typeface="Montserrat"/>
                <a:ea typeface="Montserrat"/>
                <a:cs typeface="Montserrat"/>
                <a:sym typeface="Montserrat"/>
              </a:rPr>
              <a:t>Evaluation: log loss function</a:t>
            </a:r>
            <a:endParaRPr>
              <a:solidFill>
                <a:srgbClr val="FFFFFF"/>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FFFFFF"/>
              </a:buClr>
              <a:buSzPts val="1800"/>
              <a:buFont typeface="Montserrat"/>
              <a:buChar char="●"/>
            </a:pPr>
            <a:r>
              <a:rPr lang="en">
                <a:solidFill>
                  <a:srgbClr val="FFFFFF"/>
                </a:solidFill>
                <a:latin typeface="Montserrat"/>
                <a:ea typeface="Montserrat"/>
                <a:cs typeface="Montserrat"/>
                <a:sym typeface="Montserrat"/>
              </a:rPr>
              <a:t>Team with best score on private test set wins the competition</a:t>
            </a:r>
            <a:endParaRPr>
              <a:solidFill>
                <a:srgbClr val="FFFFFF"/>
              </a:solidFill>
              <a:latin typeface="Montserrat"/>
              <a:ea typeface="Montserrat"/>
              <a:cs typeface="Montserrat"/>
              <a:sym typeface="Montserrat"/>
            </a:endParaRPr>
          </a:p>
          <a:p>
            <a:pPr indent="0" lvl="0" marL="0" rtl="0" algn="l">
              <a:spcBef>
                <a:spcPts val="1600"/>
              </a:spcBef>
              <a:spcAft>
                <a:spcPts val="1600"/>
              </a:spcAft>
              <a:buNone/>
            </a:pPr>
            <a:r>
              <a:t/>
            </a:r>
            <a:endParaRPr sz="1400">
              <a:solidFill>
                <a:srgbClr val="FFFFFF"/>
              </a:solidFill>
              <a:latin typeface="Montserrat"/>
              <a:ea typeface="Montserrat"/>
              <a:cs typeface="Montserrat"/>
              <a:sym typeface="Montserrat"/>
            </a:endParaRPr>
          </a:p>
        </p:txBody>
      </p:sp>
      <p:sp>
        <p:nvSpPr>
          <p:cNvPr id="72" name="Google Shape;72;p15"/>
          <p:cNvSpPr/>
          <p:nvPr/>
        </p:nvSpPr>
        <p:spPr>
          <a:xfrm rot="2167913">
            <a:off x="8897157" y="1312984"/>
            <a:ext cx="4220330" cy="5789582"/>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97A7"/>
                </a:solidFill>
                <a:latin typeface="Montserrat"/>
                <a:ea typeface="Montserrat"/>
                <a:cs typeface="Montserrat"/>
                <a:sym typeface="Montserrat"/>
              </a:rPr>
              <a:t>Approach and results</a:t>
            </a:r>
            <a:endParaRPr b="1">
              <a:solidFill>
                <a:srgbClr val="0097A7"/>
              </a:solidFill>
              <a:latin typeface="Montserrat"/>
              <a:ea typeface="Montserrat"/>
              <a:cs typeface="Montserrat"/>
              <a:sym typeface="Montserrat"/>
            </a:endParaRPr>
          </a:p>
        </p:txBody>
      </p:sp>
      <p:sp>
        <p:nvSpPr>
          <p:cNvPr id="78" name="Google Shape;78;p16"/>
          <p:cNvSpPr txBox="1"/>
          <p:nvPr>
            <p:ph idx="1" type="body"/>
          </p:nvPr>
        </p:nvSpPr>
        <p:spPr>
          <a:xfrm>
            <a:off x="311700" y="1149600"/>
            <a:ext cx="8035500" cy="2985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97A7"/>
              </a:buClr>
              <a:buSzPts val="1400"/>
              <a:buFont typeface="Montserrat"/>
              <a:buChar char="●"/>
            </a:pPr>
            <a:r>
              <a:rPr lang="en">
                <a:solidFill>
                  <a:srgbClr val="0097A7"/>
                </a:solidFill>
                <a:latin typeface="Montserrat"/>
                <a:ea typeface="Montserrat"/>
                <a:cs typeface="Montserrat"/>
                <a:sym typeface="Montserrat"/>
              </a:rPr>
              <a:t>Each team member develops a model, afterwards perform blending</a:t>
            </a:r>
            <a:endParaRPr>
              <a:solidFill>
                <a:srgbClr val="0097A7"/>
              </a:solidFill>
              <a:latin typeface="Montserrat"/>
              <a:ea typeface="Montserrat"/>
              <a:cs typeface="Montserrat"/>
              <a:sym typeface="Montserrat"/>
            </a:endParaRPr>
          </a:p>
          <a:p>
            <a:pPr indent="-317500" lvl="1" marL="914400" rtl="0" algn="l">
              <a:lnSpc>
                <a:spcPct val="150000"/>
              </a:lnSpc>
              <a:spcBef>
                <a:spcPts val="0"/>
              </a:spcBef>
              <a:spcAft>
                <a:spcPts val="0"/>
              </a:spcAft>
              <a:buClr>
                <a:srgbClr val="0097A7"/>
              </a:buClr>
              <a:buSzPts val="1400"/>
              <a:buFont typeface="Montserrat"/>
              <a:buChar char="○"/>
            </a:pPr>
            <a:r>
              <a:rPr lang="en">
                <a:solidFill>
                  <a:srgbClr val="0097A7"/>
                </a:solidFill>
                <a:latin typeface="Montserrat"/>
                <a:ea typeface="Montserrat"/>
                <a:cs typeface="Montserrat"/>
                <a:sym typeface="Montserrat"/>
              </a:rPr>
              <a:t>Two Keras NN-s (0.01892 and 0.01911), XGBoost(0.01998), Logistic Regression (0.02688)</a:t>
            </a:r>
            <a:endParaRPr>
              <a:solidFill>
                <a:srgbClr val="0097A7"/>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0097A7"/>
              </a:buClr>
              <a:buSzPts val="1800"/>
              <a:buFont typeface="Montserrat"/>
              <a:buChar char="●"/>
            </a:pPr>
            <a:r>
              <a:rPr lang="en">
                <a:solidFill>
                  <a:srgbClr val="0097A7"/>
                </a:solidFill>
                <a:latin typeface="Montserrat"/>
                <a:ea typeface="Montserrat"/>
                <a:cs typeface="Montserrat"/>
                <a:sym typeface="Montserrat"/>
              </a:rPr>
              <a:t>Detailed results:</a:t>
            </a:r>
            <a:endParaRPr>
              <a:solidFill>
                <a:srgbClr val="0097A7"/>
              </a:solidFill>
              <a:latin typeface="Montserrat"/>
              <a:ea typeface="Montserrat"/>
              <a:cs typeface="Montserrat"/>
              <a:sym typeface="Montserrat"/>
            </a:endParaRPr>
          </a:p>
          <a:p>
            <a:pPr indent="0" lvl="0" marL="457200" rtl="0" algn="l">
              <a:spcBef>
                <a:spcPts val="1600"/>
              </a:spcBef>
              <a:spcAft>
                <a:spcPts val="0"/>
              </a:spcAft>
              <a:buNone/>
            </a:pPr>
            <a:r>
              <a:t/>
            </a:r>
            <a:endParaRPr>
              <a:solidFill>
                <a:srgbClr val="0097A7"/>
              </a:solidFill>
              <a:latin typeface="Montserrat"/>
              <a:ea typeface="Montserrat"/>
              <a:cs typeface="Montserrat"/>
              <a:sym typeface="Montserrat"/>
            </a:endParaRPr>
          </a:p>
          <a:p>
            <a:pPr indent="0" lvl="0" marL="457200" rtl="0" algn="l">
              <a:spcBef>
                <a:spcPts val="1600"/>
              </a:spcBef>
              <a:spcAft>
                <a:spcPts val="0"/>
              </a:spcAft>
              <a:buNone/>
            </a:pPr>
            <a:r>
              <a:t/>
            </a:r>
            <a:endParaRPr>
              <a:solidFill>
                <a:srgbClr val="0097A7"/>
              </a:solidFill>
              <a:latin typeface="Montserrat"/>
              <a:ea typeface="Montserrat"/>
              <a:cs typeface="Montserrat"/>
              <a:sym typeface="Montserrat"/>
            </a:endParaRPr>
          </a:p>
          <a:p>
            <a:pPr indent="0" lvl="0" marL="914400" rtl="0" algn="l">
              <a:spcBef>
                <a:spcPts val="1600"/>
              </a:spcBef>
              <a:spcAft>
                <a:spcPts val="1600"/>
              </a:spcAft>
              <a:buNone/>
            </a:pPr>
            <a:r>
              <a:t/>
            </a:r>
            <a:endParaRPr>
              <a:solidFill>
                <a:srgbClr val="0097A7"/>
              </a:solidFill>
              <a:latin typeface="Montserrat"/>
              <a:ea typeface="Montserrat"/>
              <a:cs typeface="Montserrat"/>
              <a:sym typeface="Montserrat"/>
            </a:endParaRPr>
          </a:p>
        </p:txBody>
      </p:sp>
      <p:pic>
        <p:nvPicPr>
          <p:cNvPr id="79" name="Google Shape;79;p16"/>
          <p:cNvPicPr preferRelativeResize="0"/>
          <p:nvPr/>
        </p:nvPicPr>
        <p:blipFill rotWithShape="1">
          <a:blip r:embed="rId3">
            <a:alphaModFix/>
          </a:blip>
          <a:srcRect b="10417" l="1504" r="2645" t="9261"/>
          <a:stretch/>
        </p:blipFill>
        <p:spPr>
          <a:xfrm>
            <a:off x="870372" y="3119451"/>
            <a:ext cx="5230080" cy="529725"/>
          </a:xfrm>
          <a:prstGeom prst="rect">
            <a:avLst/>
          </a:prstGeom>
          <a:noFill/>
          <a:ln>
            <a:noFill/>
          </a:ln>
        </p:spPr>
      </p:pic>
      <p:pic>
        <p:nvPicPr>
          <p:cNvPr id="80" name="Google Shape;80;p16"/>
          <p:cNvPicPr preferRelativeResize="0"/>
          <p:nvPr/>
        </p:nvPicPr>
        <p:blipFill rotWithShape="1">
          <a:blip r:embed="rId4">
            <a:alphaModFix/>
          </a:blip>
          <a:srcRect b="19204" l="1833" r="1135" t="20405"/>
          <a:stretch/>
        </p:blipFill>
        <p:spPr>
          <a:xfrm>
            <a:off x="582550" y="3687958"/>
            <a:ext cx="6282073" cy="243583"/>
          </a:xfrm>
          <a:prstGeom prst="rect">
            <a:avLst/>
          </a:prstGeom>
          <a:noFill/>
          <a:ln>
            <a:noFill/>
          </a:ln>
        </p:spPr>
      </p:pic>
      <p:pic>
        <p:nvPicPr>
          <p:cNvPr id="81" name="Google Shape;81;p16"/>
          <p:cNvPicPr preferRelativeResize="0"/>
          <p:nvPr/>
        </p:nvPicPr>
        <p:blipFill>
          <a:blip r:embed="rId5">
            <a:alphaModFix/>
          </a:blip>
          <a:stretch>
            <a:fillRect/>
          </a:stretch>
        </p:blipFill>
        <p:spPr>
          <a:xfrm>
            <a:off x="1298158" y="3973576"/>
            <a:ext cx="3489183" cy="958226"/>
          </a:xfrm>
          <a:prstGeom prst="rect">
            <a:avLst/>
          </a:prstGeom>
          <a:noFill/>
          <a:ln>
            <a:noFill/>
          </a:ln>
        </p:spPr>
      </p:pic>
      <p:sp>
        <p:nvSpPr>
          <p:cNvPr id="82" name="Google Shape;82;p16"/>
          <p:cNvSpPr/>
          <p:nvPr/>
        </p:nvSpPr>
        <p:spPr>
          <a:xfrm>
            <a:off x="5306300" y="3474650"/>
            <a:ext cx="670200" cy="670200"/>
          </a:xfrm>
          <a:prstGeom prst="ellipse">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3779700" y="4074600"/>
            <a:ext cx="577800" cy="577800"/>
          </a:xfrm>
          <a:prstGeom prst="ellipse">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rot="2167913">
            <a:off x="8897157" y="1312984"/>
            <a:ext cx="4220330" cy="5789582"/>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1084328" y="3593800"/>
            <a:ext cx="408900" cy="408900"/>
          </a:xfrm>
          <a:prstGeom prst="ellipse">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ontserrat"/>
                <a:ea typeface="Montserrat"/>
                <a:cs typeface="Montserrat"/>
                <a:sym typeface="Montserrat"/>
              </a:rPr>
              <a:t>Ensemble</a:t>
            </a:r>
            <a:endParaRPr b="1">
              <a:solidFill>
                <a:srgbClr val="FFFFFF"/>
              </a:solidFill>
              <a:latin typeface="Montserrat"/>
              <a:ea typeface="Montserrat"/>
              <a:cs typeface="Montserrat"/>
              <a:sym typeface="Montserrat"/>
            </a:endParaRPr>
          </a:p>
        </p:txBody>
      </p:sp>
      <p:sp>
        <p:nvSpPr>
          <p:cNvPr id="91" name="Google Shape;91;p17"/>
          <p:cNvSpPr txBox="1"/>
          <p:nvPr>
            <p:ph idx="1" type="body"/>
          </p:nvPr>
        </p:nvSpPr>
        <p:spPr>
          <a:xfrm>
            <a:off x="311700" y="1149600"/>
            <a:ext cx="4098000" cy="298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Montserrat"/>
              <a:buChar char="●"/>
            </a:pPr>
            <a:r>
              <a:rPr lang="en">
                <a:solidFill>
                  <a:srgbClr val="FFFFFF"/>
                </a:solidFill>
                <a:latin typeface="Montserrat"/>
                <a:ea typeface="Montserrat"/>
                <a:cs typeface="Montserrat"/>
                <a:sym typeface="Montserrat"/>
              </a:rPr>
              <a:t>Weights calculated by minimizing OOF losses</a:t>
            </a:r>
            <a:endParaRPr>
              <a:solidFill>
                <a:srgbClr val="FFFFFF"/>
              </a:solidFill>
              <a:latin typeface="Montserrat"/>
              <a:ea typeface="Montserrat"/>
              <a:cs typeface="Montserrat"/>
              <a:sym typeface="Montserrat"/>
            </a:endParaRPr>
          </a:p>
          <a:p>
            <a:pPr indent="-342900" lvl="0" marL="457200" rtl="0" algn="l">
              <a:spcBef>
                <a:spcPts val="0"/>
              </a:spcBef>
              <a:spcAft>
                <a:spcPts val="0"/>
              </a:spcAft>
              <a:buClr>
                <a:srgbClr val="FFFFFF"/>
              </a:buClr>
              <a:buSzPts val="1800"/>
              <a:buFont typeface="Montserrat"/>
              <a:buChar char="●"/>
            </a:pPr>
            <a:r>
              <a:rPr lang="en">
                <a:solidFill>
                  <a:srgbClr val="FFFFFF"/>
                </a:solidFill>
                <a:latin typeface="Montserrat"/>
                <a:ea typeface="Montserrat"/>
                <a:cs typeface="Montserrat"/>
                <a:sym typeface="Montserrat"/>
              </a:rPr>
              <a:t>Models not used (0 weight from optimizer):</a:t>
            </a:r>
            <a:endParaRPr>
              <a:solidFill>
                <a:srgbClr val="FFFFFF"/>
              </a:solidFill>
              <a:latin typeface="Montserrat"/>
              <a:ea typeface="Montserrat"/>
              <a:cs typeface="Montserrat"/>
              <a:sym typeface="Montserrat"/>
            </a:endParaRPr>
          </a:p>
          <a:p>
            <a:pPr indent="-317500" lvl="1" marL="914400" rtl="0" algn="l">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Random Forest (Rapids)</a:t>
            </a:r>
            <a:endParaRPr>
              <a:solidFill>
                <a:srgbClr val="FFFFFF"/>
              </a:solidFill>
              <a:latin typeface="Montserrat"/>
              <a:ea typeface="Montserrat"/>
              <a:cs typeface="Montserrat"/>
              <a:sym typeface="Montserrat"/>
            </a:endParaRPr>
          </a:p>
          <a:p>
            <a:pPr indent="-317500" lvl="1" marL="914400" rtl="0" algn="l">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KNN (Rapids)</a:t>
            </a:r>
            <a:endParaRPr>
              <a:solidFill>
                <a:srgbClr val="FFFFFF"/>
              </a:solidFill>
              <a:latin typeface="Montserrat"/>
              <a:ea typeface="Montserrat"/>
              <a:cs typeface="Montserrat"/>
              <a:sym typeface="Montserrat"/>
            </a:endParaRPr>
          </a:p>
          <a:p>
            <a:pPr indent="-317500" lvl="1" marL="914400" rtl="0" algn="l">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Support Vector Machines (Rapids)</a:t>
            </a:r>
            <a:endParaRPr>
              <a:solidFill>
                <a:srgbClr val="FFFFFF"/>
              </a:solidFill>
              <a:latin typeface="Montserrat"/>
              <a:ea typeface="Montserrat"/>
              <a:cs typeface="Montserrat"/>
              <a:sym typeface="Montserrat"/>
            </a:endParaRPr>
          </a:p>
          <a:p>
            <a:pPr indent="-342900" lvl="0" marL="457200" rtl="0" algn="l">
              <a:spcBef>
                <a:spcPts val="0"/>
              </a:spcBef>
              <a:spcAft>
                <a:spcPts val="0"/>
              </a:spcAft>
              <a:buClr>
                <a:srgbClr val="FFFFFF"/>
              </a:buClr>
              <a:buSzPts val="1800"/>
              <a:buFont typeface="Montserrat"/>
              <a:buChar char="●"/>
            </a:pPr>
            <a:r>
              <a:rPr lang="en">
                <a:solidFill>
                  <a:srgbClr val="FFFFFF"/>
                </a:solidFill>
                <a:latin typeface="Montserrat"/>
                <a:ea typeface="Montserrat"/>
                <a:cs typeface="Montserrat"/>
                <a:sym typeface="Montserrat"/>
              </a:rPr>
              <a:t>Models not used (loss above baseline):</a:t>
            </a:r>
            <a:endParaRPr>
              <a:solidFill>
                <a:srgbClr val="FFFFFF"/>
              </a:solidFill>
              <a:latin typeface="Montserrat"/>
              <a:ea typeface="Montserrat"/>
              <a:cs typeface="Montserrat"/>
              <a:sym typeface="Montserrat"/>
            </a:endParaRPr>
          </a:p>
          <a:p>
            <a:pPr indent="-317500" lvl="1" marL="914400" rtl="0" algn="l">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Catboost</a:t>
            </a:r>
            <a:endParaRPr>
              <a:solidFill>
                <a:srgbClr val="FFFFFF"/>
              </a:solidFill>
              <a:latin typeface="Montserrat"/>
              <a:ea typeface="Montserrat"/>
              <a:cs typeface="Montserrat"/>
              <a:sym typeface="Montserrat"/>
            </a:endParaRPr>
          </a:p>
          <a:p>
            <a:pPr indent="0" lvl="0" marL="0" rtl="0" algn="l">
              <a:spcBef>
                <a:spcPts val="1600"/>
              </a:spcBef>
              <a:spcAft>
                <a:spcPts val="0"/>
              </a:spcAft>
              <a:buNone/>
            </a:pPr>
            <a:r>
              <a:t/>
            </a:r>
            <a:endParaRPr>
              <a:solidFill>
                <a:srgbClr val="FFFFFF"/>
              </a:solidFill>
              <a:latin typeface="Montserrat"/>
              <a:ea typeface="Montserrat"/>
              <a:cs typeface="Montserrat"/>
              <a:sym typeface="Montserrat"/>
            </a:endParaRPr>
          </a:p>
          <a:p>
            <a:pPr indent="0" lvl="0" marL="914400" rtl="0" algn="l">
              <a:spcBef>
                <a:spcPts val="1600"/>
              </a:spcBef>
              <a:spcAft>
                <a:spcPts val="1600"/>
              </a:spcAft>
              <a:buNone/>
            </a:pPr>
            <a:r>
              <a:t/>
            </a:r>
            <a:endParaRPr>
              <a:solidFill>
                <a:srgbClr val="FFFFFF"/>
              </a:solidFill>
              <a:latin typeface="Montserrat"/>
              <a:ea typeface="Montserrat"/>
              <a:cs typeface="Montserrat"/>
              <a:sym typeface="Montserrat"/>
            </a:endParaRPr>
          </a:p>
        </p:txBody>
      </p:sp>
      <p:pic>
        <p:nvPicPr>
          <p:cNvPr id="92" name="Google Shape;92;p17"/>
          <p:cNvPicPr preferRelativeResize="0"/>
          <p:nvPr/>
        </p:nvPicPr>
        <p:blipFill>
          <a:blip r:embed="rId3">
            <a:alphaModFix/>
          </a:blip>
          <a:stretch>
            <a:fillRect/>
          </a:stretch>
        </p:blipFill>
        <p:spPr>
          <a:xfrm>
            <a:off x="3554013" y="630188"/>
            <a:ext cx="5153025" cy="2771775"/>
          </a:xfrm>
          <a:prstGeom prst="rect">
            <a:avLst/>
          </a:prstGeom>
          <a:noFill/>
          <a:ln>
            <a:noFill/>
          </a:ln>
        </p:spPr>
      </p:pic>
      <p:sp>
        <p:nvSpPr>
          <p:cNvPr id="93" name="Google Shape;93;p17"/>
          <p:cNvSpPr/>
          <p:nvPr/>
        </p:nvSpPr>
        <p:spPr>
          <a:xfrm rot="2167913">
            <a:off x="8897157" y="1312984"/>
            <a:ext cx="4220330" cy="5789582"/>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97A7"/>
                </a:solidFill>
                <a:latin typeface="Montserrat"/>
                <a:ea typeface="Montserrat"/>
                <a:cs typeface="Montserrat"/>
                <a:sym typeface="Montserrat"/>
              </a:rPr>
              <a:t>Lessons learned</a:t>
            </a:r>
            <a:endParaRPr b="1">
              <a:solidFill>
                <a:srgbClr val="0097A7"/>
              </a:solidFill>
              <a:latin typeface="Montserrat"/>
              <a:ea typeface="Montserrat"/>
              <a:cs typeface="Montserrat"/>
              <a:sym typeface="Montserrat"/>
            </a:endParaRPr>
          </a:p>
        </p:txBody>
      </p:sp>
      <p:sp>
        <p:nvSpPr>
          <p:cNvPr id="99" name="Google Shape;99;p18"/>
          <p:cNvSpPr txBox="1"/>
          <p:nvPr>
            <p:ph idx="1" type="body"/>
          </p:nvPr>
        </p:nvSpPr>
        <p:spPr>
          <a:xfrm>
            <a:off x="311700" y="1149600"/>
            <a:ext cx="8035500" cy="3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FFFFFF"/>
              </a:solidFill>
              <a:latin typeface="Montserrat"/>
              <a:ea typeface="Montserrat"/>
              <a:cs typeface="Montserrat"/>
              <a:sym typeface="Montserrat"/>
            </a:endParaRPr>
          </a:p>
          <a:p>
            <a:pPr indent="0" lvl="0" marL="0" rtl="0" algn="l">
              <a:spcBef>
                <a:spcPts val="1600"/>
              </a:spcBef>
              <a:spcAft>
                <a:spcPts val="0"/>
              </a:spcAft>
              <a:buNone/>
            </a:pPr>
            <a:r>
              <a:t/>
            </a:r>
            <a:endParaRPr>
              <a:solidFill>
                <a:srgbClr val="FFFFFF"/>
              </a:solidFill>
              <a:latin typeface="Montserrat"/>
              <a:ea typeface="Montserrat"/>
              <a:cs typeface="Montserrat"/>
              <a:sym typeface="Montserrat"/>
            </a:endParaRPr>
          </a:p>
          <a:p>
            <a:pPr indent="0" lvl="0" marL="457200" rtl="0" algn="l">
              <a:spcBef>
                <a:spcPts val="1600"/>
              </a:spcBef>
              <a:spcAft>
                <a:spcPts val="0"/>
              </a:spcAft>
              <a:buNone/>
            </a:pPr>
            <a:r>
              <a:t/>
            </a:r>
            <a:endParaRPr>
              <a:solidFill>
                <a:srgbClr val="FFFFFF"/>
              </a:solidFill>
              <a:latin typeface="Montserrat"/>
              <a:ea typeface="Montserrat"/>
              <a:cs typeface="Montserrat"/>
              <a:sym typeface="Montserrat"/>
            </a:endParaRPr>
          </a:p>
          <a:p>
            <a:pPr indent="0" lvl="0" marL="914400" rtl="0" algn="l">
              <a:spcBef>
                <a:spcPts val="1600"/>
              </a:spcBef>
              <a:spcAft>
                <a:spcPts val="1600"/>
              </a:spcAft>
              <a:buNone/>
            </a:pPr>
            <a:r>
              <a:t/>
            </a:r>
            <a:endParaRPr>
              <a:solidFill>
                <a:srgbClr val="FFFFFF"/>
              </a:solidFill>
              <a:latin typeface="Montserrat"/>
              <a:ea typeface="Montserrat"/>
              <a:cs typeface="Montserrat"/>
              <a:sym typeface="Montserrat"/>
            </a:endParaRPr>
          </a:p>
        </p:txBody>
      </p:sp>
      <p:pic>
        <p:nvPicPr>
          <p:cNvPr id="100" name="Google Shape;100;p18"/>
          <p:cNvPicPr preferRelativeResize="0"/>
          <p:nvPr/>
        </p:nvPicPr>
        <p:blipFill>
          <a:blip r:embed="rId3">
            <a:alphaModFix/>
          </a:blip>
          <a:stretch>
            <a:fillRect/>
          </a:stretch>
        </p:blipFill>
        <p:spPr>
          <a:xfrm>
            <a:off x="3462600" y="708800"/>
            <a:ext cx="5549002" cy="4019676"/>
          </a:xfrm>
          <a:prstGeom prst="rect">
            <a:avLst/>
          </a:prstGeom>
          <a:noFill/>
          <a:ln>
            <a:noFill/>
          </a:ln>
        </p:spPr>
      </p:pic>
      <p:sp>
        <p:nvSpPr>
          <p:cNvPr id="101" name="Google Shape;101;p18"/>
          <p:cNvSpPr txBox="1"/>
          <p:nvPr/>
        </p:nvSpPr>
        <p:spPr>
          <a:xfrm>
            <a:off x="446175" y="1312200"/>
            <a:ext cx="2925000" cy="25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97A7"/>
                </a:solidFill>
                <a:latin typeface="Montserrat"/>
                <a:ea typeface="Montserrat"/>
                <a:cs typeface="Montserrat"/>
                <a:sym typeface="Montserrat"/>
              </a:rPr>
              <a:t>We all learned about: </a:t>
            </a:r>
            <a:endParaRPr b="1">
              <a:solidFill>
                <a:srgbClr val="0097A7"/>
              </a:solidFill>
              <a:latin typeface="Montserrat"/>
              <a:ea typeface="Montserrat"/>
              <a:cs typeface="Montserrat"/>
              <a:sym typeface="Montserrat"/>
            </a:endParaRPr>
          </a:p>
          <a:p>
            <a:pPr indent="-317500" lvl="0" marL="457200" rtl="0" algn="l">
              <a:spcBef>
                <a:spcPts val="0"/>
              </a:spcBef>
              <a:spcAft>
                <a:spcPts val="0"/>
              </a:spcAft>
              <a:buClr>
                <a:srgbClr val="0097A7"/>
              </a:buClr>
              <a:buSzPts val="1400"/>
              <a:buFont typeface="Montserrat"/>
              <a:buChar char="●"/>
            </a:pPr>
            <a:r>
              <a:rPr lang="en">
                <a:solidFill>
                  <a:srgbClr val="0097A7"/>
                </a:solidFill>
                <a:latin typeface="Montserrat"/>
                <a:ea typeface="Montserrat"/>
                <a:cs typeface="Montserrat"/>
                <a:sym typeface="Montserrat"/>
              </a:rPr>
              <a:t>Kaggle competition process</a:t>
            </a:r>
            <a:endParaRPr>
              <a:solidFill>
                <a:srgbClr val="0097A7"/>
              </a:solidFill>
              <a:latin typeface="Montserrat"/>
              <a:ea typeface="Montserrat"/>
              <a:cs typeface="Montserrat"/>
              <a:sym typeface="Montserrat"/>
            </a:endParaRPr>
          </a:p>
          <a:p>
            <a:pPr indent="-317500" lvl="0" marL="457200" rtl="0" algn="l">
              <a:spcBef>
                <a:spcPts val="0"/>
              </a:spcBef>
              <a:spcAft>
                <a:spcPts val="0"/>
              </a:spcAft>
              <a:buClr>
                <a:srgbClr val="0097A7"/>
              </a:buClr>
              <a:buSzPts val="1400"/>
              <a:buFont typeface="Montserrat"/>
              <a:buChar char="●"/>
            </a:pPr>
            <a:r>
              <a:rPr lang="en">
                <a:solidFill>
                  <a:srgbClr val="0097A7"/>
                </a:solidFill>
                <a:latin typeface="Montserrat"/>
                <a:ea typeface="Montserrat"/>
                <a:cs typeface="Montserrat"/>
                <a:sym typeface="Montserrat"/>
              </a:rPr>
              <a:t>how to work with notebooks</a:t>
            </a:r>
            <a:endParaRPr>
              <a:solidFill>
                <a:srgbClr val="0097A7"/>
              </a:solidFill>
              <a:latin typeface="Montserrat"/>
              <a:ea typeface="Montserrat"/>
              <a:cs typeface="Montserrat"/>
              <a:sym typeface="Montserrat"/>
            </a:endParaRPr>
          </a:p>
          <a:p>
            <a:pPr indent="-317500" lvl="0" marL="457200" rtl="0" algn="l">
              <a:spcBef>
                <a:spcPts val="0"/>
              </a:spcBef>
              <a:spcAft>
                <a:spcPts val="0"/>
              </a:spcAft>
              <a:buClr>
                <a:srgbClr val="0097A7"/>
              </a:buClr>
              <a:buSzPts val="1400"/>
              <a:buFont typeface="Montserrat"/>
              <a:buChar char="●"/>
            </a:pPr>
            <a:r>
              <a:rPr lang="en">
                <a:solidFill>
                  <a:srgbClr val="0097A7"/>
                </a:solidFill>
                <a:latin typeface="Montserrat"/>
                <a:ea typeface="Montserrat"/>
                <a:cs typeface="Montserrat"/>
                <a:sym typeface="Montserrat"/>
              </a:rPr>
              <a:t>new models</a:t>
            </a:r>
            <a:endParaRPr>
              <a:solidFill>
                <a:srgbClr val="0097A7"/>
              </a:solidFill>
              <a:latin typeface="Montserrat"/>
              <a:ea typeface="Montserrat"/>
              <a:cs typeface="Montserrat"/>
              <a:sym typeface="Montserrat"/>
            </a:endParaRPr>
          </a:p>
          <a:p>
            <a:pPr indent="-317500" lvl="0" marL="457200" rtl="0" algn="l">
              <a:spcBef>
                <a:spcPts val="0"/>
              </a:spcBef>
              <a:spcAft>
                <a:spcPts val="0"/>
              </a:spcAft>
              <a:buClr>
                <a:srgbClr val="0097A7"/>
              </a:buClr>
              <a:buSzPts val="1400"/>
              <a:buFont typeface="Montserrat"/>
              <a:buChar char="●"/>
            </a:pPr>
            <a:r>
              <a:rPr lang="en">
                <a:solidFill>
                  <a:srgbClr val="0097A7"/>
                </a:solidFill>
                <a:latin typeface="Montserrat"/>
                <a:ea typeface="Montserrat"/>
                <a:cs typeface="Montserrat"/>
                <a:sym typeface="Montserrat"/>
              </a:rPr>
              <a:t>RAPIDS</a:t>
            </a:r>
            <a:endParaRPr>
              <a:solidFill>
                <a:srgbClr val="0097A7"/>
              </a:solidFill>
              <a:latin typeface="Montserrat"/>
              <a:ea typeface="Montserrat"/>
              <a:cs typeface="Montserrat"/>
              <a:sym typeface="Montserrat"/>
            </a:endParaRPr>
          </a:p>
          <a:p>
            <a:pPr indent="-317500" lvl="0" marL="457200" rtl="0" algn="l">
              <a:spcBef>
                <a:spcPts val="0"/>
              </a:spcBef>
              <a:spcAft>
                <a:spcPts val="0"/>
              </a:spcAft>
              <a:buClr>
                <a:srgbClr val="0097A7"/>
              </a:buClr>
              <a:buSzPts val="1400"/>
              <a:buFont typeface="Montserrat"/>
              <a:buChar char="●"/>
            </a:pPr>
            <a:r>
              <a:rPr lang="en">
                <a:solidFill>
                  <a:srgbClr val="0097A7"/>
                </a:solidFill>
                <a:latin typeface="Montserrat"/>
                <a:ea typeface="Montserrat"/>
                <a:cs typeface="Montserrat"/>
                <a:sym typeface="Montserrat"/>
              </a:rPr>
              <a:t>multilabel classification</a:t>
            </a:r>
            <a:endParaRPr>
              <a:solidFill>
                <a:srgbClr val="0097A7"/>
              </a:solidFill>
              <a:latin typeface="Montserrat"/>
              <a:ea typeface="Montserrat"/>
              <a:cs typeface="Montserrat"/>
              <a:sym typeface="Montserrat"/>
            </a:endParaRPr>
          </a:p>
          <a:p>
            <a:pPr indent="-317500" lvl="0" marL="457200" rtl="0" algn="l">
              <a:spcBef>
                <a:spcPts val="0"/>
              </a:spcBef>
              <a:spcAft>
                <a:spcPts val="0"/>
              </a:spcAft>
              <a:buClr>
                <a:srgbClr val="0097A7"/>
              </a:buClr>
              <a:buSzPts val="1400"/>
              <a:buFont typeface="Montserrat"/>
              <a:buChar char="●"/>
            </a:pPr>
            <a:r>
              <a:rPr lang="en">
                <a:solidFill>
                  <a:srgbClr val="0097A7"/>
                </a:solidFill>
                <a:latin typeface="Montserrat"/>
                <a:ea typeface="Montserrat"/>
                <a:cs typeface="Montserrat"/>
                <a:sym typeface="Montserrat"/>
              </a:rPr>
              <a:t>data preprocessing</a:t>
            </a:r>
            <a:endParaRPr>
              <a:solidFill>
                <a:srgbClr val="0097A7"/>
              </a:solidFill>
              <a:latin typeface="Montserrat"/>
              <a:ea typeface="Montserrat"/>
              <a:cs typeface="Montserrat"/>
              <a:sym typeface="Montserrat"/>
            </a:endParaRPr>
          </a:p>
          <a:p>
            <a:pPr indent="-317500" lvl="0" marL="457200" rtl="0" algn="l">
              <a:spcBef>
                <a:spcPts val="0"/>
              </a:spcBef>
              <a:spcAft>
                <a:spcPts val="0"/>
              </a:spcAft>
              <a:buClr>
                <a:srgbClr val="0097A7"/>
              </a:buClr>
              <a:buSzPts val="1400"/>
              <a:buFont typeface="Montserrat"/>
              <a:buChar char="●"/>
            </a:pPr>
            <a:r>
              <a:rPr lang="en">
                <a:solidFill>
                  <a:srgbClr val="0097A7"/>
                </a:solidFill>
                <a:latin typeface="Montserrat"/>
                <a:ea typeface="Montserrat"/>
                <a:cs typeface="Montserrat"/>
                <a:sym typeface="Montserrat"/>
              </a:rPr>
              <a:t>basics on drug development</a:t>
            </a:r>
            <a:endParaRPr>
              <a:solidFill>
                <a:srgbClr val="0097A7"/>
              </a:solidFill>
              <a:latin typeface="Montserrat"/>
              <a:ea typeface="Montserrat"/>
              <a:cs typeface="Montserrat"/>
              <a:sym typeface="Montserrat"/>
            </a:endParaRPr>
          </a:p>
          <a:p>
            <a:pPr indent="0" lvl="0" marL="45720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97A7"/>
                </a:solidFill>
                <a:latin typeface="Montserrat"/>
                <a:ea typeface="Montserrat"/>
                <a:cs typeface="Montserrat"/>
                <a:sym typeface="Montserrat"/>
              </a:rPr>
              <a:t>References</a:t>
            </a:r>
            <a:endParaRPr b="1">
              <a:solidFill>
                <a:srgbClr val="0097A7"/>
              </a:solidFill>
              <a:latin typeface="Montserrat"/>
              <a:ea typeface="Montserrat"/>
              <a:cs typeface="Montserrat"/>
              <a:sym typeface="Montserrat"/>
            </a:endParaRPr>
          </a:p>
        </p:txBody>
      </p:sp>
      <p:sp>
        <p:nvSpPr>
          <p:cNvPr id="107" name="Google Shape;107;p19"/>
          <p:cNvSpPr txBox="1"/>
          <p:nvPr>
            <p:ph idx="1" type="body"/>
          </p:nvPr>
        </p:nvSpPr>
        <p:spPr>
          <a:xfrm>
            <a:off x="311700" y="1149600"/>
            <a:ext cx="8035500" cy="3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FFFFFF"/>
              </a:solidFill>
              <a:latin typeface="Montserrat"/>
              <a:ea typeface="Montserrat"/>
              <a:cs typeface="Montserrat"/>
              <a:sym typeface="Montserrat"/>
            </a:endParaRPr>
          </a:p>
          <a:p>
            <a:pPr indent="0" lvl="0" marL="0" rtl="0" algn="l">
              <a:spcBef>
                <a:spcPts val="1600"/>
              </a:spcBef>
              <a:spcAft>
                <a:spcPts val="0"/>
              </a:spcAft>
              <a:buNone/>
            </a:pPr>
            <a:r>
              <a:t/>
            </a:r>
            <a:endParaRPr>
              <a:solidFill>
                <a:srgbClr val="FFFFFF"/>
              </a:solidFill>
              <a:latin typeface="Montserrat"/>
              <a:ea typeface="Montserrat"/>
              <a:cs typeface="Montserrat"/>
              <a:sym typeface="Montserrat"/>
            </a:endParaRPr>
          </a:p>
          <a:p>
            <a:pPr indent="0" lvl="0" marL="457200" rtl="0" algn="l">
              <a:spcBef>
                <a:spcPts val="1600"/>
              </a:spcBef>
              <a:spcAft>
                <a:spcPts val="0"/>
              </a:spcAft>
              <a:buNone/>
            </a:pPr>
            <a:r>
              <a:t/>
            </a:r>
            <a:endParaRPr>
              <a:solidFill>
                <a:srgbClr val="FFFFFF"/>
              </a:solidFill>
              <a:latin typeface="Montserrat"/>
              <a:ea typeface="Montserrat"/>
              <a:cs typeface="Montserrat"/>
              <a:sym typeface="Montserrat"/>
            </a:endParaRPr>
          </a:p>
          <a:p>
            <a:pPr indent="0" lvl="0" marL="914400" rtl="0" algn="l">
              <a:spcBef>
                <a:spcPts val="1600"/>
              </a:spcBef>
              <a:spcAft>
                <a:spcPts val="1600"/>
              </a:spcAft>
              <a:buNone/>
            </a:pPr>
            <a:r>
              <a:t/>
            </a:r>
            <a:endParaRPr>
              <a:solidFill>
                <a:srgbClr val="FFFFFF"/>
              </a:solidFill>
              <a:latin typeface="Montserrat"/>
              <a:ea typeface="Montserrat"/>
              <a:cs typeface="Montserrat"/>
              <a:sym typeface="Montserrat"/>
            </a:endParaRPr>
          </a:p>
        </p:txBody>
      </p:sp>
      <p:sp>
        <p:nvSpPr>
          <p:cNvPr id="108" name="Google Shape;108;p19"/>
          <p:cNvSpPr txBox="1"/>
          <p:nvPr/>
        </p:nvSpPr>
        <p:spPr>
          <a:xfrm>
            <a:off x="446175" y="1312200"/>
            <a:ext cx="5356500" cy="25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5"/>
                </a:solidFill>
                <a:latin typeface="Montserrat"/>
                <a:ea typeface="Montserrat"/>
                <a:cs typeface="Montserrat"/>
                <a:sym typeface="Montserrat"/>
              </a:rPr>
              <a:t>Code repository</a:t>
            </a:r>
            <a:r>
              <a:rPr b="1" lang="en">
                <a:solidFill>
                  <a:schemeClr val="accent5"/>
                </a:solidFill>
                <a:latin typeface="Montserrat"/>
                <a:ea typeface="Montserrat"/>
                <a:cs typeface="Montserrat"/>
                <a:sym typeface="Montserrat"/>
              </a:rPr>
              <a:t>: </a:t>
            </a:r>
            <a:endParaRPr b="1">
              <a:solidFill>
                <a:schemeClr val="accent5"/>
              </a:solidFill>
              <a:latin typeface="Montserrat"/>
              <a:ea typeface="Montserrat"/>
              <a:cs typeface="Montserrat"/>
              <a:sym typeface="Montserrat"/>
            </a:endParaRPr>
          </a:p>
          <a:p>
            <a:pPr indent="-317500" lvl="0" marL="457200" rtl="0" algn="l">
              <a:spcBef>
                <a:spcPts val="0"/>
              </a:spcBef>
              <a:spcAft>
                <a:spcPts val="0"/>
              </a:spcAft>
              <a:buClr>
                <a:schemeClr val="accent5"/>
              </a:buClr>
              <a:buSzPts val="1400"/>
              <a:buFont typeface="Montserrat"/>
              <a:buChar char="●"/>
            </a:pPr>
            <a:r>
              <a:rPr lang="en" u="sng">
                <a:solidFill>
                  <a:schemeClr val="hlink"/>
                </a:solidFill>
                <a:latin typeface="Montserrat"/>
                <a:ea typeface="Montserrat"/>
                <a:cs typeface="Montserrat"/>
                <a:sym typeface="Montserrat"/>
                <a:hlinkClick r:id="rId3"/>
              </a:rPr>
              <a:t>https://github.com/rometaidla/mechanism-of-action</a:t>
            </a:r>
            <a:endParaRPr>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a:solidFill>
                <a:schemeClr val="accent5"/>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a:solidFill>
                  <a:schemeClr val="accent5"/>
                </a:solidFill>
                <a:latin typeface="Montserrat"/>
                <a:ea typeface="Montserrat"/>
                <a:cs typeface="Montserrat"/>
                <a:sym typeface="Montserrat"/>
              </a:rPr>
              <a:t>Competition: </a:t>
            </a:r>
            <a:endParaRPr b="1">
              <a:solidFill>
                <a:schemeClr val="accent5"/>
              </a:solidFill>
              <a:latin typeface="Montserrat"/>
              <a:ea typeface="Montserrat"/>
              <a:cs typeface="Montserrat"/>
              <a:sym typeface="Montserrat"/>
            </a:endParaRPr>
          </a:p>
          <a:p>
            <a:pPr indent="-317500" lvl="0" marL="457200" rtl="0" algn="l">
              <a:spcBef>
                <a:spcPts val="0"/>
              </a:spcBef>
              <a:spcAft>
                <a:spcPts val="0"/>
              </a:spcAft>
              <a:buClr>
                <a:schemeClr val="accent5"/>
              </a:buClr>
              <a:buSzPts val="1400"/>
              <a:buFont typeface="Montserrat"/>
              <a:buChar char="●"/>
            </a:pPr>
            <a:r>
              <a:rPr lang="en" u="sng">
                <a:solidFill>
                  <a:schemeClr val="hlink"/>
                </a:solidFill>
                <a:latin typeface="Montserrat"/>
                <a:ea typeface="Montserrat"/>
                <a:cs typeface="Montserrat"/>
                <a:sym typeface="Montserrat"/>
                <a:hlinkClick r:id="rId4"/>
              </a:rPr>
              <a:t>https://www.kaggle.com/c/lish-moa/overview</a:t>
            </a:r>
            <a:endParaRPr>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623400" y="1693900"/>
            <a:ext cx="8520600" cy="10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ontserrat"/>
                <a:ea typeface="Montserrat"/>
                <a:cs typeface="Montserrat"/>
                <a:sym typeface="Montserrat"/>
              </a:rPr>
              <a:t>Thank you!</a:t>
            </a:r>
            <a:endParaRPr>
              <a:solidFill>
                <a:srgbClr val="FFFFFF"/>
              </a:solidFill>
              <a:latin typeface="Montserrat"/>
              <a:ea typeface="Montserrat"/>
              <a:cs typeface="Montserrat"/>
              <a:sym typeface="Montserrat"/>
            </a:endParaRPr>
          </a:p>
        </p:txBody>
      </p:sp>
      <p:sp>
        <p:nvSpPr>
          <p:cNvPr id="114" name="Google Shape;114;p20"/>
          <p:cNvSpPr/>
          <p:nvPr/>
        </p:nvSpPr>
        <p:spPr>
          <a:xfrm rot="2167913">
            <a:off x="8897157" y="1312984"/>
            <a:ext cx="4220330" cy="5789582"/>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