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1" r:id="rId5"/>
    <p:sldId id="263" r:id="rId6"/>
    <p:sldId id="264" r:id="rId7"/>
    <p:sldId id="266" r:id="rId8"/>
    <p:sldId id="267" r:id="rId9"/>
    <p:sldId id="260"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6D0A953-A346-5B49-95E4-4005A902D82E}">
          <p14:sldIdLst>
            <p14:sldId id="256"/>
            <p14:sldId id="258"/>
            <p14:sldId id="259"/>
            <p14:sldId id="261"/>
            <p14:sldId id="263"/>
            <p14:sldId id="264"/>
            <p14:sldId id="266"/>
            <p14:sldId id="267"/>
            <p14:sldId id="260"/>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52" autoAdjust="0"/>
  </p:normalViewPr>
  <p:slideViewPr>
    <p:cSldViewPr snapToGrid="0" snapToObjects="1">
      <p:cViewPr varScale="1">
        <p:scale>
          <a:sx n="78" d="100"/>
          <a:sy n="78" d="100"/>
        </p:scale>
        <p:origin x="-156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7A1-E260-2247-B456-7CBF621FA886}" type="datetimeFigureOut">
              <a:rPr lang="fr-FR" smtClean="0"/>
              <a:t>04/12/12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B7986-A455-FF4B-8986-0F422CDEA853}" type="slidenum">
              <a:rPr lang="fr-FR" smtClean="0"/>
              <a:t>‹#›</a:t>
            </a:fld>
            <a:endParaRPr lang="fr-FR"/>
          </a:p>
        </p:txBody>
      </p:sp>
    </p:spTree>
    <p:extLst>
      <p:ext uri="{BB962C8B-B14F-4D97-AF65-F5344CB8AC3E}">
        <p14:creationId xmlns:p14="http://schemas.microsoft.com/office/powerpoint/2010/main" val="1398287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console.aws.amazon.com/s3"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est un service de stockage pour Internet. Il est conçu pour faciliter l'accès aux ressources informatiques à l'échelle du Web, pour les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offre une simple interface de services Web à utiliser pour stocker et récupérer n'importe quelle quantité de données, à tout moment, de n'importe où sur le Web. Il permet aux développeurs d'accéder à la même infrastructure hautement évolutive, fiable, sûre, rapide, et peu coûteuse qu'Amazon utilise pour faire fonctionner son propre réseau mondial de sites. Le service vise à maximiser les avantages d'échelle et les transmettre aux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u="sng" dirty="0" smtClean="0"/>
              <a:t>N’importe quelle quantité de données</a:t>
            </a:r>
            <a:r>
              <a:rPr lang="fr-FR" sz="1200" u="sng" baseline="0" dirty="0" smtClean="0"/>
              <a:t> </a:t>
            </a:r>
            <a:r>
              <a:rPr lang="fr-FR" sz="1200" baseline="0" dirty="0" smtClean="0"/>
              <a:t>: taille d’1 fichier limit</a:t>
            </a:r>
            <a:r>
              <a:rPr lang="fr-FR" sz="1200" baseline="0" dirty="0" smtClean="0"/>
              <a:t>ée à 5To</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4</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 Chaque objet est stocké dans un compartiment et </a:t>
            </a:r>
            <a:r>
              <a:rPr lang="fr-FR" sz="1200" u="sng" kern="1200" dirty="0" smtClean="0">
                <a:solidFill>
                  <a:schemeClr val="tx1"/>
                </a:solidFill>
                <a:latin typeface="+mn-lt"/>
                <a:ea typeface="+mn-ea"/>
                <a:cs typeface="+mn-cs"/>
              </a:rPr>
              <a:t>récupéré via une clé unique attribuée au développeur.</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2. Les objets stockés dans une région ne </a:t>
            </a:r>
            <a:r>
              <a:rPr lang="fr-FR" sz="1200" u="sng" kern="1200" dirty="0" smtClean="0">
                <a:solidFill>
                  <a:schemeClr val="tx1"/>
                </a:solidFill>
                <a:latin typeface="+mn-lt"/>
                <a:ea typeface="+mn-ea"/>
                <a:cs typeface="+mn-cs"/>
              </a:rPr>
              <a:t>quittent jamais la région </a:t>
            </a:r>
            <a:r>
              <a:rPr lang="fr-FR" sz="1200" kern="1200" dirty="0" smtClean="0">
                <a:solidFill>
                  <a:schemeClr val="tx1"/>
                </a:solidFill>
                <a:latin typeface="+mn-lt"/>
                <a:ea typeface="+mn-ea"/>
                <a:cs typeface="+mn-cs"/>
              </a:rPr>
              <a:t>à moins que vous les en déplaciez. Par exemple, des objets stockés dans la région UE (Irlande) ne quittent jamais l'UE.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dirty="0" smtClean="0"/>
              <a:t>3. </a:t>
            </a:r>
            <a:r>
              <a:rPr lang="fr-FR" sz="1200" kern="1200" dirty="0" smtClean="0">
                <a:solidFill>
                  <a:schemeClr val="tx1"/>
                </a:solidFill>
                <a:latin typeface="+mn-lt"/>
                <a:ea typeface="+mn-ea"/>
                <a:cs typeface="+mn-cs"/>
              </a:rPr>
              <a:t>Les mécanismes d'authentification sont fournis pour assurer la sécurité des données contre les accès non autorisés. Des objets peuvent être rendus </a:t>
            </a:r>
            <a:r>
              <a:rPr lang="fr-FR" sz="1200" u="sng" kern="1200" dirty="0" smtClean="0">
                <a:solidFill>
                  <a:schemeClr val="tx1"/>
                </a:solidFill>
                <a:latin typeface="+mn-lt"/>
                <a:ea typeface="+mn-ea"/>
                <a:cs typeface="+mn-cs"/>
              </a:rPr>
              <a:t>privés ou publics, et des droits d'accès accordés à des utilisateurs spécifiques.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4. </a:t>
            </a:r>
            <a:r>
              <a:rPr lang="fr-FR" sz="1200" kern="1200" dirty="0" smtClean="0">
                <a:solidFill>
                  <a:schemeClr val="tx1"/>
                </a:solidFill>
                <a:latin typeface="+mn-lt"/>
                <a:ea typeface="+mn-ea"/>
                <a:cs typeface="+mn-cs"/>
              </a:rPr>
              <a:t>Des fonctions sont prévues pour simplifier la gestion des données tout au long du cycle de vie. De plus, diverses options permettent de séparer les données par compartiments, de surveiller et de contrôler les dépenses, ainsi que d'archiver automatiquement les données afin de réduire encore davantage le coût du stockage. Ces options peuvent être facilement gérées à l'aide de la </a:t>
            </a:r>
            <a:r>
              <a:rPr lang="fr-FR" sz="1200" u="sng" kern="1200" dirty="0" smtClean="0">
                <a:solidFill>
                  <a:schemeClr val="tx1"/>
                </a:solidFill>
                <a:latin typeface="+mn-lt"/>
                <a:ea typeface="+mn-ea"/>
                <a:cs typeface="+mn-cs"/>
                <a:hlinkClick r:id="rId3"/>
              </a:rPr>
              <a:t>console de gestion d'Amazon S3.</a:t>
            </a: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5</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Il est conçu pour faciliter l'accès aux ressources informatiques à l'échelle du Web, pour les développeurs.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err="1" smtClean="0"/>
              <a:t>Elastic</a:t>
            </a:r>
            <a:r>
              <a:rPr lang="fr-FR" sz="3200" u="sng" dirty="0" smtClean="0"/>
              <a:t> : </a:t>
            </a:r>
            <a:r>
              <a:rPr lang="fr-FR" sz="3200" kern="1200" dirty="0" smtClean="0">
                <a:solidFill>
                  <a:schemeClr val="tx1"/>
                </a:solidFill>
                <a:latin typeface="+mn-lt"/>
                <a:ea typeface="+mn-ea"/>
                <a:cs typeface="+mn-cs"/>
              </a:rPr>
              <a:t>permet </a:t>
            </a:r>
            <a:r>
              <a:rPr lang="fr-FR" sz="3200" u="sng" kern="1200" dirty="0" smtClean="0">
                <a:solidFill>
                  <a:schemeClr val="tx1"/>
                </a:solidFill>
                <a:latin typeface="+mn-lt"/>
                <a:ea typeface="+mn-ea"/>
                <a:cs typeface="+mn-cs"/>
              </a:rPr>
              <a:t>d'augmenter ou de réduire la capacité en quelques minutes</a:t>
            </a:r>
            <a:r>
              <a:rPr lang="fr-FR" sz="3200" kern="1200" dirty="0" smtClean="0">
                <a:solidFill>
                  <a:schemeClr val="tx1"/>
                </a:solidFill>
                <a:latin typeface="+mn-lt"/>
                <a:ea typeface="+mn-ea"/>
                <a:cs typeface="+mn-cs"/>
              </a:rPr>
              <a:t>, et non en plusieurs heures ou jours. </a:t>
            </a:r>
            <a:r>
              <a:rPr lang="fr-FR" sz="1200" kern="1200" dirty="0" smtClean="0">
                <a:solidFill>
                  <a:schemeClr val="tx1"/>
                </a:solidFill>
                <a:latin typeface="+mn-lt"/>
                <a:ea typeface="+mn-ea"/>
                <a:cs typeface="+mn-cs"/>
              </a:rPr>
              <a:t>votre application peut augmenter et diminuer automatiquement selon ses besoins.</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Flexible </a:t>
            </a:r>
            <a:r>
              <a:rPr lang="fr-FR"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Vous avez </a:t>
            </a:r>
            <a:r>
              <a:rPr lang="fr-FR" sz="1200" u="sng" kern="1200" dirty="0" smtClean="0">
                <a:solidFill>
                  <a:schemeClr val="tx1"/>
                </a:solidFill>
                <a:latin typeface="+mn-lt"/>
                <a:ea typeface="+mn-ea"/>
                <a:cs typeface="+mn-cs"/>
              </a:rPr>
              <a:t>le choix entre plusieurs types d'instance, systèmes d'exploitation et paquets logiciels</a:t>
            </a:r>
            <a:r>
              <a:rPr lang="fr-FR" sz="1200" kern="1200" dirty="0" smtClean="0">
                <a:solidFill>
                  <a:schemeClr val="tx1"/>
                </a:solidFill>
                <a:latin typeface="+mn-lt"/>
                <a:ea typeface="+mn-ea"/>
                <a:cs typeface="+mn-cs"/>
              </a:rPr>
              <a:t>. Amazon EC2 permet de sélectionner la configuration </a:t>
            </a:r>
            <a:r>
              <a:rPr lang="fr-FR" sz="1200" u="sng" kern="1200" dirty="0" smtClean="0">
                <a:solidFill>
                  <a:schemeClr val="tx1"/>
                </a:solidFill>
                <a:latin typeface="+mn-lt"/>
                <a:ea typeface="+mn-ea"/>
                <a:cs typeface="+mn-cs"/>
              </a:rPr>
              <a:t>de mémoire, le CPU, le stockage d'instance, et la taille de la partition de démarrage </a:t>
            </a:r>
            <a:r>
              <a:rPr lang="fr-FR" sz="1200" kern="1200" dirty="0" smtClean="0">
                <a:solidFill>
                  <a:schemeClr val="tx1"/>
                </a:solidFill>
                <a:latin typeface="+mn-lt"/>
                <a:ea typeface="+mn-ea"/>
                <a:cs typeface="+mn-cs"/>
              </a:rPr>
              <a:t>qui sont optimaux pour votre choix de système d'exploitation et d'application. Par exemple, le choix de vos systèmes d'exploitation inclut de nombreuses distributions Linux et Microsoft Windows Server.</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S</a:t>
            </a:r>
            <a:r>
              <a:rPr lang="fr-FR" sz="1200" kern="1200" dirty="0" smtClean="0">
                <a:solidFill>
                  <a:schemeClr val="tx1"/>
                </a:solidFill>
                <a:latin typeface="+mn-lt"/>
                <a:ea typeface="+mn-ea"/>
                <a:cs typeface="+mn-cs"/>
              </a:rPr>
              <a:t>écurisé : </a:t>
            </a:r>
            <a:r>
              <a:rPr lang="fr-FR" sz="1200" kern="1200" dirty="0" err="1" smtClean="0">
                <a:solidFill>
                  <a:schemeClr val="tx1"/>
                </a:solidFill>
                <a:latin typeface="+mn-lt"/>
                <a:ea typeface="+mn-ea"/>
                <a:cs typeface="+mn-cs"/>
              </a:rPr>
              <a:t>parametres</a:t>
            </a:r>
            <a:r>
              <a:rPr lang="fr-FR" sz="1200" kern="1200" dirty="0" smtClean="0">
                <a:solidFill>
                  <a:schemeClr val="tx1"/>
                </a:solidFill>
                <a:latin typeface="+mn-lt"/>
                <a:ea typeface="+mn-ea"/>
                <a:cs typeface="+mn-cs"/>
              </a:rPr>
              <a:t> de pare feu configurables. </a:t>
            </a:r>
            <a:r>
              <a:rPr lang="fr-FR" sz="1200" kern="1200" dirty="0" smtClean="0">
                <a:solidFill>
                  <a:schemeClr val="tx1"/>
                </a:solidFill>
                <a:latin typeface="+mn-lt"/>
                <a:ea typeface="+mn-ea"/>
                <a:cs typeface="+mn-cs"/>
              </a:rPr>
              <a:t>Vous disposez d'un contrôle total de vos instances. Vous avez accès à la racine de chacune d'elle,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6</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smtClean="0"/>
              <a:t>I</a:t>
            </a:r>
            <a:r>
              <a:rPr lang="fr-FR" sz="3200" u="sng" dirty="0" smtClean="0"/>
              <a:t>nstance</a:t>
            </a:r>
            <a:r>
              <a:rPr lang="fr-FR" sz="3200" u="sng" baseline="0" dirty="0" smtClean="0"/>
              <a:t> a la demande : </a:t>
            </a:r>
            <a:r>
              <a:rPr lang="fr-FR" sz="1200" kern="1200" dirty="0" smtClean="0">
                <a:solidFill>
                  <a:schemeClr val="tx1"/>
                </a:solidFill>
                <a:latin typeface="+mn-lt"/>
                <a:ea typeface="+mn-ea"/>
                <a:cs typeface="+mn-cs"/>
              </a:rPr>
              <a:t>Les instances à la demande suppriment également le besoin d'acheter une capacité de "filet de sécurité" pour gérer des pics de trafic périodiques.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a:t>
            </a:r>
            <a:r>
              <a:rPr lang="fr-FR" sz="1200" u="sng" kern="1200" dirty="0" smtClean="0">
                <a:solidFill>
                  <a:schemeClr val="tx1"/>
                </a:solidFill>
                <a:latin typeface="+mn-lt"/>
                <a:ea typeface="+mn-ea"/>
                <a:cs typeface="+mn-cs"/>
              </a:rPr>
              <a:t>nstance </a:t>
            </a:r>
            <a:r>
              <a:rPr lang="fr-FR" sz="1200" u="sng" kern="1200" dirty="0" err="1" smtClean="0">
                <a:solidFill>
                  <a:schemeClr val="tx1"/>
                </a:solidFill>
                <a:latin typeface="+mn-lt"/>
                <a:ea typeface="+mn-ea"/>
                <a:cs typeface="+mn-cs"/>
              </a:rPr>
              <a:t>reservees</a:t>
            </a:r>
            <a:r>
              <a:rPr lang="fr-FR" sz="1200" u="sng"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 Il y a trois types d'instances réservées (Instances réservées d'utilisation légère, modérée et intensive)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ponctuelles </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 prix ponctuel change périodiquement en fonction de l'offre et de la demande, et les clients, dont les offres répondent ou dépassent ce prix, ont accès aux instances ponctuelles disponibles. Si les heures d'exécution de vos applications sont flexibles, les instances ponctuelles peuvent faire baisser de manière significative vos coûts Amazon EC2.</a:t>
            </a: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7</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smtClean="0"/>
              <a:t>I</a:t>
            </a:r>
            <a:r>
              <a:rPr lang="fr-FR" sz="3200" u="sng" dirty="0" smtClean="0"/>
              <a:t>nstance</a:t>
            </a:r>
            <a:r>
              <a:rPr lang="fr-FR" sz="3200" u="sng" baseline="0" dirty="0" smtClean="0"/>
              <a:t> a la demande : </a:t>
            </a:r>
            <a:r>
              <a:rPr lang="fr-FR" sz="1200" kern="1200" dirty="0" smtClean="0">
                <a:solidFill>
                  <a:schemeClr val="tx1"/>
                </a:solidFill>
                <a:latin typeface="+mn-lt"/>
                <a:ea typeface="+mn-ea"/>
                <a:cs typeface="+mn-cs"/>
              </a:rPr>
              <a:t>Les instances à la demande suppriment également le besoin d'acheter une capacité de "filet de sécurité" pour gérer des pics de trafic périodiques.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a:t>
            </a:r>
            <a:r>
              <a:rPr lang="fr-FR" sz="1200" u="sng" kern="1200" dirty="0" smtClean="0">
                <a:solidFill>
                  <a:schemeClr val="tx1"/>
                </a:solidFill>
                <a:latin typeface="+mn-lt"/>
                <a:ea typeface="+mn-ea"/>
                <a:cs typeface="+mn-cs"/>
              </a:rPr>
              <a:t>nstance </a:t>
            </a:r>
            <a:r>
              <a:rPr lang="fr-FR" sz="1200" u="sng" kern="1200" dirty="0" err="1" smtClean="0">
                <a:solidFill>
                  <a:schemeClr val="tx1"/>
                </a:solidFill>
                <a:latin typeface="+mn-lt"/>
                <a:ea typeface="+mn-ea"/>
                <a:cs typeface="+mn-cs"/>
              </a:rPr>
              <a:t>reservees</a:t>
            </a:r>
            <a:r>
              <a:rPr lang="fr-FR" sz="1200" u="sng"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 Il y a trois types d'instances réservées (Instances réservées d'utilisation légère, modérée et intensive)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ponctuelles </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 prix ponctuel change périodiquement en fonction de l'offre et de la demande, et les clients, dont les offres répondent ou dépassent ce prix, ont accès aux instances ponctuelles disponibles. Si les heures d'exécution de vos applications sont flexibles, les instances ponctuelles peuvent faire baisser de manière significative vos coûts Amazon EC2.</a:t>
            </a: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8</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Facile d'utilisation : Abstraction liées au stockage et à la distribution de fichiers multimédia. Des outils de management et des APIs de services web pour aider à la mise en œuvre.</a:t>
            </a:r>
          </a:p>
          <a:p>
            <a:pPr marL="171450" indent="-171450">
              <a:buFontTx/>
              <a:buChar char="-"/>
            </a:pPr>
            <a:r>
              <a:rPr lang="fr-FR" dirty="0" smtClean="0"/>
              <a:t>Flexible : </a:t>
            </a:r>
            <a:r>
              <a:rPr lang="fr-FR" dirty="0" err="1" smtClean="0"/>
              <a:t>Personalisation</a:t>
            </a:r>
            <a:r>
              <a:rPr lang="fr-FR" dirty="0" smtClean="0"/>
              <a:t> de l'</a:t>
            </a:r>
            <a:r>
              <a:rPr lang="fr-FR" dirty="0" err="1" smtClean="0"/>
              <a:t>environement</a:t>
            </a:r>
            <a:r>
              <a:rPr lang="fr-FR" dirty="0" smtClean="0"/>
              <a:t> (OS, langage de programmation, logiciels &amp; services).</a:t>
            </a:r>
          </a:p>
          <a:p>
            <a:pPr marL="171450" indent="-171450">
              <a:buFontTx/>
              <a:buChar char="-"/>
            </a:pPr>
            <a:r>
              <a:rPr lang="fr-FR" dirty="0" smtClean="0"/>
              <a:t>Economique : Paiement que de la puissance de calcul, le stockage et les ressources utilisées. Aucun contrat d'engagement.</a:t>
            </a:r>
          </a:p>
          <a:p>
            <a:r>
              <a:rPr lang="fr-FR" dirty="0" smtClean="0"/>
              <a:t>- Fiable : Infrastructure de calcul ajustable (en fonction de la demande), fiable et sécurisée (physique, opérationnel, logiciel). Réseaux privés virtuels.</a:t>
            </a: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9</a:t>
            </a:fld>
            <a:endParaRPr lang="fr-FR"/>
          </a:p>
        </p:txBody>
      </p:sp>
    </p:spTree>
    <p:extLst>
      <p:ext uri="{BB962C8B-B14F-4D97-AF65-F5344CB8AC3E}">
        <p14:creationId xmlns:p14="http://schemas.microsoft.com/office/powerpoint/2010/main" val="273699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t>10</a:t>
            </a:fld>
            <a:endParaRPr lang="fr-FR"/>
          </a:p>
        </p:txBody>
      </p:sp>
    </p:spTree>
    <p:extLst>
      <p:ext uri="{BB962C8B-B14F-4D97-AF65-F5344CB8AC3E}">
        <p14:creationId xmlns:p14="http://schemas.microsoft.com/office/powerpoint/2010/main" val="273699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Cliquez et modifiez le titre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Cliquez pour modifier le style des sous-titres du masque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Cliquez et modifiez le titre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Content Placeholder 2"/>
          <p:cNvSpPr>
            <a:spLocks noGrp="1"/>
          </p:cNvSpPr>
          <p:nvPr>
            <p:ph idx="1"/>
          </p:nvPr>
        </p:nvSpPr>
        <p:spPr/>
        <p:txBody>
          <a:bodyPr/>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Cliquez pour modifier les styles du texte du masque</a:t>
            </a:r>
          </a:p>
        </p:txBody>
      </p:sp>
      <p:sp>
        <p:nvSpPr>
          <p:cNvPr id="4" name="Date Placeholder 3"/>
          <p:cNvSpPr>
            <a:spLocks noGrp="1"/>
          </p:cNvSpPr>
          <p:nvPr>
            <p:ph type="dt" sz="half" idx="10"/>
          </p:nvPr>
        </p:nvSpPr>
        <p:spPr/>
        <p:txBody>
          <a:bodyPr/>
          <a:lstStyle/>
          <a:p>
            <a:fld id="{70BA1CFD-BFF0-48BC-9BA5-4974D7A6AB15}" type="datetimeFigureOut">
              <a:rPr lang="en-US" smtClean="0"/>
              <a:t>04/12/12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Cliquez et modifiez le titre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Cliquez et modifiez le titre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t>04/12/12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t>04/12/12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t>04/12/12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Cliquez et modifiez le titre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t>04/12/12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Cliquez et modifiez le titre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t>04/12/12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AWS : Media </a:t>
            </a:r>
            <a:r>
              <a:rPr lang="fr-FR" dirty="0" err="1" smtClean="0"/>
              <a:t>Hosting</a:t>
            </a:r>
            <a:endParaRPr lang="fr-FR" dirty="0"/>
          </a:p>
        </p:txBody>
      </p:sp>
      <p:sp>
        <p:nvSpPr>
          <p:cNvPr id="3" name="Sous-titre 2"/>
          <p:cNvSpPr>
            <a:spLocks noGrp="1"/>
          </p:cNvSpPr>
          <p:nvPr>
            <p:ph type="subTitle" idx="1"/>
          </p:nvPr>
        </p:nvSpPr>
        <p:spPr/>
        <p:txBody>
          <a:bodyPr/>
          <a:lstStyle/>
          <a:p>
            <a:r>
              <a:rPr lang="fr-FR" dirty="0" smtClean="0"/>
              <a:t>Marc </a:t>
            </a:r>
            <a:r>
              <a:rPr lang="fr-FR" dirty="0" err="1" smtClean="0"/>
              <a:t>Douchement</a:t>
            </a:r>
            <a:r>
              <a:rPr lang="fr-FR" dirty="0" smtClean="0"/>
              <a:t/>
            </a:r>
            <a:br>
              <a:rPr lang="fr-FR" dirty="0" smtClean="0"/>
            </a:br>
            <a:r>
              <a:rPr lang="fr-FR" dirty="0" smtClean="0"/>
              <a:t>Romain Le Ho</a:t>
            </a:r>
            <a:endParaRPr lang="fr-FR" dirty="0"/>
          </a:p>
        </p:txBody>
      </p:sp>
    </p:spTree>
    <p:extLst>
      <p:ext uri="{BB962C8B-B14F-4D97-AF65-F5344CB8AC3E}">
        <p14:creationId xmlns:p14="http://schemas.microsoft.com/office/powerpoint/2010/main" val="367456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Pour conclure</a:t>
            </a:r>
            <a:endParaRPr lang="fr-FR" dirty="0"/>
          </a:p>
        </p:txBody>
      </p:sp>
      <p:sp>
        <p:nvSpPr>
          <p:cNvPr id="3" name="Espace réservé du contenu 2"/>
          <p:cNvSpPr>
            <a:spLocks noGrp="1"/>
          </p:cNvSpPr>
          <p:nvPr>
            <p:ph idx="1"/>
          </p:nvPr>
        </p:nvSpPr>
        <p:spPr/>
        <p:txBody>
          <a:bodyPr>
            <a:normAutofit/>
          </a:bodyPr>
          <a:lstStyle/>
          <a:p>
            <a:pPr marL="403225" lvl="1" indent="0">
              <a:buNone/>
            </a:pPr>
            <a:r>
              <a:rPr lang="fr-FR" sz="3200" dirty="0" smtClean="0"/>
              <a:t/>
            </a:r>
            <a:br>
              <a:rPr lang="fr-FR" sz="3200" dirty="0" smtClean="0"/>
            </a:br>
            <a:r>
              <a:rPr lang="fr-FR" sz="3200" dirty="0" smtClean="0"/>
              <a:t>De tr</a:t>
            </a:r>
            <a:r>
              <a:rPr lang="fr-FR" sz="3200" dirty="0" smtClean="0"/>
              <a:t>ès bon arguments</a:t>
            </a:r>
            <a:r>
              <a:rPr lang="fr-FR" sz="3200" dirty="0" smtClean="0"/>
              <a:t>…</a:t>
            </a:r>
          </a:p>
          <a:p>
            <a:pPr lvl="1"/>
            <a:endParaRPr lang="fr-FR" sz="3200" dirty="0" smtClean="0"/>
          </a:p>
          <a:p>
            <a:pPr marL="403225" lvl="1" indent="0">
              <a:buNone/>
            </a:pPr>
            <a:r>
              <a:rPr lang="fr-FR" sz="3200" dirty="0" smtClean="0"/>
              <a:t>… m</a:t>
            </a:r>
            <a:r>
              <a:rPr lang="fr-FR" sz="3200" dirty="0" smtClean="0"/>
              <a:t>ais comment en v</a:t>
            </a:r>
            <a:r>
              <a:rPr lang="fr-FR" sz="3200" dirty="0" smtClean="0"/>
              <a:t>érifier la véracité ?</a:t>
            </a:r>
          </a:p>
        </p:txBody>
      </p:sp>
    </p:spTree>
    <p:extLst>
      <p:ext uri="{BB962C8B-B14F-4D97-AF65-F5344CB8AC3E}">
        <p14:creationId xmlns:p14="http://schemas.microsoft.com/office/powerpoint/2010/main" val="125370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r>
              <a:rPr lang="fr-FR" sz="2800" u="sng" dirty="0" smtClean="0"/>
              <a:t>But</a:t>
            </a:r>
            <a:endParaRPr lang="fr-FR" sz="2800" u="sng" dirty="0" smtClean="0"/>
          </a:p>
          <a:p>
            <a:pPr lvl="1"/>
            <a:r>
              <a:rPr lang="fr-FR" dirty="0" smtClean="0"/>
              <a:t>Diffuser des fichiers multimédia sur le Web</a:t>
            </a:r>
          </a:p>
          <a:p>
            <a:r>
              <a:rPr lang="fr-FR" sz="2800" u="sng" dirty="0" smtClean="0"/>
              <a:t>Défi</a:t>
            </a:r>
            <a:endParaRPr lang="fr-FR" sz="2800" u="sng" dirty="0"/>
          </a:p>
          <a:p>
            <a:pPr lvl="1"/>
            <a:r>
              <a:rPr lang="fr-FR" dirty="0"/>
              <a:t>Gérer les imprévus</a:t>
            </a:r>
          </a:p>
          <a:p>
            <a:pPr lvl="2"/>
            <a:r>
              <a:rPr lang="fr-FR" dirty="0"/>
              <a:t>Pics de demande</a:t>
            </a:r>
          </a:p>
          <a:p>
            <a:pPr lvl="2"/>
            <a:r>
              <a:rPr lang="fr-FR" dirty="0"/>
              <a:t>Problèmes inattendus</a:t>
            </a:r>
          </a:p>
          <a:p>
            <a:pPr lvl="1"/>
            <a:r>
              <a:rPr lang="fr-FR" dirty="0"/>
              <a:t>Estimer les coûts</a:t>
            </a:r>
          </a:p>
          <a:p>
            <a:pPr lvl="1"/>
            <a:endParaRPr lang="fr-FR" dirty="0"/>
          </a:p>
          <a:p>
            <a:pPr lvl="2"/>
            <a:endParaRPr lang="fr-FR" dirty="0"/>
          </a:p>
        </p:txBody>
      </p:sp>
      <p:pic>
        <p:nvPicPr>
          <p:cNvPr id="4" name="Image 3" descr="Noia_64_apps_multimed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594439"/>
            <a:ext cx="812800" cy="812800"/>
          </a:xfrm>
          <a:prstGeom prst="rect">
            <a:avLst/>
          </a:prstGeom>
        </p:spPr>
      </p:pic>
    </p:spTree>
    <p:extLst>
      <p:ext uri="{BB962C8B-B14F-4D97-AF65-F5344CB8AC3E}">
        <p14:creationId xmlns:p14="http://schemas.microsoft.com/office/powerpoint/2010/main" val="175845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solution AWS</a:t>
            </a:r>
            <a:endParaRPr lang="fr-FR" dirty="0"/>
          </a:p>
        </p:txBody>
      </p:sp>
      <p:sp>
        <p:nvSpPr>
          <p:cNvPr id="3" name="Espace réservé du contenu 2"/>
          <p:cNvSpPr>
            <a:spLocks noGrp="1"/>
          </p:cNvSpPr>
          <p:nvPr>
            <p:ph idx="1"/>
          </p:nvPr>
        </p:nvSpPr>
        <p:spPr>
          <a:xfrm>
            <a:off x="779462" y="1882588"/>
            <a:ext cx="8016613" cy="3953436"/>
          </a:xfrm>
        </p:spPr>
        <p:txBody>
          <a:bodyPr>
            <a:normAutofit/>
          </a:bodyPr>
          <a:lstStyle/>
          <a:p>
            <a:r>
              <a:rPr lang="fr-FR" sz="3200" dirty="0"/>
              <a:t>3</a:t>
            </a:r>
            <a:r>
              <a:rPr lang="fr-FR" sz="3200" dirty="0" smtClean="0"/>
              <a:t> </a:t>
            </a:r>
            <a:r>
              <a:rPr lang="fr-FR" sz="3200" dirty="0" smtClean="0"/>
              <a:t>produits Amazon pour l’hébergement</a:t>
            </a:r>
          </a:p>
          <a:p>
            <a:pPr lvl="1"/>
            <a:r>
              <a:rPr lang="fr-FR" sz="3200" dirty="0" smtClean="0"/>
              <a:t>Amazon Simple Storage Service (Amazon S3</a:t>
            </a:r>
            <a:r>
              <a:rPr lang="fr-FR" sz="3200" dirty="0" smtClean="0"/>
              <a:t>)</a:t>
            </a:r>
          </a:p>
          <a:p>
            <a:pPr lvl="1"/>
            <a:r>
              <a:rPr lang="fr-FR" sz="3200" dirty="0" smtClean="0"/>
              <a:t> Amazon </a:t>
            </a:r>
            <a:r>
              <a:rPr lang="fr-FR" sz="3200" dirty="0" err="1" smtClean="0"/>
              <a:t>Elastic</a:t>
            </a:r>
            <a:r>
              <a:rPr lang="fr-FR" sz="3200" dirty="0" smtClean="0"/>
              <a:t> </a:t>
            </a:r>
            <a:r>
              <a:rPr lang="fr-FR" sz="3200" dirty="0" err="1" smtClean="0"/>
              <a:t>Compute</a:t>
            </a:r>
            <a:r>
              <a:rPr lang="fr-FR" sz="3200" dirty="0" smtClean="0"/>
              <a:t> Cloud (Amazon EC2</a:t>
            </a:r>
            <a:r>
              <a:rPr lang="fr-FR" sz="3200" dirty="0"/>
              <a:t>)</a:t>
            </a:r>
          </a:p>
          <a:p>
            <a:pPr lvl="1"/>
            <a:r>
              <a:rPr lang="fr-FR" sz="3200" dirty="0"/>
              <a:t>Amazon </a:t>
            </a:r>
            <a:r>
              <a:rPr lang="fr-FR" sz="3200" dirty="0" err="1"/>
              <a:t>CloudFront</a:t>
            </a:r>
            <a:endParaRPr lang="fr-FR" sz="3200" dirty="0"/>
          </a:p>
          <a:p>
            <a:pPr lvl="1"/>
            <a:endParaRPr lang="fr-FR" sz="3200" dirty="0" smtClean="0"/>
          </a:p>
          <a:p>
            <a:pPr lvl="1"/>
            <a:endParaRPr lang="fr-FR" sz="3200" dirty="0" smtClean="0"/>
          </a:p>
          <a:p>
            <a:pPr marL="403225" lvl="1" indent="0">
              <a:buNone/>
            </a:pPr>
            <a:endParaRPr lang="fr-FR" sz="3200" dirty="0" smtClean="0"/>
          </a:p>
        </p:txBody>
      </p:sp>
    </p:spTree>
    <p:extLst>
      <p:ext uri="{BB962C8B-B14F-4D97-AF65-F5344CB8AC3E}">
        <p14:creationId xmlns:p14="http://schemas.microsoft.com/office/powerpoint/2010/main" val="338210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779462" y="2382926"/>
            <a:ext cx="7581901" cy="3953436"/>
          </a:xfrm>
        </p:spPr>
        <p:txBody>
          <a:bodyPr>
            <a:normAutofit/>
          </a:bodyPr>
          <a:lstStyle/>
          <a:p>
            <a:pPr lvl="1"/>
            <a:r>
              <a:rPr lang="fr-FR" sz="3200" dirty="0" smtClean="0"/>
              <a:t>Un service de stockage via une interface de services Web</a:t>
            </a:r>
          </a:p>
          <a:p>
            <a:pPr lvl="2"/>
            <a:r>
              <a:rPr lang="fr-FR" sz="3000" dirty="0" smtClean="0"/>
              <a:t>N</a:t>
            </a:r>
            <a:r>
              <a:rPr lang="fr-FR" sz="3000" dirty="0" smtClean="0"/>
              <a:t>’importe o</a:t>
            </a:r>
            <a:r>
              <a:rPr lang="fr-FR" sz="3000" dirty="0" smtClean="0"/>
              <a:t>ù</a:t>
            </a:r>
          </a:p>
          <a:p>
            <a:pPr lvl="2"/>
            <a:r>
              <a:rPr lang="fr-FR" sz="3000" dirty="0" smtClean="0"/>
              <a:t>N’importe quand</a:t>
            </a:r>
          </a:p>
          <a:p>
            <a:pPr lvl="2"/>
            <a:r>
              <a:rPr lang="fr-FR" sz="3000" dirty="0" smtClean="0"/>
              <a:t>N’importe quelle quantité de données</a:t>
            </a:r>
            <a:endParaRPr lang="fr-FR" sz="3000" dirty="0" smtClean="0"/>
          </a:p>
          <a:p>
            <a:pPr lvl="1"/>
            <a:endParaRPr lang="fr-FR" sz="3200" dirty="0" smtClean="0"/>
          </a:p>
        </p:txBody>
      </p:sp>
    </p:spTree>
    <p:extLst>
      <p:ext uri="{BB962C8B-B14F-4D97-AF65-F5344CB8AC3E}">
        <p14:creationId xmlns:p14="http://schemas.microsoft.com/office/powerpoint/2010/main" val="351313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 </a:t>
            </a:r>
            <a:r>
              <a:rPr lang="fr-FR" dirty="0" smtClean="0"/>
              <a:t>Fonctionnalit</a:t>
            </a:r>
            <a:r>
              <a:rPr lang="fr-FR" dirty="0" smtClean="0"/>
              <a:t>és</a:t>
            </a:r>
            <a:endParaRPr lang="fr-FR" dirty="0"/>
          </a:p>
        </p:txBody>
      </p:sp>
      <p:sp>
        <p:nvSpPr>
          <p:cNvPr id="3" name="Espace réservé du contenu 2"/>
          <p:cNvSpPr>
            <a:spLocks noGrp="1"/>
          </p:cNvSpPr>
          <p:nvPr>
            <p:ph idx="1"/>
          </p:nvPr>
        </p:nvSpPr>
        <p:spPr>
          <a:xfrm>
            <a:off x="779462" y="2382923"/>
            <a:ext cx="8364538" cy="4333153"/>
          </a:xfrm>
        </p:spPr>
        <p:txBody>
          <a:bodyPr>
            <a:normAutofit fontScale="85000" lnSpcReduction="10000"/>
          </a:bodyPr>
          <a:lstStyle/>
          <a:p>
            <a:pPr lvl="1"/>
            <a:r>
              <a:rPr lang="fr-FR" sz="3200" dirty="0" smtClean="0"/>
              <a:t>Objets</a:t>
            </a:r>
            <a:endParaRPr lang="fr-FR" sz="3200" dirty="0" smtClean="0"/>
          </a:p>
          <a:p>
            <a:pPr lvl="2"/>
            <a:r>
              <a:rPr lang="fr-FR" sz="3000" b="0" dirty="0" smtClean="0"/>
              <a:t>Stockés d</a:t>
            </a:r>
            <a:r>
              <a:rPr lang="fr-FR" sz="3000" b="0" dirty="0" smtClean="0"/>
              <a:t>ans un compartiment</a:t>
            </a:r>
          </a:p>
          <a:p>
            <a:pPr lvl="2"/>
            <a:r>
              <a:rPr lang="fr-FR" sz="3000" b="0" dirty="0" smtClean="0"/>
              <a:t>Pouvant être situés dans une région particulière</a:t>
            </a:r>
          </a:p>
          <a:p>
            <a:pPr lvl="1"/>
            <a:r>
              <a:rPr lang="fr-FR" sz="3200" dirty="0" smtClean="0"/>
              <a:t>Mécanismes d’authentification et de cryptage</a:t>
            </a:r>
            <a:endParaRPr lang="fr-FR" sz="3000" dirty="0" smtClean="0"/>
          </a:p>
          <a:p>
            <a:pPr lvl="1"/>
            <a:r>
              <a:rPr lang="fr-FR" sz="3200" dirty="0" smtClean="0"/>
              <a:t>Utilisation des interfaces standard SOAP et REST</a:t>
            </a:r>
          </a:p>
          <a:p>
            <a:pPr lvl="1"/>
            <a:r>
              <a:rPr lang="fr-FR" sz="3200" dirty="0" smtClean="0"/>
              <a:t>Fonctions annexes :</a:t>
            </a:r>
          </a:p>
          <a:p>
            <a:pPr lvl="2"/>
            <a:r>
              <a:rPr lang="fr-FR" sz="3000" b="0" dirty="0" smtClean="0"/>
              <a:t>S</a:t>
            </a:r>
            <a:r>
              <a:rPr lang="fr-FR" sz="3000" b="0" dirty="0" smtClean="0"/>
              <a:t>éparation des données par compartiment</a:t>
            </a:r>
          </a:p>
          <a:p>
            <a:pPr lvl="2"/>
            <a:r>
              <a:rPr lang="fr-FR" sz="3000" b="0" dirty="0" smtClean="0"/>
              <a:t>Surveillance et contrôle des dépenses</a:t>
            </a:r>
          </a:p>
          <a:p>
            <a:pPr lvl="2"/>
            <a:r>
              <a:rPr lang="fr-FR" sz="3000" b="0" dirty="0" smtClean="0"/>
              <a:t>Archive automatique des données</a:t>
            </a:r>
            <a:endParaRPr lang="fr-FR" sz="3000" b="0" dirty="0" smtClean="0"/>
          </a:p>
        </p:txBody>
      </p:sp>
    </p:spTree>
    <p:extLst>
      <p:ext uri="{BB962C8B-B14F-4D97-AF65-F5344CB8AC3E}">
        <p14:creationId xmlns:p14="http://schemas.microsoft.com/office/powerpoint/2010/main" val="396355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Qu’est ce que c’est ?</a:t>
            </a:r>
            <a:endParaRPr lang="fr-FR" dirty="0"/>
          </a:p>
        </p:txBody>
      </p:sp>
      <p:sp>
        <p:nvSpPr>
          <p:cNvPr id="3" name="Espace réservé du contenu 2"/>
          <p:cNvSpPr>
            <a:spLocks noGrp="1"/>
          </p:cNvSpPr>
          <p:nvPr>
            <p:ph idx="1"/>
          </p:nvPr>
        </p:nvSpPr>
        <p:spPr>
          <a:xfrm>
            <a:off x="779461" y="2382923"/>
            <a:ext cx="8109603" cy="4333153"/>
          </a:xfrm>
        </p:spPr>
        <p:txBody>
          <a:bodyPr>
            <a:normAutofit/>
          </a:bodyPr>
          <a:lstStyle/>
          <a:p>
            <a:pPr lvl="1"/>
            <a:r>
              <a:rPr lang="fr-FR" sz="3000" dirty="0" smtClean="0"/>
              <a:t>Un service Web qui fournit une capacit</a:t>
            </a:r>
            <a:r>
              <a:rPr lang="fr-FR" sz="3000" dirty="0" smtClean="0"/>
              <a:t>é de calcul redimensionnable</a:t>
            </a:r>
          </a:p>
          <a:p>
            <a:pPr lvl="2"/>
            <a:r>
              <a:rPr lang="fr-FR" sz="2600" b="0" dirty="0" smtClean="0"/>
              <a:t>Elastique</a:t>
            </a:r>
            <a:endParaRPr lang="fr-FR" sz="2600" b="0" dirty="0"/>
          </a:p>
          <a:p>
            <a:pPr lvl="2"/>
            <a:r>
              <a:rPr lang="fr-FR" sz="2800" b="0" dirty="0" smtClean="0"/>
              <a:t>Flexible </a:t>
            </a:r>
          </a:p>
          <a:p>
            <a:pPr lvl="2"/>
            <a:r>
              <a:rPr lang="fr-FR" sz="2800" b="0" dirty="0" smtClean="0"/>
              <a:t>S</a:t>
            </a:r>
            <a:r>
              <a:rPr lang="fr-FR" sz="2800" b="0" dirty="0" smtClean="0"/>
              <a:t>écurisé</a:t>
            </a:r>
          </a:p>
          <a:p>
            <a:pPr lvl="2"/>
            <a:r>
              <a:rPr lang="fr-FR" sz="2800" b="0" dirty="0" smtClean="0"/>
              <a:t>Démarrage facile</a:t>
            </a:r>
            <a:endParaRPr lang="fr-FR" sz="2800" b="0" dirty="0" smtClean="0"/>
          </a:p>
          <a:p>
            <a:pPr lvl="2"/>
            <a:endParaRPr lang="fr-FR" sz="2800" dirty="0" smtClean="0"/>
          </a:p>
          <a:p>
            <a:pPr lvl="2"/>
            <a:endParaRPr lang="fr-FR" sz="2800" dirty="0" smtClean="0"/>
          </a:p>
        </p:txBody>
      </p:sp>
    </p:spTree>
    <p:extLst>
      <p:ext uri="{BB962C8B-B14F-4D97-AF65-F5344CB8AC3E}">
        <p14:creationId xmlns:p14="http://schemas.microsoft.com/office/powerpoint/2010/main" val="187822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Les c</a:t>
            </a:r>
            <a:r>
              <a:rPr lang="fr-FR" dirty="0" smtClean="0"/>
              <a:t>o</a:t>
            </a:r>
            <a:r>
              <a:rPr lang="fr-FR" dirty="0" smtClean="0"/>
              <a:t>ûts</a:t>
            </a:r>
            <a:endParaRPr lang="fr-FR" dirty="0"/>
          </a:p>
        </p:txBody>
      </p:sp>
      <p:sp>
        <p:nvSpPr>
          <p:cNvPr id="3" name="Espace réservé du contenu 2"/>
          <p:cNvSpPr>
            <a:spLocks noGrp="1"/>
          </p:cNvSpPr>
          <p:nvPr>
            <p:ph idx="1"/>
          </p:nvPr>
        </p:nvSpPr>
        <p:spPr>
          <a:xfrm>
            <a:off x="779461" y="2382923"/>
            <a:ext cx="8109603" cy="4333153"/>
          </a:xfrm>
        </p:spPr>
        <p:txBody>
          <a:bodyPr>
            <a:normAutofit/>
          </a:bodyPr>
          <a:lstStyle/>
          <a:p>
            <a:pPr lvl="2"/>
            <a:r>
              <a:rPr lang="fr-FR" sz="2800" dirty="0" smtClean="0"/>
              <a:t>Peu couteux</a:t>
            </a:r>
          </a:p>
          <a:p>
            <a:pPr lvl="3"/>
            <a:r>
              <a:rPr lang="fr-FR" sz="2600" u="sng" dirty="0" smtClean="0"/>
              <a:t>Instances à la demande </a:t>
            </a:r>
            <a:r>
              <a:rPr lang="fr-FR" sz="2600" b="0" dirty="0" smtClean="0"/>
              <a:t>: paiement de la capacité de calcul à l’heure, sans engagement.</a:t>
            </a:r>
          </a:p>
          <a:p>
            <a:pPr lvl="3"/>
            <a:r>
              <a:rPr lang="fr-FR" sz="2600" u="sng" dirty="0" smtClean="0"/>
              <a:t>Instances réservées </a:t>
            </a:r>
            <a:r>
              <a:rPr lang="fr-FR" sz="2600" b="0" dirty="0" smtClean="0"/>
              <a:t>: </a:t>
            </a:r>
            <a:r>
              <a:rPr lang="fr-FR" sz="2600" b="0" dirty="0"/>
              <a:t>u</a:t>
            </a:r>
            <a:r>
              <a:rPr lang="fr-FR" sz="2600" b="0" dirty="0" smtClean="0"/>
              <a:t>n seul paiement pour une instance</a:t>
            </a:r>
          </a:p>
          <a:p>
            <a:pPr lvl="3"/>
            <a:r>
              <a:rPr lang="fr-FR" sz="2600" u="sng" dirty="0" smtClean="0"/>
              <a:t>Instances ponctuelles : </a:t>
            </a:r>
            <a:r>
              <a:rPr lang="fr-FR" sz="2600" b="0" dirty="0" smtClean="0"/>
              <a:t>le prix change en fonction de l’offre et la demande</a:t>
            </a:r>
          </a:p>
          <a:p>
            <a:pPr lvl="3"/>
            <a:endParaRPr lang="fr-FR" sz="2600" dirty="0" smtClean="0"/>
          </a:p>
          <a:p>
            <a:pPr lvl="2"/>
            <a:endParaRPr lang="fr-FR" sz="2800" dirty="0" smtClean="0"/>
          </a:p>
        </p:txBody>
      </p:sp>
    </p:spTree>
    <p:extLst>
      <p:ext uri="{BB962C8B-B14F-4D97-AF65-F5344CB8AC3E}">
        <p14:creationId xmlns:p14="http://schemas.microsoft.com/office/powerpoint/2010/main" val="248108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7577"/>
            <a:ext cx="9144000" cy="1653988"/>
          </a:xfrm>
        </p:spPr>
        <p:txBody>
          <a:bodyPr/>
          <a:lstStyle/>
          <a:p>
            <a:r>
              <a:rPr lang="fr-FR" u="sng" dirty="0" smtClean="0"/>
              <a:t>Amazon EC2 </a:t>
            </a:r>
            <a:br>
              <a:rPr lang="fr-FR" u="sng" dirty="0" smtClean="0"/>
            </a:br>
            <a:r>
              <a:rPr lang="fr-FR" dirty="0" smtClean="0"/>
              <a:t>Diff</a:t>
            </a:r>
            <a:r>
              <a:rPr lang="fr-FR" dirty="0" smtClean="0"/>
              <a:t>érents types d’instances</a:t>
            </a:r>
            <a:endParaRPr lang="fr-FR" dirty="0"/>
          </a:p>
        </p:txBody>
      </p:sp>
      <p:sp>
        <p:nvSpPr>
          <p:cNvPr id="3" name="Espace réservé du contenu 2"/>
          <p:cNvSpPr>
            <a:spLocks noGrp="1"/>
          </p:cNvSpPr>
          <p:nvPr>
            <p:ph idx="1"/>
          </p:nvPr>
        </p:nvSpPr>
        <p:spPr>
          <a:xfrm>
            <a:off x="779461" y="2382923"/>
            <a:ext cx="8109603" cy="4333153"/>
          </a:xfrm>
        </p:spPr>
        <p:txBody>
          <a:bodyPr>
            <a:normAutofit/>
          </a:bodyPr>
          <a:lstStyle/>
          <a:p>
            <a:pPr lvl="2"/>
            <a:r>
              <a:rPr lang="fr-FR" sz="2800" dirty="0" smtClean="0"/>
              <a:t>Instances Micro</a:t>
            </a:r>
          </a:p>
          <a:p>
            <a:pPr lvl="2"/>
            <a:r>
              <a:rPr lang="fr-FR" sz="2800" b="0" dirty="0" smtClean="0"/>
              <a:t>Instances à mémoire élevée</a:t>
            </a:r>
          </a:p>
          <a:p>
            <a:pPr lvl="2"/>
            <a:r>
              <a:rPr lang="fr-FR" sz="2800" b="0" dirty="0" smtClean="0"/>
              <a:t>Instances à CPU élevé</a:t>
            </a:r>
          </a:p>
          <a:p>
            <a:pPr lvl="2"/>
            <a:r>
              <a:rPr lang="fr-FR" sz="2800" b="0" dirty="0" smtClean="0"/>
              <a:t>Instances C</a:t>
            </a:r>
            <a:r>
              <a:rPr lang="fr-FR" sz="2800" b="0" dirty="0" smtClean="0"/>
              <a:t>l</a:t>
            </a:r>
            <a:r>
              <a:rPr lang="fr-FR" sz="2800" b="0" dirty="0" smtClean="0"/>
              <a:t>uster </a:t>
            </a:r>
            <a:r>
              <a:rPr lang="fr-FR" sz="2800" b="0" dirty="0" err="1" smtClean="0"/>
              <a:t>Compute</a:t>
            </a:r>
            <a:endParaRPr lang="fr-FR" sz="2800" b="0" dirty="0" smtClean="0"/>
          </a:p>
          <a:p>
            <a:pPr lvl="2"/>
            <a:r>
              <a:rPr lang="fr-FR" sz="2800" b="0" dirty="0" smtClean="0"/>
              <a:t>Instances C</a:t>
            </a:r>
            <a:r>
              <a:rPr lang="fr-FR" sz="2800" b="0" dirty="0" smtClean="0"/>
              <a:t>l</a:t>
            </a:r>
            <a:r>
              <a:rPr lang="fr-FR" sz="2800" b="0" dirty="0" smtClean="0"/>
              <a:t>uster GPU</a:t>
            </a:r>
          </a:p>
          <a:p>
            <a:pPr lvl="2"/>
            <a:r>
              <a:rPr lang="fr-FR" sz="2800" b="0" dirty="0" smtClean="0"/>
              <a:t>Instances E/S élevées</a:t>
            </a:r>
            <a:endParaRPr lang="fr-FR" sz="2600" b="0" dirty="0" smtClean="0"/>
          </a:p>
          <a:p>
            <a:pPr lvl="3"/>
            <a:endParaRPr lang="fr-FR" sz="2600" dirty="0" smtClean="0"/>
          </a:p>
          <a:p>
            <a:pPr lvl="2"/>
            <a:endParaRPr lang="fr-FR" sz="2800" dirty="0" smtClean="0"/>
          </a:p>
        </p:txBody>
      </p:sp>
    </p:spTree>
    <p:extLst>
      <p:ext uri="{BB962C8B-B14F-4D97-AF65-F5344CB8AC3E}">
        <p14:creationId xmlns:p14="http://schemas.microsoft.com/office/powerpoint/2010/main" val="145633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Avantages selon Amazon</a:t>
            </a:r>
            <a:endParaRPr lang="fr-FR" dirty="0"/>
          </a:p>
        </p:txBody>
      </p:sp>
      <p:sp>
        <p:nvSpPr>
          <p:cNvPr id="3" name="Espace réservé du contenu 2"/>
          <p:cNvSpPr>
            <a:spLocks noGrp="1"/>
          </p:cNvSpPr>
          <p:nvPr>
            <p:ph idx="1"/>
          </p:nvPr>
        </p:nvSpPr>
        <p:spPr/>
        <p:txBody>
          <a:bodyPr>
            <a:normAutofit/>
          </a:bodyPr>
          <a:lstStyle/>
          <a:p>
            <a:pPr lvl="1"/>
            <a:r>
              <a:rPr lang="fr-FR" sz="3200" dirty="0"/>
              <a:t>Facile </a:t>
            </a:r>
            <a:r>
              <a:rPr lang="fr-FR" sz="3200" dirty="0" smtClean="0"/>
              <a:t>d'utilisation</a:t>
            </a:r>
          </a:p>
          <a:p>
            <a:pPr lvl="1"/>
            <a:r>
              <a:rPr lang="fr-FR" sz="3200" dirty="0" smtClean="0"/>
              <a:t>Flexible</a:t>
            </a:r>
            <a:endParaRPr lang="fr-FR" sz="3200" dirty="0" smtClean="0"/>
          </a:p>
          <a:p>
            <a:pPr lvl="1"/>
            <a:r>
              <a:rPr lang="fr-FR" sz="3200" dirty="0" smtClean="0"/>
              <a:t>Economique</a:t>
            </a:r>
          </a:p>
          <a:p>
            <a:pPr lvl="1"/>
            <a:r>
              <a:rPr lang="fr-FR" sz="3200" dirty="0" smtClean="0"/>
              <a:t>Fiable</a:t>
            </a:r>
          </a:p>
        </p:txBody>
      </p:sp>
    </p:spTree>
    <p:extLst>
      <p:ext uri="{BB962C8B-B14F-4D97-AF65-F5344CB8AC3E}">
        <p14:creationId xmlns:p14="http://schemas.microsoft.com/office/powerpoint/2010/main" val="3467135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Orbite.thmx</Template>
  <TotalTime>1533</TotalTime>
  <Words>984</Words>
  <Application>Microsoft Macintosh PowerPoint</Application>
  <PresentationFormat>Présentation à l'écran (4:3)</PresentationFormat>
  <Paragraphs>98</Paragraphs>
  <Slides>10</Slides>
  <Notes>7</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Orbite</vt:lpstr>
      <vt:lpstr>AWS : Media Hosting</vt:lpstr>
      <vt:lpstr>Introduction</vt:lpstr>
      <vt:lpstr>Les solution AWS</vt:lpstr>
      <vt:lpstr>Amazon S3 Qu’est ce que c’est ?</vt:lpstr>
      <vt:lpstr>Amazon S3 Fonctionnalités</vt:lpstr>
      <vt:lpstr>Amazon EC2  Qu’est ce que c’est ?</vt:lpstr>
      <vt:lpstr>Amazon EC2  Les coûts</vt:lpstr>
      <vt:lpstr>Amazon EC2  Différents types d’instances</vt:lpstr>
      <vt:lpstr>Avantages selon Amazon</vt:lpstr>
      <vt:lpstr>Pour conclure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Media Hosting</dc:title>
  <dc:creator>romfret</dc:creator>
  <cp:lastModifiedBy>romfret</cp:lastModifiedBy>
  <cp:revision>22</cp:revision>
  <dcterms:created xsi:type="dcterms:W3CDTF">2012-11-27T13:11:19Z</dcterms:created>
  <dcterms:modified xsi:type="dcterms:W3CDTF">2012-12-05T15:14:53Z</dcterms:modified>
</cp:coreProperties>
</file>