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1" r:id="rId5"/>
    <p:sldId id="271" r:id="rId6"/>
    <p:sldId id="272" r:id="rId7"/>
    <p:sldId id="270" r:id="rId8"/>
    <p:sldId id="263" r:id="rId9"/>
    <p:sldId id="264" r:id="rId10"/>
    <p:sldId id="266" r:id="rId11"/>
    <p:sldId id="267" r:id="rId12"/>
    <p:sldId id="273"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ection par défaut" id="{A6D0A953-A346-5B49-95E4-4005A902D82E}">
          <p14:sldIdLst>
            <p14:sldId id="256"/>
            <p14:sldId id="258"/>
            <p14:sldId id="259"/>
            <p14:sldId id="261"/>
            <p14:sldId id="271"/>
            <p14:sldId id="272"/>
            <p14:sldId id="270"/>
            <p14:sldId id="263"/>
            <p14:sldId id="264"/>
            <p14:sldId id="266"/>
            <p14:sldId id="267"/>
            <p14:sldId id="273"/>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4" autoAdjust="0"/>
    <p:restoredTop sz="59294" autoAdjust="0"/>
  </p:normalViewPr>
  <p:slideViewPr>
    <p:cSldViewPr snapToGrid="0" snapToObjects="1">
      <p:cViewPr varScale="1">
        <p:scale>
          <a:sx n="42" d="100"/>
          <a:sy n="42" d="100"/>
        </p:scale>
        <p:origin x="-181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807A1-E260-2247-B456-7CBF621FA886}" type="datetimeFigureOut">
              <a:rPr lang="fr-FR" smtClean="0"/>
              <a:pPr/>
              <a:t>06/12/2012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B7986-A455-FF4B-8986-0F422CDEA853}" type="slidenum">
              <a:rPr lang="fr-FR" smtClean="0"/>
              <a:pPr/>
              <a:t>‹N°›</a:t>
            </a:fld>
            <a:endParaRPr lang="fr-FR"/>
          </a:p>
        </p:txBody>
      </p:sp>
    </p:spTree>
    <p:extLst>
      <p:ext uri="{BB962C8B-B14F-4D97-AF65-F5344CB8AC3E}">
        <p14:creationId xmlns="" xmlns:p14="http://schemas.microsoft.com/office/powerpoint/2010/main" val="1398287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onsole.aws.amazon.com/s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But : e.g.</a:t>
            </a:r>
            <a:r>
              <a:rPr lang="fr-FR" baseline="0" dirty="0" smtClean="0"/>
              <a:t> VOD</a:t>
            </a:r>
          </a:p>
          <a:p>
            <a:endParaRPr lang="fr-FR" baseline="0" dirty="0" smtClean="0"/>
          </a:p>
          <a:p>
            <a:r>
              <a:rPr lang="fr-FR" baseline="0" dirty="0" smtClean="0"/>
              <a:t>Pics =&gt; contenu fortement solicité</a:t>
            </a:r>
          </a:p>
          <a:p>
            <a:endParaRPr lang="fr-FR" baseline="0" dirty="0" smtClean="0"/>
          </a:p>
          <a:p>
            <a:r>
              <a:rPr lang="fr-FR" baseline="0" dirty="0" smtClean="0"/>
              <a:t>Pbs =&gt; gestion bande passante, stockage, sécurité.</a:t>
            </a:r>
          </a:p>
          <a:p>
            <a:endParaRPr lang="fr-FR" baseline="0" dirty="0" smtClean="0"/>
          </a:p>
          <a:p>
            <a:r>
              <a:rPr lang="fr-FR" baseline="0" dirty="0" smtClean="0"/>
              <a:t>Estimer en fonction de l’utilisation  de l’application multimédia.</a:t>
            </a:r>
          </a:p>
          <a:p>
            <a:r>
              <a:rPr lang="fr-FR" dirty="0" smtClean="0"/>
              <a:t>Le coût peut donc rapidement dépasser l'estimation de départ</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Facile d'utilisation : Abstraction liées au stockage et à la distribution de fichiers multimédia. Des outils de management et des APIs de services web pour aider à la mise en œuvre.</a:t>
            </a:r>
          </a:p>
          <a:p>
            <a:pPr marL="171450" indent="-171450">
              <a:buFontTx/>
              <a:buChar char="-"/>
            </a:pPr>
            <a:r>
              <a:rPr lang="fr-FR" dirty="0" smtClean="0"/>
              <a:t>Flexible : </a:t>
            </a:r>
            <a:r>
              <a:rPr lang="fr-FR" dirty="0" err="1" smtClean="0"/>
              <a:t>Personalisation</a:t>
            </a:r>
            <a:r>
              <a:rPr lang="fr-FR" dirty="0" smtClean="0"/>
              <a:t> de l'</a:t>
            </a:r>
            <a:r>
              <a:rPr lang="fr-FR" dirty="0" err="1" smtClean="0"/>
              <a:t>environement</a:t>
            </a:r>
            <a:r>
              <a:rPr lang="fr-FR" dirty="0" smtClean="0"/>
              <a:t> (OS, langage de programmation, logiciels &amp; services).</a:t>
            </a:r>
          </a:p>
          <a:p>
            <a:pPr marL="171450" indent="-171450">
              <a:buFontTx/>
              <a:buChar char="-"/>
            </a:pPr>
            <a:r>
              <a:rPr lang="fr-FR" dirty="0" smtClean="0"/>
              <a:t>Economique : Paiement que de la puissance de calcul, le stockage et les ressources utilisées. Aucun contrat d'engagement.</a:t>
            </a:r>
          </a:p>
          <a:p>
            <a:r>
              <a:rPr lang="fr-FR" dirty="0" smtClean="0"/>
              <a:t>- Fiable : Infrastructure de calcul ajustable (en fonction de la demande), fiable et sécurisée (physique, opérationnel, logiciel). Réseaux privés virtuels.</a:t>
            </a: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12</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13</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4</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2800" i="0" u="sng" dirty="0" smtClean="0"/>
              <a:t>Rapidité</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dirty="0" smtClean="0"/>
              <a:t>- </a:t>
            </a:r>
            <a:r>
              <a:rPr lang="fr-FR" sz="2800" b="1" dirty="0" smtClean="0"/>
              <a:t>Mise en cache des données proche de l'utilisateur</a:t>
            </a:r>
            <a:r>
              <a:rPr lang="fr-FR" sz="2800" dirty="0" smtClean="0"/>
              <a:t> utilisant l'application web grâce à un réseau d'emplacements CloudFront.</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dirty="0" smtClean="0"/>
              <a:t>	=&gt; </a:t>
            </a:r>
            <a:r>
              <a:rPr lang="fr-FR" sz="2800" b="1" dirty="0" smtClean="0"/>
              <a:t>Réduit latence et augmente les débits lors des téléchargements</a:t>
            </a:r>
            <a:r>
              <a:rPr lang="fr-FR" sz="2800" dirty="0" smtClean="0"/>
              <a:t>.</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dirty="0" smtClean="0"/>
              <a:t>	=&gt; Réacheminement des requêtes de contenu dynamique vers le serveur original via des réseaux de chemins optimisés fesant l'objet d'une survelliance permanante de la part d'Amazon.</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2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u="sng" dirty="0" smtClean="0"/>
              <a:t>Simplicité</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dirty="0" smtClean="0"/>
              <a:t>- Intéraction </a:t>
            </a:r>
            <a:r>
              <a:rPr lang="fr-FR" sz="2800" b="1" dirty="0" smtClean="0"/>
              <a:t>simple</a:t>
            </a:r>
            <a:r>
              <a:rPr lang="fr-FR" sz="2800" dirty="0" smtClean="0"/>
              <a:t> avec CloudFront via une </a:t>
            </a:r>
            <a:r>
              <a:rPr lang="fr-FR" sz="2800" b="1" dirty="0" smtClean="0"/>
              <a:t>interface utilisateur graphique</a:t>
            </a:r>
            <a:r>
              <a:rPr lang="fr-FR" sz="2800" dirty="0" smtClean="0"/>
              <a:t>.</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Possibilité d'utiliser le </a:t>
            </a:r>
            <a:r>
              <a:rPr lang="fr-FR" sz="2800" b="1" dirty="0" smtClean="0"/>
              <a:t>même nom de domaine </a:t>
            </a:r>
            <a:r>
              <a:rPr lang="fr-FR" sz="2800" dirty="0" smtClean="0"/>
              <a:t>pour les </a:t>
            </a:r>
            <a:r>
              <a:rPr lang="fr-FR" sz="2800" b="1" dirty="0" smtClean="0"/>
              <a:t>contenus statiques et dynamiques</a:t>
            </a:r>
            <a:r>
              <a:rPr lang="fr-FR" sz="2800" dirty="0" smtClean="0"/>
              <a:t> grace à </a:t>
            </a:r>
            <a:r>
              <a:rPr lang="fr-FR" sz="2800" b="1" dirty="0" smtClean="0"/>
              <a:t>Amazon Route 53 </a:t>
            </a:r>
            <a:r>
              <a:rPr lang="fr-FR" sz="2800" dirty="0" smtClean="0"/>
              <a:t>qui est un service Web de système de noms de domaine (DNS) hautement disponible et évolutif.</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Toutes les modifications apportées à la configuration existante sont appliquées à l'ensemble du réseau mondial en quelques minutes.</a:t>
            </a:r>
          </a:p>
          <a:p>
            <a:pPr marL="0" marR="0" lvl="2" indent="0" algn="l" defTabSz="457200" rtl="0" eaLnBrk="1" fontAlgn="auto" latinLnBrk="0" hangingPunct="1">
              <a:lnSpc>
                <a:spcPct val="100000"/>
              </a:lnSpc>
              <a:spcBef>
                <a:spcPts val="0"/>
              </a:spcBef>
              <a:spcAft>
                <a:spcPts val="0"/>
              </a:spcAft>
              <a:buClrTx/>
              <a:buSzTx/>
              <a:buFontTx/>
              <a:buChar char="-"/>
              <a:tabLst/>
              <a:defRPr/>
            </a:pPr>
            <a:endParaRPr lang="fr-FR" sz="2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u="sng" dirty="0" smtClean="0"/>
              <a:t>Compatibilité</a:t>
            </a:r>
            <a:endParaRPr lang="fr-FR" sz="2800" dirty="0" smtClean="0"/>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CloudFront est prévu pour fonctionner avec tous les autres services AWS.</a:t>
            </a:r>
          </a:p>
          <a:p>
            <a:pPr marL="0" marR="0" lvl="2" indent="0" algn="l" defTabSz="457200" rtl="0" eaLnBrk="1" fontAlgn="auto" latinLnBrk="0" hangingPunct="1">
              <a:lnSpc>
                <a:spcPct val="100000"/>
              </a:lnSpc>
              <a:spcBef>
                <a:spcPts val="0"/>
              </a:spcBef>
              <a:spcAft>
                <a:spcPts val="0"/>
              </a:spcAft>
              <a:buClrTx/>
              <a:buSzTx/>
              <a:buFontTx/>
              <a:buChar char="-"/>
              <a:tabLst/>
              <a:defRPr/>
            </a:pPr>
            <a:endParaRPr lang="fr-FR" sz="2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u="sng" dirty="0" smtClean="0"/>
              <a:t>Economie</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Seul le contenu distribué par le biais du réseau est facturé (sans engagements et frais initiaux).</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dirty="0" smtClean="0"/>
              <a:t>     =&gt; Ces avantages concernent tout type de contenu diffusé : statique, dynamique,  fichiers multimédias en continu ou application Web contenant une combinaison de ces types de contenu.</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Le </a:t>
            </a:r>
            <a:r>
              <a:rPr lang="fr-FR" sz="2800" b="1" u="none" dirty="0" smtClean="0"/>
              <a:t>prix</a:t>
            </a:r>
            <a:r>
              <a:rPr lang="fr-FR" sz="2800" b="1" u="none" baseline="0" dirty="0" smtClean="0"/>
              <a:t> </a:t>
            </a:r>
            <a:r>
              <a:rPr lang="fr-FR" sz="2800" b="1" u="none" dirty="0" smtClean="0"/>
              <a:t>des</a:t>
            </a:r>
            <a:r>
              <a:rPr lang="fr-FR" sz="1200" b="1" u="none" baseline="0" dirty="0" smtClean="0"/>
              <a:t> </a:t>
            </a:r>
            <a:r>
              <a:rPr lang="fr-FR" sz="2800" b="1" u="none" dirty="0" smtClean="0"/>
              <a:t>requêtes</a:t>
            </a:r>
            <a:r>
              <a:rPr lang="fr-FR" sz="2800" b="1" dirty="0" smtClean="0"/>
              <a:t> </a:t>
            </a:r>
            <a:r>
              <a:rPr lang="fr-FR" sz="2800" dirty="0" smtClean="0"/>
              <a:t>est faites </a:t>
            </a:r>
            <a:r>
              <a:rPr lang="fr-FR" sz="2800" b="1" u="none" dirty="0" smtClean="0"/>
              <a:t>suivant</a:t>
            </a:r>
            <a:r>
              <a:rPr lang="fr-FR" sz="2800" dirty="0" smtClean="0"/>
              <a:t> </a:t>
            </a:r>
            <a:r>
              <a:rPr lang="fr-FR" sz="2800" b="1" dirty="0" smtClean="0"/>
              <a:t>le coût d'utilisation du réseau</a:t>
            </a:r>
            <a:r>
              <a:rPr lang="fr-FR" sz="2800" dirty="0" smtClean="0"/>
              <a:t> internet des </a:t>
            </a:r>
            <a:r>
              <a:rPr lang="fr-FR" sz="2800" b="1" dirty="0" smtClean="0"/>
              <a:t>régions</a:t>
            </a:r>
            <a:r>
              <a:rPr lang="fr-FR" sz="2800" dirty="0" smtClean="0"/>
              <a:t>.</a:t>
            </a:r>
          </a:p>
          <a:p>
            <a:pPr marL="0" marR="0" lvl="2" indent="0" algn="l" defTabSz="457200" rtl="0" eaLnBrk="1" fontAlgn="auto" latinLnBrk="0" hangingPunct="1">
              <a:lnSpc>
                <a:spcPct val="100000"/>
              </a:lnSpc>
              <a:spcBef>
                <a:spcPts val="0"/>
              </a:spcBef>
              <a:spcAft>
                <a:spcPts val="0"/>
              </a:spcAft>
              <a:buClrTx/>
              <a:buSzTx/>
              <a:buFontTx/>
              <a:buChar char="-"/>
              <a:tabLst/>
              <a:defRPr/>
            </a:pPr>
            <a:endParaRPr lang="fr-FR" sz="2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u="sng" dirty="0" smtClean="0"/>
              <a:t>Scalabilité</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CloudFront </a:t>
            </a:r>
            <a:r>
              <a:rPr lang="fr-FR" sz="2800" b="1" dirty="0" smtClean="0"/>
              <a:t>répond automatiquement</a:t>
            </a:r>
            <a:r>
              <a:rPr lang="fr-FR" sz="2800" dirty="0" smtClean="0"/>
              <a:t> aux </a:t>
            </a:r>
            <a:r>
              <a:rPr lang="fr-FR" sz="2800" b="1" dirty="0" smtClean="0"/>
              <a:t>montés en charges</a:t>
            </a:r>
            <a:r>
              <a:rPr lang="fr-FR" sz="2800" dirty="0" smtClean="0"/>
              <a:t> en créant de </a:t>
            </a:r>
            <a:r>
              <a:rPr lang="fr-FR" sz="2800" b="1" dirty="0" smtClean="0"/>
              <a:t>nouvelles instances</a:t>
            </a:r>
            <a:r>
              <a:rPr lang="fr-FR" sz="2800" dirty="0" smtClean="0"/>
              <a:t>.</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a:t>
            </a:r>
            <a:r>
              <a:rPr lang="fr-FR" sz="2800" b="1" dirty="0" smtClean="0"/>
              <a:t>Regroupement des requêtes</a:t>
            </a:r>
            <a:r>
              <a:rPr lang="fr-FR" sz="2800" dirty="0" smtClean="0"/>
              <a:t> simultanées concernant un même objet avant de contacter votre serveur d'origine.</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=&gt; </a:t>
            </a:r>
            <a:r>
              <a:rPr lang="fr-FR" sz="2800" b="1" dirty="0" smtClean="0"/>
              <a:t>Réduction des montés en charges</a:t>
            </a:r>
            <a:r>
              <a:rPr lang="fr-FR" sz="2800" dirty="0" smtClean="0"/>
              <a:t>.</a:t>
            </a:r>
          </a:p>
          <a:p>
            <a:pPr marL="0" marR="0" lvl="2" indent="0" algn="l" defTabSz="457200" rtl="0" eaLnBrk="1" fontAlgn="auto" latinLnBrk="0" hangingPunct="1">
              <a:lnSpc>
                <a:spcPct val="100000"/>
              </a:lnSpc>
              <a:spcBef>
                <a:spcPts val="0"/>
              </a:spcBef>
              <a:spcAft>
                <a:spcPts val="0"/>
              </a:spcAft>
              <a:buClrTx/>
              <a:buSzTx/>
              <a:buFontTx/>
              <a:buChar char="-"/>
              <a:tabLst/>
              <a:defRPr/>
            </a:pPr>
            <a:endParaRPr lang="fr-FR" sz="2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u="sng" dirty="0" smtClean="0"/>
              <a:t>Fiabilité</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i="1" dirty="0" smtClean="0"/>
              <a:t> CloudFront est construit sur l'infrastructure d'Amazon.</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dirty="0" smtClean="0"/>
              <a:t> Redirection  automatique des utilisateurs finaux vers le site disponible le plus proche en fonction des conditions du réseau. </a:t>
            </a:r>
            <a:r>
              <a:rPr lang="fr-FR" sz="2800" b="1" dirty="0" smtClean="0"/>
              <a:t>Les requêtes</a:t>
            </a:r>
            <a:r>
              <a:rPr lang="fr-FR" sz="2800" dirty="0" smtClean="0"/>
              <a:t> d'origine émanant des emplacements périphériques vers les serveurs d'origine AWS </a:t>
            </a:r>
            <a:r>
              <a:rPr lang="fr-FR" sz="2800" b="1" dirty="0" smtClean="0"/>
              <a:t>sont acheminées via des chemins réseau qu'Amazon surveille en permanence</a:t>
            </a:r>
            <a:r>
              <a:rPr lang="fr-FR" sz="2800" dirty="0" smtClean="0"/>
              <a:t> et optimise en termes de disponibilité et de performances.</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i="1" u="sng" dirty="0" smtClean="0"/>
              <a:t>Mondial </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i="1" dirty="0" smtClean="0"/>
              <a:t>ClouFront possède un réseau mondial d'emplacement.</a:t>
            </a:r>
          </a:p>
          <a:p>
            <a:pPr marL="0" marR="0" lvl="2" indent="0" algn="l" defTabSz="457200" rtl="0" eaLnBrk="1" fontAlgn="auto" latinLnBrk="0" hangingPunct="1">
              <a:lnSpc>
                <a:spcPct val="100000"/>
              </a:lnSpc>
              <a:spcBef>
                <a:spcPts val="0"/>
              </a:spcBef>
              <a:spcAft>
                <a:spcPts val="0"/>
              </a:spcAft>
              <a:buClrTx/>
              <a:buSzTx/>
              <a:buFontTx/>
              <a:buChar char="-"/>
              <a:tabLst/>
              <a:defRPr/>
            </a:pPr>
            <a:endParaRPr lang="fr-FR" sz="2800" i="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i="0" u="sng" dirty="0" smtClean="0"/>
              <a:t>Points intéressants :</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b="1" i="0" dirty="0" smtClean="0"/>
              <a:t> Possibilité d'utiliser un service de stockage externe à AWS</a:t>
            </a:r>
            <a:r>
              <a:rPr lang="fr-FR" sz="2800" i="0" dirty="0" smtClean="0"/>
              <a:t>. Et n'utiliser ceux d'AWS uniquement que lors des montés en charge.</a:t>
            </a:r>
          </a:p>
          <a:p>
            <a:pPr marL="0" marR="0" lvl="2" indent="0" algn="l" defTabSz="457200" rtl="0" eaLnBrk="1" fontAlgn="auto" latinLnBrk="0" hangingPunct="1">
              <a:lnSpc>
                <a:spcPct val="100000"/>
              </a:lnSpc>
              <a:spcBef>
                <a:spcPts val="0"/>
              </a:spcBef>
              <a:spcAft>
                <a:spcPts val="0"/>
              </a:spcAft>
              <a:buClrTx/>
              <a:buSzTx/>
              <a:buFontTx/>
              <a:buChar char="-"/>
              <a:tabLst/>
              <a:defRPr/>
            </a:pPr>
            <a:r>
              <a:rPr lang="fr-FR" sz="2800" i="1" dirty="0" smtClean="0"/>
              <a:t> Idem pour l'application web (?)</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2800" i="0" dirty="0" smtClean="0"/>
              <a:t>- </a:t>
            </a:r>
            <a:r>
              <a:rPr lang="fr-FR" sz="2800" i="1" dirty="0" smtClean="0"/>
              <a:t>Possibilité de choisir la région des emplacements de façon à réduir les coûts (régions moins chères que d'autres).</a:t>
            </a:r>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5</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6</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est un service de stockage pour Internet. Il est conçu pour faciliter l'accès aux ressources informatiques à l'échelle du Web, pour les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Amazon S3 offre une simple interface de services Web à utiliser pour stocker et récupérer n'importe quelle quantité de données, à tout moment, de n'importe où sur le Web. Il permet aux développeurs d'accéder à la même infrastructure hautement évolutive, fiable, sûre, rapide, et peu coûteuse qu'Amazon utilise pour faire fonctionner son propre réseau mondial de sites. Le service vise à maximiser les avantages d'échelle et les transmettre aux développeurs.</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u="sng" dirty="0" smtClean="0"/>
              <a:t>N’importe quelle quantité de données</a:t>
            </a:r>
            <a:r>
              <a:rPr lang="fr-FR" sz="1200" u="sng" baseline="0" dirty="0" smtClean="0"/>
              <a:t> </a:t>
            </a:r>
            <a:r>
              <a:rPr lang="fr-FR" sz="1200" baseline="0" dirty="0" smtClean="0"/>
              <a:t>: taille d’1 fichier limitée à 5To</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7</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1. Chaque objet est stocké dans un compartiment et </a:t>
            </a:r>
            <a:r>
              <a:rPr lang="fr-FR" sz="1200" u="sng" kern="1200" dirty="0" smtClean="0">
                <a:solidFill>
                  <a:schemeClr val="tx1"/>
                </a:solidFill>
                <a:latin typeface="+mn-lt"/>
                <a:ea typeface="+mn-ea"/>
                <a:cs typeface="+mn-cs"/>
              </a:rPr>
              <a:t>récupéré via une clé unique attribuée au développeur.</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2. Les objets stockés dans une région ne </a:t>
            </a:r>
            <a:r>
              <a:rPr lang="fr-FR" sz="1200" u="sng" kern="1200" dirty="0" smtClean="0">
                <a:solidFill>
                  <a:schemeClr val="tx1"/>
                </a:solidFill>
                <a:latin typeface="+mn-lt"/>
                <a:ea typeface="+mn-ea"/>
                <a:cs typeface="+mn-cs"/>
              </a:rPr>
              <a:t>quittent jamais la région </a:t>
            </a:r>
            <a:r>
              <a:rPr lang="fr-FR" sz="1200" kern="1200" dirty="0" smtClean="0">
                <a:solidFill>
                  <a:schemeClr val="tx1"/>
                </a:solidFill>
                <a:latin typeface="+mn-lt"/>
                <a:ea typeface="+mn-ea"/>
                <a:cs typeface="+mn-cs"/>
              </a:rPr>
              <a:t>à moins que vous les en déplaciez. Par exemple, des objets stockés dans la région UE (Irlande) ne quittent jamais l'UE.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000" dirty="0" smtClean="0"/>
              <a:t>3. </a:t>
            </a:r>
            <a:r>
              <a:rPr lang="fr-FR" sz="1200" kern="1200" dirty="0" smtClean="0">
                <a:solidFill>
                  <a:schemeClr val="tx1"/>
                </a:solidFill>
                <a:latin typeface="+mn-lt"/>
                <a:ea typeface="+mn-ea"/>
                <a:cs typeface="+mn-cs"/>
              </a:rPr>
              <a:t>Les mécanismes d'authentification sont fournis pour assurer la sécurité des données contre les accès non autorisés. Des objets peuvent être rendus </a:t>
            </a:r>
            <a:r>
              <a:rPr lang="fr-FR" sz="1200" u="sng" kern="1200" dirty="0" smtClean="0">
                <a:solidFill>
                  <a:schemeClr val="tx1"/>
                </a:solidFill>
                <a:latin typeface="+mn-lt"/>
                <a:ea typeface="+mn-ea"/>
                <a:cs typeface="+mn-cs"/>
              </a:rPr>
              <a:t>privés ou publics, et des droits d'accès accordés à des utilisateurs spécifiques.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4. </a:t>
            </a:r>
            <a:r>
              <a:rPr lang="fr-FR" sz="1200" kern="1200" dirty="0" smtClean="0">
                <a:solidFill>
                  <a:schemeClr val="tx1"/>
                </a:solidFill>
                <a:latin typeface="+mn-lt"/>
                <a:ea typeface="+mn-ea"/>
                <a:cs typeface="+mn-cs"/>
              </a:rPr>
              <a:t>Des fonctions sont prévues pour simplifier la gestion des données tout au long du cycle de vie. De plus, diverses options permettent de séparer les données par compartiments, de surveiller et de contrôler les dépenses, ainsi que d'archiver automatiquement les données afin de réduire encore davantage le coût du stockage. Ces options peuvent être facilement gérées à l'aide de la </a:t>
            </a:r>
            <a:r>
              <a:rPr lang="fr-FR" sz="1200" u="sng" kern="1200" dirty="0" smtClean="0">
                <a:solidFill>
                  <a:schemeClr val="tx1"/>
                </a:solidFill>
                <a:latin typeface="+mn-lt"/>
                <a:ea typeface="+mn-ea"/>
                <a:cs typeface="+mn-cs"/>
                <a:hlinkClick r:id="rId3"/>
              </a:rPr>
              <a:t>console de gestion d'Amazon S3.</a:t>
            </a: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0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8</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Il est conçu pour faciliter l'accès aux ressources informatiques à l'échelle du Web, pour les développeurs.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err="1" smtClean="0"/>
              <a:t>Elastic</a:t>
            </a:r>
            <a:r>
              <a:rPr lang="fr-FR" sz="3200" u="sng" dirty="0" smtClean="0"/>
              <a:t> : </a:t>
            </a:r>
            <a:r>
              <a:rPr lang="fr-FR" sz="3200" kern="1200" dirty="0" smtClean="0">
                <a:solidFill>
                  <a:schemeClr val="tx1"/>
                </a:solidFill>
                <a:latin typeface="+mn-lt"/>
                <a:ea typeface="+mn-ea"/>
                <a:cs typeface="+mn-cs"/>
              </a:rPr>
              <a:t>permet </a:t>
            </a:r>
            <a:r>
              <a:rPr lang="fr-FR" sz="3200" u="sng" kern="1200" dirty="0" smtClean="0">
                <a:solidFill>
                  <a:schemeClr val="tx1"/>
                </a:solidFill>
                <a:latin typeface="+mn-lt"/>
                <a:ea typeface="+mn-ea"/>
                <a:cs typeface="+mn-cs"/>
              </a:rPr>
              <a:t>d'augmenter ou de réduire la capacité en quelques minutes</a:t>
            </a:r>
            <a:r>
              <a:rPr lang="fr-FR" sz="3200" kern="1200" dirty="0" smtClean="0">
                <a:solidFill>
                  <a:schemeClr val="tx1"/>
                </a:solidFill>
                <a:latin typeface="+mn-lt"/>
                <a:ea typeface="+mn-ea"/>
                <a:cs typeface="+mn-cs"/>
              </a:rPr>
              <a:t>, et non en plusieurs heures ou jours. </a:t>
            </a:r>
            <a:r>
              <a:rPr lang="fr-FR" sz="1200" kern="1200" dirty="0" smtClean="0">
                <a:solidFill>
                  <a:schemeClr val="tx1"/>
                </a:solidFill>
                <a:latin typeface="+mn-lt"/>
                <a:ea typeface="+mn-ea"/>
                <a:cs typeface="+mn-cs"/>
              </a:rPr>
              <a:t>votre application peut augmenter et diminuer automatiquement selon ses besoins.</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Flexible </a:t>
            </a:r>
            <a:r>
              <a:rPr lang="fr-FR" sz="1200" kern="1200" dirty="0" smtClean="0">
                <a:solidFill>
                  <a:schemeClr val="tx1"/>
                </a:solidFill>
                <a:latin typeface="+mn-lt"/>
                <a:ea typeface="+mn-ea"/>
                <a:cs typeface="+mn-cs"/>
              </a:rPr>
              <a:t>: Vous avez </a:t>
            </a:r>
            <a:r>
              <a:rPr lang="fr-FR" sz="1200" u="sng" kern="1200" dirty="0" smtClean="0">
                <a:solidFill>
                  <a:schemeClr val="tx1"/>
                </a:solidFill>
                <a:latin typeface="+mn-lt"/>
                <a:ea typeface="+mn-ea"/>
                <a:cs typeface="+mn-cs"/>
              </a:rPr>
              <a:t>le choix entre plusieurs types d'instance, systèmes d'exploitation et paquets logiciels</a:t>
            </a:r>
            <a:r>
              <a:rPr lang="fr-FR" sz="1200" kern="1200" dirty="0" smtClean="0">
                <a:solidFill>
                  <a:schemeClr val="tx1"/>
                </a:solidFill>
                <a:latin typeface="+mn-lt"/>
                <a:ea typeface="+mn-ea"/>
                <a:cs typeface="+mn-cs"/>
              </a:rPr>
              <a:t>. Amazon EC2 permet de sélectionner la configuration </a:t>
            </a:r>
            <a:r>
              <a:rPr lang="fr-FR" sz="1200" u="sng" kern="1200" dirty="0" smtClean="0">
                <a:solidFill>
                  <a:schemeClr val="tx1"/>
                </a:solidFill>
                <a:latin typeface="+mn-lt"/>
                <a:ea typeface="+mn-ea"/>
                <a:cs typeface="+mn-cs"/>
              </a:rPr>
              <a:t>de mémoire, le CPU, le stockage d'instance, et la taille de la partition de démarrage </a:t>
            </a:r>
            <a:r>
              <a:rPr lang="fr-FR" sz="1200" kern="1200" dirty="0" smtClean="0">
                <a:solidFill>
                  <a:schemeClr val="tx1"/>
                </a:solidFill>
                <a:latin typeface="+mn-lt"/>
                <a:ea typeface="+mn-ea"/>
                <a:cs typeface="+mn-cs"/>
              </a:rPr>
              <a:t>qui sont optimaux pour votre choix de système d'exploitation et d'application. Par exemple, le choix de vos systèmes d'exploitation inclut de nombreuses distributions Linux et Microsoft Windows Server.</a:t>
            </a: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Sécurisé : </a:t>
            </a:r>
            <a:r>
              <a:rPr lang="fr-FR" sz="1200" kern="1200" dirty="0" err="1" smtClean="0">
                <a:solidFill>
                  <a:schemeClr val="tx1"/>
                </a:solidFill>
                <a:latin typeface="+mn-lt"/>
                <a:ea typeface="+mn-ea"/>
                <a:cs typeface="+mn-cs"/>
              </a:rPr>
              <a:t>parametres</a:t>
            </a:r>
            <a:r>
              <a:rPr lang="fr-FR" sz="1200" kern="1200" dirty="0" smtClean="0">
                <a:solidFill>
                  <a:schemeClr val="tx1"/>
                </a:solidFill>
                <a:latin typeface="+mn-lt"/>
                <a:ea typeface="+mn-ea"/>
                <a:cs typeface="+mn-cs"/>
              </a:rPr>
              <a:t> de pare feu configurables. Vous disposez d'un contrôle total de vos instances. Vous avez accès à la racine de chacune d'elle,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9</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fr-FR" sz="3200" u="sng" dirty="0" smtClean="0"/>
              <a:t>Instance</a:t>
            </a:r>
            <a:r>
              <a:rPr lang="fr-FR" sz="3200" u="sng" baseline="0" dirty="0" smtClean="0"/>
              <a:t> a la demande : </a:t>
            </a:r>
            <a:r>
              <a:rPr lang="fr-FR" sz="1200" kern="1200" dirty="0" smtClean="0">
                <a:solidFill>
                  <a:schemeClr val="tx1"/>
                </a:solidFill>
                <a:latin typeface="+mn-lt"/>
                <a:ea typeface="+mn-ea"/>
                <a:cs typeface="+mn-cs"/>
              </a:rPr>
              <a:t>Les instances à la demande suppriment également le besoin d'acheter une capacité de "filet de sécurité" pour gérer des pics de trafic périodiques.</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a:t>
            </a:r>
            <a:r>
              <a:rPr lang="fr-FR" sz="1200" u="sng" kern="1200" dirty="0" err="1" smtClean="0">
                <a:solidFill>
                  <a:schemeClr val="tx1"/>
                </a:solidFill>
                <a:latin typeface="+mn-lt"/>
                <a:ea typeface="+mn-ea"/>
                <a:cs typeface="+mn-cs"/>
              </a:rPr>
              <a:t>reservees</a:t>
            </a:r>
            <a:r>
              <a:rPr lang="fr-FR" sz="1200" u="sng" kern="1200" dirty="0" smtClean="0">
                <a:solidFill>
                  <a:schemeClr val="tx1"/>
                </a:solidFill>
                <a:latin typeface="+mn-lt"/>
                <a:ea typeface="+mn-ea"/>
                <a:cs typeface="+mn-cs"/>
              </a:rPr>
              <a:t> : </a:t>
            </a:r>
            <a:r>
              <a:rPr lang="fr-FR" sz="1200" kern="1200" dirty="0" smtClean="0">
                <a:solidFill>
                  <a:schemeClr val="tx1"/>
                </a:solidFill>
                <a:latin typeface="+mn-lt"/>
                <a:ea typeface="+mn-ea"/>
                <a:cs typeface="+mn-cs"/>
              </a:rPr>
              <a:t> Il y a trois types d'instances réservées (Instances réservées d'utilisation légère, modérée et intensive)</a:t>
            </a:r>
          </a:p>
          <a:p>
            <a:pPr marL="0" marR="0" lvl="2" indent="0" algn="l" defTabSz="457200" rtl="0" eaLnBrk="1" fontAlgn="auto" latinLnBrk="0" hangingPunct="1">
              <a:lnSpc>
                <a:spcPct val="100000"/>
              </a:lnSpc>
              <a:spcBef>
                <a:spcPts val="0"/>
              </a:spcBef>
              <a:spcAft>
                <a:spcPts val="0"/>
              </a:spcAft>
              <a:buClrTx/>
              <a:buSzTx/>
              <a:buFontTx/>
              <a:buNone/>
              <a:tabLst/>
              <a:defRPr/>
            </a:pPr>
            <a:endParaRPr lang="fr-FR" sz="1200" u="sng" kern="1200" dirty="0" smtClean="0">
              <a:solidFill>
                <a:schemeClr val="tx1"/>
              </a:solidFill>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fr-FR" sz="1200" u="sng" kern="1200" dirty="0" smtClean="0">
                <a:solidFill>
                  <a:schemeClr val="tx1"/>
                </a:solidFill>
                <a:latin typeface="+mn-lt"/>
                <a:ea typeface="+mn-ea"/>
                <a:cs typeface="+mn-cs"/>
              </a:rPr>
              <a:t>Instance ponctuelles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 prix ponctuel change périodiquement en fonction de l'offre et de la demande, et les clients, dont les offres répondent ou dépassent ce prix, ont accès aux instances ponctuelles disponibles. Si les heures d'exécution de vos applications sont flexibles, les instances ponctuelles peuvent faire baisser de manière significative vos coûts Amazon EC2.</a:t>
            </a:r>
            <a:endParaRPr lang="fr-FR" sz="32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10</a:t>
            </a:fld>
            <a:endParaRPr lang="fr-FR"/>
          </a:p>
        </p:txBody>
      </p:sp>
    </p:spTree>
    <p:extLst>
      <p:ext uri="{BB962C8B-B14F-4D97-AF65-F5344CB8AC3E}">
        <p14:creationId xmlns="" xmlns:p14="http://schemas.microsoft.com/office/powerpoint/2010/main" val="273699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latin typeface="+mn-lt"/>
                <a:ea typeface="+mn-ea"/>
                <a:cs typeface="+mn-cs"/>
              </a:rPr>
              <a:t>Instances Micro</a:t>
            </a:r>
            <a:r>
              <a:rPr lang="fr-FR" sz="1200" kern="1200" dirty="0" smtClean="0">
                <a:solidFill>
                  <a:schemeClr val="tx1"/>
                </a:solidFill>
                <a:latin typeface="+mn-lt"/>
                <a:ea typeface="+mn-ea"/>
                <a:cs typeface="+mn-cs"/>
              </a:rPr>
              <a:t> : 613 </a:t>
            </a:r>
            <a:r>
              <a:rPr lang="fr-FR" sz="1200" kern="1200" dirty="0" err="1" smtClean="0">
                <a:solidFill>
                  <a:schemeClr val="tx1"/>
                </a:solidFill>
                <a:latin typeface="+mn-lt"/>
                <a:ea typeface="+mn-ea"/>
                <a:cs typeface="+mn-cs"/>
              </a:rPr>
              <a:t>MiB</a:t>
            </a:r>
            <a:r>
              <a:rPr lang="fr-FR" sz="1200" kern="1200" dirty="0" smtClean="0">
                <a:solidFill>
                  <a:schemeClr val="tx1"/>
                </a:solidFill>
                <a:latin typeface="+mn-lt"/>
                <a:ea typeface="+mn-ea"/>
                <a:cs typeface="+mn-cs"/>
              </a:rPr>
              <a:t> de mémoire, jusqu'à 2 unités de calcul EC2 (pour les pics périodiques de courte durée), stockage EBS uniquement, plate-forme 32 bits ou 64 bits</a:t>
            </a:r>
          </a:p>
          <a:p>
            <a:endParaRPr lang="fr-FR" sz="1200" u="sng" kern="1200" dirty="0" smtClean="0">
              <a:solidFill>
                <a:schemeClr val="tx1"/>
              </a:solidFill>
              <a:latin typeface="+mn-lt"/>
              <a:ea typeface="+mn-ea"/>
              <a:cs typeface="+mn-cs"/>
            </a:endParaRPr>
          </a:p>
          <a:p>
            <a:r>
              <a:rPr lang="fr-FR" sz="1200" u="sng" kern="1200" dirty="0" smtClean="0">
                <a:solidFill>
                  <a:schemeClr val="tx1"/>
                </a:solidFill>
                <a:latin typeface="+mn-lt"/>
                <a:ea typeface="+mn-ea"/>
                <a:cs typeface="+mn-cs"/>
              </a:rPr>
              <a:t>Instance CPU</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de cette famille possèdent proportionnellement plus de ressources CPU que de mémoire (RAM) et sont très adaptées aux applications nécessitant des calculs intensifs.</a:t>
            </a:r>
          </a:p>
          <a:p>
            <a:endParaRPr lang="fr-FR" sz="1200" kern="1200" dirty="0" smtClean="0">
              <a:solidFill>
                <a:schemeClr val="tx1"/>
              </a:solidFill>
              <a:latin typeface="+mn-lt"/>
              <a:ea typeface="+mn-ea"/>
              <a:cs typeface="+mn-cs"/>
            </a:endParaRPr>
          </a:p>
          <a:p>
            <a:r>
              <a:rPr lang="fr-FR" sz="1200" u="sng" kern="1200" dirty="0" err="1" smtClean="0">
                <a:solidFill>
                  <a:schemeClr val="tx1"/>
                </a:solidFill>
                <a:latin typeface="+mn-lt"/>
                <a:ea typeface="+mn-ea"/>
                <a:cs typeface="+mn-cs"/>
              </a:rPr>
              <a:t>Iinstance</a:t>
            </a:r>
            <a:r>
              <a:rPr lang="fr-FR" sz="1200" u="sng" kern="1200" baseline="0" dirty="0" smtClean="0">
                <a:solidFill>
                  <a:schemeClr val="tx1"/>
                </a:solidFill>
                <a:latin typeface="+mn-lt"/>
                <a:ea typeface="+mn-ea"/>
                <a:cs typeface="+mn-cs"/>
              </a:rPr>
              <a:t> cluster </a:t>
            </a:r>
            <a:r>
              <a:rPr lang="fr-FR" sz="1200" u="sng" kern="1200" baseline="0" dirty="0" err="1" smtClean="0">
                <a:solidFill>
                  <a:schemeClr val="tx1"/>
                </a:solidFill>
                <a:latin typeface="+mn-lt"/>
                <a:ea typeface="+mn-ea"/>
                <a:cs typeface="+mn-cs"/>
              </a:rPr>
              <a:t>compute</a:t>
            </a:r>
            <a:r>
              <a:rPr lang="fr-FR" sz="1200" u="sng"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Les instances cette famille fournissent proportionnellement plus de ressources CPU avec une performance réseau améliorée et sont adaptées aux applications Calculs Haute Performance (HPC) et aux autres applications nécessitant un lien réseau.</a:t>
            </a:r>
            <a:endParaRPr lang="fr-FR" sz="4800" u="sng" dirty="0" smtClean="0"/>
          </a:p>
        </p:txBody>
      </p:sp>
      <p:sp>
        <p:nvSpPr>
          <p:cNvPr id="4" name="Espace réservé du numéro de diapositive 3"/>
          <p:cNvSpPr>
            <a:spLocks noGrp="1"/>
          </p:cNvSpPr>
          <p:nvPr>
            <p:ph type="sldNum" sz="quarter" idx="10"/>
          </p:nvPr>
        </p:nvSpPr>
        <p:spPr/>
        <p:txBody>
          <a:bodyPr/>
          <a:lstStyle/>
          <a:p>
            <a:fld id="{7CFB7986-A455-FF4B-8986-0F422CDEA853}" type="slidenum">
              <a:rPr lang="fr-FR" smtClean="0"/>
              <a:pPr/>
              <a:t>11</a:t>
            </a:fld>
            <a:endParaRPr lang="fr-FR"/>
          </a:p>
        </p:txBody>
      </p:sp>
    </p:spTree>
    <p:extLst>
      <p:ext uri="{BB962C8B-B14F-4D97-AF65-F5344CB8AC3E}">
        <p14:creationId xmlns="" xmlns:p14="http://schemas.microsoft.com/office/powerpoint/2010/main" val="2736999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Cliquez et modifiez le titre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Cliquez pour modifier le style des sous-titres du masque</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pPr/>
              <a:t>‹N°›</a:t>
            </a:fld>
            <a:endParaRPr lang="en-US"/>
          </a:p>
        </p:txBody>
      </p:sp>
      <p:pic>
        <p:nvPicPr>
          <p:cNvPr id="7" name="Picture 6" descr="MoleculeTracer.png"/>
          <p:cNvPicPr>
            <a:picLocks noChangeAspect="1"/>
          </p:cNvPicPr>
          <p:nvPr/>
        </p:nvPicPr>
        <p:blipFill>
          <a:blip r:embed="rId2" cstate="print"/>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u-dessus de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Cliquez et modifiez le titre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Content Placeholder 2"/>
          <p:cNvSpPr>
            <a:spLocks noGrp="1"/>
          </p:cNvSpPr>
          <p:nvPr>
            <p:ph idx="1"/>
          </p:nvPr>
        </p:nvSpPr>
        <p:spPr/>
        <p:txBody>
          <a:bodyPr/>
          <a:lstStyle>
            <a:lvl5pPr>
              <a:defRPr/>
            </a:lvl5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10"/>
          </p:nvPr>
        </p:nvSpPr>
        <p:spPr/>
        <p:txBody>
          <a:bodyPr/>
          <a:lstStyle/>
          <a:p>
            <a:fld id="{70BA1CFD-BFF0-48BC-9BA5-4974D7A6AB15}"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Cliquez pour modifier les styles du texte du masque</a:t>
            </a:r>
          </a:p>
        </p:txBody>
      </p:sp>
      <p:sp>
        <p:nvSpPr>
          <p:cNvPr id="4" name="Date Placeholder 3"/>
          <p:cNvSpPr>
            <a:spLocks noGrp="1"/>
          </p:cNvSpPr>
          <p:nvPr>
            <p:ph type="dt" sz="half" idx="10"/>
          </p:nvPr>
        </p:nvSpPr>
        <p:spPr/>
        <p:txBody>
          <a:bodyPr/>
          <a:lstStyle/>
          <a:p>
            <a:fld id="{70BA1CFD-BFF0-48BC-9BA5-4974D7A6AB15}" type="datetimeFigureOut">
              <a:rPr lang="en-US" smtClean="0"/>
              <a:pPr/>
              <a:t>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Cliquez et modifiez le titre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Date Placeholder 4"/>
          <p:cNvSpPr>
            <a:spLocks noGrp="1"/>
          </p:cNvSpPr>
          <p:nvPr>
            <p:ph type="dt" sz="half" idx="10"/>
          </p:nvPr>
        </p:nvSpPr>
        <p:spPr/>
        <p:txBody>
          <a:bodyPr/>
          <a:lstStyle/>
          <a:p>
            <a:fld id="{70BA1CFD-BFF0-48BC-9BA5-4974D7A6AB15}"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Cliquez et modifiez le titre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Cliquez pour modifier les styles du texte du masque</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7" name="Date Placeholder 6"/>
          <p:cNvSpPr>
            <a:spLocks noGrp="1"/>
          </p:cNvSpPr>
          <p:nvPr>
            <p:ph type="dt" sz="half" idx="10"/>
          </p:nvPr>
        </p:nvSpPr>
        <p:spPr/>
        <p:txBody>
          <a:bodyPr/>
          <a:lstStyle/>
          <a:p>
            <a:fld id="{70BA1CFD-BFF0-48BC-9BA5-4974D7A6AB15}" type="datetimeFigureOut">
              <a:rPr lang="en-US" smtClean="0"/>
              <a:pPr/>
              <a:t>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Cliquez et modifiez le titre</a:t>
            </a:r>
            <a:endParaRPr/>
          </a:p>
        </p:txBody>
      </p:sp>
      <p:sp>
        <p:nvSpPr>
          <p:cNvPr id="3" name="Date Placeholder 2"/>
          <p:cNvSpPr>
            <a:spLocks noGrp="1"/>
          </p:cNvSpPr>
          <p:nvPr>
            <p:ph type="dt" sz="half" idx="10"/>
          </p:nvPr>
        </p:nvSpPr>
        <p:spPr/>
        <p:txBody>
          <a:bodyPr/>
          <a:lstStyle/>
          <a:p>
            <a:fld id="{70BA1CFD-BFF0-48BC-9BA5-4974D7A6AB15}" type="datetimeFigureOut">
              <a:rPr lang="en-US" smtClean="0"/>
              <a:pPr/>
              <a:t>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A1CFD-BFF0-48BC-9BA5-4974D7A6AB15}" type="datetimeFigureOut">
              <a:rPr lang="en-US" smtClean="0"/>
              <a:pPr/>
              <a:t>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Cliquez et modifiez le titre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Cliquez et modifiez le titre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Faire glisser l'image vers l'espace réservé ou cliquer sur l'icône pour l'ajouter</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Cliquez pour modifier les styles du texte du masque</a:t>
            </a:r>
          </a:p>
        </p:txBody>
      </p:sp>
      <p:sp>
        <p:nvSpPr>
          <p:cNvPr id="5" name="Date Placeholder 4"/>
          <p:cNvSpPr>
            <a:spLocks noGrp="1"/>
          </p:cNvSpPr>
          <p:nvPr>
            <p:ph type="dt" sz="half" idx="10"/>
          </p:nvPr>
        </p:nvSpPr>
        <p:spPr/>
        <p:txBody>
          <a:bodyPr/>
          <a:lstStyle/>
          <a:p>
            <a:fld id="{70BA1CFD-BFF0-48BC-9BA5-4974D7A6AB15}" type="datetimeFigureOut">
              <a:rPr lang="en-US" smtClean="0"/>
              <a:pPr/>
              <a:t>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AA694-00EB-4F4B-AABB-6F50FB178914}"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cstate="print"/>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Cliquez et modifiez le titre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70BA1CFD-BFF0-48BC-9BA5-4974D7A6AB15}" type="datetimeFigureOut">
              <a:rPr lang="en-US" smtClean="0"/>
              <a:pPr/>
              <a:t>12/6/2012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D12AA694-00EB-4F4B-AABB-6F50FB178914}" type="slidenum">
              <a:rPr lang="en-US" smtClean="0"/>
              <a:pPr/>
              <a:t>‹N°›</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localhost\Users\romfret\ISTIC\TLC\images\Cloudfront-Diagram_Website_Updated.jpe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AWS : Media </a:t>
            </a:r>
            <a:r>
              <a:rPr lang="fr-FR" dirty="0" err="1" smtClean="0"/>
              <a:t>Hosting</a:t>
            </a:r>
            <a:endParaRPr lang="fr-FR" dirty="0"/>
          </a:p>
        </p:txBody>
      </p:sp>
      <p:sp>
        <p:nvSpPr>
          <p:cNvPr id="3" name="Sous-titre 2"/>
          <p:cNvSpPr>
            <a:spLocks noGrp="1"/>
          </p:cNvSpPr>
          <p:nvPr>
            <p:ph type="subTitle" idx="1"/>
          </p:nvPr>
        </p:nvSpPr>
        <p:spPr/>
        <p:txBody>
          <a:bodyPr/>
          <a:lstStyle/>
          <a:p>
            <a:r>
              <a:rPr lang="fr-FR" dirty="0" smtClean="0"/>
              <a:t>Marc </a:t>
            </a:r>
            <a:r>
              <a:rPr lang="fr-FR" dirty="0" err="1" smtClean="0"/>
              <a:t>Douchement</a:t>
            </a:r>
            <a:r>
              <a:rPr lang="fr-FR" dirty="0" smtClean="0"/>
              <a:t/>
            </a:r>
            <a:br>
              <a:rPr lang="fr-FR" dirty="0" smtClean="0"/>
            </a:br>
            <a:r>
              <a:rPr lang="fr-FR" dirty="0" smtClean="0"/>
              <a:t>Romain Le Ho</a:t>
            </a:r>
            <a:endParaRPr lang="fr-FR" dirty="0"/>
          </a:p>
        </p:txBody>
      </p:sp>
    </p:spTree>
    <p:extLst>
      <p:ext uri="{BB962C8B-B14F-4D97-AF65-F5344CB8AC3E}">
        <p14:creationId xmlns="" xmlns:p14="http://schemas.microsoft.com/office/powerpoint/2010/main" val="3674561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Les coûts</a:t>
            </a:r>
            <a:endParaRPr lang="fr-FR" dirty="0"/>
          </a:p>
        </p:txBody>
      </p:sp>
      <p:sp>
        <p:nvSpPr>
          <p:cNvPr id="5" name="Espace réservé du contenu 2"/>
          <p:cNvSpPr>
            <a:spLocks noGrp="1"/>
          </p:cNvSpPr>
          <p:nvPr>
            <p:ph idx="1"/>
          </p:nvPr>
        </p:nvSpPr>
        <p:spPr>
          <a:xfrm>
            <a:off x="0" y="2382923"/>
            <a:ext cx="9143999" cy="4475077"/>
          </a:xfrm>
        </p:spPr>
        <p:txBody>
          <a:bodyPr>
            <a:normAutofit/>
          </a:bodyPr>
          <a:lstStyle/>
          <a:p>
            <a:pPr lvl="1"/>
            <a:r>
              <a:rPr lang="fr-FR" sz="2800" dirty="0" smtClean="0"/>
              <a:t>Peu couteux</a:t>
            </a:r>
            <a:endParaRPr lang="fr-FR" sz="3000" u="sng" dirty="0" smtClean="0"/>
          </a:p>
          <a:p>
            <a:pPr lvl="2"/>
            <a:r>
              <a:rPr lang="fr-FR" sz="2800" u="sng" dirty="0" smtClean="0"/>
              <a:t>Instances </a:t>
            </a:r>
            <a:r>
              <a:rPr lang="fr-FR" sz="2800" u="sng" dirty="0"/>
              <a:t>à la demande </a:t>
            </a:r>
            <a:r>
              <a:rPr lang="fr-FR" sz="2800" b="0" dirty="0"/>
              <a:t>: paiement de la capacité de calcul à l’heure, sans engagement.</a:t>
            </a:r>
          </a:p>
          <a:p>
            <a:pPr lvl="2"/>
            <a:r>
              <a:rPr lang="fr-FR" sz="2800" u="sng" dirty="0"/>
              <a:t>Instances réservées </a:t>
            </a:r>
            <a:r>
              <a:rPr lang="fr-FR" sz="2800" b="0" dirty="0"/>
              <a:t>: un seul paiement pour une instance</a:t>
            </a:r>
          </a:p>
          <a:p>
            <a:pPr lvl="2"/>
            <a:r>
              <a:rPr lang="fr-FR" sz="2800" u="sng" dirty="0"/>
              <a:t>Instances ponctuelles : </a:t>
            </a:r>
            <a:r>
              <a:rPr lang="fr-FR" sz="2800" b="0" dirty="0"/>
              <a:t>le prix change en fonction de l’offre et la demande</a:t>
            </a:r>
          </a:p>
          <a:p>
            <a:pPr lvl="2"/>
            <a:endParaRPr lang="fr-FR" sz="2800" dirty="0" smtClean="0"/>
          </a:p>
          <a:p>
            <a:pPr lvl="2"/>
            <a:endParaRPr lang="fr-FR" sz="2800" dirty="0" smtClean="0"/>
          </a:p>
        </p:txBody>
      </p:sp>
    </p:spTree>
    <p:extLst>
      <p:ext uri="{BB962C8B-B14F-4D97-AF65-F5344CB8AC3E}">
        <p14:creationId xmlns="" xmlns:p14="http://schemas.microsoft.com/office/powerpoint/2010/main" val="248108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7577"/>
            <a:ext cx="9144000" cy="1653988"/>
          </a:xfrm>
        </p:spPr>
        <p:txBody>
          <a:bodyPr/>
          <a:lstStyle/>
          <a:p>
            <a:r>
              <a:rPr lang="fr-FR" u="sng" dirty="0" smtClean="0"/>
              <a:t>Amazon EC2 </a:t>
            </a:r>
            <a:br>
              <a:rPr lang="fr-FR" u="sng" dirty="0" smtClean="0"/>
            </a:br>
            <a:r>
              <a:rPr lang="fr-FR" dirty="0" smtClean="0"/>
              <a:t>Différents types d’instances</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b="0" dirty="0" smtClean="0"/>
              <a:t>Instances Micro</a:t>
            </a:r>
          </a:p>
          <a:p>
            <a:pPr lvl="1"/>
            <a:r>
              <a:rPr lang="fr-FR" sz="3000" b="0" dirty="0" smtClean="0"/>
              <a:t>Instances à mémoire élevée</a:t>
            </a:r>
          </a:p>
          <a:p>
            <a:pPr lvl="1"/>
            <a:r>
              <a:rPr lang="fr-FR" sz="3000" b="0" dirty="0" smtClean="0"/>
              <a:t>Instances à CPU élevé</a:t>
            </a:r>
          </a:p>
          <a:p>
            <a:pPr lvl="1"/>
            <a:r>
              <a:rPr lang="fr-FR" sz="3000" b="0" dirty="0" smtClean="0"/>
              <a:t>Instances Cluster </a:t>
            </a:r>
            <a:r>
              <a:rPr lang="fr-FR" sz="3000" b="0" dirty="0" err="1" smtClean="0"/>
              <a:t>Compute</a:t>
            </a:r>
            <a:endParaRPr lang="fr-FR" sz="3000" b="0" dirty="0" smtClean="0"/>
          </a:p>
          <a:p>
            <a:pPr lvl="1"/>
            <a:r>
              <a:rPr lang="fr-FR" sz="3000" b="0" dirty="0" smtClean="0"/>
              <a:t>Instances Cluster GPU</a:t>
            </a:r>
          </a:p>
          <a:p>
            <a:pPr lvl="1"/>
            <a:r>
              <a:rPr lang="fr-FR" sz="3000" b="0" dirty="0" smtClean="0"/>
              <a:t>Instances E/S élevées</a:t>
            </a:r>
            <a:endParaRPr lang="fr-FR" sz="2800" b="0" dirty="0" smtClean="0"/>
          </a:p>
          <a:p>
            <a:pPr lvl="3"/>
            <a:endParaRPr lang="fr-FR" sz="2600" dirty="0" smtClean="0"/>
          </a:p>
          <a:p>
            <a:pPr lvl="2"/>
            <a:endParaRPr lang="fr-FR" sz="2800" dirty="0" smtClean="0"/>
          </a:p>
        </p:txBody>
      </p:sp>
    </p:spTree>
    <p:extLst>
      <p:ext uri="{BB962C8B-B14F-4D97-AF65-F5344CB8AC3E}">
        <p14:creationId xmlns="" xmlns:p14="http://schemas.microsoft.com/office/powerpoint/2010/main" val="1456333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Avantages selon Amazon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pPr lvl="1"/>
            <a:r>
              <a:rPr lang="fr-FR" sz="3200" dirty="0"/>
              <a:t>Facile </a:t>
            </a:r>
            <a:r>
              <a:rPr lang="fr-FR" sz="3200" dirty="0" smtClean="0"/>
              <a:t>d'utilisation</a:t>
            </a:r>
          </a:p>
          <a:p>
            <a:pPr lvl="1"/>
            <a:r>
              <a:rPr lang="fr-FR" sz="3200" dirty="0" smtClean="0"/>
              <a:t>Flexible</a:t>
            </a:r>
          </a:p>
          <a:p>
            <a:pPr lvl="1"/>
            <a:r>
              <a:rPr lang="fr-FR" sz="3200" dirty="0" smtClean="0"/>
              <a:t>Economique</a:t>
            </a:r>
          </a:p>
          <a:p>
            <a:pPr lvl="1"/>
            <a:r>
              <a:rPr lang="fr-FR" sz="3200" dirty="0" smtClean="0"/>
              <a:t>Fiable</a:t>
            </a:r>
          </a:p>
        </p:txBody>
      </p:sp>
    </p:spTree>
    <p:extLst>
      <p:ext uri="{BB962C8B-B14F-4D97-AF65-F5344CB8AC3E}">
        <p14:creationId xmlns="" xmlns:p14="http://schemas.microsoft.com/office/powerpoint/2010/main" val="54432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403225" lvl="1" indent="0">
              <a:buNone/>
            </a:pPr>
            <a:r>
              <a:rPr lang="fr-FR" sz="3200" dirty="0" smtClean="0"/>
              <a:t/>
            </a:r>
            <a:br>
              <a:rPr lang="fr-FR" sz="3200" dirty="0" smtClean="0"/>
            </a:br>
            <a:r>
              <a:rPr lang="fr-FR" sz="3200" dirty="0" smtClean="0"/>
              <a:t>De très bon arguments…</a:t>
            </a:r>
          </a:p>
          <a:p>
            <a:pPr lvl="1"/>
            <a:endParaRPr lang="fr-FR" sz="3200" dirty="0" smtClean="0"/>
          </a:p>
          <a:p>
            <a:pPr marL="403225" lvl="1" indent="0">
              <a:buNone/>
            </a:pPr>
            <a:r>
              <a:rPr lang="fr-FR" sz="3200" dirty="0" smtClean="0"/>
              <a:t>… mais comment en vérifier la véracité ?</a:t>
            </a:r>
          </a:p>
        </p:txBody>
      </p:sp>
    </p:spTree>
    <p:extLst>
      <p:ext uri="{BB962C8B-B14F-4D97-AF65-F5344CB8AC3E}">
        <p14:creationId xmlns="" xmlns:p14="http://schemas.microsoft.com/office/powerpoint/2010/main" val="125370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u="sng" dirty="0" smtClean="0"/>
              <a:t>But</a:t>
            </a:r>
          </a:p>
          <a:p>
            <a:pPr lvl="1"/>
            <a:r>
              <a:rPr lang="fr-FR" sz="3200" dirty="0" smtClean="0"/>
              <a:t>Diffuser des fichiers multimédia sur le Web</a:t>
            </a:r>
          </a:p>
          <a:p>
            <a:r>
              <a:rPr lang="fr-FR" sz="3200" u="sng" dirty="0" smtClean="0"/>
              <a:t>Défi</a:t>
            </a:r>
            <a:endParaRPr lang="fr-FR" sz="3200" u="sng" dirty="0"/>
          </a:p>
          <a:p>
            <a:pPr lvl="1"/>
            <a:r>
              <a:rPr lang="fr-FR" sz="3200" dirty="0"/>
              <a:t>Gérer les imprévus</a:t>
            </a:r>
          </a:p>
          <a:p>
            <a:pPr lvl="2"/>
            <a:r>
              <a:rPr lang="fr-FR" sz="3200" dirty="0"/>
              <a:t>Pics de demande</a:t>
            </a:r>
          </a:p>
          <a:p>
            <a:pPr lvl="2"/>
            <a:r>
              <a:rPr lang="fr-FR" sz="3200" dirty="0"/>
              <a:t>Problèmes inattendus</a:t>
            </a:r>
          </a:p>
          <a:p>
            <a:pPr lvl="1"/>
            <a:r>
              <a:rPr lang="fr-FR" sz="3200" dirty="0"/>
              <a:t>Estimer les coûts</a:t>
            </a:r>
          </a:p>
          <a:p>
            <a:pPr lvl="1"/>
            <a:endParaRPr lang="fr-FR" sz="3200" dirty="0"/>
          </a:p>
          <a:p>
            <a:pPr lvl="2"/>
            <a:endParaRPr lang="fr-FR" dirty="0"/>
          </a:p>
        </p:txBody>
      </p:sp>
      <p:pic>
        <p:nvPicPr>
          <p:cNvPr id="4" name="Image 3" descr="Noia_64_apps_multimedia.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24800" y="594439"/>
            <a:ext cx="812800" cy="812800"/>
          </a:xfrm>
          <a:prstGeom prst="rect">
            <a:avLst/>
          </a:prstGeom>
        </p:spPr>
      </p:pic>
    </p:spTree>
    <p:extLst>
      <p:ext uri="{BB962C8B-B14F-4D97-AF65-F5344CB8AC3E}">
        <p14:creationId xmlns="" xmlns:p14="http://schemas.microsoft.com/office/powerpoint/2010/main" val="175845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solution AWS</a:t>
            </a:r>
            <a:endParaRPr lang="fr-FR" dirty="0"/>
          </a:p>
        </p:txBody>
      </p:sp>
      <p:sp>
        <p:nvSpPr>
          <p:cNvPr id="3" name="Espace réservé du contenu 2"/>
          <p:cNvSpPr>
            <a:spLocks noGrp="1"/>
          </p:cNvSpPr>
          <p:nvPr>
            <p:ph idx="1"/>
          </p:nvPr>
        </p:nvSpPr>
        <p:spPr>
          <a:xfrm>
            <a:off x="0" y="1882588"/>
            <a:ext cx="9144000" cy="4975412"/>
          </a:xfrm>
        </p:spPr>
        <p:txBody>
          <a:bodyPr>
            <a:normAutofit/>
          </a:bodyPr>
          <a:lstStyle/>
          <a:p>
            <a:r>
              <a:rPr lang="fr-FR" sz="3200" dirty="0"/>
              <a:t>3</a:t>
            </a:r>
            <a:r>
              <a:rPr lang="fr-FR" sz="3200" dirty="0" smtClean="0"/>
              <a:t> produits Amazon pour l’hébergement</a:t>
            </a:r>
          </a:p>
          <a:p>
            <a:pPr lvl="1"/>
            <a:r>
              <a:rPr lang="fr-FR" sz="3200" dirty="0" smtClean="0"/>
              <a:t>Amazon Simple Storage Service (Amazon S3)</a:t>
            </a:r>
          </a:p>
          <a:p>
            <a:pPr lvl="1"/>
            <a:r>
              <a:rPr lang="fr-FR" sz="3200" dirty="0" smtClean="0"/>
              <a:t> Amazon </a:t>
            </a:r>
            <a:r>
              <a:rPr lang="fr-FR" sz="3200" dirty="0" err="1" smtClean="0"/>
              <a:t>Elastic</a:t>
            </a:r>
            <a:r>
              <a:rPr lang="fr-FR" sz="3200" dirty="0" smtClean="0"/>
              <a:t> </a:t>
            </a:r>
            <a:r>
              <a:rPr lang="fr-FR" sz="3200" dirty="0" err="1" smtClean="0"/>
              <a:t>Compute</a:t>
            </a:r>
            <a:r>
              <a:rPr lang="fr-FR" sz="3200" dirty="0" smtClean="0"/>
              <a:t> Cloud (Amazon EC2</a:t>
            </a:r>
            <a:r>
              <a:rPr lang="fr-FR" sz="3200" dirty="0"/>
              <a:t>)</a:t>
            </a:r>
          </a:p>
          <a:p>
            <a:pPr lvl="1"/>
            <a:r>
              <a:rPr lang="fr-FR" sz="3200" dirty="0"/>
              <a:t>Amazon </a:t>
            </a:r>
            <a:r>
              <a:rPr lang="fr-FR" sz="3200" dirty="0" err="1"/>
              <a:t>CloudFront</a:t>
            </a:r>
            <a:endParaRPr lang="fr-FR" sz="3200" dirty="0"/>
          </a:p>
          <a:p>
            <a:pPr lvl="1"/>
            <a:endParaRPr lang="fr-FR" sz="3200" dirty="0" smtClean="0"/>
          </a:p>
          <a:p>
            <a:pPr lvl="1"/>
            <a:endParaRPr lang="fr-FR" sz="3200" dirty="0" smtClean="0"/>
          </a:p>
          <a:p>
            <a:pPr marL="403225" lvl="1" indent="0">
              <a:buNone/>
            </a:pPr>
            <a:endParaRPr lang="fr-FR" sz="3200" dirty="0" smtClean="0"/>
          </a:p>
        </p:txBody>
      </p:sp>
    </p:spTree>
    <p:extLst>
      <p:ext uri="{BB962C8B-B14F-4D97-AF65-F5344CB8AC3E}">
        <p14:creationId xmlns="" xmlns:p14="http://schemas.microsoft.com/office/powerpoint/2010/main" val="3382103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Un service destiné à la diffusion de contenu</a:t>
            </a:r>
          </a:p>
          <a:p>
            <a:pPr lvl="2"/>
            <a:r>
              <a:rPr lang="fr-FR" sz="3000" dirty="0" smtClean="0"/>
              <a:t>Des données multimédia</a:t>
            </a:r>
          </a:p>
          <a:p>
            <a:pPr lvl="2"/>
            <a:r>
              <a:rPr lang="fr-FR" sz="3000" dirty="0" smtClean="0"/>
              <a:t>Des applications Web</a:t>
            </a:r>
          </a:p>
          <a:p>
            <a:pPr lvl="2"/>
            <a:endParaRPr lang="fr-FR" sz="3000" dirty="0"/>
          </a:p>
          <a:p>
            <a:pPr marL="806450" lvl="2" indent="0">
              <a:buNone/>
            </a:pPr>
            <a:endParaRPr lang="fr-FR" sz="3000" dirty="0"/>
          </a:p>
          <a:p>
            <a:pPr marL="0" indent="0">
              <a:buNone/>
            </a:pPr>
            <a:endParaRPr lang="fr-FR" sz="3400" dirty="0" smtClean="0"/>
          </a:p>
          <a:p>
            <a:pPr marL="403225" lvl="1" indent="0">
              <a:buNone/>
            </a:pPr>
            <a:r>
              <a:rPr lang="da-DK" sz="2400" b="0" dirty="0" smtClean="0"/>
              <a:t>				  http</a:t>
            </a:r>
            <a:r>
              <a:rPr lang="da-DK" sz="2400" b="0" dirty="0"/>
              <a:t>://</a:t>
            </a:r>
            <a:r>
              <a:rPr lang="da-DK" sz="2400" b="0" dirty="0" err="1"/>
              <a:t>aws.amazon.com</a:t>
            </a:r>
            <a:r>
              <a:rPr lang="da-DK" sz="2400" b="0" dirty="0"/>
              <a:t>/</a:t>
            </a:r>
            <a:r>
              <a:rPr lang="da-DK" sz="2400" b="0" dirty="0" err="1"/>
              <a:t>fr</a:t>
            </a:r>
            <a:r>
              <a:rPr lang="da-DK" sz="2400" b="0" dirty="0"/>
              <a:t>/</a:t>
            </a:r>
            <a:r>
              <a:rPr lang="da-DK" sz="2400" b="0" dirty="0" err="1"/>
              <a:t>cloudfront</a:t>
            </a:r>
            <a:r>
              <a:rPr lang="da-DK" sz="2400" b="0" dirty="0"/>
              <a:t>/</a:t>
            </a:r>
            <a:endParaRPr lang="fr-FR" sz="2400" b="0" dirty="0" smtClean="0"/>
          </a:p>
          <a:p>
            <a:pPr lvl="1"/>
            <a:endParaRPr lang="fr-FR" sz="3200" dirty="0" smtClean="0"/>
          </a:p>
        </p:txBody>
      </p:sp>
    </p:spTree>
    <p:extLst>
      <p:ext uri="{BB962C8B-B14F-4D97-AF65-F5344CB8AC3E}">
        <p14:creationId xmlns="" xmlns:p14="http://schemas.microsoft.com/office/powerpoint/2010/main" val="3513131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CloudFront</a:t>
            </a:r>
            <a:r>
              <a:rPr lang="fr-FR" dirty="0" smtClean="0"/>
              <a:t/>
            </a:r>
            <a:br>
              <a:rPr lang="fr-FR" dirty="0" smtClean="0"/>
            </a:br>
            <a:endParaRPr lang="fr-FR" dirty="0"/>
          </a:p>
        </p:txBody>
      </p:sp>
      <p:sp>
        <p:nvSpPr>
          <p:cNvPr id="3" name="Espace réservé du contenu 2"/>
          <p:cNvSpPr>
            <a:spLocks noGrp="1"/>
          </p:cNvSpPr>
          <p:nvPr>
            <p:ph idx="1"/>
          </p:nvPr>
        </p:nvSpPr>
        <p:spPr>
          <a:xfrm>
            <a:off x="0" y="2279216"/>
            <a:ext cx="9144000" cy="4578783"/>
          </a:xfrm>
        </p:spPr>
        <p:txBody>
          <a:bodyPr>
            <a:normAutofit/>
          </a:bodyPr>
          <a:lstStyle/>
          <a:p>
            <a:pPr lvl="1"/>
            <a:r>
              <a:rPr lang="fr-FR" sz="3200" dirty="0" smtClean="0"/>
              <a:t>Rapide</a:t>
            </a:r>
          </a:p>
          <a:p>
            <a:pPr lvl="1"/>
            <a:r>
              <a:rPr lang="fr-FR" sz="3200" dirty="0" smtClean="0"/>
              <a:t>Simple</a:t>
            </a:r>
          </a:p>
          <a:p>
            <a:pPr lvl="1"/>
            <a:r>
              <a:rPr lang="fr-FR" sz="3200" dirty="0" smtClean="0"/>
              <a:t>Compatible</a:t>
            </a:r>
          </a:p>
          <a:p>
            <a:pPr lvl="1"/>
            <a:r>
              <a:rPr lang="fr-FR" sz="3200" dirty="0" smtClean="0"/>
              <a:t>Economique</a:t>
            </a:r>
          </a:p>
          <a:p>
            <a:pPr lvl="1"/>
            <a:r>
              <a:rPr lang="fr-FR" sz="3200" dirty="0" err="1" smtClean="0"/>
              <a:t>Scalable</a:t>
            </a:r>
            <a:endParaRPr lang="fr-FR" sz="3200" dirty="0" smtClean="0"/>
          </a:p>
          <a:p>
            <a:pPr lvl="1"/>
            <a:r>
              <a:rPr lang="fr-FR" sz="3200" dirty="0" smtClean="0"/>
              <a:t>Fiable</a:t>
            </a:r>
          </a:p>
          <a:p>
            <a:pPr lvl="1"/>
            <a:endParaRPr lang="fr-FR" sz="3200" dirty="0" smtClean="0"/>
          </a:p>
          <a:p>
            <a:pPr lvl="1"/>
            <a:endParaRPr lang="fr-FR" sz="3200" dirty="0" smtClean="0"/>
          </a:p>
        </p:txBody>
      </p:sp>
    </p:spTree>
    <p:extLst>
      <p:ext uri="{BB962C8B-B14F-4D97-AF65-F5344CB8AC3E}">
        <p14:creationId xmlns="" xmlns:p14="http://schemas.microsoft.com/office/powerpoint/2010/main" val="2862749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a:t>
            </a:r>
            <a:r>
              <a:rPr lang="fr-FR" u="sng" dirty="0" err="1" smtClean="0"/>
              <a:t>CloudFront</a:t>
            </a:r>
            <a:r>
              <a:rPr lang="fr-FR" dirty="0" smtClean="0"/>
              <a:t/>
            </a:r>
            <a:br>
              <a:rPr lang="fr-FR" dirty="0" smtClean="0"/>
            </a:br>
            <a:r>
              <a:rPr lang="fr-FR" dirty="0" smtClean="0"/>
              <a:t>Schéma explicatif</a:t>
            </a:r>
            <a:endParaRPr lang="fr-FR" dirty="0"/>
          </a:p>
        </p:txBody>
      </p:sp>
      <p:pic>
        <p:nvPicPr>
          <p:cNvPr id="5" name="Espace réservé du contenu 4" descr="Cloudfront-Diagram_Website_Updated.jpeg">
            <a:hlinkClick r:id="rId3" action="ppaction://hlinkfile"/>
          </p:cNvPr>
          <p:cNvPicPr>
            <a:picLocks noGrp="1" noChangeAspect="1"/>
          </p:cNvPicPr>
          <p:nvPr>
            <p:ph idx="1"/>
          </p:nvPr>
        </p:nvPicPr>
        <p:blipFill rotWithShape="1">
          <a:blip r:embed="rId4" cstate="print">
            <a:extLst>
              <a:ext uri="{28A0092B-C50C-407E-A947-70E740481C1C}">
                <a14:useLocalDpi xmlns="" xmlns:a14="http://schemas.microsoft.com/office/drawing/2010/main" val="0"/>
              </a:ext>
            </a:extLst>
          </a:blip>
          <a:srcRect l="-74391" r="-88214"/>
          <a:stretch/>
        </p:blipFill>
        <p:spPr>
          <a:xfrm>
            <a:off x="779463" y="1882775"/>
            <a:ext cx="8142704" cy="4857194"/>
          </a:xfrm>
        </p:spPr>
      </p:pic>
    </p:spTree>
    <p:extLst>
      <p:ext uri="{BB962C8B-B14F-4D97-AF65-F5344CB8AC3E}">
        <p14:creationId xmlns="" xmlns:p14="http://schemas.microsoft.com/office/powerpoint/2010/main" val="426324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a:t>
            </a:r>
            <a:r>
              <a:rPr lang="fr-FR" dirty="0" smtClean="0"/>
              <a:t/>
            </a:r>
            <a:br>
              <a:rPr lang="fr-FR" dirty="0" smtClean="0"/>
            </a:br>
            <a:r>
              <a:rPr lang="fr-FR" dirty="0" smtClean="0"/>
              <a:t>Qu’est ce que c’est ?</a:t>
            </a:r>
            <a:endParaRPr lang="fr-FR" dirty="0"/>
          </a:p>
        </p:txBody>
      </p:sp>
      <p:sp>
        <p:nvSpPr>
          <p:cNvPr id="3" name="Espace réservé du contenu 2"/>
          <p:cNvSpPr>
            <a:spLocks noGrp="1"/>
          </p:cNvSpPr>
          <p:nvPr>
            <p:ph idx="1"/>
          </p:nvPr>
        </p:nvSpPr>
        <p:spPr>
          <a:xfrm>
            <a:off x="0" y="2372674"/>
            <a:ext cx="9144000" cy="4485325"/>
          </a:xfrm>
        </p:spPr>
        <p:txBody>
          <a:bodyPr>
            <a:normAutofit/>
          </a:bodyPr>
          <a:lstStyle/>
          <a:p>
            <a:pPr lvl="1"/>
            <a:r>
              <a:rPr lang="fr-FR" sz="3200" dirty="0" smtClean="0"/>
              <a:t>Un service de stockage via une interface de services Web</a:t>
            </a:r>
          </a:p>
          <a:p>
            <a:pPr lvl="2"/>
            <a:r>
              <a:rPr lang="fr-FR" sz="3000" dirty="0" smtClean="0"/>
              <a:t>N’importe où</a:t>
            </a:r>
          </a:p>
          <a:p>
            <a:pPr lvl="2"/>
            <a:r>
              <a:rPr lang="fr-FR" sz="3000" dirty="0" smtClean="0"/>
              <a:t>N’importe quand</a:t>
            </a:r>
          </a:p>
          <a:p>
            <a:pPr lvl="2"/>
            <a:r>
              <a:rPr lang="fr-FR" sz="3000" dirty="0" smtClean="0"/>
              <a:t>N’importe quelle quantité de données</a:t>
            </a:r>
          </a:p>
          <a:p>
            <a:pPr lvl="1"/>
            <a:endParaRPr lang="fr-FR" sz="3400" b="0" dirty="0"/>
          </a:p>
          <a:p>
            <a:pPr marL="403225" lvl="1" indent="0">
              <a:buNone/>
            </a:pPr>
            <a:endParaRPr lang="da-DK" sz="2400" b="0" dirty="0" smtClean="0"/>
          </a:p>
          <a:p>
            <a:pPr marL="403225" lvl="1" indent="0">
              <a:buNone/>
            </a:pPr>
            <a:r>
              <a:rPr lang="da-DK" sz="2400" b="0" dirty="0" smtClean="0"/>
              <a:t>					    http</a:t>
            </a:r>
            <a:r>
              <a:rPr lang="da-DK" sz="2400" b="0" dirty="0"/>
              <a:t>://</a:t>
            </a:r>
            <a:r>
              <a:rPr lang="da-DK" sz="2400" b="0" dirty="0" err="1"/>
              <a:t>aws.amazon.com</a:t>
            </a:r>
            <a:r>
              <a:rPr lang="da-DK" sz="2400" b="0" dirty="0"/>
              <a:t>/</a:t>
            </a:r>
            <a:r>
              <a:rPr lang="da-DK" sz="2400" b="0" dirty="0" err="1"/>
              <a:t>fr</a:t>
            </a:r>
            <a:r>
              <a:rPr lang="da-DK" sz="2400" b="0" dirty="0" smtClean="0"/>
              <a:t>/s3/</a:t>
            </a:r>
            <a:endParaRPr lang="fr-FR" sz="2400" b="0" dirty="0"/>
          </a:p>
          <a:p>
            <a:pPr lvl="2"/>
            <a:endParaRPr lang="fr-FR" sz="3000" dirty="0" smtClean="0"/>
          </a:p>
          <a:p>
            <a:pPr lvl="1"/>
            <a:endParaRPr lang="fr-FR" sz="3200" dirty="0" smtClean="0"/>
          </a:p>
        </p:txBody>
      </p:sp>
    </p:spTree>
    <p:extLst>
      <p:ext uri="{BB962C8B-B14F-4D97-AF65-F5344CB8AC3E}">
        <p14:creationId xmlns="" xmlns:p14="http://schemas.microsoft.com/office/powerpoint/2010/main" val="16225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S3 </a:t>
            </a:r>
            <a:r>
              <a:rPr lang="fr-FR" dirty="0" smtClean="0"/>
              <a:t>Fonctionnalités</a:t>
            </a:r>
            <a:endParaRPr lang="fr-FR" dirty="0"/>
          </a:p>
        </p:txBody>
      </p:sp>
      <p:sp>
        <p:nvSpPr>
          <p:cNvPr id="3" name="Espace réservé du contenu 2"/>
          <p:cNvSpPr>
            <a:spLocks noGrp="1"/>
          </p:cNvSpPr>
          <p:nvPr>
            <p:ph idx="1"/>
          </p:nvPr>
        </p:nvSpPr>
        <p:spPr>
          <a:xfrm>
            <a:off x="0" y="2382923"/>
            <a:ext cx="9144000" cy="4475077"/>
          </a:xfrm>
        </p:spPr>
        <p:txBody>
          <a:bodyPr>
            <a:normAutofit fontScale="92500" lnSpcReduction="10000"/>
          </a:bodyPr>
          <a:lstStyle/>
          <a:p>
            <a:pPr lvl="1"/>
            <a:r>
              <a:rPr lang="fr-FR" sz="3200" dirty="0" smtClean="0"/>
              <a:t>Objets</a:t>
            </a:r>
          </a:p>
          <a:p>
            <a:pPr lvl="2"/>
            <a:r>
              <a:rPr lang="fr-FR" sz="3000" b="0" dirty="0" smtClean="0"/>
              <a:t>Stockés dans un compartiment</a:t>
            </a:r>
          </a:p>
          <a:p>
            <a:pPr lvl="2"/>
            <a:r>
              <a:rPr lang="fr-FR" sz="3000" b="0" dirty="0" smtClean="0"/>
              <a:t>Pouvant être situés dans une région particulière</a:t>
            </a:r>
          </a:p>
          <a:p>
            <a:pPr lvl="1"/>
            <a:r>
              <a:rPr lang="fr-FR" sz="3200" dirty="0" smtClean="0"/>
              <a:t>Mécanismes d’authentification et de cryptage</a:t>
            </a:r>
            <a:endParaRPr lang="fr-FR" sz="3000" dirty="0" smtClean="0"/>
          </a:p>
          <a:p>
            <a:pPr lvl="1"/>
            <a:r>
              <a:rPr lang="fr-FR" sz="3200" dirty="0" smtClean="0"/>
              <a:t>Utilisation des interfaces standard SOAP et REST</a:t>
            </a:r>
          </a:p>
          <a:p>
            <a:pPr lvl="1"/>
            <a:r>
              <a:rPr lang="fr-FR" sz="3200" dirty="0" smtClean="0"/>
              <a:t>Fonctions annexes :</a:t>
            </a:r>
          </a:p>
          <a:p>
            <a:pPr lvl="2"/>
            <a:r>
              <a:rPr lang="fr-FR" sz="3000" b="0" dirty="0" smtClean="0"/>
              <a:t>Séparation des données par compartiment</a:t>
            </a:r>
          </a:p>
          <a:p>
            <a:pPr lvl="2"/>
            <a:r>
              <a:rPr lang="fr-FR" sz="3000" b="0" dirty="0" smtClean="0"/>
              <a:t>Surveillance et contrôle des dépenses</a:t>
            </a:r>
          </a:p>
          <a:p>
            <a:pPr lvl="2"/>
            <a:r>
              <a:rPr lang="fr-FR" sz="3000" b="0" dirty="0" smtClean="0"/>
              <a:t>Archive automatique des données</a:t>
            </a:r>
          </a:p>
        </p:txBody>
      </p:sp>
    </p:spTree>
    <p:extLst>
      <p:ext uri="{BB962C8B-B14F-4D97-AF65-F5344CB8AC3E}">
        <p14:creationId xmlns="" xmlns:p14="http://schemas.microsoft.com/office/powerpoint/2010/main" val="3963556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9462" y="107577"/>
            <a:ext cx="7935544" cy="1653988"/>
          </a:xfrm>
        </p:spPr>
        <p:txBody>
          <a:bodyPr/>
          <a:lstStyle/>
          <a:p>
            <a:r>
              <a:rPr lang="fr-FR" u="sng" dirty="0" smtClean="0"/>
              <a:t>Amazon EC2 </a:t>
            </a:r>
            <a:br>
              <a:rPr lang="fr-FR" u="sng" dirty="0" smtClean="0"/>
            </a:br>
            <a:r>
              <a:rPr lang="fr-FR" dirty="0" smtClean="0"/>
              <a:t>Qu’est ce que c’est ?</a:t>
            </a:r>
            <a:endParaRPr lang="fr-FR" dirty="0"/>
          </a:p>
        </p:txBody>
      </p:sp>
      <p:sp>
        <p:nvSpPr>
          <p:cNvPr id="3" name="Espace réservé du contenu 2"/>
          <p:cNvSpPr>
            <a:spLocks noGrp="1"/>
          </p:cNvSpPr>
          <p:nvPr>
            <p:ph idx="1"/>
          </p:nvPr>
        </p:nvSpPr>
        <p:spPr>
          <a:xfrm>
            <a:off x="0" y="2382923"/>
            <a:ext cx="9143999" cy="4475077"/>
          </a:xfrm>
        </p:spPr>
        <p:txBody>
          <a:bodyPr>
            <a:normAutofit/>
          </a:bodyPr>
          <a:lstStyle/>
          <a:p>
            <a:pPr lvl="1"/>
            <a:r>
              <a:rPr lang="fr-FR" sz="3000" dirty="0" smtClean="0"/>
              <a:t>Un service Web qui fournit une capacité de calcul redimensionnable</a:t>
            </a:r>
          </a:p>
          <a:p>
            <a:pPr lvl="2"/>
            <a:r>
              <a:rPr lang="fr-FR" sz="2600" b="0" dirty="0" smtClean="0"/>
              <a:t>Elastique</a:t>
            </a:r>
            <a:endParaRPr lang="fr-FR" sz="2600" b="0" dirty="0"/>
          </a:p>
          <a:p>
            <a:pPr lvl="2"/>
            <a:r>
              <a:rPr lang="fr-FR" sz="2800" b="0" dirty="0" smtClean="0"/>
              <a:t>Flexible </a:t>
            </a:r>
          </a:p>
          <a:p>
            <a:pPr lvl="2"/>
            <a:r>
              <a:rPr lang="fr-FR" sz="2800" b="0" dirty="0" smtClean="0"/>
              <a:t>Sécurisé</a:t>
            </a:r>
          </a:p>
          <a:p>
            <a:pPr lvl="2"/>
            <a:r>
              <a:rPr lang="fr-FR" sz="2800" b="0" dirty="0" smtClean="0"/>
              <a:t>Démarrage facile</a:t>
            </a:r>
          </a:p>
          <a:p>
            <a:pPr lvl="2"/>
            <a:endParaRPr lang="fr-FR" sz="2800" b="0" dirty="0"/>
          </a:p>
          <a:p>
            <a:pPr marL="0" indent="0">
              <a:buNone/>
            </a:pPr>
            <a:r>
              <a:rPr lang="pl-PL" sz="3200" b="0" dirty="0"/>
              <a:t>	</a:t>
            </a:r>
            <a:r>
              <a:rPr lang="pl-PL" sz="3200" b="0" dirty="0" smtClean="0"/>
              <a:t>				 </a:t>
            </a:r>
            <a:r>
              <a:rPr lang="pl-PL" b="0" dirty="0" smtClean="0"/>
              <a:t>http</a:t>
            </a:r>
            <a:r>
              <a:rPr lang="pl-PL" b="0" dirty="0"/>
              <a:t>://</a:t>
            </a:r>
            <a:r>
              <a:rPr lang="pl-PL" b="0" dirty="0" err="1"/>
              <a:t>aws.amazon.com</a:t>
            </a:r>
            <a:r>
              <a:rPr lang="pl-PL" b="0" dirty="0"/>
              <a:t>/</a:t>
            </a:r>
            <a:r>
              <a:rPr lang="pl-PL" b="0" dirty="0" err="1"/>
              <a:t>fr</a:t>
            </a:r>
            <a:r>
              <a:rPr lang="pl-PL" b="0" dirty="0" smtClean="0"/>
              <a:t>/ec2/</a:t>
            </a:r>
            <a:endParaRPr lang="fr-FR" b="0" dirty="0" smtClean="0"/>
          </a:p>
          <a:p>
            <a:pPr lvl="2"/>
            <a:endParaRPr lang="fr-FR" sz="2800" dirty="0" smtClean="0"/>
          </a:p>
          <a:p>
            <a:pPr lvl="2"/>
            <a:endParaRPr lang="fr-FR" sz="2800" dirty="0" smtClean="0"/>
          </a:p>
        </p:txBody>
      </p:sp>
    </p:spTree>
    <p:extLst>
      <p:ext uri="{BB962C8B-B14F-4D97-AF65-F5344CB8AC3E}">
        <p14:creationId xmlns="" xmlns:p14="http://schemas.microsoft.com/office/powerpoint/2010/main" val="1878226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Orbite.thmx</Template>
  <TotalTime>1650</TotalTime>
  <Words>954</Words>
  <Application>Microsoft Office PowerPoint</Application>
  <PresentationFormat>Affichage à l'écran (4:3)</PresentationFormat>
  <Paragraphs>164</Paragraphs>
  <Slides>13</Slides>
  <Notes>11</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Orbite</vt:lpstr>
      <vt:lpstr>AWS : Media Hosting</vt:lpstr>
      <vt:lpstr>Introduction</vt:lpstr>
      <vt:lpstr>Les solution AWS</vt:lpstr>
      <vt:lpstr>Amazon CloudFront Qu’est ce que c’est ?</vt:lpstr>
      <vt:lpstr>Amazon CloudFront </vt:lpstr>
      <vt:lpstr>Amazon CloudFront Schéma explicatif</vt:lpstr>
      <vt:lpstr>Amazon S3 Qu’est ce que c’est ?</vt:lpstr>
      <vt:lpstr>Amazon S3 Fonctionnalités</vt:lpstr>
      <vt:lpstr>Amazon EC2  Qu’est ce que c’est ?</vt:lpstr>
      <vt:lpstr>Amazon EC2  Les coûts</vt:lpstr>
      <vt:lpstr>Amazon EC2  Différents types d’instances</vt:lpstr>
      <vt:lpstr>Avantages selon Amazon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Media Hosting</dc:title>
  <dc:creator>romfret</dc:creator>
  <cp:lastModifiedBy>Taira</cp:lastModifiedBy>
  <cp:revision>35</cp:revision>
  <dcterms:created xsi:type="dcterms:W3CDTF">2012-11-27T13:11:19Z</dcterms:created>
  <dcterms:modified xsi:type="dcterms:W3CDTF">2012-12-06T19:19:20Z</dcterms:modified>
</cp:coreProperties>
</file>