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0" r:id="rId6"/>
    <p:sldId id="265" r:id="rId7"/>
    <p:sldId id="266" r:id="rId8"/>
    <p:sldId id="268" r:id="rId9"/>
    <p:sldId id="267" r:id="rId10"/>
    <p:sldId id="259"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rom Swisa" initials="YS" lastIdx="1" clrIdx="0">
    <p:extLst>
      <p:ext uri="{19B8F6BF-5375-455C-9EA6-DF929625EA0E}">
        <p15:presenceInfo xmlns:p15="http://schemas.microsoft.com/office/powerpoint/2012/main" userId="S::Yarom.Swisa@s.afeka.ac.il::e24fc022-3664-4be7-99a1-7804e4e16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4660"/>
  </p:normalViewPr>
  <p:slideViewPr>
    <p:cSldViewPr snapToGrid="0">
      <p:cViewPr varScale="1">
        <p:scale>
          <a:sx n="114" d="100"/>
          <a:sy n="114"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DA78-ECB3-4E84-87A2-126EF4429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DD232-9AB1-4F1D-9C34-98A3FAF34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18FE6-AD61-436B-9ECC-7058E51FFA98}"/>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9FFBE6DC-83BB-4E28-A921-F209EC50C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DA33A-445B-4104-B959-5B3F22239A37}"/>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03068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E22C-C676-49D6-B819-C3D252C1B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CB6D2-94BD-4B10-8529-BBE264BC8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5CFCE-AA49-43AA-B087-1AF2897AF354}"/>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72631D9C-8751-4D0E-8BC1-6DC7DDD6E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E60D9-7005-4847-899E-AA826264C31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252178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BE38E-D8BD-4545-84C2-9E931DB7A7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667BE-1159-43F7-BDFF-A78EF5B2D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795E5-4FC4-4C54-BCB8-306D0443E2A0}"/>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87BB9668-F4F3-452E-A925-C3B274D20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0159-B006-432A-99C7-A8185DD797EA}"/>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5582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ADDC-B1F7-4902-BD85-D3CE472A3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F5392-F971-4C4A-910F-952C99309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2DE8E-123E-490D-8169-BBE3C7F5C9BE}"/>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B01B81DF-BFE7-4151-8359-9F444BFF0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1DB33-F9A3-463E-A49E-4E10704E14B4}"/>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89408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350A-55AC-4180-AC24-5C4AFA4BA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D5A97-CDBE-42BE-AAE3-6088CFB3A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ADAD9-95AF-4851-8D3B-FBFD65BC63F6}"/>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5B6091E9-72EA-4FA8-A2D7-4F5B72F7B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E33B1-7B14-40C7-9538-2BE6E7AF76D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4616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5C76-F8F0-4288-AAE9-43FA72989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4A95A-B594-4F00-969B-BD3D337B9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88E03B-C012-4423-911D-1767416E3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D29CA-142D-4895-8E09-7A41AD08BAF3}"/>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6" name="Footer Placeholder 5">
            <a:extLst>
              <a:ext uri="{FF2B5EF4-FFF2-40B4-BE49-F238E27FC236}">
                <a16:creationId xmlns:a16="http://schemas.microsoft.com/office/drawing/2014/main" id="{F72AB1DC-21B7-428E-BAA5-A8325A505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9677E-2FB9-4574-91B2-7CDAA8967BE6}"/>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71531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F254-47E3-4851-AF3C-D11B93FDC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1FA1A-05D1-4A34-BDE6-F1535EBC6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36DF33-5C70-4164-A714-A08B25371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D7F69-98ED-4AF8-BE23-ECB76B7DF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E8CE0-11EF-4ADC-968F-3B8F97E1A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CED238-92AA-44C2-95DE-3F4241D5BAB4}"/>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8" name="Footer Placeholder 7">
            <a:extLst>
              <a:ext uri="{FF2B5EF4-FFF2-40B4-BE49-F238E27FC236}">
                <a16:creationId xmlns:a16="http://schemas.microsoft.com/office/drawing/2014/main" id="{1AF312D3-CC65-410E-B047-C4AC75647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83405-818B-44B0-A70D-1AD05AE6319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93770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BC76-876F-4889-BB8D-F8A65E059E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233C73-9BAD-42EA-8907-00415AAB4D25}"/>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4" name="Footer Placeholder 3">
            <a:extLst>
              <a:ext uri="{FF2B5EF4-FFF2-40B4-BE49-F238E27FC236}">
                <a16:creationId xmlns:a16="http://schemas.microsoft.com/office/drawing/2014/main" id="{D1B91881-7E0F-40FB-8444-801430B427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4AAED-437A-4214-90F3-418F64E7A497}"/>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5209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9F208-3BD2-4640-9776-1B892DC4240F}"/>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3" name="Footer Placeholder 2">
            <a:extLst>
              <a:ext uri="{FF2B5EF4-FFF2-40B4-BE49-F238E27FC236}">
                <a16:creationId xmlns:a16="http://schemas.microsoft.com/office/drawing/2014/main" id="{80FFE32B-7088-40E0-8A90-4A02A95335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FCEE6D-2EC9-4F16-8434-0AFDE964605A}"/>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95805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1A60-B20D-4FDA-B970-A4B8D607B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38CD8-5093-4577-B7BA-7C8F888C2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A3482-7DF1-4210-BA04-1CA1D5F6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E0EE8-8087-417C-A38D-4201ADED9DD2}"/>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6" name="Footer Placeholder 5">
            <a:extLst>
              <a:ext uri="{FF2B5EF4-FFF2-40B4-BE49-F238E27FC236}">
                <a16:creationId xmlns:a16="http://schemas.microsoft.com/office/drawing/2014/main" id="{3FD16CE4-1A4A-4ED3-87B2-F196271E9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420AE-3AE6-4827-B677-08FDB18247F1}"/>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62007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A04A-FE71-42A6-B28D-2E5C7503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1BD0D-DBC4-47FC-92EA-936461FDF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E9D46-4BC4-4D14-9342-439C6B001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776D5-FCA3-4226-A1CC-8ED2BA7BF1D1}"/>
              </a:ext>
            </a:extLst>
          </p:cNvPr>
          <p:cNvSpPr>
            <a:spLocks noGrp="1"/>
          </p:cNvSpPr>
          <p:nvPr>
            <p:ph type="dt" sz="half" idx="10"/>
          </p:nvPr>
        </p:nvSpPr>
        <p:spPr/>
        <p:txBody>
          <a:bodyPr/>
          <a:lstStyle/>
          <a:p>
            <a:fld id="{AB163A45-F080-4B72-A50F-990A53D03942}" type="datetimeFigureOut">
              <a:rPr lang="en-US" smtClean="0"/>
              <a:t>5/26/2022</a:t>
            </a:fld>
            <a:endParaRPr lang="en-US"/>
          </a:p>
        </p:txBody>
      </p:sp>
      <p:sp>
        <p:nvSpPr>
          <p:cNvPr id="6" name="Footer Placeholder 5">
            <a:extLst>
              <a:ext uri="{FF2B5EF4-FFF2-40B4-BE49-F238E27FC236}">
                <a16:creationId xmlns:a16="http://schemas.microsoft.com/office/drawing/2014/main" id="{22CFC8B9-5776-45F5-93F9-47CEEB5DC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A24B1-29A5-4524-B3B0-428C3F6E1B55}"/>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49113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668EA-2BC1-4124-B57C-57216DFE0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9878A-FEFE-4BFF-9998-571E060B2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AEB28-CA98-41D3-A76C-C4396DA1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63A45-F080-4B72-A50F-990A53D03942}" type="datetimeFigureOut">
              <a:rPr lang="en-US" smtClean="0"/>
              <a:t>5/26/2022</a:t>
            </a:fld>
            <a:endParaRPr lang="en-US"/>
          </a:p>
        </p:txBody>
      </p:sp>
      <p:sp>
        <p:nvSpPr>
          <p:cNvPr id="5" name="Footer Placeholder 4">
            <a:extLst>
              <a:ext uri="{FF2B5EF4-FFF2-40B4-BE49-F238E27FC236}">
                <a16:creationId xmlns:a16="http://schemas.microsoft.com/office/drawing/2014/main" id="{57423A5F-6D0E-4E3B-B28B-F34A4A321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92CED5-E990-4A39-8880-70DBF355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1F9D4-DC19-4817-A75B-AFDEAF7710BF}" type="slidenum">
              <a:rPr lang="en-US" smtClean="0"/>
              <a:t>‹#›</a:t>
            </a:fld>
            <a:endParaRPr lang="en-US"/>
          </a:p>
        </p:txBody>
      </p:sp>
    </p:spTree>
    <p:extLst>
      <p:ext uri="{BB962C8B-B14F-4D97-AF65-F5344CB8AC3E}">
        <p14:creationId xmlns:p14="http://schemas.microsoft.com/office/powerpoint/2010/main" val="334627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C5EC5-24EB-49CA-A6DB-5A69041DFC28}"/>
              </a:ext>
            </a:extLst>
          </p:cNvPr>
          <p:cNvSpPr>
            <a:spLocks noGrp="1"/>
          </p:cNvSpPr>
          <p:nvPr>
            <p:ph type="ctrTitle"/>
          </p:nvPr>
        </p:nvSpPr>
        <p:spPr>
          <a:xfrm>
            <a:off x="572493" y="238539"/>
            <a:ext cx="11018520" cy="1434415"/>
          </a:xfrm>
        </p:spPr>
        <p:txBody>
          <a:bodyPr vert="horz" lIns="91440" tIns="45720" rIns="91440" bIns="45720" rtlCol="0" anchor="b">
            <a:normAutofit/>
          </a:bodyPr>
          <a:lstStyle/>
          <a:p>
            <a:pPr marL="1905" algn="l"/>
            <a:r>
              <a:rPr lang="en-US" sz="5000" dirty="0" err="1">
                <a:effectLst/>
              </a:rPr>
              <a:t>זיהוי</a:t>
            </a:r>
            <a:r>
              <a:rPr lang="en-US" sz="5000" dirty="0">
                <a:effectLst/>
              </a:rPr>
              <a:t> </a:t>
            </a:r>
            <a:r>
              <a:rPr lang="en-US" sz="5000" dirty="0" err="1">
                <a:effectLst/>
              </a:rPr>
              <a:t>אובייקטים</a:t>
            </a:r>
            <a:r>
              <a:rPr lang="en-US" sz="5000" dirty="0">
                <a:effectLst/>
              </a:rPr>
              <a:t> </a:t>
            </a:r>
            <a:r>
              <a:rPr lang="en-US" sz="5000" dirty="0" err="1">
                <a:effectLst/>
              </a:rPr>
              <a:t>בחושך</a:t>
            </a:r>
            <a:r>
              <a:rPr lang="en-US" sz="5000" dirty="0">
                <a:effectLst/>
              </a:rPr>
              <a:t> </a:t>
            </a:r>
            <a:r>
              <a:rPr lang="en-US" sz="5000" dirty="0" err="1">
                <a:effectLst/>
              </a:rPr>
              <a:t>בעזרת</a:t>
            </a:r>
            <a:r>
              <a:rPr lang="en-US" sz="5000" dirty="0">
                <a:effectLst/>
              </a:rPr>
              <a:t> </a:t>
            </a:r>
            <a:r>
              <a:rPr lang="en-US" sz="5000" dirty="0" err="1">
                <a:effectLst/>
              </a:rPr>
              <a:t>למידה</a:t>
            </a:r>
            <a:r>
              <a:rPr lang="en-US" sz="5000" dirty="0">
                <a:effectLst/>
              </a:rPr>
              <a:t> </a:t>
            </a:r>
            <a:r>
              <a:rPr lang="en-US" sz="5000" dirty="0" err="1">
                <a:effectLst/>
              </a:rPr>
              <a:t>עמוקה</a:t>
            </a:r>
            <a:endParaRPr lang="en-US" sz="5000" dirty="0">
              <a:effectLst/>
            </a:endParaRP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26CFFDE-2DEA-429F-856F-51F402DFF405}"/>
              </a:ext>
            </a:extLst>
          </p:cNvPr>
          <p:cNvSpPr txBox="1">
            <a:spLocks/>
          </p:cNvSpPr>
          <p:nvPr/>
        </p:nvSpPr>
        <p:spPr>
          <a:xfrm>
            <a:off x="572493" y="2071316"/>
            <a:ext cx="6713552" cy="411917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Bef>
                <a:spcPts val="1200"/>
              </a:spcBef>
              <a:spcAft>
                <a:spcPts val="300"/>
              </a:spcAft>
              <a:buFont typeface="Arial" panose="020B0604020202020204" pitchFamily="34" charset="0"/>
              <a:buChar char="•"/>
            </a:pPr>
            <a:r>
              <a:rPr lang="en-US" sz="2200" dirty="0">
                <a:latin typeface="+mn-lt"/>
                <a:ea typeface="+mn-ea"/>
                <a:cs typeface="+mn-cs"/>
              </a:rPr>
              <a:t>Mentor: Dr. Sasha </a:t>
            </a:r>
            <a:r>
              <a:rPr lang="en-US" sz="2200" dirty="0" err="1">
                <a:latin typeface="+mn-lt"/>
                <a:ea typeface="+mn-ea"/>
                <a:cs typeface="+mn-cs"/>
              </a:rPr>
              <a:t>Apartsin</a:t>
            </a:r>
            <a:endParaRPr lang="en-US" sz="2200" dirty="0">
              <a:latin typeface="+mn-lt"/>
              <a:ea typeface="+mn-ea"/>
              <a:cs typeface="+mn-cs"/>
            </a:endParaRPr>
          </a:p>
          <a:p>
            <a:pPr indent="-228600" algn="l">
              <a:spcBef>
                <a:spcPts val="1200"/>
              </a:spcBef>
              <a:spcAft>
                <a:spcPts val="300"/>
              </a:spcAft>
              <a:buFont typeface="Arial" panose="020B0604020202020204" pitchFamily="34" charset="0"/>
              <a:buChar char="•"/>
            </a:pPr>
            <a:r>
              <a:rPr lang="en-US" sz="2200" dirty="0">
                <a:latin typeface="+mn-lt"/>
                <a:ea typeface="+mn-ea"/>
                <a:cs typeface="+mn-cs"/>
              </a:rPr>
              <a:t>Students: </a:t>
            </a:r>
            <a:r>
              <a:rPr lang="en-US" sz="2200" dirty="0" err="1">
                <a:latin typeface="+mn-lt"/>
                <a:ea typeface="+mn-ea"/>
                <a:cs typeface="+mn-cs"/>
              </a:rPr>
              <a:t>Yarom</a:t>
            </a:r>
            <a:r>
              <a:rPr lang="en-US" sz="2200" dirty="0">
                <a:latin typeface="+mn-lt"/>
                <a:ea typeface="+mn-ea"/>
                <a:cs typeface="+mn-cs"/>
              </a:rPr>
              <a:t> </a:t>
            </a:r>
            <a:r>
              <a:rPr lang="en-US" sz="2200" dirty="0" err="1">
                <a:latin typeface="+mn-lt"/>
                <a:ea typeface="+mn-ea"/>
                <a:cs typeface="+mn-cs"/>
              </a:rPr>
              <a:t>Swisa</a:t>
            </a:r>
            <a:r>
              <a:rPr lang="en-US" sz="2200" dirty="0">
                <a:latin typeface="+mn-lt"/>
                <a:ea typeface="+mn-ea"/>
                <a:cs typeface="+mn-cs"/>
              </a:rPr>
              <a:t> and Rom Hirsch</a:t>
            </a:r>
            <a:endParaRPr lang="en-US" sz="2200" b="1" dirty="0">
              <a:latin typeface="+mn-lt"/>
              <a:ea typeface="+mn-ea"/>
              <a:cs typeface="+mn-cs"/>
            </a:endParaRPr>
          </a:p>
        </p:txBody>
      </p:sp>
      <p:pic>
        <p:nvPicPr>
          <p:cNvPr id="8" name="תמונה 7">
            <a:extLst>
              <a:ext uri="{FF2B5EF4-FFF2-40B4-BE49-F238E27FC236}">
                <a16:creationId xmlns:a16="http://schemas.microsoft.com/office/drawing/2014/main" id="{F78C9C10-11B3-1A67-1BDD-FA5E154CC6D0}"/>
              </a:ext>
            </a:extLst>
          </p:cNvPr>
          <p:cNvPicPr>
            <a:picLocks noChangeAspect="1"/>
          </p:cNvPicPr>
          <p:nvPr/>
        </p:nvPicPr>
        <p:blipFill rotWithShape="1">
          <a:blip r:embed="rId2"/>
          <a:srcRect l="7177" r="223" b="-3"/>
          <a:stretch/>
        </p:blipFill>
        <p:spPr>
          <a:xfrm>
            <a:off x="7675658" y="2093976"/>
            <a:ext cx="3941064" cy="4096512"/>
          </a:xfrm>
          <a:prstGeom prst="rect">
            <a:avLst/>
          </a:prstGeom>
        </p:spPr>
      </p:pic>
    </p:spTree>
    <p:extLst>
      <p:ext uri="{BB962C8B-B14F-4D97-AF65-F5344CB8AC3E}">
        <p14:creationId xmlns:p14="http://schemas.microsoft.com/office/powerpoint/2010/main" val="51682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תיבת טקסט 8">
            <a:extLst>
              <a:ext uri="{FF2B5EF4-FFF2-40B4-BE49-F238E27FC236}">
                <a16:creationId xmlns:a16="http://schemas.microsoft.com/office/drawing/2014/main" id="{6B391F41-8C06-1D1C-C5A5-2519CD0F323D}"/>
              </a:ext>
            </a:extLst>
          </p:cNvPr>
          <p:cNvSpPr txBox="1"/>
          <p:nvPr/>
        </p:nvSpPr>
        <p:spPr>
          <a:xfrm>
            <a:off x="1034143" y="1202871"/>
            <a:ext cx="10912929" cy="2369623"/>
          </a:xfrm>
          <a:prstGeom prst="rect">
            <a:avLst/>
          </a:prstGeom>
          <a:noFill/>
        </p:spPr>
        <p:txBody>
          <a:bodyPr wrap="square">
            <a:spAutoFit/>
          </a:bodyPr>
          <a:lstStyle/>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סיווג של תמונות חשוכות היא משימה מאתגרת בתחום ראייה ממוחשבת בגלל שתמונות אלו יש </a:t>
            </a:r>
            <a:r>
              <a:rPr lang="en-US" sz="1800" dirty="0">
                <a:effectLst/>
                <a:latin typeface="Calibri" panose="020F0502020204030204" pitchFamily="34" charset="0"/>
                <a:ea typeface="Calibri" panose="020F0502020204030204" pitchFamily="34" charset="0"/>
                <a:cs typeface="Arial" panose="020B0604020202020204" pitchFamily="34" charset="0"/>
              </a:rPr>
              <a:t>SNR</a:t>
            </a:r>
            <a:r>
              <a:rPr lang="he-IL" sz="1800" dirty="0">
                <a:effectLst/>
                <a:latin typeface="Calibri" panose="020F0502020204030204" pitchFamily="34" charset="0"/>
                <a:ea typeface="Calibri" panose="020F0502020204030204" pitchFamily="34" charset="0"/>
                <a:cs typeface="Arial" panose="020B0604020202020204" pitchFamily="34" charset="0"/>
              </a:rPr>
              <a:t> נמוך , בעיות הטיית צבע, רעש לא ידוע ואובדן פרטים ועוד</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אימון מודל של למידה עמוקה מתקדם ועיבוד נתונים בכמויות גדולות</a:t>
            </a:r>
            <a:endParaRPr lang="he-I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15000"/>
              </a:lnSpc>
              <a:spcAft>
                <a:spcPts val="1000"/>
              </a:spcAft>
              <a:buFont typeface="Symbol" panose="05050102010706020507" pitchFamily="18" charset="2"/>
              <a:buChar char=""/>
            </a:pPr>
            <a:r>
              <a:rPr lang="he-IL" dirty="0">
                <a:latin typeface="Calibri" panose="020F0502020204030204" pitchFamily="34" charset="0"/>
                <a:cs typeface="Arial" panose="020B0604020202020204" pitchFamily="34" charset="0"/>
              </a:rPr>
              <a:t>מימוש אלגוריתמים מתקדמים לשיפור תמונה </a:t>
            </a:r>
          </a:p>
          <a:p>
            <a:pPr marL="342900" lvl="0" indent="-342900" algn="r" rtl="1">
              <a:lnSpc>
                <a:spcPct val="115000"/>
              </a:lnSpc>
              <a:spcAft>
                <a:spcPts val="1000"/>
              </a:spcAft>
              <a:buFont typeface="Symbol" panose="05050102010706020507" pitchFamily="18" charset="2"/>
              <a:buChar char=""/>
            </a:pPr>
            <a:r>
              <a:rPr lang="he-IL" dirty="0">
                <a:latin typeface="Calibri" panose="020F0502020204030204" pitchFamily="34" charset="0"/>
                <a:cs typeface="Arial" panose="020B0604020202020204" pitchFamily="34" charset="0"/>
              </a:rPr>
              <a:t>פיתוח מודל מדויק ליצירת תמונות חשוכות סינטטיות.</a:t>
            </a:r>
          </a:p>
          <a:p>
            <a:pPr marL="342900" lvl="0" indent="-342900" algn="r" rtl="1">
              <a:lnSpc>
                <a:spcPct val="115000"/>
              </a:lnSpc>
              <a:spcAft>
                <a:spcPts val="1000"/>
              </a:spcAft>
              <a:buFont typeface="Symbol" panose="05050102010706020507" pitchFamily="18" charset="2"/>
              <a:buChar char=""/>
            </a:pPr>
            <a:endParaRPr lang="en-IL" dirty="0">
              <a:latin typeface="Calibri" panose="020F0502020204030204" pitchFamily="34" charset="0"/>
              <a:cs typeface="Arial" panose="020B0604020202020204" pitchFamily="34" charset="0"/>
            </a:endParaRPr>
          </a:p>
        </p:txBody>
      </p:sp>
      <p:sp>
        <p:nvSpPr>
          <p:cNvPr id="10" name="כותרת 1">
            <a:extLst>
              <a:ext uri="{FF2B5EF4-FFF2-40B4-BE49-F238E27FC236}">
                <a16:creationId xmlns:a16="http://schemas.microsoft.com/office/drawing/2014/main" id="{C27DEE1F-618A-AC9C-1D13-E76BAEC3329D}"/>
              </a:ext>
            </a:extLst>
          </p:cNvPr>
          <p:cNvSpPr>
            <a:spLocks noGrp="1"/>
          </p:cNvSpPr>
          <p:nvPr>
            <p:ph type="title"/>
          </p:nvPr>
        </p:nvSpPr>
        <p:spPr>
          <a:xfrm>
            <a:off x="1554079" y="-192398"/>
            <a:ext cx="10515600" cy="1325563"/>
          </a:xfrm>
        </p:spPr>
        <p:txBody>
          <a:bodyPr/>
          <a:lstStyle/>
          <a:p>
            <a:pPr algn="r"/>
            <a:r>
              <a:rPr lang="he-IL" dirty="0"/>
              <a:t>האתגר הנדסי</a:t>
            </a:r>
            <a:endParaRPr lang="en-IL" dirty="0"/>
          </a:p>
        </p:txBody>
      </p:sp>
    </p:spTree>
    <p:extLst>
      <p:ext uri="{BB962C8B-B14F-4D97-AF65-F5344CB8AC3E}">
        <p14:creationId xmlns:p14="http://schemas.microsoft.com/office/powerpoint/2010/main" val="389569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C27DEE1F-618A-AC9C-1D13-E76BAEC3329D}"/>
              </a:ext>
            </a:extLst>
          </p:cNvPr>
          <p:cNvSpPr>
            <a:spLocks noGrp="1"/>
          </p:cNvSpPr>
          <p:nvPr>
            <p:ph type="title"/>
          </p:nvPr>
        </p:nvSpPr>
        <p:spPr>
          <a:xfrm>
            <a:off x="1554079" y="-192398"/>
            <a:ext cx="10515600" cy="1325563"/>
          </a:xfrm>
        </p:spPr>
        <p:txBody>
          <a:bodyPr/>
          <a:lstStyle/>
          <a:p>
            <a:pPr algn="r"/>
            <a:r>
              <a:rPr lang="he-IL" dirty="0"/>
              <a:t>תוצרי הפרויקט</a:t>
            </a:r>
            <a:endParaRPr lang="en-IL" dirty="0"/>
          </a:p>
        </p:txBody>
      </p:sp>
      <p:sp>
        <p:nvSpPr>
          <p:cNvPr id="5" name="תיבת טקסט 4">
            <a:extLst>
              <a:ext uri="{FF2B5EF4-FFF2-40B4-BE49-F238E27FC236}">
                <a16:creationId xmlns:a16="http://schemas.microsoft.com/office/drawing/2014/main" id="{E6303279-B5FA-97AC-F9EC-1C6CA0FD4106}"/>
              </a:ext>
            </a:extLst>
          </p:cNvPr>
          <p:cNvSpPr txBox="1"/>
          <p:nvPr/>
        </p:nvSpPr>
        <p:spPr>
          <a:xfrm>
            <a:off x="615043" y="899123"/>
            <a:ext cx="11288485" cy="1339213"/>
          </a:xfrm>
          <a:prstGeom prst="rect">
            <a:avLst/>
          </a:prstGeom>
          <a:noFill/>
        </p:spPr>
        <p:txBody>
          <a:bodyPr wrap="square">
            <a:spAutoFit/>
          </a:bodyPr>
          <a:lstStyle/>
          <a:p>
            <a:pPr marL="342900" lvl="0" indent="-342900" algn="r" rtl="1">
              <a:lnSpc>
                <a:spcPct val="115000"/>
              </a:lnSpc>
              <a:buFont typeface="Symbol" panose="05050102010706020507" pitchFamily="18" charset="2"/>
              <a:buChar char=""/>
            </a:pPr>
            <a:r>
              <a:rPr lang="he-IL"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מודל לסיווג אובייקטים בתמונות חשוכות בעל אחוז דיוק גבוה משיטות קיימות</a:t>
            </a:r>
          </a:p>
          <a:p>
            <a:pPr marL="342900" lvl="0" indent="-342900" algn="r" rtl="1">
              <a:lnSpc>
                <a:spcPct val="115000"/>
              </a:lnSpc>
              <a:buFont typeface="Symbol" panose="05050102010706020507" pitchFamily="18" charset="2"/>
              <a:buChar char=""/>
            </a:pPr>
            <a:r>
              <a:rPr lang="he-IL" sz="2400" dirty="0">
                <a:solidFill>
                  <a:srgbClr val="000000"/>
                </a:solidFill>
                <a:latin typeface="Calibri" panose="020F0502020204030204" pitchFamily="34" charset="0"/>
                <a:ea typeface="Calibri" panose="020F0502020204030204" pitchFamily="34" charset="0"/>
                <a:cs typeface="Arial" panose="020B0604020202020204" pitchFamily="34" charset="0"/>
              </a:rPr>
              <a:t>מודל ליצירת תמונות סינטטיות חשוכות </a:t>
            </a:r>
          </a:p>
          <a:p>
            <a:pPr marL="342900" lvl="0" indent="-342900" algn="r" rtl="1">
              <a:lnSpc>
                <a:spcPct val="115000"/>
              </a:lnSpc>
              <a:buFont typeface="Symbol" panose="05050102010706020507" pitchFamily="18" charset="2"/>
              <a:buChar char=""/>
            </a:pPr>
            <a:r>
              <a:rPr lang="he-IL"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סיכום תוצאות של בחינה השוואתית של השיטות</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3193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FD1F-3AF4-45BD-9CF9-D7E9E0A86A8D}"/>
              </a:ext>
            </a:extLst>
          </p:cNvPr>
          <p:cNvSpPr>
            <a:spLocks noGrp="1"/>
          </p:cNvSpPr>
          <p:nvPr>
            <p:ph type="title"/>
          </p:nvPr>
        </p:nvSpPr>
        <p:spPr>
          <a:xfrm>
            <a:off x="0" y="-350754"/>
            <a:ext cx="10515600" cy="1325563"/>
          </a:xfrm>
        </p:spPr>
        <p:txBody>
          <a:bodyPr/>
          <a:lstStyle/>
          <a:p>
            <a:r>
              <a:rPr lang="en-US" dirty="0"/>
              <a:t>Gant </a:t>
            </a:r>
          </a:p>
        </p:txBody>
      </p:sp>
      <p:pic>
        <p:nvPicPr>
          <p:cNvPr id="4" name="תמונה 3">
            <a:extLst>
              <a:ext uri="{FF2B5EF4-FFF2-40B4-BE49-F238E27FC236}">
                <a16:creationId xmlns:a16="http://schemas.microsoft.com/office/drawing/2014/main" id="{A5CAC2D8-3F48-F4B7-6AE3-FC416E5D1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318" y="676542"/>
            <a:ext cx="8075039" cy="5824778"/>
          </a:xfrm>
          <a:prstGeom prst="rect">
            <a:avLst/>
          </a:prstGeom>
        </p:spPr>
      </p:pic>
    </p:spTree>
    <p:extLst>
      <p:ext uri="{BB962C8B-B14F-4D97-AF65-F5344CB8AC3E}">
        <p14:creationId xmlns:p14="http://schemas.microsoft.com/office/powerpoint/2010/main" val="401859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5D75-5237-40E3-A530-AEB1715FA7B7}"/>
              </a:ext>
            </a:extLst>
          </p:cNvPr>
          <p:cNvSpPr>
            <a:spLocks noGrp="1"/>
          </p:cNvSpPr>
          <p:nvPr>
            <p:ph type="title"/>
          </p:nvPr>
        </p:nvSpPr>
        <p:spPr>
          <a:xfrm>
            <a:off x="1167593" y="100543"/>
            <a:ext cx="10515600" cy="1325563"/>
          </a:xfrm>
        </p:spPr>
        <p:txBody>
          <a:bodyPr/>
          <a:lstStyle/>
          <a:p>
            <a:pPr algn="r"/>
            <a:r>
              <a:rPr lang="he-IL" dirty="0"/>
              <a:t>תקציר </a:t>
            </a:r>
            <a:endParaRPr lang="en-US" dirty="0"/>
          </a:p>
        </p:txBody>
      </p:sp>
      <p:sp>
        <p:nvSpPr>
          <p:cNvPr id="3" name="Content Placeholder 2">
            <a:extLst>
              <a:ext uri="{FF2B5EF4-FFF2-40B4-BE49-F238E27FC236}">
                <a16:creationId xmlns:a16="http://schemas.microsoft.com/office/drawing/2014/main" id="{F1D507DC-BAD8-449B-AB82-D98CCB882A8E}"/>
              </a:ext>
            </a:extLst>
          </p:cNvPr>
          <p:cNvSpPr>
            <a:spLocks noGrp="1"/>
          </p:cNvSpPr>
          <p:nvPr>
            <p:ph idx="1"/>
          </p:nvPr>
        </p:nvSpPr>
        <p:spPr>
          <a:xfrm>
            <a:off x="1218584" y="1372713"/>
            <a:ext cx="10515600" cy="4351338"/>
          </a:xfrm>
        </p:spPr>
        <p:txBody>
          <a:bodyPr>
            <a:normAutofit/>
          </a:bodyPr>
          <a:lstStyle/>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ראייה ממוחשבת היא מרכיב מרכזי במערכות רבות. מערכות ראייה ממוחשבות רבות מסתמכות על זיהוי נכון ומדויק של אובייקטים. אלגוריתם זיהוי שאינו מבטיח דיוק סביר אינו בר שימוש בחיים האמיתיים. </a:t>
            </a: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בפרויקט זה אנו נרצה להתמודד עם בעיות של זיהוי אובייקטים בתמונות חשוכות, לתמונות חשוכות יש יישומים רבים בחיי היומיום שלנו כמו ניתוח צילומי אבטחה בלילה, נהיגה אוטומטית בלילה ועוד. </a:t>
            </a: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אחד הגורמים המשפיעים ביותר על דיוק בזיהוי אובייקטים הוא תנאי תאורה.</a:t>
            </a:r>
            <a:r>
              <a:rPr lang="he-IL" sz="1800" dirty="0">
                <a:latin typeface="Arial" panose="020B0604020202020204" pitchFamily="34" charset="0"/>
                <a:ea typeface="MS Mincho" panose="02020609040205080304" pitchFamily="49" charset="-128"/>
                <a:cs typeface="Times New Roman" panose="02020603050405020304" pitchFamily="18" charset="0"/>
              </a:rPr>
              <a:t> </a:t>
            </a:r>
            <a:r>
              <a:rPr lang="he-IL" sz="1800" dirty="0">
                <a:effectLst/>
                <a:latin typeface="Arial" panose="020B0604020202020204" pitchFamily="34" charset="0"/>
                <a:ea typeface="MS Mincho" panose="02020609040205080304" pitchFamily="49" charset="-128"/>
                <a:cs typeface="Arial" panose="020B0604020202020204" pitchFamily="34" charset="0"/>
              </a:rPr>
              <a:t>משימה זו הופכת להיות קשה במיוחד בגלל שלתמונות אלו </a:t>
            </a:r>
            <a:r>
              <a:rPr lang="en-US" sz="1800" dirty="0">
                <a:effectLst/>
                <a:latin typeface="Arial" panose="020B0604020202020204" pitchFamily="34" charset="0"/>
                <a:ea typeface="MS Mincho" panose="02020609040205080304" pitchFamily="49" charset="-128"/>
                <a:cs typeface="Arial" panose="020B0604020202020204" pitchFamily="34" charset="0"/>
              </a:rPr>
              <a:t>SNR</a:t>
            </a:r>
            <a:r>
              <a:rPr lang="he-IL" sz="1800" dirty="0">
                <a:effectLst/>
                <a:latin typeface="Arial" panose="020B0604020202020204" pitchFamily="34" charset="0"/>
                <a:ea typeface="MS Mincho" panose="02020609040205080304" pitchFamily="49" charset="-128"/>
                <a:cs typeface="Arial" panose="020B0604020202020204" pitchFamily="34" charset="0"/>
              </a:rPr>
              <a:t> נמוך, בעיות הטיית צבע, רעש לא ידוע ואובדן פרטים בתמונה ועוד.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במסגרת הפרויקט נתמודד עם הבעיה ע"י מודל למידה עמוקה היכול להתמודד עם דאטה שהתקבל בתנאים קשים, במהלך הפרויקט אנו נבחן שיטות שונות ושילובם על מנת להביא לזיהוי נכון של האובייקט.</a:t>
            </a:r>
          </a:p>
        </p:txBody>
      </p:sp>
    </p:spTree>
    <p:extLst>
      <p:ext uri="{BB962C8B-B14F-4D97-AF65-F5344CB8AC3E}">
        <p14:creationId xmlns:p14="http://schemas.microsoft.com/office/powerpoint/2010/main" val="86254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7E17-6716-4114-B6CD-467A31F418D7}"/>
              </a:ext>
            </a:extLst>
          </p:cNvPr>
          <p:cNvSpPr>
            <a:spLocks noGrp="1"/>
          </p:cNvSpPr>
          <p:nvPr>
            <p:ph type="title"/>
          </p:nvPr>
        </p:nvSpPr>
        <p:spPr>
          <a:xfrm>
            <a:off x="1649186" y="-301626"/>
            <a:ext cx="10515600" cy="1325563"/>
          </a:xfrm>
        </p:spPr>
        <p:txBody>
          <a:bodyPr/>
          <a:lstStyle/>
          <a:p>
            <a:pPr algn="r"/>
            <a:r>
              <a:rPr lang="he-IL" dirty="0"/>
              <a:t>מבוא</a:t>
            </a:r>
            <a:endParaRPr lang="en-US" dirty="0"/>
          </a:p>
        </p:txBody>
      </p:sp>
      <p:sp>
        <p:nvSpPr>
          <p:cNvPr id="3" name="Content Placeholder 2">
            <a:extLst>
              <a:ext uri="{FF2B5EF4-FFF2-40B4-BE49-F238E27FC236}">
                <a16:creationId xmlns:a16="http://schemas.microsoft.com/office/drawing/2014/main" id="{B4C9DD78-18F6-40A9-8D4C-95B7D001C23D}"/>
              </a:ext>
            </a:extLst>
          </p:cNvPr>
          <p:cNvSpPr>
            <a:spLocks noGrp="1"/>
          </p:cNvSpPr>
          <p:nvPr>
            <p:ph idx="1"/>
          </p:nvPr>
        </p:nvSpPr>
        <p:spPr>
          <a:xfrm>
            <a:off x="1518557" y="758825"/>
            <a:ext cx="10515600" cy="4351338"/>
          </a:xfrm>
        </p:spPr>
        <p:txBody>
          <a:bodyPr/>
          <a:lstStyle/>
          <a:p>
            <a:pPr algn="r" rtl="1">
              <a:spcBef>
                <a:spcPts val="1200"/>
              </a:spcBef>
              <a:spcAft>
                <a:spcPts val="300"/>
              </a:spcAft>
            </a:pPr>
            <a:r>
              <a:rPr lang="he-IL" sz="1800" b="1" i="1" dirty="0">
                <a:effectLst/>
                <a:latin typeface="Arial" panose="020B0604020202020204" pitchFamily="34" charset="0"/>
              </a:rPr>
              <a:t>אופן זיהוי אובייקטים בעין האנושית:</a:t>
            </a:r>
            <a:endParaRPr lang="he-IL" sz="1800" dirty="0">
              <a:effectLst/>
              <a:latin typeface="Arial" panose="020B0604020202020204" pitchFamily="34" charset="0"/>
              <a:ea typeface="MS Mincho" panose="02020609040205080304" pitchFamily="49" charset="-128"/>
              <a:cs typeface="Arial" panose="020B0604020202020204" pitchFamily="34" charset="0"/>
            </a:endParaRPr>
          </a:p>
          <a:p>
            <a:pPr marL="0" indent="0" algn="r" rtl="1">
              <a:spcBef>
                <a:spcPts val="1200"/>
              </a:spcBef>
              <a:spcAft>
                <a:spcPts val="300"/>
              </a:spcAft>
              <a:buNone/>
            </a:pPr>
            <a:r>
              <a:rPr lang="he-IL" sz="1800" dirty="0">
                <a:effectLst/>
                <a:latin typeface="Arial" panose="020B0604020202020204" pitchFamily="34" charset="0"/>
                <a:ea typeface="MS Mincho" panose="02020609040205080304" pitchFamily="49" charset="-128"/>
                <a:cs typeface="Arial" panose="020B0604020202020204" pitchFamily="34" charset="0"/>
              </a:rPr>
              <a:t>עין אנושית יכולה לזהות אובייקט לפי הייצוג הגיאומטרי שלו. על מנת לפרש גיאומטריה אנו משתמשים ביכולת שלנו לנתח הבדלים בצבעים ובעוצמת האור. באופן דומה, בראייה ממוחשבת שינוי צבע מהיר יכול להצביע על גיאומטריה מסוימת של עצם נצפה. כמות האור שנלכד על ידי חיישני המצלמה המוחזרת על ידי אובייקט תהיה השפעה גדולה על האופן שבו ניתן היה לפרש את צורה של האובייקט </a:t>
            </a:r>
            <a:endParaRPr lang="he-IL" sz="1800" b="1" i="1" dirty="0">
              <a:effectLst/>
              <a:latin typeface="Arial" panose="020B0604020202020204" pitchFamily="34" charset="0"/>
            </a:endParaRPr>
          </a:p>
          <a:p>
            <a:pPr algn="r" rtl="1">
              <a:spcBef>
                <a:spcPts val="1200"/>
              </a:spcBef>
              <a:spcAft>
                <a:spcPts val="300"/>
              </a:spcAft>
            </a:pPr>
            <a:r>
              <a:rPr lang="he-IL" sz="1800" b="1" i="1" dirty="0">
                <a:effectLst/>
                <a:latin typeface="Arial" panose="020B0604020202020204" pitchFamily="34" charset="0"/>
              </a:rPr>
              <a:t>רשת למידה עמוקה:</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marL="0" indent="0" algn="r" rtl="1">
              <a:buNone/>
            </a:pPr>
            <a:r>
              <a:rPr lang="he-IL" sz="1800" dirty="0">
                <a:effectLst/>
                <a:latin typeface="Arial" panose="020B0604020202020204" pitchFamily="34" charset="0"/>
                <a:ea typeface="MS Mincho" panose="02020609040205080304" pitchFamily="49" charset="-128"/>
                <a:cs typeface="Arial" panose="020B0604020202020204" pitchFamily="34" charset="0"/>
              </a:rPr>
              <a:t>שיטה המבוססת על רשתות עצביות מלאכותיות כאשר רשת נוירונים היא בעלת מספר שכבות היא נקראת רשת עמוקה, השיטה מיושמת בתחומים מגוונים בניהם ראיה ממוחשבת, זיהוי דיבור, עיבוד שפה טבעית ועוד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0" name="תמונה 9">
            <a:extLst>
              <a:ext uri="{FF2B5EF4-FFF2-40B4-BE49-F238E27FC236}">
                <a16:creationId xmlns:a16="http://schemas.microsoft.com/office/drawing/2014/main" id="{A6399624-585F-1F69-9D0B-D544C01B7E48}"/>
              </a:ext>
            </a:extLst>
          </p:cNvPr>
          <p:cNvPicPr>
            <a:picLocks noChangeAspect="1"/>
          </p:cNvPicPr>
          <p:nvPr/>
        </p:nvPicPr>
        <p:blipFill>
          <a:blip r:embed="rId2"/>
          <a:stretch>
            <a:fillRect/>
          </a:stretch>
        </p:blipFill>
        <p:spPr>
          <a:xfrm>
            <a:off x="4116841" y="3630386"/>
            <a:ext cx="4041760" cy="2658836"/>
          </a:xfrm>
          <a:prstGeom prst="rect">
            <a:avLst/>
          </a:prstGeom>
        </p:spPr>
      </p:pic>
    </p:spTree>
    <p:extLst>
      <p:ext uri="{BB962C8B-B14F-4D97-AF65-F5344CB8AC3E}">
        <p14:creationId xmlns:p14="http://schemas.microsoft.com/office/powerpoint/2010/main" val="341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7E17-6716-4114-B6CD-467A31F418D7}"/>
              </a:ext>
            </a:extLst>
          </p:cNvPr>
          <p:cNvSpPr>
            <a:spLocks noGrp="1"/>
          </p:cNvSpPr>
          <p:nvPr>
            <p:ph type="title"/>
          </p:nvPr>
        </p:nvSpPr>
        <p:spPr>
          <a:xfrm>
            <a:off x="1469572" y="-168275"/>
            <a:ext cx="10515600" cy="1325563"/>
          </a:xfrm>
        </p:spPr>
        <p:txBody>
          <a:bodyPr/>
          <a:lstStyle/>
          <a:p>
            <a:pPr algn="r"/>
            <a:r>
              <a:rPr lang="he-IL"/>
              <a:t>מבוא</a:t>
            </a:r>
            <a:endParaRPr lang="en-US" dirty="0"/>
          </a:p>
        </p:txBody>
      </p:sp>
      <p:sp>
        <p:nvSpPr>
          <p:cNvPr id="3" name="Content Placeholder 2">
            <a:extLst>
              <a:ext uri="{FF2B5EF4-FFF2-40B4-BE49-F238E27FC236}">
                <a16:creationId xmlns:a16="http://schemas.microsoft.com/office/drawing/2014/main" id="{B4C9DD78-18F6-40A9-8D4C-95B7D001C23D}"/>
              </a:ext>
            </a:extLst>
          </p:cNvPr>
          <p:cNvSpPr>
            <a:spLocks noGrp="1"/>
          </p:cNvSpPr>
          <p:nvPr>
            <p:ph idx="1"/>
          </p:nvPr>
        </p:nvSpPr>
        <p:spPr>
          <a:xfrm>
            <a:off x="1415143" y="829583"/>
            <a:ext cx="10515600" cy="4351338"/>
          </a:xfrm>
        </p:spPr>
        <p:txBody>
          <a:bodyPr/>
          <a:lstStyle/>
          <a:p>
            <a:pPr algn="r" rtl="1">
              <a:spcBef>
                <a:spcPts val="1200"/>
              </a:spcBef>
              <a:spcAft>
                <a:spcPts val="300"/>
              </a:spcAft>
            </a:pPr>
            <a:r>
              <a:rPr lang="he-IL" sz="1800" b="1" i="1" dirty="0">
                <a:effectLst/>
                <a:ea typeface="MS Mincho" panose="02020609040205080304" pitchFamily="49" charset="-128"/>
                <a:cs typeface="Arial" panose="020B0604020202020204" pitchFamily="34" charset="0"/>
              </a:rPr>
              <a:t>סיווג תמונה </a:t>
            </a:r>
          </a:p>
          <a:p>
            <a:pPr marL="0" indent="0" algn="r" rtl="1">
              <a:spcBef>
                <a:spcPts val="1200"/>
              </a:spcBef>
              <a:spcAft>
                <a:spcPts val="300"/>
              </a:spcAft>
              <a:buNone/>
            </a:pPr>
            <a:r>
              <a:rPr lang="he-IL" sz="1800" dirty="0">
                <a:effectLst/>
                <a:latin typeface="Arial" panose="020B0604020202020204" pitchFamily="34" charset="0"/>
                <a:ea typeface="MS Mincho" panose="02020609040205080304" pitchFamily="49" charset="-128"/>
                <a:cs typeface="Arial" panose="020B0604020202020204" pitchFamily="34" charset="0"/>
              </a:rPr>
              <a:t>סיווג הוא תהליך של שיוך תמונה למחלקה כלומר המחלקה מציינת את האובייקט בתמונה. אחד השיטות הנפוצות וטובות ביותר לבצע סיווג היא ע"י רשת למידה עמוקה, זאת לאור יכולתם של הרשתות למידה עמוקה לעבד מידע חזותי. סיווג אובייקטים הוא בעיה של למידת מכונה מפוקחת, מה שאומר שצריך לאמן את המודלים בדוגמאות שתויגו(הכוללות מידע על האובייקט)</a:t>
            </a:r>
          </a:p>
        </p:txBody>
      </p:sp>
      <p:pic>
        <p:nvPicPr>
          <p:cNvPr id="4" name="תמונה 3">
            <a:extLst>
              <a:ext uri="{FF2B5EF4-FFF2-40B4-BE49-F238E27FC236}">
                <a16:creationId xmlns:a16="http://schemas.microsoft.com/office/drawing/2014/main" id="{6D57D065-2FA3-7D2D-49D1-7E89C54C2135}"/>
              </a:ext>
            </a:extLst>
          </p:cNvPr>
          <p:cNvPicPr>
            <a:picLocks noChangeAspect="1"/>
          </p:cNvPicPr>
          <p:nvPr/>
        </p:nvPicPr>
        <p:blipFill>
          <a:blip r:embed="rId2"/>
          <a:stretch>
            <a:fillRect/>
          </a:stretch>
        </p:blipFill>
        <p:spPr>
          <a:xfrm>
            <a:off x="2547016" y="2243921"/>
            <a:ext cx="7097967" cy="4351339"/>
          </a:xfrm>
          <a:prstGeom prst="rect">
            <a:avLst/>
          </a:prstGeom>
        </p:spPr>
      </p:pic>
    </p:spTree>
    <p:extLst>
      <p:ext uri="{BB962C8B-B14F-4D97-AF65-F5344CB8AC3E}">
        <p14:creationId xmlns:p14="http://schemas.microsoft.com/office/powerpoint/2010/main" val="87269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D794-96AC-4796-8A74-BEB8E8DB4925}"/>
              </a:ext>
            </a:extLst>
          </p:cNvPr>
          <p:cNvSpPr>
            <a:spLocks noGrp="1"/>
          </p:cNvSpPr>
          <p:nvPr>
            <p:ph type="title"/>
          </p:nvPr>
        </p:nvSpPr>
        <p:spPr/>
        <p:txBody>
          <a:bodyPr/>
          <a:lstStyle/>
          <a:p>
            <a:pPr algn="r"/>
            <a:r>
              <a:rPr lang="he-IL" dirty="0"/>
              <a:t>מטרת הפרויקט</a:t>
            </a:r>
            <a:endParaRPr lang="en-US" dirty="0"/>
          </a:p>
        </p:txBody>
      </p:sp>
      <p:sp>
        <p:nvSpPr>
          <p:cNvPr id="3" name="Content Placeholder 2">
            <a:extLst>
              <a:ext uri="{FF2B5EF4-FFF2-40B4-BE49-F238E27FC236}">
                <a16:creationId xmlns:a16="http://schemas.microsoft.com/office/drawing/2014/main" id="{C38C291F-E8F7-42BE-9A74-7CF57B6D6240}"/>
              </a:ext>
            </a:extLst>
          </p:cNvPr>
          <p:cNvSpPr>
            <a:spLocks noGrp="1"/>
          </p:cNvSpPr>
          <p:nvPr>
            <p:ph idx="1"/>
          </p:nvPr>
        </p:nvSpPr>
        <p:spPr>
          <a:xfrm>
            <a:off x="963386" y="1646011"/>
            <a:ext cx="10515600" cy="4351338"/>
          </a:xfrm>
        </p:spPr>
        <p:txBody>
          <a:bodyPr/>
          <a:lstStyle/>
          <a:p>
            <a:pPr marL="0" indent="0" algn="r" rtl="1">
              <a:buNone/>
            </a:pPr>
            <a:r>
              <a:rPr lang="he-IL"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מטרת הפרויקט העיקרית הוא מימוש והשוואה של שיטות למידה עמוקה לזיהוי אובייקטים בתנאי תאורה קשים במיוחד.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מודל ליצירת תמונות חשוכות ראליסטיות</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והשוואה של דרכי שיפור למודל של למידה עמוקה לסיווג אובייקטים בתנאי תאורה קשים במיוחד</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מודל אשר מסווג תמונות חשוכות באחוז דיוק גבוה מהמודליים הקיימים</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ניתוח והשוואת ביצועים</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353837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C291F-E8F7-42BE-9A74-7CF57B6D6240}"/>
              </a:ext>
            </a:extLst>
          </p:cNvPr>
          <p:cNvSpPr>
            <a:spLocks noGrp="1"/>
          </p:cNvSpPr>
          <p:nvPr>
            <p:ph idx="1"/>
          </p:nvPr>
        </p:nvSpPr>
        <p:spPr>
          <a:xfrm>
            <a:off x="1181100" y="1036411"/>
            <a:ext cx="10515600" cy="4351338"/>
          </a:xfrm>
        </p:spPr>
        <p:txBody>
          <a:bodyPr>
            <a:normAutofit/>
          </a:bodyPr>
          <a:lstStyle/>
          <a:p>
            <a:pPr marL="342900" lvl="0" indent="-342900" algn="r" rtl="1">
              <a:spcBef>
                <a:spcPts val="1200"/>
              </a:spcBef>
              <a:spcAft>
                <a:spcPts val="300"/>
              </a:spcAft>
              <a:buFont typeface="+mj-lt"/>
              <a:buAutoNum type="arabicPeriod"/>
            </a:pPr>
            <a:r>
              <a:rPr lang="he-IL" sz="1600" b="0" i="0" dirty="0">
                <a:effectLst/>
                <a:latin typeface="Arial" panose="020B0604020202020204" pitchFamily="34" charset="0"/>
              </a:rPr>
              <a:t>יכולת ליצירת תמונות חשוכות ראליסטיות:</a:t>
            </a:r>
            <a:endParaRPr lang="en-IL" sz="1600" b="1" i="1" dirty="0">
              <a:effectLst/>
              <a:latin typeface="Arial" panose="020B0604020202020204" pitchFamily="34" charset="0"/>
            </a:endParaRPr>
          </a:p>
          <a:p>
            <a:pPr indent="0" algn="r" rtl="1">
              <a:buNone/>
            </a:pPr>
            <a:r>
              <a:rPr lang="he-IL" sz="1600" dirty="0">
                <a:effectLst/>
                <a:latin typeface="Arial" panose="020B0604020202020204" pitchFamily="34" charset="0"/>
                <a:ea typeface="MS Mincho" panose="02020609040205080304" pitchFamily="49" charset="-128"/>
                <a:cs typeface="Arial" panose="020B0604020202020204" pitchFamily="34" charset="0"/>
              </a:rPr>
              <a:t>מדדים:</a:t>
            </a:r>
            <a:endParaRPr lang="en-IL" sz="1600" dirty="0">
              <a:effectLst/>
              <a:latin typeface="Arial" panose="020B0604020202020204" pitchFamily="34" charset="0"/>
              <a:ea typeface="MS Mincho" panose="02020609040205080304" pitchFamily="49" charset="-128"/>
              <a:cs typeface="Times New Roman" panose="02020603050405020304" pitchFamily="18" charset="0"/>
            </a:endParaRPr>
          </a:p>
          <a:p>
            <a:pPr marL="742950" lvl="1" indent="-285750" algn="r" rtl="1">
              <a:lnSpc>
                <a:spcPct val="115000"/>
              </a:lnSpc>
              <a:spcAft>
                <a:spcPts val="10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MSE</a:t>
            </a:r>
            <a:r>
              <a:rPr lang="he-IL"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SNR</a:t>
            </a:r>
            <a:r>
              <a:rPr lang="he-IL"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,PSNR</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Calibri" panose="020F0502020204030204" pitchFamily="34" charset="0"/>
                <a:ea typeface="Calibri" panose="020F0502020204030204" pitchFamily="34" charset="0"/>
                <a:cs typeface="Arial" panose="020B0604020202020204" pitchFamily="34" charset="0"/>
              </a:rPr>
              <a:t>התאמת הסטנוגרמה במרחב הצבע למול תמונות חשוכות זהות</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spcBef>
                <a:spcPts val="1200"/>
              </a:spcBef>
              <a:spcAft>
                <a:spcPts val="300"/>
              </a:spcAft>
              <a:buNone/>
            </a:pPr>
            <a:r>
              <a:rPr lang="he-IL" sz="1600" dirty="0">
                <a:latin typeface="Arial" panose="020B0604020202020204" pitchFamily="34" charset="0"/>
              </a:rPr>
              <a:t>2.    </a:t>
            </a:r>
            <a:r>
              <a:rPr lang="he-IL" sz="1600" b="0" i="0" dirty="0">
                <a:effectLst/>
                <a:latin typeface="Arial" panose="020B0604020202020204" pitchFamily="34" charset="0"/>
              </a:rPr>
              <a:t>מימוש מודל אשר מסווג תמונות חשוכות באחוז דיוק גבוה</a:t>
            </a:r>
            <a:endParaRPr lang="en-IL" sz="1600" b="1" i="1" dirty="0">
              <a:effectLst/>
              <a:latin typeface="Arial" panose="020B0604020202020204" pitchFamily="34" charset="0"/>
            </a:endParaRPr>
          </a:p>
          <a:p>
            <a:pPr indent="0" algn="r" rtl="1">
              <a:buNone/>
            </a:pPr>
            <a:r>
              <a:rPr lang="he-IL" sz="1600" dirty="0">
                <a:effectLst/>
                <a:latin typeface="Arial" panose="020B0604020202020204" pitchFamily="34" charset="0"/>
                <a:ea typeface="MS Mincho" panose="02020609040205080304" pitchFamily="49" charset="-128"/>
                <a:cs typeface="Arial" panose="020B0604020202020204" pitchFamily="34" charset="0"/>
              </a:rPr>
              <a:t>מדדים:</a:t>
            </a:r>
            <a:endParaRPr lang="en-IL" sz="1600" dirty="0">
              <a:effectLst/>
              <a:latin typeface="Arial" panose="020B0604020202020204" pitchFamily="34" charset="0"/>
              <a:ea typeface="MS Mincho" panose="02020609040205080304" pitchFamily="49" charset="-128"/>
              <a:cs typeface="Times New Roman" panose="02020603050405020304" pitchFamily="18" charset="0"/>
            </a:endParaRPr>
          </a:p>
          <a:p>
            <a:pPr marL="742950" lvl="1" indent="-285750" algn="r" rtl="1">
              <a:lnSpc>
                <a:spcPct val="115000"/>
              </a:lnSpc>
              <a:buFont typeface="Symbol" panose="05050102010706020507" pitchFamily="18" charset="2"/>
              <a:buChar char=""/>
            </a:pPr>
            <a:r>
              <a:rPr lang="he-IL" sz="1600" dirty="0">
                <a:effectLst/>
                <a:latin typeface="Calibri" panose="020F0502020204030204" pitchFamily="34" charset="0"/>
                <a:ea typeface="Calibri" panose="020F0502020204030204" pitchFamily="34" charset="0"/>
                <a:cs typeface="Arial" panose="020B0604020202020204" pitchFamily="34" charset="0"/>
              </a:rPr>
              <a:t>אחוז דיוק (</a:t>
            </a:r>
            <a:r>
              <a:rPr lang="en-US" sz="1600" dirty="0">
                <a:effectLst/>
                <a:latin typeface="Calibri" panose="020F0502020204030204" pitchFamily="34" charset="0"/>
                <a:ea typeface="Calibri" panose="020F0502020204030204" pitchFamily="34" charset="0"/>
                <a:cs typeface="Arial" panose="020B0604020202020204" pitchFamily="34" charset="0"/>
              </a:rPr>
              <a:t>Accuracy</a:t>
            </a:r>
            <a:r>
              <a:rPr lang="he-IL" sz="1600" dirty="0">
                <a:effectLst/>
                <a:latin typeface="Calibri" panose="020F0502020204030204" pitchFamily="34" charset="0"/>
                <a:ea typeface="Calibri" panose="020F0502020204030204" pitchFamily="34" charset="0"/>
                <a:cs typeface="Arial" panose="020B0604020202020204" pitchFamily="34" charset="0"/>
              </a:rPr>
              <a:t>) – הערכה כמה המודל מדיוק</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Recall</a:t>
            </a:r>
            <a:r>
              <a:rPr lang="he-IL" sz="1600" dirty="0">
                <a:effectLst/>
                <a:latin typeface="Calibri" panose="020F0502020204030204" pitchFamily="34" charset="0"/>
                <a:ea typeface="Calibri" panose="020F0502020204030204" pitchFamily="34" charset="0"/>
                <a:cs typeface="Arial" panose="020B0604020202020204" pitchFamily="34" charset="0"/>
              </a:rPr>
              <a:t> (רגישות) – הפרופורציה של דוגמאות חיוביות שזוהו נכונה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Precision</a:t>
            </a:r>
            <a:r>
              <a:rPr lang="he-IL" sz="1600" dirty="0">
                <a:effectLst/>
                <a:latin typeface="Calibri" panose="020F0502020204030204" pitchFamily="34" charset="0"/>
                <a:ea typeface="Calibri" panose="020F0502020204030204" pitchFamily="34" charset="0"/>
                <a:cs typeface="Arial" panose="020B0604020202020204" pitchFamily="34" charset="0"/>
              </a:rPr>
              <a:t> - הוא היחס של תצפיות חיוביות שהמודל זיהה נכונה מכל התצפיות שהמודל זיהה שהם חיוביות (בצדק או שלא בצדק)</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spcAft>
                <a:spcPts val="1000"/>
              </a:spcAft>
              <a:buFont typeface="Symbol" panose="05050102010706020507" pitchFamily="18" charset="2"/>
              <a:buChar char=""/>
            </a:pPr>
            <a:r>
              <a:rPr lang="he-IL" sz="1600" dirty="0">
                <a:effectLst/>
                <a:latin typeface="Calibri" panose="020F0502020204030204" pitchFamily="34" charset="0"/>
                <a:ea typeface="Calibri" panose="020F0502020204030204" pitchFamily="34" charset="0"/>
                <a:cs typeface="Arial" panose="020B0604020202020204" pitchFamily="34" charset="0"/>
              </a:rPr>
              <a:t>עקומה </a:t>
            </a:r>
            <a:r>
              <a:rPr lang="en-US" sz="1600" dirty="0">
                <a:effectLst/>
                <a:latin typeface="Calibri" panose="020F0502020204030204" pitchFamily="34" charset="0"/>
                <a:ea typeface="Calibri" panose="020F0502020204030204" pitchFamily="34" charset="0"/>
                <a:cs typeface="Arial" panose="020B0604020202020204" pitchFamily="34" charset="0"/>
              </a:rPr>
              <a:t>ROC</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Calibri" panose="020F0502020204030204" pitchFamily="34"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Area Under Curve (AUC)</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E39E7F84-0588-BEA6-080A-09AEC74B39D4}"/>
              </a:ext>
            </a:extLst>
          </p:cNvPr>
          <p:cNvSpPr>
            <a:spLocks noGrp="1"/>
          </p:cNvSpPr>
          <p:nvPr>
            <p:ph type="title"/>
          </p:nvPr>
        </p:nvSpPr>
        <p:spPr>
          <a:xfrm>
            <a:off x="1447799" y="-119289"/>
            <a:ext cx="10515600" cy="1325563"/>
          </a:xfrm>
        </p:spPr>
        <p:txBody>
          <a:bodyPr/>
          <a:lstStyle/>
          <a:p>
            <a:pPr algn="r"/>
            <a:r>
              <a:rPr lang="he-IL" dirty="0"/>
              <a:t>יעדים ומדדים</a:t>
            </a:r>
            <a:endParaRPr lang="en-US" dirty="0"/>
          </a:p>
        </p:txBody>
      </p:sp>
    </p:spTree>
    <p:extLst>
      <p:ext uri="{BB962C8B-B14F-4D97-AF65-F5344CB8AC3E}">
        <p14:creationId xmlns:p14="http://schemas.microsoft.com/office/powerpoint/2010/main" val="83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554079" y="-192398"/>
            <a:ext cx="10515600" cy="1325563"/>
          </a:xfrm>
        </p:spPr>
        <p:txBody>
          <a:bodyPr/>
          <a:lstStyle/>
          <a:p>
            <a:pPr algn="r"/>
            <a:r>
              <a:rPr lang="he-IL" dirty="0"/>
              <a:t>ניתוח מרחב הפתרונות</a:t>
            </a:r>
            <a:endParaRPr lang="en-IL" dirty="0"/>
          </a:p>
        </p:txBody>
      </p:sp>
      <p:sp>
        <p:nvSpPr>
          <p:cNvPr id="3" name="מציין מיקום תוכן 2">
            <a:extLst>
              <a:ext uri="{FF2B5EF4-FFF2-40B4-BE49-F238E27FC236}">
                <a16:creationId xmlns:a16="http://schemas.microsoft.com/office/drawing/2014/main" id="{7CEF48A3-961A-F9E9-BEF8-01ED56CCFFF3}"/>
              </a:ext>
            </a:extLst>
          </p:cNvPr>
          <p:cNvSpPr>
            <a:spLocks noGrp="1"/>
          </p:cNvSpPr>
          <p:nvPr>
            <p:ph idx="1"/>
          </p:nvPr>
        </p:nvSpPr>
        <p:spPr>
          <a:xfrm>
            <a:off x="1286807" y="1133165"/>
            <a:ext cx="10515600" cy="4351338"/>
          </a:xfrm>
        </p:spPr>
        <p:txBody>
          <a:bodyPr/>
          <a:lstStyle/>
          <a:p>
            <a:pPr marL="0" indent="0" algn="r" rtl="1">
              <a:buNone/>
            </a:pPr>
            <a:r>
              <a:rPr lang="he-IL" dirty="0"/>
              <a:t>שיפור התמונות החשוכות:</a:t>
            </a:r>
          </a:p>
          <a:p>
            <a:pPr marL="800100" lvl="1" indent="-342900" algn="r" rtl="1">
              <a:lnSpc>
                <a:spcPct val="115000"/>
              </a:lnSpc>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שיטות הקטגוריה הראשונה בנויות על בסיס שיטת </a:t>
            </a:r>
            <a:r>
              <a:rPr lang="en-US" sz="1400" dirty="0">
                <a:effectLst/>
                <a:latin typeface="Arial" panose="020B0604020202020204" pitchFamily="34" charset="0"/>
                <a:ea typeface="Calibri" panose="020F0502020204030204" pitchFamily="34" charset="0"/>
                <a:cs typeface="Arial" panose="020B0604020202020204" pitchFamily="34" charset="0"/>
              </a:rPr>
              <a:t>histogram equalization</a:t>
            </a:r>
            <a:r>
              <a:rPr lang="he-IL"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r" rtl="1">
              <a:lnSpc>
                <a:spcPct val="115000"/>
              </a:lnSpc>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הקטגוריה השנייה מבוססת על ה-</a:t>
            </a:r>
            <a:r>
              <a:rPr lang="en-US" sz="1400" dirty="0" err="1">
                <a:effectLst/>
                <a:latin typeface="Arial" panose="020B0604020202020204" pitchFamily="34" charset="0"/>
                <a:ea typeface="Calibri" panose="020F0502020204030204" pitchFamily="34" charset="0"/>
                <a:cs typeface="Arial" panose="020B0604020202020204" pitchFamily="34" charset="0"/>
              </a:rPr>
              <a:t>Retinex</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he-IL" sz="1400" dirty="0">
                <a:effectLst/>
                <a:latin typeface="Arial" panose="020B0604020202020204" pitchFamily="34" charset="0"/>
                <a:ea typeface="Calibri" panose="020F0502020204030204" pitchFamily="34" charset="0"/>
                <a:cs typeface="Arial" panose="020B0604020202020204" pitchFamily="34" charset="0"/>
              </a:rPr>
              <a:t> </a:t>
            </a:r>
            <a:r>
              <a:rPr lang="he-IL" sz="1400" dirty="0">
                <a:effectLst/>
                <a:latin typeface="Calibri" panose="020F0502020204030204" pitchFamily="34" charset="0"/>
                <a:ea typeface="Calibri" panose="020F0502020204030204" pitchFamily="34" charset="0"/>
                <a:cs typeface="Arial" panose="020B0604020202020204" pitchFamily="34" charset="0"/>
              </a:rPr>
              <a:t>תיאוריה שמניחה שתמונה היא שילוב של השתקפות והארה בכך משפר את התמונה.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r" rtl="1">
              <a:lnSpc>
                <a:spcPct val="115000"/>
              </a:lnSpc>
              <a:spcAft>
                <a:spcPts val="1000"/>
              </a:spcAft>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השיטה השלישית היא שיטות מבוססות למידה עמוקה כגון </a:t>
            </a:r>
            <a:r>
              <a:rPr lang="en-US" sz="1400" dirty="0">
                <a:effectLst/>
                <a:latin typeface="Arial" panose="020B0604020202020204" pitchFamily="34" charset="0"/>
                <a:ea typeface="Calibri" panose="020F0502020204030204" pitchFamily="34" charset="0"/>
                <a:cs typeface="Arial" panose="020B0604020202020204" pitchFamily="34" charset="0"/>
              </a:rPr>
              <a:t>MBLLE</a:t>
            </a:r>
            <a:r>
              <a:rPr lang="he-IL" sz="1400" dirty="0">
                <a:effectLst/>
                <a:latin typeface="Calibri" panose="020F0502020204030204" pitchFamily="34" charset="0"/>
                <a:ea typeface="Calibri" panose="020F0502020204030204" pitchFamily="34" charset="0"/>
                <a:cs typeface="Arial" panose="020B0604020202020204" pitchFamily="34" charset="0"/>
              </a:rPr>
              <a:t>,</a:t>
            </a:r>
            <a:r>
              <a:rPr lang="en-US" sz="1400" dirty="0" err="1">
                <a:effectLst/>
                <a:latin typeface="Arial" panose="020B0604020202020204" pitchFamily="34" charset="0"/>
                <a:ea typeface="Calibri" panose="020F0502020204030204" pitchFamily="34" charset="0"/>
                <a:cs typeface="Arial" panose="020B0604020202020204" pitchFamily="34" charset="0"/>
              </a:rPr>
              <a:t>RetinexNet</a:t>
            </a:r>
            <a:r>
              <a:rPr lang="en-US" sz="1400" dirty="0">
                <a:effectLst/>
                <a:latin typeface="Calibri" panose="020F0502020204030204" pitchFamily="34" charset="0"/>
                <a:ea typeface="Calibri" panose="020F0502020204030204" pitchFamily="34" charset="0"/>
                <a:cs typeface="Arial" panose="020B0604020202020204" pitchFamily="34" charset="0"/>
              </a:rPr>
              <a:t> </a:t>
            </a:r>
            <a:r>
              <a:rPr lang="he-IL"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IL" dirty="0"/>
          </a:p>
        </p:txBody>
      </p:sp>
      <p:pic>
        <p:nvPicPr>
          <p:cNvPr id="7" name="תמונה 6">
            <a:extLst>
              <a:ext uri="{FF2B5EF4-FFF2-40B4-BE49-F238E27FC236}">
                <a16:creationId xmlns:a16="http://schemas.microsoft.com/office/drawing/2014/main" id="{7DA7F504-1F9B-EC79-432D-7AFC64577C6D}"/>
              </a:ext>
            </a:extLst>
          </p:cNvPr>
          <p:cNvPicPr>
            <a:picLocks noChangeAspect="1"/>
          </p:cNvPicPr>
          <p:nvPr/>
        </p:nvPicPr>
        <p:blipFill>
          <a:blip r:embed="rId2"/>
          <a:stretch>
            <a:fillRect/>
          </a:stretch>
        </p:blipFill>
        <p:spPr>
          <a:xfrm>
            <a:off x="1992229" y="2965534"/>
            <a:ext cx="8039100" cy="3152775"/>
          </a:xfrm>
          <a:prstGeom prst="rect">
            <a:avLst/>
          </a:prstGeom>
        </p:spPr>
      </p:pic>
    </p:spTree>
    <p:extLst>
      <p:ext uri="{BB962C8B-B14F-4D97-AF65-F5344CB8AC3E}">
        <p14:creationId xmlns:p14="http://schemas.microsoft.com/office/powerpoint/2010/main" val="248471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947111" y="0"/>
            <a:ext cx="10130589" cy="916669"/>
          </a:xfrm>
        </p:spPr>
        <p:txBody>
          <a:bodyPr/>
          <a:lstStyle/>
          <a:p>
            <a:pPr algn="r"/>
            <a:r>
              <a:rPr lang="he-IL" dirty="0"/>
              <a:t>ניתוח מרחב הפתרונות</a:t>
            </a:r>
            <a:endParaRPr lang="en-IL" dirty="0"/>
          </a:p>
        </p:txBody>
      </p:sp>
      <p:sp>
        <p:nvSpPr>
          <p:cNvPr id="3" name="מציין מיקום תוכן 2">
            <a:extLst>
              <a:ext uri="{FF2B5EF4-FFF2-40B4-BE49-F238E27FC236}">
                <a16:creationId xmlns:a16="http://schemas.microsoft.com/office/drawing/2014/main" id="{7CEF48A3-961A-F9E9-BEF8-01ED56CCFFF3}"/>
              </a:ext>
            </a:extLst>
          </p:cNvPr>
          <p:cNvSpPr>
            <a:spLocks noGrp="1"/>
          </p:cNvSpPr>
          <p:nvPr>
            <p:ph idx="1"/>
          </p:nvPr>
        </p:nvSpPr>
        <p:spPr>
          <a:xfrm>
            <a:off x="1365011" y="1119199"/>
            <a:ext cx="10515600" cy="4351338"/>
          </a:xfrm>
        </p:spPr>
        <p:txBody>
          <a:bodyPr/>
          <a:lstStyle/>
          <a:p>
            <a:pPr marL="0" indent="0" algn="r" rtl="1">
              <a:buNone/>
            </a:pPr>
            <a:r>
              <a:rPr lang="he-IL" dirty="0"/>
              <a:t>סיווג תמונה:</a:t>
            </a:r>
          </a:p>
          <a:p>
            <a:pPr marL="0" indent="0" algn="r" rtl="1">
              <a:buNone/>
            </a:pPr>
            <a:r>
              <a:rPr lang="he-IL" sz="2000" dirty="0"/>
              <a:t>ישנם שיטות המבוססות למידת מכונה כגון </a:t>
            </a:r>
            <a:r>
              <a:rPr lang="en-US" sz="2000" dirty="0"/>
              <a:t>SVM</a:t>
            </a:r>
            <a:r>
              <a:rPr lang="he-IL" sz="2000" dirty="0"/>
              <a:t> , </a:t>
            </a:r>
            <a:r>
              <a:rPr lang="en-US" sz="2000" dirty="0"/>
              <a:t>KMEANS</a:t>
            </a:r>
            <a:r>
              <a:rPr lang="he-IL" sz="2000" dirty="0"/>
              <a:t> ועוד.. וגם שיטות מבוססים למידה עמוקה</a:t>
            </a:r>
            <a:r>
              <a:rPr lang="he-IL" sz="2400" dirty="0"/>
              <a:t>.  </a:t>
            </a:r>
          </a:p>
        </p:txBody>
      </p:sp>
      <p:sp>
        <p:nvSpPr>
          <p:cNvPr id="7" name="תיבת טקסט 6">
            <a:extLst>
              <a:ext uri="{FF2B5EF4-FFF2-40B4-BE49-F238E27FC236}">
                <a16:creationId xmlns:a16="http://schemas.microsoft.com/office/drawing/2014/main" id="{457B1B73-4E53-0078-6336-86F070C81EEA}"/>
              </a:ext>
            </a:extLst>
          </p:cNvPr>
          <p:cNvSpPr txBox="1"/>
          <p:nvPr/>
        </p:nvSpPr>
        <p:spPr>
          <a:xfrm>
            <a:off x="5649686" y="2299460"/>
            <a:ext cx="6161314" cy="2259080"/>
          </a:xfrm>
          <a:prstGeom prst="rect">
            <a:avLst/>
          </a:prstGeom>
          <a:noFill/>
        </p:spPr>
        <p:txBody>
          <a:bodyPr wrap="square">
            <a:spAutoFit/>
          </a:bodyPr>
          <a:lstStyle/>
          <a:p>
            <a:pPr algn="r" rtl="1">
              <a:spcBef>
                <a:spcPts val="1200"/>
              </a:spcBef>
              <a:spcAft>
                <a:spcPts val="300"/>
              </a:spcAft>
            </a:pPr>
            <a:r>
              <a:rPr lang="he-IL" sz="1800" b="1" dirty="0">
                <a:effectLst/>
                <a:latin typeface="Arial" panose="020B0604020202020204" pitchFamily="34" charset="0"/>
              </a:rPr>
              <a:t>יתרונות רשת עמוקה: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צורך נמוך בהתערבות אנושית.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מספק תוצאות מדויקות לאחר אימון עם דאטה גדול.</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200"/>
              </a:spcBef>
              <a:spcAft>
                <a:spcPts val="300"/>
              </a:spcAft>
            </a:pPr>
            <a:r>
              <a:rPr lang="he-IL" sz="1800" b="1" dirty="0">
                <a:effectLst/>
                <a:latin typeface="Arial" panose="020B0604020202020204" pitchFamily="34" charset="0"/>
              </a:rPr>
              <a:t>חסרונות רשת עמוקה: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מערכות למידה עמוקה דורשות חומרה ומשאבים חזקים.</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 כמות דאטה גדולה.</a:t>
            </a:r>
            <a:endParaRPr lang="en-IL"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4C8B25D1-F988-5DE5-E2B4-340C0C64CF64}"/>
              </a:ext>
            </a:extLst>
          </p:cNvPr>
          <p:cNvSpPr txBox="1"/>
          <p:nvPr/>
        </p:nvSpPr>
        <p:spPr>
          <a:xfrm>
            <a:off x="-152401" y="2299460"/>
            <a:ext cx="6161314" cy="2259080"/>
          </a:xfrm>
          <a:prstGeom prst="rect">
            <a:avLst/>
          </a:prstGeom>
          <a:noFill/>
        </p:spPr>
        <p:txBody>
          <a:bodyPr wrap="square">
            <a:spAutoFit/>
          </a:bodyPr>
          <a:lstStyle/>
          <a:p>
            <a:pPr algn="r" rtl="1">
              <a:spcBef>
                <a:spcPts val="1200"/>
              </a:spcBef>
              <a:spcAft>
                <a:spcPts val="300"/>
              </a:spcAft>
            </a:pPr>
            <a:r>
              <a:rPr lang="he-IL" sz="1800" b="1" dirty="0">
                <a:effectLst/>
                <a:latin typeface="Arial" panose="020B0604020202020204" pitchFamily="34" charset="0"/>
              </a:rPr>
              <a:t>יתרונות למידת מכונה: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מבנה אלגוריתמי פשוט.</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 קצת דאטה לעומת מערכות למידה עמוקה.</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200"/>
              </a:spcBef>
              <a:spcAft>
                <a:spcPts val="300"/>
              </a:spcAft>
            </a:pPr>
            <a:r>
              <a:rPr lang="he-IL" sz="1800" b="1" dirty="0">
                <a:effectLst/>
                <a:latin typeface="Arial" panose="020B0604020202020204" pitchFamily="34" charset="0"/>
              </a:rPr>
              <a:t>חסרונות למידת מכונה: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דורשת התערבות אנושית מתמשכת יותר כדי להשיג תוצאות.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מערכת מותאמת לבעיה מסוימת ומוגבלות בתוצאות.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00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0199913" y="-112434"/>
            <a:ext cx="1902801" cy="793471"/>
          </a:xfrm>
        </p:spPr>
        <p:txBody>
          <a:bodyPr/>
          <a:lstStyle/>
          <a:p>
            <a:pPr algn="r"/>
            <a:r>
              <a:rPr lang="he-IL" dirty="0"/>
              <a:t>שיטות</a:t>
            </a:r>
            <a:endParaRPr lang="en-IL" dirty="0"/>
          </a:p>
        </p:txBody>
      </p:sp>
      <p:grpSp>
        <p:nvGrpSpPr>
          <p:cNvPr id="6" name="קבוצה 5">
            <a:extLst>
              <a:ext uri="{FF2B5EF4-FFF2-40B4-BE49-F238E27FC236}">
                <a16:creationId xmlns:a16="http://schemas.microsoft.com/office/drawing/2014/main" id="{5886F255-0E8E-860B-F6FA-A2F6F2F9C1FE}"/>
              </a:ext>
            </a:extLst>
          </p:cNvPr>
          <p:cNvGrpSpPr/>
          <p:nvPr/>
        </p:nvGrpSpPr>
        <p:grpSpPr>
          <a:xfrm>
            <a:off x="2250223" y="284301"/>
            <a:ext cx="7239997" cy="4611552"/>
            <a:chOff x="0" y="-129147"/>
            <a:chExt cx="9698490" cy="4397335"/>
          </a:xfrm>
        </p:grpSpPr>
        <p:sp>
          <p:nvSpPr>
            <p:cNvPr id="8" name="מלבן 7">
              <a:extLst>
                <a:ext uri="{FF2B5EF4-FFF2-40B4-BE49-F238E27FC236}">
                  <a16:creationId xmlns:a16="http://schemas.microsoft.com/office/drawing/2014/main" id="{51A628B3-EF2C-AA86-7068-74BE78CA6AEE}"/>
                </a:ext>
              </a:extLst>
            </p:cNvPr>
            <p:cNvSpPr/>
            <p:nvPr/>
          </p:nvSpPr>
          <p:spPr>
            <a:xfrm>
              <a:off x="13915" y="1727741"/>
              <a:ext cx="1717482"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Dataset Normal</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a:p>
              <a:pPr algn="ctr" rtl="1"/>
              <a:r>
                <a:rPr lang="en-US" sz="1800" kern="1200">
                  <a:solidFill>
                    <a:srgbClr val="FFFFFF"/>
                  </a:solidFill>
                  <a:effectLst/>
                  <a:ea typeface="MS Mincho" panose="02020609040205080304" pitchFamily="49" charset="-128"/>
                  <a:cs typeface="Arial" panose="020B0604020202020204" pitchFamily="34" charset="0"/>
                </a:rPr>
                <a:t>images</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sp>
          <p:nvSpPr>
            <p:cNvPr id="9" name="מלבן 8">
              <a:extLst>
                <a:ext uri="{FF2B5EF4-FFF2-40B4-BE49-F238E27FC236}">
                  <a16:creationId xmlns:a16="http://schemas.microsoft.com/office/drawing/2014/main" id="{2E97BCF1-CE60-B5FF-EA8D-AF2853807115}"/>
                </a:ext>
              </a:extLst>
            </p:cNvPr>
            <p:cNvSpPr/>
            <p:nvPr/>
          </p:nvSpPr>
          <p:spPr>
            <a:xfrm>
              <a:off x="2603838" y="109650"/>
              <a:ext cx="2528578"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Preprocessing</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0" name="מחבר חץ ישר 9">
              <a:extLst>
                <a:ext uri="{FF2B5EF4-FFF2-40B4-BE49-F238E27FC236}">
                  <a16:creationId xmlns:a16="http://schemas.microsoft.com/office/drawing/2014/main" id="{830EF341-0621-B708-3CA8-E8D95555FC21}"/>
                </a:ext>
              </a:extLst>
            </p:cNvPr>
            <p:cNvCxnSpPr>
              <a:cxnSpLocks/>
            </p:cNvCxnSpPr>
            <p:nvPr/>
          </p:nvCxnSpPr>
          <p:spPr>
            <a:xfrm>
              <a:off x="1717482" y="614570"/>
              <a:ext cx="88657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מלבן 10">
              <a:extLst>
                <a:ext uri="{FF2B5EF4-FFF2-40B4-BE49-F238E27FC236}">
                  <a16:creationId xmlns:a16="http://schemas.microsoft.com/office/drawing/2014/main" id="{2A901A28-3B92-1E9A-43BF-F05EF733504A}"/>
                </a:ext>
              </a:extLst>
            </p:cNvPr>
            <p:cNvSpPr/>
            <p:nvPr/>
          </p:nvSpPr>
          <p:spPr>
            <a:xfrm>
              <a:off x="2566945" y="1727744"/>
              <a:ext cx="1812898"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a:solidFill>
                    <a:srgbClr val="FFFFFF"/>
                  </a:solidFill>
                  <a:effectLst/>
                  <a:ea typeface="MS Mincho" panose="02020609040205080304" pitchFamily="49" charset="-128"/>
                  <a:cs typeface="Arial" panose="020B0604020202020204" pitchFamily="34" charset="0"/>
                </a:rPr>
                <a:t>אימון המודל</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sp>
          <p:nvSpPr>
            <p:cNvPr id="12" name="מלבן 11">
              <a:extLst>
                <a:ext uri="{FF2B5EF4-FFF2-40B4-BE49-F238E27FC236}">
                  <a16:creationId xmlns:a16="http://schemas.microsoft.com/office/drawing/2014/main" id="{7C1C70ED-6CC0-BD1A-335B-53AD90D273C0}"/>
                </a:ext>
              </a:extLst>
            </p:cNvPr>
            <p:cNvSpPr/>
            <p:nvPr/>
          </p:nvSpPr>
          <p:spPr>
            <a:xfrm>
              <a:off x="5508933" y="1727745"/>
              <a:ext cx="1614115"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DP model</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3" name="מחבר חץ ישר 12">
              <a:extLst>
                <a:ext uri="{FF2B5EF4-FFF2-40B4-BE49-F238E27FC236}">
                  <a16:creationId xmlns:a16="http://schemas.microsoft.com/office/drawing/2014/main" id="{C02E7F7F-2213-2DE4-FA63-2CBE061709C7}"/>
                </a:ext>
              </a:extLst>
            </p:cNvPr>
            <p:cNvCxnSpPr/>
            <p:nvPr/>
          </p:nvCxnSpPr>
          <p:spPr>
            <a:xfrm>
              <a:off x="4379843" y="2232651"/>
              <a:ext cx="1129090"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מלבן 13">
              <a:extLst>
                <a:ext uri="{FF2B5EF4-FFF2-40B4-BE49-F238E27FC236}">
                  <a16:creationId xmlns:a16="http://schemas.microsoft.com/office/drawing/2014/main" id="{EF6A4D1A-500B-43FD-9BFD-E55569ED3363}"/>
                </a:ext>
              </a:extLst>
            </p:cNvPr>
            <p:cNvSpPr/>
            <p:nvPr/>
          </p:nvSpPr>
          <p:spPr>
            <a:xfrm>
              <a:off x="0" y="109662"/>
              <a:ext cx="1717482"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dirty="0">
                  <a:solidFill>
                    <a:srgbClr val="FFFFFF"/>
                  </a:solidFill>
                  <a:effectLst/>
                  <a:ea typeface="MS Mincho" panose="02020609040205080304" pitchFamily="49" charset="-128"/>
                  <a:cs typeface="Arial" panose="020B0604020202020204" pitchFamily="34" charset="0"/>
                </a:rPr>
                <a:t>Simulate Dark images</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5" name="מחבר חץ ישר 14">
              <a:extLst>
                <a:ext uri="{FF2B5EF4-FFF2-40B4-BE49-F238E27FC236}">
                  <a16:creationId xmlns:a16="http://schemas.microsoft.com/office/drawing/2014/main" id="{A3257A08-F7AD-EF1B-049C-1C3D4101D5C0}"/>
                </a:ext>
              </a:extLst>
            </p:cNvPr>
            <p:cNvCxnSpPr/>
            <p:nvPr/>
          </p:nvCxnSpPr>
          <p:spPr>
            <a:xfrm flipH="1" flipV="1">
              <a:off x="858741" y="1119478"/>
              <a:ext cx="13915" cy="60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8CB5BA39-1278-0A1C-D39E-10978C768C11}"/>
                </a:ext>
              </a:extLst>
            </p:cNvPr>
            <p:cNvCxnSpPr>
              <a:cxnSpLocks/>
            </p:cNvCxnSpPr>
            <p:nvPr/>
          </p:nvCxnSpPr>
          <p:spPr>
            <a:xfrm>
              <a:off x="4726632" y="1119349"/>
              <a:ext cx="781848" cy="69963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A1AD83C2-F1E2-84D3-115D-266974142332}"/>
                </a:ext>
              </a:extLst>
            </p:cNvPr>
            <p:cNvCxnSpPr>
              <a:cxnSpLocks/>
            </p:cNvCxnSpPr>
            <p:nvPr/>
          </p:nvCxnSpPr>
          <p:spPr>
            <a:xfrm>
              <a:off x="1731397" y="2232649"/>
              <a:ext cx="8335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מלבן 17">
              <a:extLst>
                <a:ext uri="{FF2B5EF4-FFF2-40B4-BE49-F238E27FC236}">
                  <a16:creationId xmlns:a16="http://schemas.microsoft.com/office/drawing/2014/main" id="{5CF71889-D3A1-FAB2-A1F3-8329E7DDA347}"/>
                </a:ext>
              </a:extLst>
            </p:cNvPr>
            <p:cNvSpPr/>
            <p:nvPr/>
          </p:nvSpPr>
          <p:spPr>
            <a:xfrm>
              <a:off x="7823443" y="1743457"/>
              <a:ext cx="1746968" cy="1009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dirty="0">
                  <a:solidFill>
                    <a:srgbClr val="FFFFFF"/>
                  </a:solidFill>
                  <a:effectLst/>
                  <a:ea typeface="MS Mincho" panose="02020609040205080304" pitchFamily="49" charset="-128"/>
                  <a:cs typeface="Arial" panose="020B0604020202020204" pitchFamily="34" charset="0"/>
                </a:rPr>
                <a:t>בדיקת מדדים ואחוזי דיוק</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9" name="מחבר חץ ישר 18">
              <a:extLst>
                <a:ext uri="{FF2B5EF4-FFF2-40B4-BE49-F238E27FC236}">
                  <a16:creationId xmlns:a16="http://schemas.microsoft.com/office/drawing/2014/main" id="{2D62648A-783B-BFCF-1E03-D1DAF32AC136}"/>
                </a:ext>
              </a:extLst>
            </p:cNvPr>
            <p:cNvCxnSpPr/>
            <p:nvPr/>
          </p:nvCxnSpPr>
          <p:spPr>
            <a:xfrm>
              <a:off x="1717482" y="1119478"/>
              <a:ext cx="886570" cy="62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70383A18-FCBE-1741-F87B-9F7A05F508FB}"/>
                </a:ext>
              </a:extLst>
            </p:cNvPr>
            <p:cNvCxnSpPr>
              <a:cxnSpLocks/>
            </p:cNvCxnSpPr>
            <p:nvPr/>
          </p:nvCxnSpPr>
          <p:spPr>
            <a:xfrm>
              <a:off x="7123048" y="2232648"/>
              <a:ext cx="701040" cy="159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DB495244-B39F-D607-5567-76D86D6726B5}"/>
                </a:ext>
              </a:extLst>
            </p:cNvPr>
            <p:cNvCxnSpPr>
              <a:cxnSpLocks/>
            </p:cNvCxnSpPr>
            <p:nvPr/>
          </p:nvCxnSpPr>
          <p:spPr>
            <a:xfrm>
              <a:off x="4379843" y="2007941"/>
              <a:ext cx="1129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70D3C89D-5B0D-C6A8-20CB-17914C83644C}"/>
                </a:ext>
              </a:extLst>
            </p:cNvPr>
            <p:cNvCxnSpPr>
              <a:cxnSpLocks/>
            </p:cNvCxnSpPr>
            <p:nvPr/>
          </p:nvCxnSpPr>
          <p:spPr>
            <a:xfrm>
              <a:off x="7123048" y="2007941"/>
              <a:ext cx="701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9D7CAD20-9C0A-35FA-718D-DB3FE3265E51}"/>
                </a:ext>
              </a:extLst>
            </p:cNvPr>
            <p:cNvCxnSpPr>
              <a:cxnSpLocks/>
            </p:cNvCxnSpPr>
            <p:nvPr/>
          </p:nvCxnSpPr>
          <p:spPr>
            <a:xfrm>
              <a:off x="7123048" y="2478213"/>
              <a:ext cx="70104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מלבן 23">
              <a:extLst>
                <a:ext uri="{FF2B5EF4-FFF2-40B4-BE49-F238E27FC236}">
                  <a16:creationId xmlns:a16="http://schemas.microsoft.com/office/drawing/2014/main" id="{161A1325-C50A-0CC4-93B7-BA09B44AD505}"/>
                </a:ext>
              </a:extLst>
            </p:cNvPr>
            <p:cNvSpPr/>
            <p:nvPr/>
          </p:nvSpPr>
          <p:spPr>
            <a:xfrm>
              <a:off x="7824088" y="3258375"/>
              <a:ext cx="1614115"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a:solidFill>
                    <a:srgbClr val="FFFFFF"/>
                  </a:solidFill>
                  <a:effectLst/>
                  <a:ea typeface="MS Mincho" panose="02020609040205080304" pitchFamily="49" charset="-128"/>
                  <a:cs typeface="Arial" panose="020B0604020202020204" pitchFamily="34" charset="0"/>
                </a:rPr>
                <a:t>השוואה בין התוצאות</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25" name="מחבר חץ ישר 24">
              <a:extLst>
                <a:ext uri="{FF2B5EF4-FFF2-40B4-BE49-F238E27FC236}">
                  <a16:creationId xmlns:a16="http://schemas.microsoft.com/office/drawing/2014/main" id="{0E865A99-CA42-9506-323D-A5418CA1A1FF}"/>
                </a:ext>
              </a:extLst>
            </p:cNvPr>
            <p:cNvCxnSpPr>
              <a:cxnSpLocks/>
            </p:cNvCxnSpPr>
            <p:nvPr/>
          </p:nvCxnSpPr>
          <p:spPr>
            <a:xfrm>
              <a:off x="8668315" y="2753469"/>
              <a:ext cx="0" cy="5106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7CB48E3A-9272-30DA-F4BB-992E228B4954}"/>
                </a:ext>
              </a:extLst>
            </p:cNvPr>
            <p:cNvCxnSpPr>
              <a:cxnSpLocks/>
            </p:cNvCxnSpPr>
            <p:nvPr/>
          </p:nvCxnSpPr>
          <p:spPr>
            <a:xfrm>
              <a:off x="8989823" y="2753472"/>
              <a:ext cx="0" cy="48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B35F5CC7-445F-3DD6-B4A5-5620C479C285}"/>
                </a:ext>
              </a:extLst>
            </p:cNvPr>
            <p:cNvCxnSpPr>
              <a:cxnSpLocks/>
            </p:cNvCxnSpPr>
            <p:nvPr/>
          </p:nvCxnSpPr>
          <p:spPr>
            <a:xfrm>
              <a:off x="8332354" y="2770513"/>
              <a:ext cx="0" cy="487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מלבן 27">
              <a:extLst>
                <a:ext uri="{FF2B5EF4-FFF2-40B4-BE49-F238E27FC236}">
                  <a16:creationId xmlns:a16="http://schemas.microsoft.com/office/drawing/2014/main" id="{F5EFC9C8-AA50-E266-AB82-C0E266286865}"/>
                </a:ext>
              </a:extLst>
            </p:cNvPr>
            <p:cNvSpPr/>
            <p:nvPr/>
          </p:nvSpPr>
          <p:spPr>
            <a:xfrm>
              <a:off x="7696548" y="-129147"/>
              <a:ext cx="2001942" cy="1203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dirty="0">
                  <a:solidFill>
                    <a:srgbClr val="FFFFFF"/>
                  </a:solidFill>
                  <a:effectLst/>
                  <a:ea typeface="MS Mincho" panose="02020609040205080304" pitchFamily="49" charset="-128"/>
                  <a:cs typeface="Arial" panose="020B0604020202020204" pitchFamily="34" charset="0"/>
                </a:rPr>
                <a:t>כתיבת שינויים אלגוריתמים לשיפור התמונה</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29" name="מחבר חץ ישר 28">
              <a:extLst>
                <a:ext uri="{FF2B5EF4-FFF2-40B4-BE49-F238E27FC236}">
                  <a16:creationId xmlns:a16="http://schemas.microsoft.com/office/drawing/2014/main" id="{CBF3044D-772E-66FB-8D76-F81146702D8B}"/>
                </a:ext>
              </a:extLst>
            </p:cNvPr>
            <p:cNvCxnSpPr>
              <a:cxnSpLocks/>
            </p:cNvCxnSpPr>
            <p:nvPr/>
          </p:nvCxnSpPr>
          <p:spPr>
            <a:xfrm flipV="1">
              <a:off x="8751963" y="1119220"/>
              <a:ext cx="0" cy="6083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8022967E-D58C-2D43-B635-3E6EB02A546A}"/>
                </a:ext>
              </a:extLst>
            </p:cNvPr>
            <p:cNvCxnSpPr>
              <a:cxnSpLocks/>
              <a:stCxn id="28" idx="1"/>
            </p:cNvCxnSpPr>
            <p:nvPr/>
          </p:nvCxnSpPr>
          <p:spPr>
            <a:xfrm flipH="1">
              <a:off x="5131262" y="472469"/>
              <a:ext cx="2565286" cy="322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5CD011A2-202F-5B6F-C342-5DBC41893E9A}"/>
                </a:ext>
              </a:extLst>
            </p:cNvPr>
            <p:cNvCxnSpPr/>
            <p:nvPr/>
          </p:nvCxnSpPr>
          <p:spPr>
            <a:xfrm>
              <a:off x="1704679" y="910732"/>
              <a:ext cx="3794166" cy="96783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מחבר חץ ישר 31">
              <a:extLst>
                <a:ext uri="{FF2B5EF4-FFF2-40B4-BE49-F238E27FC236}">
                  <a16:creationId xmlns:a16="http://schemas.microsoft.com/office/drawing/2014/main" id="{9E209909-8A58-C9EC-8814-A46663727956}"/>
                </a:ext>
              </a:extLst>
            </p:cNvPr>
            <p:cNvCxnSpPr>
              <a:cxnSpLocks/>
            </p:cNvCxnSpPr>
            <p:nvPr/>
          </p:nvCxnSpPr>
          <p:spPr>
            <a:xfrm>
              <a:off x="7123048" y="2136591"/>
              <a:ext cx="70104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ADB61227-B7C3-7F23-1445-26E30431F199}"/>
                </a:ext>
              </a:extLst>
            </p:cNvPr>
            <p:cNvCxnSpPr>
              <a:cxnSpLocks/>
            </p:cNvCxnSpPr>
            <p:nvPr/>
          </p:nvCxnSpPr>
          <p:spPr>
            <a:xfrm>
              <a:off x="8102258" y="2753472"/>
              <a:ext cx="0" cy="51063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תיבת טקסט 37">
            <a:extLst>
              <a:ext uri="{FF2B5EF4-FFF2-40B4-BE49-F238E27FC236}">
                <a16:creationId xmlns:a16="http://schemas.microsoft.com/office/drawing/2014/main" id="{AEE1B267-7AEF-8A6D-BCD9-4D9D1D1A5FF4}"/>
              </a:ext>
            </a:extLst>
          </p:cNvPr>
          <p:cNvSpPr txBox="1"/>
          <p:nvPr/>
        </p:nvSpPr>
        <p:spPr>
          <a:xfrm>
            <a:off x="1384547" y="3970719"/>
            <a:ext cx="6183086" cy="2340834"/>
          </a:xfrm>
          <a:prstGeom prst="rect">
            <a:avLst/>
          </a:prstGeom>
          <a:noFill/>
        </p:spPr>
        <p:txBody>
          <a:bodyPr wrap="square">
            <a:spAutoFit/>
          </a:bodyPr>
          <a:lstStyle/>
          <a:p>
            <a:pPr algn="r" rtl="1">
              <a:spcBef>
                <a:spcPts val="1200"/>
              </a:spcBef>
              <a:spcAft>
                <a:spcPts val="300"/>
              </a:spcAft>
            </a:pPr>
            <a:r>
              <a:rPr lang="he-IL" sz="1600" b="1" i="0" u="sng" dirty="0">
                <a:effectLst/>
                <a:latin typeface="Arial" panose="020B0604020202020204" pitchFamily="34" charset="0"/>
                <a:cs typeface="Arial" panose="020B0604020202020204" pitchFamily="34" charset="0"/>
              </a:rPr>
              <a:t>דיאגרמת בלוקים – הסבר:</a:t>
            </a:r>
            <a:endParaRPr lang="en-IL" sz="1600" b="1" i="1" dirty="0">
              <a:effectLst/>
              <a:latin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אימון מודל על סט תמונות רגיל ובדיקת אחוזי הצלחה לסיווג ע"י המודל שמאומן (מסלול אדום).</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יצירת דאטה סט של תמונות חשוכות העברת התמונות לסיווג דרך המודל ובדיקות אחוזי הצלחה (מסלול כתום).</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אימון בעזרת שילוב של תמונות חשוכות ובדיקת אחוזי ההצלחה של המודל שאומן (מסלול כחול).</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שיפור התמונות החשוכות ובדיקת אחוזי הצלחת הסיווג (מסלול ירוק).</a:t>
            </a:r>
            <a:endParaRPr lang="en-IL"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018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779</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זיהוי אובייקטים בחושך בעזרת למידה עמוקה</vt:lpstr>
      <vt:lpstr>תקציר </vt:lpstr>
      <vt:lpstr>מבוא</vt:lpstr>
      <vt:lpstr>מבוא</vt:lpstr>
      <vt:lpstr>מטרת הפרויקט</vt:lpstr>
      <vt:lpstr>יעדים ומדדים</vt:lpstr>
      <vt:lpstr>ניתוח מרחב הפתרונות</vt:lpstr>
      <vt:lpstr>ניתוח מרחב הפתרונות</vt:lpstr>
      <vt:lpstr>שיטות</vt:lpstr>
      <vt:lpstr>האתגר הנדסי</vt:lpstr>
      <vt:lpstr>תוצרי הפרויקט</vt:lpstr>
      <vt:lpstr>Gant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Methods for Object Recognition in Dark Research project</dc:title>
  <dc:creator>Yarom Swisa</dc:creator>
  <cp:lastModifiedBy>rom hirsch</cp:lastModifiedBy>
  <cp:revision>10</cp:revision>
  <dcterms:created xsi:type="dcterms:W3CDTF">2022-04-09T16:30:39Z</dcterms:created>
  <dcterms:modified xsi:type="dcterms:W3CDTF">2022-05-26T19:11:33Z</dcterms:modified>
</cp:coreProperties>
</file>