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75" r:id="rId6"/>
    <p:sldId id="262" r:id="rId7"/>
    <p:sldId id="280" r:id="rId8"/>
    <p:sldId id="293" r:id="rId9"/>
    <p:sldId id="264" r:id="rId10"/>
    <p:sldId id="281" r:id="rId11"/>
    <p:sldId id="282" r:id="rId12"/>
    <p:sldId id="283" r:id="rId13"/>
    <p:sldId id="285" r:id="rId14"/>
    <p:sldId id="286" r:id="rId15"/>
    <p:sldId id="273" r:id="rId16"/>
    <p:sldId id="270" r:id="rId17"/>
    <p:sldId id="289" r:id="rId18"/>
    <p:sldId id="291" r:id="rId19"/>
    <p:sldId id="287" r:id="rId20"/>
    <p:sldId id="274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D5D48D9-9106-48ED-B0F1-08352BB03017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EDEB170-8592-48F6-9A52-2EB9B36CE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9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20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176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39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7751" y="2009774"/>
            <a:ext cx="101155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08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40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05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8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12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05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AA337B-8EF3-4A0B-9010-D22A54412BF9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74252E-7898-465D-9FD4-44006F26CDB0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2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ref/colorchecker.html" TargetMode="External"/><Relationship Id="rId2" Type="http://schemas.openxmlformats.org/officeDocument/2006/relationships/hyperlink" Target="http://www.brucelindbloom.com/index.html?Eqn_ChromAdapt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613" y="3755158"/>
            <a:ext cx="8810281" cy="54530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MULTI-COLOR BALANCE FOR COLOR CONSTANCY</a:t>
            </a:r>
            <a:endParaRPr lang="he-IL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413" y="5266504"/>
            <a:ext cx="10058400" cy="11430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he-IL" dirty="0"/>
              <a:t>מגיש: רום הירש וירום </a:t>
            </a:r>
            <a:r>
              <a:rPr lang="he-IL" dirty="0" err="1"/>
              <a:t>סויסה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מרצה: ד"ר רון שמואלי</a:t>
            </a:r>
          </a:p>
          <a:p>
            <a:pPr algn="ctr"/>
            <a:br>
              <a:rPr lang="en-US" dirty="0"/>
            </a:b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479613" y="393428"/>
            <a:ext cx="9600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מבוא לעיבוד תמונה – פרוייקט קורס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4C8C768-8B78-A5CC-D1C1-61965B6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89" y="1473920"/>
            <a:ext cx="6006014" cy="228123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1F559CB-C57B-9328-CE18-345089E8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48" y="1473920"/>
            <a:ext cx="4071937" cy="2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79" y="1845734"/>
            <a:ext cx="10309473" cy="4446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נחשב כל פיקסל את המרחקים שלו למול נקודות היעד 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נחשב את המשקלים לכל פיקסל: (כאשר פיקסל היעד שווה למטרה </a:t>
            </a:r>
            <a:r>
              <a:rPr lang="en-US" dirty="0"/>
              <a:t>km=1</a:t>
            </a:r>
            <a:r>
              <a:rPr lang="he-IL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br>
              <a:rPr lang="he-IL" dirty="0"/>
            </a:br>
            <a:r>
              <a:rPr lang="he-IL" dirty="0"/>
              <a:t>ככל שנהיה קרובים יותר לנקודת יעד ככה ההשפעה שלה גדולה יותר על התאמת הפיקסל.</a:t>
            </a:r>
            <a:endParaRPr lang="en-US" dirty="0"/>
          </a:p>
          <a:p>
            <a:pPr lvl="0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האלגוריתם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813D4C67-3A90-71C9-4154-C2675972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79" y="2358487"/>
            <a:ext cx="4448175" cy="7334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DDA1411-CDE9-7AFF-1682-82043CAA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64" y="3743921"/>
            <a:ext cx="5314858" cy="1001981"/>
          </a:xfrm>
          <a:prstGeom prst="rect">
            <a:avLst/>
          </a:prstGeom>
        </p:spPr>
      </p:pic>
      <p:pic>
        <p:nvPicPr>
          <p:cNvPr id="15" name="תמונה 14" descr="תמונה שמכילה טקסט, אנטנה&#10;&#10;התיאור נוצר באופן אוטומטי">
            <a:extLst>
              <a:ext uri="{FF2B5EF4-FFF2-40B4-BE49-F238E27FC236}">
                <a16:creationId xmlns:a16="http://schemas.microsoft.com/office/drawing/2014/main" id="{32427747-28F8-0C5B-7E38-CABB1662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64" y="4902628"/>
            <a:ext cx="4788629" cy="80973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DA12F5B-5204-55C0-5E5F-5F9081E7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01" y="1868476"/>
            <a:ext cx="4361204" cy="37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2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79" y="1845734"/>
            <a:ext cx="10469287" cy="2405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נחשב לכל פיקסל את פיקסל ההמרה שלו ע"י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מטריצת ההמרה שווה ל</a:t>
            </a:r>
          </a:p>
          <a:p>
            <a:pPr marL="0" indent="0">
              <a:buNone/>
            </a:pPr>
            <a:r>
              <a:rPr lang="he-IL" dirty="0"/>
              <a:t>.</a:t>
            </a:r>
            <a:endParaRPr lang="en-US" dirty="0"/>
          </a:p>
          <a:p>
            <a:pPr lvl="0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האלגוריתם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28495F8-175D-8297-6A0C-F5033B60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76" y="4132937"/>
            <a:ext cx="8853608" cy="854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0D89FB83-6A47-F9CA-371A-13F2481C4C53}"/>
                  </a:ext>
                </a:extLst>
              </p:cNvPr>
              <p:cNvSpPr txBox="1"/>
              <p:nvPr/>
            </p:nvSpPr>
            <p:spPr>
              <a:xfrm>
                <a:off x="2232561" y="2371120"/>
                <a:ext cx="72112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𝑁𝐶𝐵</m:t>
                          </m:r>
                        </m:sub>
                      </m:sSub>
                      <m:r>
                        <a:rPr lang="en-IL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𝑁𝐶𝐵</m:t>
                          </m:r>
                        </m:sub>
                      </m:sSub>
                      <m:sSub>
                        <m:sSubPr>
                          <m:ctrlPr>
                            <a:rPr lang="en-IL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𝑋𝑌𝑍</m:t>
                          </m:r>
                          <m:r>
                            <a:rPr lang="en-IL" sz="4000" i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IL" sz="4000" dirty="0"/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0D89FB83-6A47-F9CA-371A-13F2481C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61" y="2371120"/>
                <a:ext cx="72112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6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3771" y="1845733"/>
            <a:ext cx="10984676" cy="3913799"/>
          </a:xfrm>
        </p:spPr>
        <p:txBody>
          <a:bodyPr>
            <a:normAutofit fontScale="550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(א) </a:t>
            </a:r>
            <a:r>
              <a:rPr lang="en-US" sz="5900" dirty="0">
                <a:effectLst/>
                <a:latin typeface="NimbusRomNo9L-Regu"/>
                <a:ea typeface="Calibri" panose="020F0502020204030204" pitchFamily="34" charset="0"/>
              </a:rPr>
              <a:t>MNCB = Mm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, ו-</a:t>
            </a:r>
            <a:r>
              <a:rPr lang="en-US" sz="5900" dirty="0">
                <a:effectLst/>
                <a:latin typeface="NimbusRomNo9L-Regu"/>
                <a:ea typeface="Calibri" panose="020F0502020204030204" pitchFamily="34" charset="0"/>
              </a:rPr>
              <a:t>PNCB = Gm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, אם </a:t>
            </a:r>
            <a:r>
              <a:rPr lang="en-US" sz="5900" dirty="0">
                <a:effectLst/>
                <a:latin typeface="NimbusRomNo9L-Regu"/>
                <a:ea typeface="Calibri" panose="020F0502020204030204" pitchFamily="34" charset="0"/>
              </a:rPr>
              <a:t>PXYZ = Tm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 - אז כל צבעי היעד מותאמים באופן מושלם לצבעי ה</a:t>
            </a:r>
            <a:r>
              <a:rPr lang="en-US" sz="5900" dirty="0" err="1">
                <a:effectLst/>
                <a:latin typeface="NimbusRomNo9L-Regu"/>
                <a:ea typeface="Calibri" panose="020F0502020204030204" pitchFamily="34" charset="0"/>
              </a:rPr>
              <a:t>groundtrue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.</a:t>
            </a:r>
            <a:endParaRPr lang="en-IL" sz="5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(ב) כאשר בוחרים לבן כצבע יעד מתחת ל-</a:t>
            </a:r>
            <a:r>
              <a:rPr lang="en-US" sz="5900" dirty="0">
                <a:effectLst/>
                <a:latin typeface="NimbusRomNo9L-Regu"/>
                <a:ea typeface="Calibri" panose="020F0502020204030204" pitchFamily="34" charset="0"/>
              </a:rPr>
              <a:t>n = 1, </a:t>
            </a:r>
            <a:r>
              <a:rPr lang="en-US" sz="5900" dirty="0" err="1">
                <a:effectLst/>
                <a:latin typeface="NimbusRomNo9L-Regu"/>
                <a:ea typeface="Calibri" panose="020F0502020204030204" pitchFamily="34" charset="0"/>
              </a:rPr>
              <a:t>ncolor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האיזון מצטמצם לאיזון לבן.</a:t>
            </a:r>
            <a:endParaRPr lang="en-IL" sz="5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(ג) גם כאשר </a:t>
            </a:r>
            <a:r>
              <a:rPr lang="en-US" sz="5900" dirty="0">
                <a:effectLst/>
                <a:latin typeface="NimbusRomNo9L-Regu"/>
                <a:ea typeface="Calibri" panose="020F0502020204030204" pitchFamily="34" charset="0"/>
              </a:rPr>
              <a:t>PXYZ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 אינו תואם לשום צבעי יעד ניתן להפחית את השפעות התאורה ב-</a:t>
            </a:r>
            <a:r>
              <a:rPr lang="en-US" sz="5900" dirty="0">
                <a:effectLst/>
                <a:latin typeface="NimbusRomNo9L-Regu"/>
                <a:ea typeface="Calibri" panose="020F0502020204030204" pitchFamily="34" charset="0"/>
              </a:rPr>
              <a:t>PXYZ</a:t>
            </a:r>
            <a:r>
              <a:rPr lang="he-IL" sz="5900" dirty="0">
                <a:effectLst/>
                <a:latin typeface="NimbusRomNo9L-Regu"/>
                <a:ea typeface="Calibri" panose="020F0502020204030204" pitchFamily="34" charset="0"/>
              </a:rPr>
              <a:t>.</a:t>
            </a:r>
            <a:endParaRPr lang="en-IL" sz="5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/>
              <a:t>.</a:t>
            </a:r>
            <a:endParaRPr lang="en-US" dirty="0"/>
          </a:p>
          <a:p>
            <a:pPr lvl="0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האלגוריתם - מאפיינים</a:t>
            </a:r>
          </a:p>
        </p:txBody>
      </p:sp>
    </p:spTree>
    <p:extLst>
      <p:ext uri="{BB962C8B-B14F-4D97-AF65-F5344CB8AC3E}">
        <p14:creationId xmlns:p14="http://schemas.microsoft.com/office/powerpoint/2010/main" val="400509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1003" y="1845733"/>
            <a:ext cx="7227443" cy="4163181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בניסוי השתמשו ב551 תמונות מטה מוצג דוגמה הכולל תמונות שבוצעו עליהם האלגוריתמים הבאים :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התאמות איזון לבן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XYZ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Bradford 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שיטות מהמאמר :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L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n-</a:t>
            </a:r>
            <a:r>
              <a:rPr lang="en-IL" dirty="0" err="1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color</a:t>
            </a:r>
            <a:r>
              <a:rPr lang="en-IL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 balancing with XYZ scaling (NCB-XYZ)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L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n-</a:t>
            </a:r>
            <a:r>
              <a:rPr lang="en-IL" dirty="0" err="1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color</a:t>
            </a:r>
            <a:r>
              <a:rPr lang="en-IL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 balancing with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  </a:t>
            </a:r>
            <a:r>
              <a:rPr lang="en-IL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Bradford’s model (NCB-Bradford)</a:t>
            </a:r>
            <a:endParaRPr lang="he-IL" dirty="0">
              <a:effectLst/>
              <a:latin typeface="NimbusRomNo9L-Regu"/>
              <a:ea typeface="Calibri" panose="020F0502020204030204" pitchFamily="34" charset="0"/>
              <a:cs typeface="NimbusRomNo9L-Regu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Cheng’s method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/>
              <a:t>.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בניסוי השתמשו בלבן, אדום, ירוק, כחול  כלומר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= 4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lvl="0"/>
            <a:endParaRPr lang="he-IL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תוצאות המחקר</a:t>
            </a:r>
          </a:p>
        </p:txBody>
      </p:sp>
      <p:pic>
        <p:nvPicPr>
          <p:cNvPr id="5" name="תמונה 4" descr="תמונה שמכילה טקסט, שונה, כמה&#10;&#10;התיאור נוצר באופן אוטומטי">
            <a:extLst>
              <a:ext uri="{FF2B5EF4-FFF2-40B4-BE49-F238E27FC236}">
                <a16:creationId xmlns:a16="http://schemas.microsoft.com/office/drawing/2014/main" id="{FC71EF0D-7B72-5E53-1E75-4E191A82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" y="674914"/>
            <a:ext cx="4495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0971" y="1876730"/>
            <a:ext cx="7227443" cy="4163181"/>
          </a:xfrm>
        </p:spPr>
        <p:txBody>
          <a:bodyPr>
            <a:norm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בטבלה השיטה המוצעת משווה את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שיטות המקובלות במונחים של שגיאה ממוצעת ו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 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השיטה של המאמר מתאימה בצורה מושלמת את צבעי המטרה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std=0 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השיטות המוצעות במאמר מתעלות בביצועיים על השיטות הישנות. 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NCB-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Brandford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מתעלה בביצועים על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Cheng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לראות שהשיטה גם יעילה בתיקון של הצבעים שאינם המטרה.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lvl="0"/>
            <a:endParaRPr lang="he-IL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תוצאות המחקר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8A25561-95F5-3B3A-3AC0-D2C00F20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5" y="2277806"/>
            <a:ext cx="4559151" cy="33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3211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מסקנות מהמחקר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80239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במאמר הציעו התאמת איזון רב צבעים חדשנית, הנקראת "איזון</a:t>
            </a:r>
            <a:r>
              <a:rPr lang="en-US" dirty="0"/>
              <a:t>n</a:t>
            </a:r>
            <a:r>
              <a:rPr lang="he-IL" dirty="0"/>
              <a:t>-צבע", לעמידות הצבע.</a:t>
            </a:r>
          </a:p>
          <a:p>
            <a:r>
              <a:rPr lang="he-IL" dirty="0"/>
              <a:t>איזון </a:t>
            </a:r>
            <a:r>
              <a:rPr lang="en-US" dirty="0"/>
              <a:t>n-</a:t>
            </a:r>
            <a:r>
              <a:rPr lang="he-IL" dirty="0"/>
              <a:t> צבע הוא תוכנן ע"י  שימוש ב-</a:t>
            </a:r>
            <a:r>
              <a:rPr lang="en-US" dirty="0"/>
              <a:t>n </a:t>
            </a:r>
            <a:r>
              <a:rPr lang="he-IL" dirty="0"/>
              <a:t> מטריצות המחושבות מתוך צבעי יעד וצבעי אמת קרקע מתאימים.</a:t>
            </a:r>
          </a:p>
          <a:p>
            <a:r>
              <a:rPr lang="he-IL" dirty="0"/>
              <a:t>זה גם מאפשר לנו לא רק כדי להתאים בצורה מושלמת את כל צבעי היעד אך גם לתקן צבעים מלבד צבעי המטרה. </a:t>
            </a:r>
          </a:p>
          <a:p>
            <a:r>
              <a:rPr lang="he-IL" dirty="0"/>
              <a:t>כאשר בוחרים לבן כמטרה צבע מתחת ל-</a:t>
            </a:r>
            <a:r>
              <a:rPr lang="en-US" dirty="0"/>
              <a:t>n = 1, </a:t>
            </a:r>
            <a:r>
              <a:rPr lang="he-IL" dirty="0"/>
              <a:t>איזון </a:t>
            </a:r>
            <a:r>
              <a:rPr lang="en-US" dirty="0"/>
              <a:t> n</a:t>
            </a:r>
            <a:r>
              <a:rPr lang="he-IL" dirty="0"/>
              <a:t>צבע מצטמצם לאיזון לבן. בנוסף, ניתן ליישם איזון </a:t>
            </a:r>
            <a:r>
              <a:rPr lang="en-US" dirty="0"/>
              <a:t>n-color </a:t>
            </a:r>
            <a:r>
              <a:rPr lang="he-IL" dirty="0"/>
              <a:t>כל דגם של מטריצת המרה כפי שהוצג בניסוי, השיטה המוצעת הוכחה כעל ביצועים טובים יותר מהשיטות המקובלות.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7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מימוש האלגוריתם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24B2E29-86FB-E27E-0152-7460C5022A8F}"/>
              </a:ext>
            </a:extLst>
          </p:cNvPr>
          <p:cNvSpPr txBox="1"/>
          <p:nvPr/>
        </p:nvSpPr>
        <p:spPr>
          <a:xfrm>
            <a:off x="1097280" y="2209979"/>
            <a:ext cx="1014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במסגרת המימוש מימשנו </a:t>
            </a:r>
            <a:r>
              <a:rPr lang="en-US" dirty="0"/>
              <a:t>Chromatic adaptation</a:t>
            </a:r>
            <a:r>
              <a:rPr lang="he-IL" dirty="0"/>
              <a:t> לאיזון לבן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MULTI-COLOR BALANCE FOR COLOR CONSTANCY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178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מימוש האלגוריתם -</a:t>
            </a:r>
            <a:r>
              <a:rPr lang="en-US" b="1" i="1" u="sng" dirty="0"/>
              <a:t> Chromatic adaptation</a:t>
            </a:r>
            <a:r>
              <a:rPr lang="he-IL" b="1" i="1" u="sng" dirty="0"/>
              <a:t> 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24B2E29-86FB-E27E-0152-7460C5022A8F}"/>
              </a:ext>
            </a:extLst>
          </p:cNvPr>
          <p:cNvSpPr txBox="1"/>
          <p:nvPr/>
        </p:nvSpPr>
        <p:spPr>
          <a:xfrm>
            <a:off x="1887694" y="2451358"/>
            <a:ext cx="1014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השתמשנו במטריצת המרה </a:t>
            </a:r>
            <a:r>
              <a:rPr lang="en-US" dirty="0" err="1"/>
              <a:t>bradford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נקודת ה</a:t>
            </a:r>
            <a:r>
              <a:rPr lang="en-US" dirty="0"/>
              <a:t>ground truth</a:t>
            </a:r>
            <a:r>
              <a:rPr lang="he-IL" dirty="0"/>
              <a:t> היא לבן </a:t>
            </a:r>
            <a:r>
              <a:rPr lang="he-IL" dirty="0" err="1"/>
              <a:t>תאור</a:t>
            </a:r>
            <a:r>
              <a:rPr lang="he-IL" dirty="0"/>
              <a:t> ב</a:t>
            </a:r>
            <a:r>
              <a:rPr lang="en-US" dirty="0"/>
              <a:t>CIE</a:t>
            </a:r>
            <a:r>
              <a:rPr lang="he-IL" dirty="0"/>
              <a:t> </a:t>
            </a:r>
            <a:r>
              <a:rPr lang="en-US" dirty="0"/>
              <a:t>XYZ</a:t>
            </a:r>
            <a:r>
              <a:rPr lang="he-IL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5F45E86-612B-F7F8-77E0-2A6D2C7B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7" y="2451358"/>
            <a:ext cx="5744876" cy="309808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4BE2D26-8539-42D1-EF45-625075D0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03" y="3417376"/>
            <a:ext cx="4857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998" y="-333131"/>
            <a:ext cx="11094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3200" b="1" i="1" u="sng" dirty="0"/>
              <a:t>מימוש האלגוריתם -</a:t>
            </a:r>
            <a:r>
              <a:rPr lang="en-US" sz="3200" b="1" i="1" u="sng" dirty="0"/>
              <a:t> MULTI-COLOR BALANCE FOR COLOR CONSTANCY</a:t>
            </a:r>
          </a:p>
          <a:p>
            <a:pPr algn="r"/>
            <a:endParaRPr lang="he-IL" sz="3200" b="1" i="1" u="sng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24B2E29-86FB-E27E-0152-7460C5022A8F}"/>
              </a:ext>
            </a:extLst>
          </p:cNvPr>
          <p:cNvSpPr txBox="1"/>
          <p:nvPr/>
        </p:nvSpPr>
        <p:spPr>
          <a:xfrm>
            <a:off x="1577629" y="1685254"/>
            <a:ext cx="1014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השתמשנו במטריצת המרה </a:t>
            </a:r>
            <a:r>
              <a:rPr lang="en-US" dirty="0"/>
              <a:t>Bradford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למטה פונקציות עזר: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חישוב מטריצת </a:t>
            </a:r>
            <a:r>
              <a:rPr lang="en-US" dirty="0"/>
              <a:t>Chromatic adaptation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חישוב מרחק בין פיקסל לנקודת יעד במרחב </a:t>
            </a:r>
            <a:r>
              <a:rPr lang="en-US" dirty="0"/>
              <a:t>XYZ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נבחר </a:t>
            </a:r>
            <a:r>
              <a:rPr lang="en-US" dirty="0"/>
              <a:t>n=4</a:t>
            </a:r>
            <a:r>
              <a:rPr lang="he-IL" dirty="0"/>
              <a:t> כלומר 4 נקודות יעד ונקודות </a:t>
            </a:r>
            <a:r>
              <a:rPr lang="en-US" dirty="0"/>
              <a:t>ground truth</a:t>
            </a:r>
            <a:r>
              <a:rPr lang="he-IL" dirty="0"/>
              <a:t> </a:t>
            </a:r>
          </a:p>
          <a:p>
            <a:r>
              <a:rPr lang="he-IL" dirty="0"/>
              <a:t>השתמשנו בצבעים הבאים: לבן, אדום, ירוק, וכחול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2410D5F-24F1-B370-8FE1-790CBED0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9" y="3446552"/>
            <a:ext cx="6160131" cy="270401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CCCDF13-5ABB-056B-7A3B-82A4D53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" y="1685254"/>
            <a:ext cx="6214872" cy="15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7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הצעת השיפור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24B2E29-86FB-E27E-0152-7460C5022A8F}"/>
              </a:ext>
            </a:extLst>
          </p:cNvPr>
          <p:cNvSpPr txBox="1"/>
          <p:nvPr/>
        </p:nvSpPr>
        <p:spPr>
          <a:xfrm>
            <a:off x="1318161" y="2108321"/>
            <a:ext cx="10141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האלגוריתם דורש בחירת צבעי יעד ובצעי </a:t>
            </a:r>
            <a:r>
              <a:rPr lang="en-US" dirty="0"/>
              <a:t>ground truth</a:t>
            </a:r>
            <a:r>
              <a:rPr lang="he-IL" dirty="0"/>
              <a:t> באופן ידני ניתן לשפר את השיטה ע"י ביצוע חיפוש אוטומטי של צבעים מתאימים למול צבעים בשל תמונה ה</a:t>
            </a:r>
            <a:r>
              <a:rPr lang="en-US" dirty="0"/>
              <a:t>ground truth</a:t>
            </a:r>
            <a:r>
              <a:rPr lang="he-IL" dirty="0"/>
              <a:t>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68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just"/>
            <a:r>
              <a:rPr lang="he-IL" b="1" i="1" u="sng" dirty="0"/>
              <a:t>מבוא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514" y="1846095"/>
            <a:ext cx="9965235" cy="4023360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במערכת הראייה האנושית שינויי התאורה מופחתים ולתכונה זו מאפשרת לנו לתפוס את הצבעים בצורה עקבית, לעומת זאת במצלמה אין את היכולת הזו ולכן נדרש לעשות איזון צבעים בתמונה.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בהרבה תחומים של עיבוד תמונה וראייה ממוחשת כמו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segmentation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ו- זיהוי אובייקטים נדרש לעשות פעולות לפי חלקים שונים של התמונה, המשימה נהיית הרבה יותר קשה כאשר יש הבדלים משמעותיים בצבעים.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אפקטי הארה לדוגמא משפיעים על ערכי הפיקסלים, ערכיהם נקבעים ע"י מידע ספקטרלי כגון הספקטרום של האור.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המאמר בא לתאר שיטה חדשה שבאמצעותה ניתן לתקן צבעים של תמונה לאחר שצולמה.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השיטה המוצעת אמורה להיות יותר מוצלחת מהשיטות הקלאסיות ל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Balancing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בדרך זו אנו שואפים להפחית אפקטים של הארה על כל הצבעים בתמונה ובכך להגיע לתמונות במצב אידיאלי שמוכנות לשימוש במערכות שונות.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97280" y="3211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ביבלוגרפיה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1401" y="1897492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https://photographylife.com/definition/white-balance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http://www.brucelindbloom.com/index.html?Eqn_ChromAdapt.html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https://www.mathworks.com/help/images/ref/colorchecker.html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IL" sz="18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MULTI-COLOR BALANCE FOR COLOR CONSTANCY </a:t>
            </a:r>
            <a:r>
              <a:rPr lang="en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/>
            <a:r>
              <a:rPr lang="he-IL" b="1" i="1" u="sng" dirty="0"/>
              <a:t>סקירת ספרות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 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החוקרים במחקר זה סקרו תחילה את האלגוריתמים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 and object recognition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כאשר התמונות בעלות טשטושי תנועה או עיוותים עקב תאורה [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1-5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על מנת לראות שיטות קונבנציונליות לעיבוד תמונה.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אלגוריתם לתיקון צבע אשר נגרם עקב תנאי תאורה שונים בתמונות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[6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החוקרים מציגים מחקרים העוסקים בהערכת מקור לבן בתמונה [7-12] לטובת ביצוע של איזון לבן.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אנו מעריכים נכונה מקור לבן, צבעים מלבד לבן עדיין כוללים אפקטים של תאורה לכן החוקרים סוקרים שיטות להפחתת אפקטים של תאורה עבור כל הצבעים [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[6,13-20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לסכם בקצרה שהשיטות המקובלות לפתירת בעיות צבעים הם: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Lighting effects on pixel values</a:t>
            </a:r>
            <a:r>
              <a:rPr lang="en-IL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effectLst/>
                <a:latin typeface="NimbusRomNo9L-Medi"/>
                <a:ea typeface="Calibri" panose="020F0502020204030204" pitchFamily="34" charset="0"/>
                <a:cs typeface="Arial" panose="020B0604020202020204" pitchFamily="34" charset="0"/>
              </a:rPr>
              <a:t>– תיקון </a:t>
            </a:r>
            <a:r>
              <a:rPr lang="he-IL" sz="1600" dirty="0" err="1">
                <a:effectLst/>
                <a:latin typeface="NimbusRomNo9L-Medi"/>
                <a:ea typeface="Calibri" panose="020F0502020204030204" pitchFamily="34" charset="0"/>
                <a:cs typeface="Arial" panose="020B0604020202020204" pitchFamily="34" charset="0"/>
              </a:rPr>
              <a:t>אפקטי</a:t>
            </a:r>
            <a:r>
              <a:rPr lang="he-IL" sz="1600" dirty="0">
                <a:effectLst/>
                <a:latin typeface="NimbusRomNo9L-Medi"/>
                <a:ea typeface="Calibri" panose="020F0502020204030204" pitchFamily="34" charset="0"/>
                <a:cs typeface="Arial" panose="020B0604020202020204" pitchFamily="34" charset="0"/>
              </a:rPr>
              <a:t> תאורה על בסיס מודל </a:t>
            </a:r>
            <a:r>
              <a:rPr lang="en-IL" sz="16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Lambertian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White balance adjustment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 - איזון לבן ואיזון ע"י צבעים מרובים</a:t>
            </a:r>
            <a:r>
              <a:rPr lang="en-US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he-I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6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/>
            <a:r>
              <a:rPr lang="he-IL" b="1" i="1" u="sng" dirty="0"/>
              <a:t>מסקנות מסקירת ספרות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027" y="1498493"/>
            <a:ext cx="10058400" cy="4023360"/>
          </a:xfrm>
        </p:spPr>
        <p:txBody>
          <a:bodyPr>
            <a:noAutofit/>
          </a:bodyPr>
          <a:lstStyle/>
          <a:p>
            <a:endParaRPr lang="he-IL" sz="1600" dirty="0"/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החוקרים הגיעו למסקרה שיש בעיות בשיטות הקיימות: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בשיטת איזון לבן הטכניקה לוקחת נקודה לבנה מתמונת המקור וממירה אותה לפי ה</a:t>
            </a: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ground truth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 כלומר לפי תמונות היחוס.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לכן צבעים אחרים מלבד לבן אינם נחשבים במיפוי זה למרות שהמטרה היא להסיר </a:t>
            </a:r>
            <a:r>
              <a:rPr lang="he-I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אפקטי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 תאורה על כל הצבעים.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לכן כדי לשפר בעיה זו הגיעו אלגוריתמים המשתמשים בכל הצבעים כמו: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Von </a:t>
            </a:r>
            <a:r>
              <a:rPr lang="en-IL" sz="1600" dirty="0" err="1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Kries</a:t>
            </a: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, Bradford, and CAM16, Cheng et al,  achromatic and chromatic 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בשיטות אלו משתמשים במספר צבעים לכן טובות משיטת איזון לבן בלבד אבל עם זאת לשיטות אלו יש שתי בעיות: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לא ניתן לשלב אותו עם טכניקות לאיזון לבן כמו הדגם של </a:t>
            </a: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.Bradford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לא ניתן לבחור צבעים אשר יהיה התאמה בצורה מושלמת למון ה</a:t>
            </a:r>
            <a:r>
              <a:rPr lang="en-IL" sz="1600" dirty="0">
                <a:effectLst/>
                <a:latin typeface="NimbusRomNo9L-Medi"/>
                <a:ea typeface="Calibri" panose="020F0502020204030204" pitchFamily="34" charset="0"/>
                <a:cs typeface="NimbusRomNo9L-Medi"/>
              </a:rPr>
              <a:t>ground truth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Medi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מתודלוגיה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52A65305-53D9-5370-3025-1EA7EE3B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5" y="286603"/>
            <a:ext cx="4914418" cy="1364591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F6B079E-A077-4CE0-B0CA-2D009E285443}"/>
              </a:ext>
            </a:extLst>
          </p:cNvPr>
          <p:cNvSpPr txBox="1"/>
          <p:nvPr/>
        </p:nvSpPr>
        <p:spPr>
          <a:xfrm>
            <a:off x="5322907" y="1814963"/>
            <a:ext cx="6096964" cy="405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במסגרת המחקר מבוצע ניסוי הכולל את השיטה הבאה:   </a:t>
            </a: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“n-</a:t>
            </a:r>
            <a:r>
              <a:rPr lang="en-IL" sz="1800" dirty="0" err="1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color</a:t>
            </a: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 balancing”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הכוללת: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קליטת תמונה.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בחירת צבעי יעד (</a:t>
            </a:r>
            <a:r>
              <a:rPr lang="en-US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“target colors”</a:t>
            </a:r>
            <a:r>
              <a:rPr lang="he-IL" sz="1800" dirty="0">
                <a:effectLst/>
                <a:latin typeface="NimbusRomNo9L-Regu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בחירת בצעי </a:t>
            </a: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ground truth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 מתוך תמונת אשר מייצגת לנו את רמת הארה שאותה נרצה בתמונה.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יצירת מטריצות תיקון ע"י שיטת </a:t>
            </a: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chromatic adaption model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 (עם מטריצת </a:t>
            </a: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XYZ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,</a:t>
            </a:r>
            <a:r>
              <a:rPr lang="en-US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US" sz="1800" dirty="0" err="1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bradford</a:t>
            </a:r>
            <a:r>
              <a:rPr lang="he-IL" sz="1800" dirty="0">
                <a:effectLst/>
                <a:latin typeface="NimbusRomNo9L-Regu"/>
                <a:ea typeface="Calibri" panose="020F0502020204030204" pitchFamily="34" charset="0"/>
                <a:cs typeface="Arial" panose="020B0604020202020204" pitchFamily="34" charset="0"/>
              </a:rPr>
              <a:t> ו- </a:t>
            </a:r>
            <a:r>
              <a:rPr lang="en-IL" sz="1800" dirty="0" err="1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cheng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) הרצה שונה לכל מטריצה.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קביעת משקלים </a:t>
            </a:r>
            <a:r>
              <a:rPr lang="en-IL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K</a:t>
            </a:r>
            <a:r>
              <a:rPr lang="en-US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לכל פיקסל 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הכפלה של מטריצת ההמרה עם כל פיקסל לקבל תמונה מותאמת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NimbusRomNo9L-Regu"/>
              </a:rPr>
              <a:t>הרצת האלגוריתם נפוצים והשוואה למול האלגוריתם החדש.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FF6259C-45CD-0FE2-3D64-D386337D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0" y="2117001"/>
            <a:ext cx="3533369" cy="39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0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/>
            <a:r>
              <a:rPr lang="he-IL" b="1" i="1" u="sng" dirty="0"/>
              <a:t>המחקר - רקע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9CB477E-1AD2-7035-145C-CCCAB69F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במסגרת המחקר האלגוריתם מתבסס על שיטה </a:t>
            </a:r>
            <a:r>
              <a:rPr lang="en-US" b="1" i="1" u="sng" dirty="0"/>
              <a:t>chromatic </a:t>
            </a:r>
            <a:r>
              <a:rPr lang="en-US" b="1" u="sng" dirty="0"/>
              <a:t>adaption</a:t>
            </a:r>
            <a:r>
              <a:rPr lang="he-IL" dirty="0"/>
              <a:t> לאיזון צבע של צבעים שונים.</a:t>
            </a:r>
          </a:p>
          <a:p>
            <a:r>
              <a:rPr lang="he-IL" dirty="0"/>
              <a:t>בשיטה זו בוחרים פיקסל בתמונה למשל פיקסל של קיר לבן אך בגלל תנאי תאורה לא שונים הוא אינו לבן.</a:t>
            </a:r>
          </a:p>
          <a:p>
            <a:r>
              <a:rPr lang="he-IL" dirty="0"/>
              <a:t>על סמך הבדלי הצבע של הפיקסל הזה אנו בונים מטריצת טרנספורמציה לתיקון העיוות.</a:t>
            </a:r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07C45AA-62F2-6964-2653-923C044F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3" y="3783193"/>
            <a:ext cx="4640544" cy="208590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2437BF7-31E0-D2B5-38F8-3F9FEB97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62" y="3486986"/>
            <a:ext cx="3998632" cy="26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/>
            <a:r>
              <a:rPr lang="he-IL" b="1" i="1" u="sng" dirty="0"/>
              <a:t>המחקר – רקע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9CB477E-1AD2-7035-145C-CCCAB69F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קיימים 3 סוגים עיקריים של</a:t>
            </a:r>
            <a:r>
              <a:rPr lang="en-US" dirty="0"/>
              <a:t> Ma </a:t>
            </a:r>
            <a:r>
              <a:rPr lang="he-IL" dirty="0"/>
              <a:t>מטריצות המרה.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8E16F6-E744-0729-A094-FFFAD377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22" y="2237487"/>
            <a:ext cx="7706855" cy="38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79" y="1845734"/>
            <a:ext cx="10469287" cy="2405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/>
              <a:t>נחשב לכל פיקסל את פיקסל ההמרה שלו ע"י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מטריצת ההמרה שווה ל</a:t>
            </a:r>
          </a:p>
          <a:p>
            <a:pPr marL="0" indent="0">
              <a:buNone/>
            </a:pPr>
            <a:r>
              <a:rPr lang="he-IL" dirty="0"/>
              <a:t>.</a:t>
            </a:r>
            <a:endParaRPr lang="en-US" dirty="0"/>
          </a:p>
          <a:p>
            <a:pPr lvl="0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האלגוריתם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28495F8-175D-8297-6A0C-F5033B60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76" y="4132937"/>
            <a:ext cx="8853608" cy="854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0D89FB83-6A47-F9CA-371A-13F2481C4C53}"/>
                  </a:ext>
                </a:extLst>
              </p:cNvPr>
              <p:cNvSpPr txBox="1"/>
              <p:nvPr/>
            </p:nvSpPr>
            <p:spPr>
              <a:xfrm>
                <a:off x="2232561" y="2371120"/>
                <a:ext cx="72112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𝑁𝐶𝐵</m:t>
                          </m:r>
                        </m:sub>
                      </m:sSub>
                      <m:r>
                        <a:rPr lang="en-IL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𝑁𝐶𝐵</m:t>
                          </m:r>
                        </m:sub>
                      </m:sSub>
                      <m:sSub>
                        <m:sSubPr>
                          <m:ctrlPr>
                            <a:rPr lang="en-IL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4000" i="1">
                              <a:latin typeface="Cambria Math" panose="02040503050406030204" pitchFamily="18" charset="0"/>
                            </a:rPr>
                            <m:t>𝑋𝑌𝑍</m:t>
                          </m:r>
                          <m:r>
                            <a:rPr lang="en-IL" sz="4000" i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IL" sz="4000" dirty="0"/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0D89FB83-6A47-F9CA-371A-13F2481C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61" y="2371120"/>
                <a:ext cx="72112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4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המרת תמונה למרחב </a:t>
            </a:r>
            <a:r>
              <a:rPr lang="en-US" dirty="0"/>
              <a:t>XYZ</a:t>
            </a:r>
            <a:r>
              <a:rPr lang="he-IL" dirty="0"/>
              <a:t> </a:t>
            </a:r>
            <a:r>
              <a:rPr lang="en-US" dirty="0"/>
              <a:t>CIE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נבחר </a:t>
            </a:r>
            <a:r>
              <a:rPr lang="en-US" dirty="0"/>
              <a:t>n</a:t>
            </a:r>
            <a:r>
              <a:rPr lang="he-IL" dirty="0"/>
              <a:t> צבעי יעד ו-</a:t>
            </a:r>
            <a:r>
              <a:rPr lang="en-US" dirty="0"/>
              <a:t>n</a:t>
            </a:r>
            <a:r>
              <a:rPr lang="he-IL" dirty="0"/>
              <a:t> צבעי </a:t>
            </a:r>
            <a:r>
              <a:rPr lang="en-US" dirty="0"/>
              <a:t>ground truth</a:t>
            </a:r>
            <a:r>
              <a:rPr lang="he-IL" dirty="0"/>
              <a:t> מתוך תמונה </a:t>
            </a:r>
            <a:r>
              <a:rPr lang="en-US" dirty="0"/>
              <a:t>ground truth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נחשב את מטריצת ההמרה (נבחר </a:t>
            </a:r>
            <a:r>
              <a:rPr lang="en-US" dirty="0"/>
              <a:t>Ma</a:t>
            </a:r>
            <a:r>
              <a:rPr lang="he-IL" dirty="0"/>
              <a:t> באחד ממשיטות)</a:t>
            </a:r>
          </a:p>
          <a:p>
            <a:pPr marL="0" indent="0">
              <a:buNone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br>
              <a:rPr lang="he-IL" dirty="0"/>
            </a:br>
            <a:endParaRPr lang="en-US" dirty="0"/>
          </a:p>
          <a:p>
            <a:pPr lvl="0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b="1" i="1" u="sng" dirty="0"/>
              <a:t>האלגוריתם</a:t>
            </a:r>
          </a:p>
        </p:txBody>
      </p:sp>
      <p:pic>
        <p:nvPicPr>
          <p:cNvPr id="5" name="תמונה 4" descr="תמונה שמכילה טקסט, לוח ציור&#10;&#10;התיאור נוצר באופן אוטומטי">
            <a:extLst>
              <a:ext uri="{FF2B5EF4-FFF2-40B4-BE49-F238E27FC236}">
                <a16:creationId xmlns:a16="http://schemas.microsoft.com/office/drawing/2014/main" id="{69802161-37E6-32FA-6A6E-BD9ADC99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25" y="3327705"/>
            <a:ext cx="6040375" cy="2541389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D24D165B-64E9-B9FB-50D4-91849BD2D95E}"/>
              </a:ext>
            </a:extLst>
          </p:cNvPr>
          <p:cNvCxnSpPr/>
          <p:nvPr/>
        </p:nvCxnSpPr>
        <p:spPr>
          <a:xfrm>
            <a:off x="3595607" y="3766088"/>
            <a:ext cx="2169762" cy="1022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678882EF-5C17-A846-D43A-BDA2BF6C66FB}"/>
              </a:ext>
            </a:extLst>
          </p:cNvPr>
          <p:cNvCxnSpPr>
            <a:cxnSpLocks/>
          </p:cNvCxnSpPr>
          <p:nvPr/>
        </p:nvCxnSpPr>
        <p:spPr>
          <a:xfrm flipH="1">
            <a:off x="8910465" y="4277532"/>
            <a:ext cx="1373566" cy="5114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B9D3AD3-A16C-3D05-934F-43075603804B}"/>
              </a:ext>
            </a:extLst>
          </p:cNvPr>
          <p:cNvSpPr txBox="1"/>
          <p:nvPr/>
        </p:nvSpPr>
        <p:spPr>
          <a:xfrm>
            <a:off x="2196935" y="3327705"/>
            <a:ext cx="128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נקודת יעד</a:t>
            </a:r>
            <a:endParaRPr lang="en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FF5CDAD-F498-7AD7-A240-BACC5A39AC68}"/>
              </a:ext>
            </a:extLst>
          </p:cNvPr>
          <p:cNvSpPr txBox="1"/>
          <p:nvPr/>
        </p:nvSpPr>
        <p:spPr>
          <a:xfrm>
            <a:off x="9642184" y="3908200"/>
            <a:ext cx="21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נקודת </a:t>
            </a:r>
            <a:r>
              <a:rPr lang="en-US" dirty="0"/>
              <a:t>ground truth</a:t>
            </a:r>
            <a:endParaRPr lang="en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DBFABE9-C6FB-CE5C-6080-62C5DDF4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5" y="3675658"/>
            <a:ext cx="2371725" cy="35242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1AAFC8F-F67B-169F-C3F9-F555AA3FF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800" y="3516639"/>
            <a:ext cx="2163910" cy="5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9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2164</TotalTime>
  <Words>1134</Words>
  <Application>Microsoft Office PowerPoint</Application>
  <PresentationFormat>מסך רחב</PresentationFormat>
  <Paragraphs>131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NimbusRomNo9L-Medi</vt:lpstr>
      <vt:lpstr>NimbusRomNo9L-Regu</vt:lpstr>
      <vt:lpstr>Symbol</vt:lpstr>
      <vt:lpstr>Retrospect</vt:lpstr>
      <vt:lpstr>MULTI-COLOR BALANCE FOR COLOR CONSTANCY</vt:lpstr>
      <vt:lpstr>מבוא</vt:lpstr>
      <vt:lpstr>סקירת ספרות</vt:lpstr>
      <vt:lpstr>מסקנות מסקירת ספרות</vt:lpstr>
      <vt:lpstr>מצגת של PowerPoint‏</vt:lpstr>
      <vt:lpstr>המחקר - רקע</vt:lpstr>
      <vt:lpstr>המחקר – רקע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processing tool to improve medical diagnosis made over time  מערכת לעיבוד צילומי הדמיה ככלי עזר באבחנה רפואית הדורשת השוואה לאורך זמן .</dc:title>
  <dc:creator>Beitzy</dc:creator>
  <cp:lastModifiedBy>rom hirsch</cp:lastModifiedBy>
  <cp:revision>60</cp:revision>
  <dcterms:created xsi:type="dcterms:W3CDTF">2017-04-16T14:00:27Z</dcterms:created>
  <dcterms:modified xsi:type="dcterms:W3CDTF">2022-05-17T20:09:03Z</dcterms:modified>
</cp:coreProperties>
</file>