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6" autoAdjust="0"/>
    <p:restoredTop sz="94660"/>
  </p:normalViewPr>
  <p:slideViewPr>
    <p:cSldViewPr snapToGrid="0">
      <p:cViewPr varScale="1">
        <p:scale>
          <a:sx n="62" d="100"/>
          <a:sy n="62" d="100"/>
        </p:scale>
        <p:origin x="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1699F46-A0A9-4E08-B101-0F97B02BB557}" type="datetimeFigureOut">
              <a:rPr lang="es-MX" smtClean="0"/>
              <a:t>18/06/2025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575983D-5DE2-4B44-BE0D-D42041EE327A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70069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9F46-A0A9-4E08-B101-0F97B02BB557}" type="datetimeFigureOut">
              <a:rPr lang="es-MX" smtClean="0"/>
              <a:t>18/06/2025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983D-5DE2-4B44-BE0D-D42041EE32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5958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9F46-A0A9-4E08-B101-0F97B02BB557}" type="datetimeFigureOut">
              <a:rPr lang="es-MX" smtClean="0"/>
              <a:t>18/06/2025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983D-5DE2-4B44-BE0D-D42041EE32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2551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9F46-A0A9-4E08-B101-0F97B02BB557}" type="datetimeFigureOut">
              <a:rPr lang="es-MX" smtClean="0"/>
              <a:t>18/06/2025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983D-5DE2-4B44-BE0D-D42041EE32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4228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9F46-A0A9-4E08-B101-0F97B02BB557}" type="datetimeFigureOut">
              <a:rPr lang="es-MX" smtClean="0"/>
              <a:t>18/06/2025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983D-5DE2-4B44-BE0D-D42041EE327A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24685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9F46-A0A9-4E08-B101-0F97B02BB557}" type="datetimeFigureOut">
              <a:rPr lang="es-MX" smtClean="0"/>
              <a:t>18/06/2025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983D-5DE2-4B44-BE0D-D42041EE32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8523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9F46-A0A9-4E08-B101-0F97B02BB557}" type="datetimeFigureOut">
              <a:rPr lang="es-MX" smtClean="0"/>
              <a:t>18/06/2025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983D-5DE2-4B44-BE0D-D42041EE32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8726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9F46-A0A9-4E08-B101-0F97B02BB557}" type="datetimeFigureOut">
              <a:rPr lang="es-MX" smtClean="0"/>
              <a:t>18/06/2025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983D-5DE2-4B44-BE0D-D42041EE32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6095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9F46-A0A9-4E08-B101-0F97B02BB557}" type="datetimeFigureOut">
              <a:rPr lang="es-MX" smtClean="0"/>
              <a:t>18/06/2025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983D-5DE2-4B44-BE0D-D42041EE32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970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9F46-A0A9-4E08-B101-0F97B02BB557}" type="datetimeFigureOut">
              <a:rPr lang="es-MX" smtClean="0"/>
              <a:t>18/06/2025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983D-5DE2-4B44-BE0D-D42041EE32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047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9F46-A0A9-4E08-B101-0F97B02BB557}" type="datetimeFigureOut">
              <a:rPr lang="es-MX" smtClean="0"/>
              <a:t>18/06/2025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983D-5DE2-4B44-BE0D-D42041EE32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480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1699F46-A0A9-4E08-B101-0F97B02BB557}" type="datetimeFigureOut">
              <a:rPr lang="es-MX" smtClean="0"/>
              <a:t>18/06/2025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575983D-5DE2-4B44-BE0D-D42041EE32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49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4311B4-5EF3-9F5A-641A-CED986F209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La Ciberseguridad y la Criptografía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D72828-9D47-A585-1DFF-38444878EA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Danha Romina Marín Ventura</a:t>
            </a:r>
          </a:p>
        </p:txBody>
      </p:sp>
    </p:spTree>
    <p:extLst>
      <p:ext uri="{BB962C8B-B14F-4D97-AF65-F5344CB8AC3E}">
        <p14:creationId xmlns:p14="http://schemas.microsoft.com/office/powerpoint/2010/main" val="2942141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BC7D2-1153-589D-C7F1-99CBD7842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394" y="288268"/>
            <a:ext cx="9692640" cy="1325562"/>
          </a:xfrm>
        </p:spPr>
        <p:txBody>
          <a:bodyPr/>
          <a:lstStyle/>
          <a:p>
            <a:r>
              <a:rPr lang="es-MX" dirty="0"/>
              <a:t>Conclusión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FF8F5F-EACE-C95F-F5F4-CC902D74E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7200203" cy="375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400" dirty="0"/>
              <a:t>La ciberseguridad y la criptografía son fundamentales para proteger la información en el mundo digital, la compresión de estas áreas es esencial para profesionales de la informática y usuarios en general.</a:t>
            </a:r>
          </a:p>
          <a:p>
            <a:pPr marL="0" indent="0">
              <a:buNone/>
            </a:pPr>
            <a:r>
              <a:rPr lang="es-MX" sz="2400" dirty="0"/>
              <a:t>Incluye ejemplos reales y recientes de ataques sobre sistemas que usan cifrado robusto, enfatizando que </a:t>
            </a:r>
            <a:r>
              <a:rPr lang="es-MX" sz="2400" b="1" dirty="0"/>
              <a:t>AES </a:t>
            </a:r>
            <a:r>
              <a:rPr lang="es-MX" sz="2400" dirty="0"/>
              <a:t>no falla per se, pero su implementación sí puede (ver KRACK), </a:t>
            </a:r>
            <a:r>
              <a:rPr lang="es-MX" sz="2400" b="1" dirty="0"/>
              <a:t>DES </a:t>
            </a:r>
            <a:r>
              <a:rPr lang="es-MX" sz="2400" dirty="0"/>
              <a:t>quedó obsoleto ante la capacidad creciente de computación (ataques de fuerza bruta).</a:t>
            </a:r>
          </a:p>
        </p:txBody>
      </p:sp>
    </p:spTree>
    <p:extLst>
      <p:ext uri="{BB962C8B-B14F-4D97-AF65-F5344CB8AC3E}">
        <p14:creationId xmlns:p14="http://schemas.microsoft.com/office/powerpoint/2010/main" val="3204772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81C0E-CE3E-5BB5-0F25-083CF6538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la ciberseguridad?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523C24-891E-9FD9-2D69-1214C8DC8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800" b="1" dirty="0">
                <a:latin typeface="+mj-lt"/>
              </a:rPr>
              <a:t>L</a:t>
            </a:r>
            <a:r>
              <a:rPr lang="es-MX" sz="2800" dirty="0">
                <a:latin typeface="+mj-lt"/>
              </a:rPr>
              <a:t>a ciberseguridad es el conjunto de medidas y prácticas utilizadas para proteger la información digital y los dispositivos conectados contra accesos no autorizados</a:t>
            </a:r>
            <a:r>
              <a:rPr lang="es-MX" sz="2800" b="1" dirty="0">
                <a:latin typeface="+mj-lt"/>
              </a:rPr>
              <a:t>,</a:t>
            </a:r>
            <a:r>
              <a:rPr lang="es-MX" sz="2800" dirty="0">
                <a:latin typeface="+mj-lt"/>
              </a:rPr>
              <a:t> ataques o daños</a:t>
            </a:r>
            <a:r>
              <a:rPr lang="es-MX" sz="2800" b="1" dirty="0">
                <a:latin typeface="+mj-lt"/>
              </a:rPr>
              <a:t>.</a:t>
            </a:r>
            <a:r>
              <a:rPr lang="es-MX" sz="2800" dirty="0">
                <a:latin typeface="+mj-lt"/>
              </a:rPr>
              <a:t> </a:t>
            </a:r>
            <a:r>
              <a:rPr lang="es-MX" sz="2800" b="1" dirty="0">
                <a:latin typeface="+mj-lt"/>
              </a:rPr>
              <a:t>E</a:t>
            </a:r>
            <a:r>
              <a:rPr lang="es-MX" sz="2800" dirty="0">
                <a:latin typeface="+mj-lt"/>
              </a:rPr>
              <a:t>sto abarca desde proteger tus datos personales</a:t>
            </a:r>
            <a:r>
              <a:rPr lang="es-MX" sz="2800" b="1" dirty="0">
                <a:latin typeface="+mj-lt"/>
              </a:rPr>
              <a:t>,</a:t>
            </a:r>
            <a:r>
              <a:rPr lang="es-MX" sz="2800" dirty="0">
                <a:latin typeface="+mj-lt"/>
              </a:rPr>
              <a:t> como contraseñas y fotos</a:t>
            </a:r>
            <a:r>
              <a:rPr lang="es-MX" sz="2800" b="1" dirty="0">
                <a:latin typeface="+mj-lt"/>
              </a:rPr>
              <a:t>,</a:t>
            </a:r>
            <a:r>
              <a:rPr lang="es-MX" sz="2800" dirty="0">
                <a:latin typeface="+mj-lt"/>
              </a:rPr>
              <a:t> hasta resguardar redes</a:t>
            </a:r>
            <a:r>
              <a:rPr lang="es-MX" sz="2800" b="1" dirty="0">
                <a:latin typeface="+mj-lt"/>
              </a:rPr>
              <a:t>,</a:t>
            </a:r>
            <a:r>
              <a:rPr lang="es-MX" sz="2800" dirty="0">
                <a:latin typeface="+mj-lt"/>
              </a:rPr>
              <a:t> sistemas</a:t>
            </a:r>
            <a:r>
              <a:rPr lang="es-MX" sz="2800" b="1" dirty="0">
                <a:latin typeface="+mj-lt"/>
              </a:rPr>
              <a:t>,</a:t>
            </a:r>
            <a:r>
              <a:rPr lang="es-MX" sz="2800" dirty="0">
                <a:latin typeface="+mj-lt"/>
              </a:rPr>
              <a:t> aplicaciones y recursos financieros frente a amenazas digitales</a:t>
            </a:r>
            <a:r>
              <a:rPr lang="es-MX" sz="2800" b="1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4030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A06CF2-1209-6C24-A42D-B46956F79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Amenazas comunes de la ciberseguridad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F4BFB5F-A048-1EC1-CF45-BA35763CD7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13899" y="1953314"/>
            <a:ext cx="885852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MX" altLang="es-MX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es-MX" altLang="es-MX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</a:t>
            </a:r>
            <a:r>
              <a:rPr kumimoji="0" lang="es-MX" altLang="es-MX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hishing y Spear Phishing Ransomware.</a:t>
            </a:r>
            <a:endParaRPr lang="es-MX" altLang="es-MX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MX" altLang="es-MX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</a:t>
            </a:r>
            <a:r>
              <a:rPr kumimoji="0" lang="es-MX" altLang="es-MX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</a:t>
            </a:r>
            <a:r>
              <a:rPr kumimoji="0" lang="es-MX" altLang="es-MX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taques DDoS (Denegación de Servicio Distribuida).</a:t>
            </a:r>
            <a:endParaRPr lang="es-MX" altLang="es-MX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MX" altLang="es-MX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</a:t>
            </a:r>
            <a:r>
              <a:rPr kumimoji="0" lang="es-MX" altLang="es-MX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</a:t>
            </a:r>
            <a:r>
              <a:rPr kumimoji="0" lang="es-MX" altLang="es-MX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menazas internas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MX" altLang="es-MX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</a:t>
            </a:r>
            <a:r>
              <a:rPr kumimoji="0" lang="es-MX" altLang="es-MX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</a:t>
            </a:r>
            <a:r>
              <a:rPr kumimoji="0" lang="es-MX" altLang="es-MX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PT (Amenazas Persistentes Avanzadas)</a:t>
            </a:r>
            <a:endParaRPr lang="es-MX" altLang="es-MX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MX" altLang="es-MX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</a:t>
            </a:r>
            <a:r>
              <a:rPr kumimoji="0" lang="es-MX" altLang="es-MX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</a:t>
            </a:r>
            <a:r>
              <a:rPr kumimoji="0" lang="es-MX" altLang="es-MX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nyección de código (SQL, XSS).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MX" altLang="es-MX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</a:t>
            </a:r>
            <a:r>
              <a:rPr kumimoji="0" lang="es-MX" altLang="es-MX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</a:t>
            </a:r>
            <a:r>
              <a:rPr kumimoji="0" lang="es-MX" altLang="es-MX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uerza bruta.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MX" altLang="es-MX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</a:t>
            </a:r>
            <a:r>
              <a:rPr kumimoji="0" lang="es-MX" altLang="es-MX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</a:t>
            </a:r>
            <a:r>
              <a:rPr kumimoji="0" lang="es-MX" altLang="es-MX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so de contraseñas débiles o reutilizadas</a:t>
            </a:r>
            <a:r>
              <a:rPr lang="es-MX" altLang="es-MX" sz="2400" dirty="0"/>
              <a:t>.</a:t>
            </a:r>
            <a:endParaRPr kumimoji="0" lang="es-MX" altLang="es-MX" sz="24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MX" altLang="es-MX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</a:t>
            </a:r>
            <a:r>
              <a:rPr kumimoji="0" lang="es-MX" altLang="es-MX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</a:t>
            </a:r>
            <a:r>
              <a:rPr kumimoji="0" lang="es-MX" altLang="es-MX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menazas basadas en inteligencia artificial (IA)</a:t>
            </a:r>
            <a:r>
              <a:rPr lang="es-MX" altLang="es-MX" sz="2400" dirty="0"/>
              <a:t>.</a:t>
            </a:r>
            <a:r>
              <a:rPr kumimoji="0" lang="es-MX" altLang="es-MX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MX" altLang="es-MX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</a:t>
            </a:r>
            <a:r>
              <a:rPr kumimoji="0" lang="es-MX" altLang="es-MX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</a:t>
            </a:r>
            <a:r>
              <a:rPr kumimoji="0" lang="es-MX" altLang="es-MX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taques a dispositivos IoT.</a:t>
            </a:r>
          </a:p>
        </p:txBody>
      </p:sp>
    </p:spTree>
    <p:extLst>
      <p:ext uri="{BB962C8B-B14F-4D97-AF65-F5344CB8AC3E}">
        <p14:creationId xmlns:p14="http://schemas.microsoft.com/office/powerpoint/2010/main" val="2033098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00F59-5F1C-68A0-CAF7-3048215A0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Estrategias de protección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90690B-B9BF-D9CA-78B9-FB32F3F1E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2400" dirty="0"/>
              <a:t>Identificación de </a:t>
            </a:r>
            <a:r>
              <a:rPr lang="es-MX" sz="2400" b="1" dirty="0"/>
              <a:t>Riesgos</a:t>
            </a:r>
            <a:r>
              <a:rPr lang="es-MX" sz="2400" dirty="0"/>
              <a:t>. Evaluación de Activos.</a:t>
            </a:r>
          </a:p>
          <a:p>
            <a:r>
              <a:rPr lang="es-MX" sz="2400" dirty="0"/>
              <a:t>Evaluación y Priorización de </a:t>
            </a:r>
            <a:r>
              <a:rPr lang="es-MX" sz="2400" b="1" dirty="0"/>
              <a:t>Riesgos</a:t>
            </a:r>
            <a:r>
              <a:rPr lang="es-MX" sz="2400" dirty="0"/>
              <a:t>. Análisis de Impacto.</a:t>
            </a:r>
          </a:p>
          <a:p>
            <a:r>
              <a:rPr lang="es-MX" sz="2400" dirty="0"/>
              <a:t>Mitigación de </a:t>
            </a:r>
            <a:r>
              <a:rPr lang="es-MX" sz="2400" b="1" dirty="0"/>
              <a:t>Riesgos</a:t>
            </a:r>
            <a:r>
              <a:rPr lang="es-MX" sz="2400" dirty="0"/>
              <a:t>.</a:t>
            </a:r>
          </a:p>
          <a:p>
            <a:r>
              <a:rPr lang="es-MX" sz="2400" dirty="0"/>
              <a:t>Monitoreo y Revisión Continua.</a:t>
            </a:r>
          </a:p>
          <a:p>
            <a:r>
              <a:rPr lang="es-MX" sz="2400" dirty="0"/>
              <a:t>Formación y Concienciación.</a:t>
            </a:r>
          </a:p>
          <a:p>
            <a:r>
              <a:rPr lang="es-MX" sz="2400" dirty="0"/>
              <a:t>Uso de contraseñas fuertes y autenticación multifactor.</a:t>
            </a:r>
          </a:p>
          <a:p>
            <a:r>
              <a:rPr lang="es-MX" sz="2400" dirty="0"/>
              <a:t>Control de accesos y privilegios.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51433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5C3839-0704-C413-0415-5599CE6C1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Que es criptografía?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A94568-7025-6506-3A6A-9E0FE43A9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dirty="0"/>
              <a:t>Es la práctica de usar algoritmos de codificación para proteger y asegurar la información, tanto en reposo como en tránsito, garantizando su confidencialidad, integridad, autenticación y no repudio. </a:t>
            </a:r>
          </a:p>
          <a:p>
            <a:pPr marL="0" indent="0">
              <a:buNone/>
            </a:pPr>
            <a:r>
              <a:rPr lang="es-MX" sz="2400" dirty="0"/>
              <a:t>Es una piedra angular de la ciberseguridad, proporcionando los medios para proteger la información y las comunicaciones en un mundo digital cada vez más amenazado. 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A28BB37-A515-22FD-52AC-034C51693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9086" y="4976118"/>
            <a:ext cx="2462372" cy="13850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93135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6A45E4-F870-AD5F-E3E0-6BB02DF71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Técnicas claves de la criptografía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8C9AD8-8B6C-758E-00D1-62FBC35C9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s-MX" sz="2400" dirty="0"/>
              <a:t>Esteganografía. </a:t>
            </a:r>
          </a:p>
          <a:p>
            <a:pPr fontAlgn="ctr"/>
            <a:r>
              <a:rPr lang="es-MX" sz="2400" dirty="0"/>
              <a:t>Certificados digitales.</a:t>
            </a:r>
          </a:p>
          <a:p>
            <a:pPr fontAlgn="ctr"/>
            <a:r>
              <a:rPr lang="es-MX" sz="2400" dirty="0"/>
              <a:t>Criptografía de curva elíptica (ECC).</a:t>
            </a:r>
          </a:p>
          <a:p>
            <a:pPr fontAlgn="ctr"/>
            <a:r>
              <a:rPr lang="es-MX" sz="2400" dirty="0"/>
              <a:t>Criptografía de clave secreta (cifrado simétrico).</a:t>
            </a:r>
          </a:p>
          <a:p>
            <a:pPr fontAlgn="ctr"/>
            <a:r>
              <a:rPr lang="es-MX" sz="2400" dirty="0"/>
              <a:t>Criptografía de clave pública (cifrado asimétrico). </a:t>
            </a:r>
          </a:p>
          <a:p>
            <a:r>
              <a:rPr lang="es-MX" sz="2400" dirty="0"/>
              <a:t>Intercambio de claves Diffie-Hellman.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C57AE8C-1817-86D7-3680-0DCFF615F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804" y="4831784"/>
            <a:ext cx="2644779" cy="14858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39749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4505D-7F82-0427-CF52-75929F7F1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Importancia de la criptografía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1711DE-7459-DBCD-F53D-6A02E5A30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dirty="0"/>
              <a:t>La criptografía es vital para proteger información confidencial en la era digital, garantizando la privacidad, integridad y autenticación de datos, tanto en comunicaciones como en transacciones financieras. </a:t>
            </a:r>
          </a:p>
          <a:p>
            <a:pPr marL="0" indent="0">
              <a:buNone/>
            </a:pPr>
            <a:r>
              <a:rPr lang="es-MX" sz="2400" dirty="0"/>
              <a:t>Ayuda a asegurar que solo usuarios autorizados puedan acceder a la información, evitando interceptaciones, modificaciones o accesos no deseados. </a:t>
            </a:r>
          </a:p>
        </p:txBody>
      </p:sp>
    </p:spTree>
    <p:extLst>
      <p:ext uri="{BB962C8B-B14F-4D97-AF65-F5344CB8AC3E}">
        <p14:creationId xmlns:p14="http://schemas.microsoft.com/office/powerpoint/2010/main" val="3341025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774384-70E4-61BB-F0E9-336BC1EF4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435" y="365760"/>
            <a:ext cx="9692640" cy="1325562"/>
          </a:xfrm>
        </p:spPr>
        <p:txBody>
          <a:bodyPr/>
          <a:lstStyle/>
          <a:p>
            <a:r>
              <a:rPr lang="es-MX" dirty="0"/>
              <a:t>Vulnerabilidades y ciberataques mencionados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39DF7C1-FE57-537C-B78B-8B227BC60C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8435" y="1691322"/>
            <a:ext cx="9692640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MX" altLang="es-MX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tantia" panose="02030602050306030303" pitchFamily="18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1-Ataque KRACK a WPA2</a:t>
            </a:r>
            <a:endParaRPr kumimoji="0" lang="es-MX" altLang="es-MX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tantia" panose="02030602050306030303" pitchFamily="18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tantia" panose="02030602050306030303" pitchFamily="18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En octubre de 2017 se descubrió el ataque </a:t>
            </a:r>
            <a:r>
              <a:rPr kumimoji="0" lang="es-MX" altLang="es-MX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tantia" panose="02030602050306030303" pitchFamily="18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KRACK</a:t>
            </a:r>
            <a:r>
              <a:rPr kumimoji="0" lang="es-MX" altLang="es-MX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tantia" panose="02030602050306030303" pitchFamily="18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(Key Reinstallation AttaCK), que explota una falla en el protocolo </a:t>
            </a:r>
            <a:r>
              <a:rPr kumimoji="0" lang="es-MX" altLang="es-MX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tantia" panose="02030602050306030303" pitchFamily="18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WPA2</a:t>
            </a:r>
            <a:r>
              <a:rPr kumimoji="0" lang="es-MX" altLang="es-MX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tantia" panose="02030602050306030303" pitchFamily="18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tantia" panose="02030602050306030303" pitchFamily="18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Aunque usa AES, el problema no está en el cifrado en sí, sino en la forma en que los dispositivos realizan el </a:t>
            </a:r>
            <a:r>
              <a:rPr kumimoji="0" lang="es-MX" altLang="es-MX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tantia" panose="02030602050306030303" pitchFamily="18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handshake</a:t>
            </a:r>
            <a:r>
              <a:rPr kumimoji="0" lang="es-MX" altLang="es-MX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tantia" panose="02030602050306030303" pitchFamily="18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(intercambio de claves). El atacante intercepta (y manipula) este proceso, forzando al protocolo a volver a instalar una clave ya usada, lo que permite desencriptar tráfico en redes Wi‑Fi.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MX" altLang="es-MX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tantia" panose="02030602050306030303" pitchFamily="18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2-Brute-force al DES</a:t>
            </a:r>
            <a:endParaRPr kumimoji="0" lang="es-MX" altLang="es-MX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tantia" panose="02030602050306030303" pitchFamily="18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tantia" panose="02030602050306030303" pitchFamily="18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El </a:t>
            </a:r>
            <a:r>
              <a:rPr kumimoji="0" lang="es-MX" altLang="es-MX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tantia" panose="02030602050306030303" pitchFamily="18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Data Encryption Standard (DES)</a:t>
            </a:r>
            <a:r>
              <a:rPr kumimoji="0" lang="es-MX" altLang="es-MX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tantia" panose="02030602050306030303" pitchFamily="18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, con su clave de 56 bits, fue razonablemente seguro en 1977.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tantia" panose="02030602050306030303" pitchFamily="18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Sin embargo, para 1999 ya se podía romper en dos días usando hardware accesible (~USD 250 000 para probar todas las combinaciones).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tantia" panose="02030602050306030303" pitchFamily="18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Esto demostró que las claves débiles eran vulnerables a ataques de fuerza bruta.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735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B2ED03-F052-79EC-51C9-949275E6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03" y="381258"/>
            <a:ext cx="9692640" cy="1325562"/>
          </a:xfrm>
        </p:spPr>
        <p:txBody>
          <a:bodyPr/>
          <a:lstStyle/>
          <a:p>
            <a:r>
              <a:rPr lang="es-MX" dirty="0"/>
              <a:t>Reflexión en clave de ciberseguridad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BEF913FF-CC10-E68A-7BAF-541DB6AF51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1353134"/>
              </p:ext>
            </p:extLst>
          </p:nvPr>
        </p:nvGraphicFramePr>
        <p:xfrm>
          <a:off x="843609" y="2223714"/>
          <a:ext cx="8594724" cy="2560320"/>
        </p:xfrm>
        <a:graphic>
          <a:graphicData uri="http://schemas.openxmlformats.org/drawingml/2006/table">
            <a:tbl>
              <a:tblPr/>
              <a:tblGrid>
                <a:gridCol w="4297362">
                  <a:extLst>
                    <a:ext uri="{9D8B030D-6E8A-4147-A177-3AD203B41FA5}">
                      <a16:colId xmlns:a16="http://schemas.microsoft.com/office/drawing/2014/main" val="1128626493"/>
                    </a:ext>
                  </a:extLst>
                </a:gridCol>
                <a:gridCol w="4297362">
                  <a:extLst>
                    <a:ext uri="{9D8B030D-6E8A-4147-A177-3AD203B41FA5}">
                      <a16:colId xmlns:a16="http://schemas.microsoft.com/office/drawing/2014/main" val="694221835"/>
                    </a:ext>
                  </a:extLst>
                </a:gridCol>
              </a:tblGrid>
              <a:tr h="395500">
                <a:tc>
                  <a:txBody>
                    <a:bodyPr/>
                    <a:lstStyle/>
                    <a:p>
                      <a:r>
                        <a:rPr lang="es-MX" sz="2400" b="1" dirty="0">
                          <a:solidFill>
                            <a:schemeClr val="tx1"/>
                          </a:solidFill>
                          <a:latin typeface="+mn-lt"/>
                          <a:ea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Elemento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400" b="1" dirty="0">
                          <a:solidFill>
                            <a:schemeClr val="tx1"/>
                          </a:solidFill>
                          <a:latin typeface="+mj-lt"/>
                        </a:rPr>
                        <a:t>Lección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25577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s-MX" sz="2000" dirty="0"/>
                        <a:t>Cifrado fuerte (AES, RSA…)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Necesario, pero </a:t>
                      </a:r>
                      <a:r>
                        <a:rPr lang="es-MX" sz="2000" b="1" dirty="0"/>
                        <a:t>no suficiente</a:t>
                      </a:r>
                      <a:r>
                        <a:rPr lang="es-MX" sz="2000" dirty="0"/>
                        <a:t>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32641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s-MX" sz="2000" dirty="0"/>
                        <a:t>Implementación y protocolos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Fallos aquí (como en WPA2) permiten exploits.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27907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s-MX" sz="2000" dirty="0"/>
                        <a:t>Claves robustas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Tamaño y gestión de claves protegen contra ataques (brute-</a:t>
                      </a:r>
                      <a:r>
                        <a:rPr lang="es-MX" sz="2000" dirty="0" err="1"/>
                        <a:t>force</a:t>
                      </a:r>
                      <a:r>
                        <a:rPr lang="es-MX" sz="2000" dirty="0"/>
                        <a:t>).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736836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08BD9EAF-51A3-FEED-72C7-FA071A525607}"/>
              </a:ext>
            </a:extLst>
          </p:cNvPr>
          <p:cNvSpPr txBox="1"/>
          <p:nvPr/>
        </p:nvSpPr>
        <p:spPr>
          <a:xfrm>
            <a:off x="843608" y="5028440"/>
            <a:ext cx="89203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/>
              <a:t>Se recalca que mantener algoritmos probados (AES, RSA, Diffie‑Hellman) es esencial, pero también lo es asegurar que el protocolo y la implementación no introduzcan agujeros.</a:t>
            </a:r>
          </a:p>
        </p:txBody>
      </p:sp>
    </p:spTree>
    <p:extLst>
      <p:ext uri="{BB962C8B-B14F-4D97-AF65-F5344CB8AC3E}">
        <p14:creationId xmlns:p14="http://schemas.microsoft.com/office/powerpoint/2010/main" val="2062997505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92</TotalTime>
  <Words>658</Words>
  <Application>Microsoft Office PowerPoint</Application>
  <PresentationFormat>Panorámica</PresentationFormat>
  <Paragraphs>56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Century Schoolbook</vt:lpstr>
      <vt:lpstr>Constantia</vt:lpstr>
      <vt:lpstr>Wingdings 2</vt:lpstr>
      <vt:lpstr>Vista</vt:lpstr>
      <vt:lpstr>La Ciberseguridad y la Criptografía </vt:lpstr>
      <vt:lpstr>¿Qué es la ciberseguridad?</vt:lpstr>
      <vt:lpstr>Amenazas comunes de la ciberseguridad </vt:lpstr>
      <vt:lpstr>Estrategias de protección </vt:lpstr>
      <vt:lpstr>Que es criptografía?</vt:lpstr>
      <vt:lpstr>Técnicas claves de la criptografía </vt:lpstr>
      <vt:lpstr>Importancia de la criptografía </vt:lpstr>
      <vt:lpstr>Vulnerabilidades y ciberataques mencionados</vt:lpstr>
      <vt:lpstr>Reflexión en clave de ciberseguridad</vt:lpstr>
      <vt:lpstr>Conclusión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CompuAula 03</dc:creator>
  <cp:lastModifiedBy>CompuAula 03</cp:lastModifiedBy>
  <cp:revision>3</cp:revision>
  <dcterms:created xsi:type="dcterms:W3CDTF">2025-06-04T00:17:26Z</dcterms:created>
  <dcterms:modified xsi:type="dcterms:W3CDTF">2025-06-18T21:45:32Z</dcterms:modified>
</cp:coreProperties>
</file>