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Economica"/>
      <p:regular r:id="rId13"/>
      <p:bold r:id="rId14"/>
      <p:italic r:id="rId15"/>
      <p:boldItalic r:id="rId16"/>
    </p:embeddedFont>
    <p:embeddedFont>
      <p:font typeface="Helvetica Neue Light"/>
      <p:regular r:id="rId17"/>
      <p:bold r:id="rId18"/>
      <p:italic r:id="rId19"/>
      <p:boldItalic r:id="rId20"/>
    </p:embeddedFont>
    <p:embeddedFont>
      <p:font typeface="DM Sans"/>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boldItalic.fntdata"/><Relationship Id="rId22" Type="http://schemas.openxmlformats.org/officeDocument/2006/relationships/font" Target="fonts/DMSans-bold.fntdata"/><Relationship Id="rId21" Type="http://schemas.openxmlformats.org/officeDocument/2006/relationships/font" Target="fonts/DMSans-regular.fntdata"/><Relationship Id="rId24" Type="http://schemas.openxmlformats.org/officeDocument/2006/relationships/font" Target="fonts/DMSans-boldItalic.fntdata"/><Relationship Id="rId23" Type="http://schemas.openxmlformats.org/officeDocument/2006/relationships/font" Target="fonts/DM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conomica-regular.fntdata"/><Relationship Id="rId12" Type="http://schemas.openxmlformats.org/officeDocument/2006/relationships/slide" Target="slides/slide7.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HelveticaNeueLight-regular.fntdata"/><Relationship Id="rId16" Type="http://schemas.openxmlformats.org/officeDocument/2006/relationships/font" Target="fonts/Economica-boldItalic.fntdata"/><Relationship Id="rId19" Type="http://schemas.openxmlformats.org/officeDocument/2006/relationships/font" Target="fonts/HelveticaNeueLight-italic.fntdata"/><Relationship Id="rId18" Type="http://schemas.openxmlformats.org/officeDocument/2006/relationships/font" Target="fonts/HelveticaNeue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b3e3f8f8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b3e3f8f8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b3e3f8f80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b3e3f8f80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b3e3f8f80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b3e3f8f80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b3e3f8f80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b3e3f8f80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b3e3f8f80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b3e3f8f80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b3e3f8f80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b3e3f8f80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0"/>
            <a:ext cx="3054600" cy="192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419"/>
              <a:t>Primera Preentrega </a:t>
            </a:r>
            <a:br>
              <a:rPr lang="es-419"/>
            </a:br>
            <a:r>
              <a:rPr lang="es-419"/>
              <a:t>Product Manager</a:t>
            </a:r>
            <a:endParaRPr/>
          </a:p>
        </p:txBody>
      </p:sp>
      <p:sp>
        <p:nvSpPr>
          <p:cNvPr id="63" name="Google Shape;63;p13"/>
          <p:cNvSpPr txBox="1"/>
          <p:nvPr>
            <p:ph idx="1" type="subTitle"/>
          </p:nvPr>
        </p:nvSpPr>
        <p:spPr>
          <a:xfrm>
            <a:off x="3044700" y="3421127"/>
            <a:ext cx="3054600" cy="3969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s-419"/>
              <a:t>Romina Cattaneo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Problema, Objeto y Solución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 	</a:t>
            </a:r>
            <a:endParaRPr/>
          </a:p>
        </p:txBody>
      </p:sp>
      <p:sp>
        <p:nvSpPr>
          <p:cNvPr id="70" name="Google Shape;70;p14"/>
          <p:cNvSpPr txBox="1"/>
          <p:nvPr/>
        </p:nvSpPr>
        <p:spPr>
          <a:xfrm>
            <a:off x="439900" y="1077450"/>
            <a:ext cx="2638500" cy="436200"/>
          </a:xfrm>
          <a:prstGeom prst="rect">
            <a:avLst/>
          </a:prstGeom>
          <a:solidFill>
            <a:schemeClr val="lt2"/>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419">
                <a:latin typeface="DM Sans"/>
                <a:ea typeface="DM Sans"/>
                <a:cs typeface="DM Sans"/>
                <a:sym typeface="DM Sans"/>
              </a:rPr>
              <a:t>Problema (qué sucede)</a:t>
            </a:r>
            <a:endParaRPr b="1" i="0" sz="1400" u="none" cap="none" strike="noStrike">
              <a:solidFill>
                <a:srgbClr val="000000"/>
              </a:solidFill>
              <a:latin typeface="DM Sans"/>
              <a:ea typeface="DM Sans"/>
              <a:cs typeface="DM Sans"/>
              <a:sym typeface="DM Sans"/>
            </a:endParaRPr>
          </a:p>
        </p:txBody>
      </p:sp>
      <p:sp>
        <p:nvSpPr>
          <p:cNvPr id="71" name="Google Shape;71;p14"/>
          <p:cNvSpPr txBox="1"/>
          <p:nvPr/>
        </p:nvSpPr>
        <p:spPr>
          <a:xfrm>
            <a:off x="3114000" y="1077450"/>
            <a:ext cx="2638500" cy="436200"/>
          </a:xfrm>
          <a:prstGeom prst="rect">
            <a:avLst/>
          </a:prstGeom>
          <a:solidFill>
            <a:schemeClr val="lt2"/>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419">
                <a:latin typeface="DM Sans"/>
                <a:ea typeface="DM Sans"/>
                <a:cs typeface="DM Sans"/>
                <a:sym typeface="DM Sans"/>
              </a:rPr>
              <a:t>Objetivo (qué ofrezco)</a:t>
            </a:r>
            <a:endParaRPr b="1" i="0" sz="1400" u="none" cap="none" strike="noStrike">
              <a:solidFill>
                <a:srgbClr val="000000"/>
              </a:solidFill>
              <a:latin typeface="DM Sans"/>
              <a:ea typeface="DM Sans"/>
              <a:cs typeface="DM Sans"/>
              <a:sym typeface="DM Sans"/>
            </a:endParaRPr>
          </a:p>
        </p:txBody>
      </p:sp>
      <p:sp>
        <p:nvSpPr>
          <p:cNvPr id="72" name="Google Shape;72;p14"/>
          <p:cNvSpPr txBox="1"/>
          <p:nvPr/>
        </p:nvSpPr>
        <p:spPr>
          <a:xfrm>
            <a:off x="5788100" y="1077450"/>
            <a:ext cx="2638500" cy="436200"/>
          </a:xfrm>
          <a:prstGeom prst="rect">
            <a:avLst/>
          </a:prstGeom>
          <a:solidFill>
            <a:schemeClr val="lt2"/>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419">
                <a:latin typeface="DM Sans"/>
                <a:ea typeface="DM Sans"/>
                <a:cs typeface="DM Sans"/>
                <a:sym typeface="DM Sans"/>
              </a:rPr>
              <a:t>Solución (cómo lo ofrezco)</a:t>
            </a:r>
            <a:endParaRPr b="1" i="0" sz="1400" u="none" cap="none" strike="noStrike">
              <a:solidFill>
                <a:srgbClr val="000000"/>
              </a:solidFill>
              <a:latin typeface="DM Sans"/>
              <a:ea typeface="DM Sans"/>
              <a:cs typeface="DM Sans"/>
              <a:sym typeface="DM Sans"/>
            </a:endParaRPr>
          </a:p>
        </p:txBody>
      </p:sp>
      <p:sp>
        <p:nvSpPr>
          <p:cNvPr id="73" name="Google Shape;73;p14"/>
          <p:cNvSpPr/>
          <p:nvPr/>
        </p:nvSpPr>
        <p:spPr>
          <a:xfrm>
            <a:off x="456413" y="1616732"/>
            <a:ext cx="2516400" cy="26385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sz="1000">
                <a:solidFill>
                  <a:schemeClr val="dk1"/>
                </a:solidFill>
                <a:latin typeface="Calibri"/>
                <a:ea typeface="Calibri"/>
                <a:cs typeface="Calibri"/>
                <a:sym typeface="Calibri"/>
              </a:rPr>
              <a:t>Problema</a:t>
            </a:r>
            <a:br>
              <a:rPr lang="es-419" sz="1000">
                <a:solidFill>
                  <a:schemeClr val="dk1"/>
                </a:solidFill>
                <a:latin typeface="Calibri"/>
                <a:ea typeface="Calibri"/>
                <a:cs typeface="Calibri"/>
                <a:sym typeface="Calibri"/>
              </a:rPr>
            </a:br>
            <a:r>
              <a:rPr lang="es-419" sz="1000">
                <a:solidFill>
                  <a:schemeClr val="dk1"/>
                </a:solidFill>
                <a:latin typeface="Calibri"/>
                <a:ea typeface="Calibri"/>
                <a:cs typeface="Calibri"/>
                <a:sym typeface="Calibri"/>
              </a:rPr>
              <a:t>Ineficiencia en la gestión de proyectos de desarrollo de software.</a:t>
            </a:r>
            <a:br>
              <a:rPr lang="es-419" sz="1000">
                <a:solidFill>
                  <a:schemeClr val="dk1"/>
                </a:solidFill>
                <a:latin typeface="Calibri"/>
                <a:ea typeface="Calibri"/>
                <a:cs typeface="Calibri"/>
                <a:sym typeface="Calibri"/>
              </a:rPr>
            </a:br>
            <a:br>
              <a:rPr lang="es-419" sz="1000">
                <a:solidFill>
                  <a:schemeClr val="dk1"/>
                </a:solidFill>
                <a:latin typeface="Calibri"/>
                <a:ea typeface="Calibri"/>
                <a:cs typeface="Calibri"/>
                <a:sym typeface="Calibri"/>
              </a:rPr>
            </a:br>
            <a:r>
              <a:rPr lang="es-419" sz="1000">
                <a:solidFill>
                  <a:schemeClr val="dk1"/>
                </a:solidFill>
                <a:latin typeface="Calibri"/>
                <a:ea typeface="Calibri"/>
                <a:cs typeface="Calibri"/>
                <a:sym typeface="Calibri"/>
              </a:rPr>
              <a:t>Actualmente, en nuestra empresa de software, enfrentamos problemas en la gestión de proyectos de desarrollo. Los proyectos suelen exceder los plazos previstos, se producen retrasos en la entrega y, en algunos casos, la calidad del software se ve afectada debido a la falta de una gestión adecuada. También existe una falta de visibilidad y transparencia en el progreso del proyecto, lo que dificulta la toma de decisiones informadas y la identificación temprana de posibles problemas.</a:t>
            </a:r>
            <a:endParaRPr sz="500">
              <a:solidFill>
                <a:schemeClr val="dk1"/>
              </a:solidFill>
              <a:latin typeface="Calibri"/>
              <a:ea typeface="Calibri"/>
              <a:cs typeface="Calibri"/>
              <a:sym typeface="Calibri"/>
            </a:endParaRPr>
          </a:p>
        </p:txBody>
      </p:sp>
      <p:sp>
        <p:nvSpPr>
          <p:cNvPr id="74" name="Google Shape;74;p14"/>
          <p:cNvSpPr/>
          <p:nvPr/>
        </p:nvSpPr>
        <p:spPr>
          <a:xfrm>
            <a:off x="3130500" y="1616000"/>
            <a:ext cx="2605500" cy="22062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1000">
                <a:latin typeface="Calibri"/>
                <a:ea typeface="Calibri"/>
                <a:cs typeface="Calibri"/>
                <a:sym typeface="Calibri"/>
              </a:rPr>
              <a:t>Objetivo</a:t>
            </a:r>
            <a:br>
              <a:rPr lang="es-419" sz="1000">
                <a:latin typeface="Calibri"/>
                <a:ea typeface="Calibri"/>
                <a:cs typeface="Calibri"/>
                <a:sym typeface="Calibri"/>
              </a:rPr>
            </a:br>
            <a:r>
              <a:rPr lang="es-419" sz="1000">
                <a:latin typeface="Calibri"/>
                <a:ea typeface="Calibri"/>
                <a:cs typeface="Calibri"/>
                <a:sym typeface="Calibri"/>
              </a:rPr>
              <a:t>Ofrecer una solución integral de gestión de proyectos de desarrollo de software.</a:t>
            </a:r>
            <a:endParaRPr sz="1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000">
              <a:latin typeface="Calibri"/>
              <a:ea typeface="Calibri"/>
              <a:cs typeface="Calibri"/>
              <a:sym typeface="Calibri"/>
            </a:endParaRPr>
          </a:p>
          <a:p>
            <a:pPr indent="0" lvl="0" marL="0" rtl="0" algn="l">
              <a:spcBef>
                <a:spcPts val="0"/>
              </a:spcBef>
              <a:spcAft>
                <a:spcPts val="0"/>
              </a:spcAft>
              <a:buNone/>
            </a:pPr>
            <a:r>
              <a:rPr lang="es-419" sz="1000">
                <a:latin typeface="Calibri"/>
                <a:ea typeface="Calibri"/>
                <a:cs typeface="Calibri"/>
                <a:sym typeface="Calibri"/>
              </a:rPr>
              <a:t>Nuestro objetivo es ofrecer una plataforma de gestión de proyectos de desarrollo de software que aborde todos los aspectos clave del proceso de manera eficiente y efectiva. La solución debe ser una herramienta completa y amigable que permita a los equipos de desarrollo, los gerentes y los stakeholders colaborar de manera más fluida y lograr una ejecución exitosa del proyecto.</a:t>
            </a:r>
            <a:endParaRPr sz="400">
              <a:latin typeface="Calibri"/>
              <a:ea typeface="Calibri"/>
              <a:cs typeface="Calibri"/>
              <a:sym typeface="Calibri"/>
            </a:endParaRPr>
          </a:p>
        </p:txBody>
      </p:sp>
      <p:sp>
        <p:nvSpPr>
          <p:cNvPr id="75" name="Google Shape;75;p14"/>
          <p:cNvSpPr/>
          <p:nvPr/>
        </p:nvSpPr>
        <p:spPr>
          <a:xfrm>
            <a:off x="5804600" y="1616000"/>
            <a:ext cx="2846700" cy="23715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1000">
                <a:latin typeface="Calibri"/>
                <a:ea typeface="Calibri"/>
                <a:cs typeface="Calibri"/>
                <a:sym typeface="Calibri"/>
              </a:rPr>
              <a:t>Solución</a:t>
            </a:r>
            <a:endParaRPr b="1" sz="1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419" sz="1000">
                <a:latin typeface="Calibri"/>
                <a:ea typeface="Calibri"/>
                <a:cs typeface="Calibri"/>
                <a:sym typeface="Calibri"/>
              </a:rPr>
              <a:t>Plataforma de gestión de proyectos de desarrollo de software con enfoque en la colaboración y la transparencia.</a:t>
            </a:r>
            <a:br>
              <a:rPr lang="es-419" sz="1000">
                <a:latin typeface="Calibri"/>
                <a:ea typeface="Calibri"/>
                <a:cs typeface="Calibri"/>
                <a:sym typeface="Calibri"/>
              </a:rPr>
            </a:br>
            <a:endParaRPr sz="1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419" sz="1000">
                <a:latin typeface="Calibri"/>
                <a:ea typeface="Calibri"/>
                <a:cs typeface="Calibri"/>
                <a:sym typeface="Calibri"/>
              </a:rPr>
              <a:t>Nuestra solución será una plataforma en línea que combina características esenciales para una gestión de proyectos efectiva. Algunos de los aspectos principales de nuestra solución incluirán:</a:t>
            </a:r>
            <a:endParaRPr sz="1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419" sz="1000">
                <a:latin typeface="Calibri"/>
                <a:ea typeface="Calibri"/>
                <a:cs typeface="Calibri"/>
                <a:sym typeface="Calibri"/>
              </a:rPr>
              <a:t>Seguimiento de tareas y plazos.</a:t>
            </a:r>
            <a:endParaRPr sz="1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419" sz="1000">
                <a:latin typeface="Calibri"/>
                <a:ea typeface="Calibri"/>
                <a:cs typeface="Calibri"/>
                <a:sym typeface="Calibri"/>
              </a:rPr>
              <a:t>Gestión de recursos.</a:t>
            </a:r>
            <a:endParaRPr sz="1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419" sz="1000">
                <a:latin typeface="Calibri"/>
                <a:ea typeface="Calibri"/>
                <a:cs typeface="Calibri"/>
                <a:sym typeface="Calibri"/>
              </a:rPr>
              <a:t>Comunicación y colaboración.</a:t>
            </a:r>
            <a:endParaRPr sz="1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419" sz="1000">
                <a:latin typeface="Calibri"/>
                <a:ea typeface="Calibri"/>
                <a:cs typeface="Calibri"/>
                <a:sym typeface="Calibri"/>
              </a:rPr>
              <a:t>Informes y análisis.</a:t>
            </a:r>
            <a:endParaRPr sz="1000">
              <a:latin typeface="Calibri"/>
              <a:ea typeface="Calibri"/>
              <a:cs typeface="Calibri"/>
              <a:sym typeface="Calibri"/>
            </a:endParaRPr>
          </a:p>
          <a:p>
            <a:pPr indent="0" lvl="0" marL="0" rtl="0" algn="l">
              <a:spcBef>
                <a:spcPts val="0"/>
              </a:spcBef>
              <a:spcAft>
                <a:spcPts val="0"/>
              </a:spcAft>
              <a:buNone/>
            </a:pPr>
            <a:r>
              <a:rPr lang="es-419" sz="1000">
                <a:latin typeface="Calibri"/>
                <a:ea typeface="Calibri"/>
                <a:cs typeface="Calibri"/>
                <a:sym typeface="Calibri"/>
              </a:rPr>
              <a:t>Integración y escalabilidad.</a:t>
            </a:r>
            <a:endParaRPr sz="1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86500"/>
            <a:ext cx="8520600" cy="94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880"/>
              <a:t>Árbol</a:t>
            </a:r>
            <a:r>
              <a:rPr lang="es-419" sz="3880"/>
              <a:t> del Problema</a:t>
            </a:r>
            <a:endParaRPr sz="3880"/>
          </a:p>
        </p:txBody>
      </p:sp>
      <p:sp>
        <p:nvSpPr>
          <p:cNvPr id="81" name="Google Shape;81;p15"/>
          <p:cNvSpPr/>
          <p:nvPr/>
        </p:nvSpPr>
        <p:spPr>
          <a:xfrm>
            <a:off x="668500" y="4196275"/>
            <a:ext cx="1583400" cy="684900"/>
          </a:xfrm>
          <a:prstGeom prst="rect">
            <a:avLst/>
          </a:prstGeom>
          <a:solidFill>
            <a:srgbClr val="AF7B51"/>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419" sz="1200">
                <a:solidFill>
                  <a:srgbClr val="222222"/>
                </a:solidFill>
                <a:latin typeface="DM Sans"/>
                <a:ea typeface="DM Sans"/>
                <a:cs typeface="DM Sans"/>
                <a:sym typeface="DM Sans"/>
              </a:rPr>
              <a:t>Recursos mal asignados</a:t>
            </a:r>
            <a:endParaRPr b="0" i="0" sz="1200" u="none" cap="none" strike="noStrike">
              <a:solidFill>
                <a:srgbClr val="222222"/>
              </a:solidFill>
              <a:latin typeface="DM Sans"/>
              <a:ea typeface="DM Sans"/>
              <a:cs typeface="DM Sans"/>
              <a:sym typeface="DM Sans"/>
            </a:endParaRPr>
          </a:p>
        </p:txBody>
      </p:sp>
      <p:sp>
        <p:nvSpPr>
          <p:cNvPr id="82" name="Google Shape;82;p15"/>
          <p:cNvSpPr/>
          <p:nvPr/>
        </p:nvSpPr>
        <p:spPr>
          <a:xfrm>
            <a:off x="2668875" y="2611800"/>
            <a:ext cx="3583800" cy="684900"/>
          </a:xfrm>
          <a:prstGeom prst="rect">
            <a:avLst/>
          </a:prstGeom>
          <a:solidFill>
            <a:srgbClr val="27282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200"/>
              <a:buFont typeface="Arial"/>
              <a:buNone/>
            </a:pPr>
            <a:r>
              <a:rPr lang="es-419" sz="1200">
                <a:solidFill>
                  <a:schemeClr val="lt1"/>
                </a:solidFill>
                <a:latin typeface="DM Sans"/>
                <a:ea typeface="DM Sans"/>
                <a:cs typeface="DM Sans"/>
                <a:sym typeface="DM Sans"/>
              </a:rPr>
              <a:t>Ineficiencia en la gestión de proyectos de desarrollo de software: Plazos excedidos</a:t>
            </a:r>
            <a:endParaRPr i="0" sz="1200" u="none" cap="none" strike="noStrike">
              <a:solidFill>
                <a:schemeClr val="lt1"/>
              </a:solidFill>
              <a:latin typeface="Calibri"/>
              <a:ea typeface="Calibri"/>
              <a:cs typeface="Calibri"/>
              <a:sym typeface="Calibri"/>
            </a:endParaRPr>
          </a:p>
        </p:txBody>
      </p:sp>
      <p:cxnSp>
        <p:nvCxnSpPr>
          <p:cNvPr id="83" name="Google Shape;83;p15"/>
          <p:cNvCxnSpPr>
            <a:endCxn id="81" idx="0"/>
          </p:cNvCxnSpPr>
          <p:nvPr/>
        </p:nvCxnSpPr>
        <p:spPr>
          <a:xfrm flipH="1">
            <a:off x="1460200" y="3296575"/>
            <a:ext cx="3085800" cy="899700"/>
          </a:xfrm>
          <a:prstGeom prst="straightConnector1">
            <a:avLst/>
          </a:prstGeom>
          <a:noFill/>
          <a:ln cap="flat" cmpd="sng" w="9525">
            <a:solidFill>
              <a:srgbClr val="233A44"/>
            </a:solidFill>
            <a:prstDash val="solid"/>
            <a:round/>
            <a:headEnd len="sm" w="sm" type="none"/>
            <a:tailEnd len="med" w="med" type="stealth"/>
          </a:ln>
        </p:spPr>
      </p:cxnSp>
      <p:sp>
        <p:nvSpPr>
          <p:cNvPr id="84" name="Google Shape;84;p15"/>
          <p:cNvSpPr/>
          <p:nvPr/>
        </p:nvSpPr>
        <p:spPr>
          <a:xfrm>
            <a:off x="2668885" y="4196275"/>
            <a:ext cx="1583400" cy="684900"/>
          </a:xfrm>
          <a:prstGeom prst="rect">
            <a:avLst/>
          </a:prstGeom>
          <a:solidFill>
            <a:srgbClr val="AF7B51"/>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419" sz="1200">
                <a:solidFill>
                  <a:srgbClr val="222222"/>
                </a:solidFill>
                <a:latin typeface="DM Sans"/>
                <a:ea typeface="DM Sans"/>
                <a:cs typeface="DM Sans"/>
                <a:sym typeface="DM Sans"/>
              </a:rPr>
              <a:t>Falta de planificación detallada</a:t>
            </a:r>
            <a:endParaRPr b="0" i="0" sz="1200" u="none" cap="none" strike="noStrike">
              <a:solidFill>
                <a:srgbClr val="222222"/>
              </a:solidFill>
              <a:latin typeface="DM Sans"/>
              <a:ea typeface="DM Sans"/>
              <a:cs typeface="DM Sans"/>
              <a:sym typeface="DM Sans"/>
            </a:endParaRPr>
          </a:p>
        </p:txBody>
      </p:sp>
      <p:sp>
        <p:nvSpPr>
          <p:cNvPr id="85" name="Google Shape;85;p15"/>
          <p:cNvSpPr/>
          <p:nvPr/>
        </p:nvSpPr>
        <p:spPr>
          <a:xfrm>
            <a:off x="4669269" y="4196275"/>
            <a:ext cx="1583400" cy="684900"/>
          </a:xfrm>
          <a:prstGeom prst="rect">
            <a:avLst/>
          </a:prstGeom>
          <a:solidFill>
            <a:srgbClr val="AF7B51"/>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419" sz="1200">
                <a:solidFill>
                  <a:srgbClr val="222222"/>
                </a:solidFill>
                <a:latin typeface="DM Sans"/>
                <a:ea typeface="DM Sans"/>
                <a:cs typeface="DM Sans"/>
                <a:sym typeface="DM Sans"/>
              </a:rPr>
              <a:t>Cambios continuos en los requisitos del proyecto</a:t>
            </a:r>
            <a:endParaRPr b="0" i="0" sz="1200" u="none" cap="none" strike="noStrike">
              <a:solidFill>
                <a:srgbClr val="222222"/>
              </a:solidFill>
              <a:latin typeface="DM Sans"/>
              <a:ea typeface="DM Sans"/>
              <a:cs typeface="DM Sans"/>
              <a:sym typeface="DM Sans"/>
            </a:endParaRPr>
          </a:p>
        </p:txBody>
      </p:sp>
      <p:sp>
        <p:nvSpPr>
          <p:cNvPr id="86" name="Google Shape;86;p15"/>
          <p:cNvSpPr/>
          <p:nvPr/>
        </p:nvSpPr>
        <p:spPr>
          <a:xfrm>
            <a:off x="6669654" y="4196275"/>
            <a:ext cx="1583400" cy="684900"/>
          </a:xfrm>
          <a:prstGeom prst="rect">
            <a:avLst/>
          </a:prstGeom>
          <a:solidFill>
            <a:srgbClr val="AF7B51"/>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419" sz="1200">
                <a:solidFill>
                  <a:srgbClr val="222222"/>
                </a:solidFill>
                <a:latin typeface="DM Sans"/>
                <a:ea typeface="DM Sans"/>
                <a:cs typeface="DM Sans"/>
                <a:sym typeface="DM Sans"/>
              </a:rPr>
              <a:t>Problemas de comunicación interna</a:t>
            </a:r>
            <a:endParaRPr sz="1200">
              <a:solidFill>
                <a:srgbClr val="222222"/>
              </a:solidFill>
              <a:latin typeface="DM Sans"/>
              <a:ea typeface="DM Sans"/>
              <a:cs typeface="DM Sans"/>
              <a:sym typeface="DM Sans"/>
            </a:endParaRPr>
          </a:p>
        </p:txBody>
      </p:sp>
      <p:cxnSp>
        <p:nvCxnSpPr>
          <p:cNvPr id="87" name="Google Shape;87;p15"/>
          <p:cNvCxnSpPr>
            <a:endCxn id="84" idx="0"/>
          </p:cNvCxnSpPr>
          <p:nvPr/>
        </p:nvCxnSpPr>
        <p:spPr>
          <a:xfrm flipH="1">
            <a:off x="3460585" y="3296575"/>
            <a:ext cx="1085400" cy="899700"/>
          </a:xfrm>
          <a:prstGeom prst="straightConnector1">
            <a:avLst/>
          </a:prstGeom>
          <a:noFill/>
          <a:ln cap="flat" cmpd="sng" w="9525">
            <a:solidFill>
              <a:srgbClr val="233A44"/>
            </a:solidFill>
            <a:prstDash val="solid"/>
            <a:round/>
            <a:headEnd len="sm" w="sm" type="none"/>
            <a:tailEnd len="med" w="med" type="stealth"/>
          </a:ln>
        </p:spPr>
      </p:cxnSp>
      <p:cxnSp>
        <p:nvCxnSpPr>
          <p:cNvPr id="88" name="Google Shape;88;p15"/>
          <p:cNvCxnSpPr>
            <a:endCxn id="85" idx="0"/>
          </p:cNvCxnSpPr>
          <p:nvPr/>
        </p:nvCxnSpPr>
        <p:spPr>
          <a:xfrm>
            <a:off x="4546269" y="3296575"/>
            <a:ext cx="914700" cy="899700"/>
          </a:xfrm>
          <a:prstGeom prst="straightConnector1">
            <a:avLst/>
          </a:prstGeom>
          <a:noFill/>
          <a:ln cap="flat" cmpd="sng" w="9525">
            <a:solidFill>
              <a:srgbClr val="233A44"/>
            </a:solidFill>
            <a:prstDash val="solid"/>
            <a:round/>
            <a:headEnd len="sm" w="sm" type="none"/>
            <a:tailEnd len="med" w="med" type="stealth"/>
          </a:ln>
        </p:spPr>
      </p:cxnSp>
      <p:cxnSp>
        <p:nvCxnSpPr>
          <p:cNvPr id="89" name="Google Shape;89;p15"/>
          <p:cNvCxnSpPr>
            <a:endCxn id="86" idx="0"/>
          </p:cNvCxnSpPr>
          <p:nvPr/>
        </p:nvCxnSpPr>
        <p:spPr>
          <a:xfrm>
            <a:off x="4546254" y="3296575"/>
            <a:ext cx="2915100" cy="899700"/>
          </a:xfrm>
          <a:prstGeom prst="straightConnector1">
            <a:avLst/>
          </a:prstGeom>
          <a:noFill/>
          <a:ln cap="flat" cmpd="sng" w="9525">
            <a:solidFill>
              <a:srgbClr val="233A44"/>
            </a:solidFill>
            <a:prstDash val="solid"/>
            <a:round/>
            <a:headEnd len="sm" w="sm" type="none"/>
            <a:tailEnd len="med" w="med" type="stealth"/>
          </a:ln>
        </p:spPr>
      </p:cxnSp>
      <p:sp>
        <p:nvSpPr>
          <p:cNvPr id="90" name="Google Shape;90;p15"/>
          <p:cNvSpPr/>
          <p:nvPr/>
        </p:nvSpPr>
        <p:spPr>
          <a:xfrm>
            <a:off x="1636922" y="1289800"/>
            <a:ext cx="1583400" cy="684900"/>
          </a:xfrm>
          <a:prstGeom prst="rect">
            <a:avLst/>
          </a:prstGeom>
          <a:solidFill>
            <a:srgbClr val="AF7B51"/>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419" sz="1200">
                <a:solidFill>
                  <a:srgbClr val="222222"/>
                </a:solidFill>
                <a:latin typeface="DM Sans"/>
                <a:ea typeface="DM Sans"/>
                <a:cs typeface="DM Sans"/>
                <a:sym typeface="DM Sans"/>
              </a:rPr>
              <a:t>Incumplimiento de la fecha </a:t>
            </a:r>
            <a:r>
              <a:rPr lang="es-419" sz="1200">
                <a:solidFill>
                  <a:srgbClr val="222222"/>
                </a:solidFill>
                <a:latin typeface="DM Sans"/>
                <a:ea typeface="DM Sans"/>
                <a:cs typeface="DM Sans"/>
                <a:sym typeface="DM Sans"/>
              </a:rPr>
              <a:t>límite</a:t>
            </a:r>
            <a:r>
              <a:rPr lang="es-419" sz="1200">
                <a:solidFill>
                  <a:srgbClr val="222222"/>
                </a:solidFill>
                <a:latin typeface="DM Sans"/>
                <a:ea typeface="DM Sans"/>
                <a:cs typeface="DM Sans"/>
                <a:sym typeface="DM Sans"/>
              </a:rPr>
              <a:t> contractual</a:t>
            </a:r>
            <a:endParaRPr b="0" i="0" sz="1200" u="none" cap="none" strike="noStrike">
              <a:solidFill>
                <a:srgbClr val="222222"/>
              </a:solidFill>
              <a:latin typeface="DM Sans"/>
              <a:ea typeface="DM Sans"/>
              <a:cs typeface="DM Sans"/>
              <a:sym typeface="DM Sans"/>
            </a:endParaRPr>
          </a:p>
        </p:txBody>
      </p:sp>
      <p:sp>
        <p:nvSpPr>
          <p:cNvPr id="91" name="Google Shape;91;p15"/>
          <p:cNvSpPr/>
          <p:nvPr/>
        </p:nvSpPr>
        <p:spPr>
          <a:xfrm>
            <a:off x="5391250" y="1289800"/>
            <a:ext cx="1583400" cy="684900"/>
          </a:xfrm>
          <a:prstGeom prst="rect">
            <a:avLst/>
          </a:prstGeom>
          <a:solidFill>
            <a:srgbClr val="AF7B51"/>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419" sz="1200">
                <a:solidFill>
                  <a:srgbClr val="222222"/>
                </a:solidFill>
                <a:latin typeface="DM Sans"/>
                <a:ea typeface="DM Sans"/>
                <a:cs typeface="DM Sans"/>
                <a:sym typeface="DM Sans"/>
              </a:rPr>
              <a:t>Insatisfacción del cliente</a:t>
            </a:r>
            <a:endParaRPr b="0" i="0" sz="1200" u="none" cap="none" strike="noStrike">
              <a:solidFill>
                <a:srgbClr val="222222"/>
              </a:solidFill>
              <a:latin typeface="DM Sans"/>
              <a:ea typeface="DM Sans"/>
              <a:cs typeface="DM Sans"/>
              <a:sym typeface="DM Sans"/>
            </a:endParaRPr>
          </a:p>
        </p:txBody>
      </p:sp>
      <p:cxnSp>
        <p:nvCxnSpPr>
          <p:cNvPr id="92" name="Google Shape;92;p15"/>
          <p:cNvCxnSpPr>
            <a:stCxn id="90" idx="2"/>
            <a:endCxn id="82" idx="0"/>
          </p:cNvCxnSpPr>
          <p:nvPr/>
        </p:nvCxnSpPr>
        <p:spPr>
          <a:xfrm flipH="1" rot="-5400000">
            <a:off x="3126122" y="1277200"/>
            <a:ext cx="637200" cy="2032200"/>
          </a:xfrm>
          <a:prstGeom prst="bentConnector3">
            <a:avLst>
              <a:gd fmla="val 49992" name="adj1"/>
            </a:avLst>
          </a:prstGeom>
          <a:noFill/>
          <a:ln cap="flat" cmpd="sng" w="9525">
            <a:solidFill>
              <a:srgbClr val="233A44"/>
            </a:solidFill>
            <a:prstDash val="solid"/>
            <a:round/>
            <a:headEnd len="med" w="med" type="none"/>
            <a:tailEnd len="med" w="med" type="none"/>
          </a:ln>
        </p:spPr>
      </p:cxnSp>
      <p:cxnSp>
        <p:nvCxnSpPr>
          <p:cNvPr id="93" name="Google Shape;93;p15"/>
          <p:cNvCxnSpPr>
            <a:endCxn id="91" idx="2"/>
          </p:cNvCxnSpPr>
          <p:nvPr/>
        </p:nvCxnSpPr>
        <p:spPr>
          <a:xfrm flipH="1" rot="10800000">
            <a:off x="4549150" y="1974700"/>
            <a:ext cx="1633800" cy="319500"/>
          </a:xfrm>
          <a:prstGeom prst="bentConnector2">
            <a:avLst/>
          </a:prstGeom>
          <a:noFill/>
          <a:ln cap="flat" cmpd="sng" w="9525">
            <a:solidFill>
              <a:srgbClr val="233A44"/>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86500"/>
            <a:ext cx="8520600" cy="94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880"/>
              <a:t>Árbol del Problema</a:t>
            </a:r>
            <a:endParaRPr sz="3880"/>
          </a:p>
        </p:txBody>
      </p:sp>
      <p:sp>
        <p:nvSpPr>
          <p:cNvPr id="99" name="Google Shape;99;p16"/>
          <p:cNvSpPr/>
          <p:nvPr/>
        </p:nvSpPr>
        <p:spPr>
          <a:xfrm>
            <a:off x="668500" y="4196275"/>
            <a:ext cx="1583400" cy="684900"/>
          </a:xfrm>
          <a:prstGeom prst="rect">
            <a:avLst/>
          </a:prstGeom>
          <a:solidFill>
            <a:srgbClr val="AF7B51"/>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419" sz="1200">
                <a:solidFill>
                  <a:srgbClr val="222222"/>
                </a:solidFill>
                <a:latin typeface="DM Sans"/>
                <a:ea typeface="DM Sans"/>
                <a:cs typeface="DM Sans"/>
                <a:sym typeface="DM Sans"/>
              </a:rPr>
              <a:t>Falta de pruebas </a:t>
            </a:r>
            <a:r>
              <a:rPr lang="es-419" sz="1200">
                <a:solidFill>
                  <a:srgbClr val="222222"/>
                </a:solidFill>
                <a:latin typeface="DM Sans"/>
                <a:ea typeface="DM Sans"/>
                <a:cs typeface="DM Sans"/>
                <a:sym typeface="DM Sans"/>
              </a:rPr>
              <a:t>exhaustivas</a:t>
            </a:r>
            <a:endParaRPr b="0" i="0" sz="1200" u="none" cap="none" strike="noStrike">
              <a:solidFill>
                <a:srgbClr val="222222"/>
              </a:solidFill>
              <a:latin typeface="DM Sans"/>
              <a:ea typeface="DM Sans"/>
              <a:cs typeface="DM Sans"/>
              <a:sym typeface="DM Sans"/>
            </a:endParaRPr>
          </a:p>
        </p:txBody>
      </p:sp>
      <p:sp>
        <p:nvSpPr>
          <p:cNvPr id="100" name="Google Shape;100;p16"/>
          <p:cNvSpPr/>
          <p:nvPr/>
        </p:nvSpPr>
        <p:spPr>
          <a:xfrm>
            <a:off x="2668875" y="2611800"/>
            <a:ext cx="3583800" cy="684900"/>
          </a:xfrm>
          <a:prstGeom prst="rect">
            <a:avLst/>
          </a:prstGeom>
          <a:solidFill>
            <a:srgbClr val="27282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200"/>
              <a:buFont typeface="Arial"/>
              <a:buNone/>
            </a:pPr>
            <a:r>
              <a:rPr lang="es-419" sz="1200">
                <a:solidFill>
                  <a:schemeClr val="lt1"/>
                </a:solidFill>
                <a:latin typeface="DM Sans"/>
                <a:ea typeface="DM Sans"/>
                <a:cs typeface="DM Sans"/>
                <a:sym typeface="DM Sans"/>
              </a:rPr>
              <a:t>Ineficiencia en la gestión de proyectos de desarrollo de software:  Baja calidad del Software</a:t>
            </a:r>
            <a:endParaRPr i="0" sz="1200" u="none" cap="none" strike="noStrike">
              <a:solidFill>
                <a:schemeClr val="lt1"/>
              </a:solidFill>
              <a:latin typeface="Calibri"/>
              <a:ea typeface="Calibri"/>
              <a:cs typeface="Calibri"/>
              <a:sym typeface="Calibri"/>
            </a:endParaRPr>
          </a:p>
        </p:txBody>
      </p:sp>
      <p:cxnSp>
        <p:nvCxnSpPr>
          <p:cNvPr id="101" name="Google Shape;101;p16"/>
          <p:cNvCxnSpPr>
            <a:endCxn id="99" idx="0"/>
          </p:cNvCxnSpPr>
          <p:nvPr/>
        </p:nvCxnSpPr>
        <p:spPr>
          <a:xfrm flipH="1">
            <a:off x="1460200" y="3296575"/>
            <a:ext cx="3085800" cy="899700"/>
          </a:xfrm>
          <a:prstGeom prst="straightConnector1">
            <a:avLst/>
          </a:prstGeom>
          <a:noFill/>
          <a:ln cap="flat" cmpd="sng" w="9525">
            <a:solidFill>
              <a:srgbClr val="233A44"/>
            </a:solidFill>
            <a:prstDash val="solid"/>
            <a:round/>
            <a:headEnd len="sm" w="sm" type="none"/>
            <a:tailEnd len="med" w="med" type="stealth"/>
          </a:ln>
        </p:spPr>
      </p:cxnSp>
      <p:sp>
        <p:nvSpPr>
          <p:cNvPr id="102" name="Google Shape;102;p16"/>
          <p:cNvSpPr/>
          <p:nvPr/>
        </p:nvSpPr>
        <p:spPr>
          <a:xfrm>
            <a:off x="2668885" y="4196275"/>
            <a:ext cx="1583400" cy="684900"/>
          </a:xfrm>
          <a:prstGeom prst="rect">
            <a:avLst/>
          </a:prstGeom>
          <a:solidFill>
            <a:srgbClr val="AF7B51"/>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419" sz="1200">
                <a:solidFill>
                  <a:srgbClr val="222222"/>
                </a:solidFill>
                <a:latin typeface="DM Sans"/>
                <a:ea typeface="DM Sans"/>
                <a:cs typeface="DM Sans"/>
                <a:sym typeface="DM Sans"/>
              </a:rPr>
              <a:t>Escasa documentación del código</a:t>
            </a:r>
            <a:endParaRPr b="0" i="0" sz="1200" u="none" cap="none" strike="noStrike">
              <a:solidFill>
                <a:srgbClr val="222222"/>
              </a:solidFill>
              <a:latin typeface="DM Sans"/>
              <a:ea typeface="DM Sans"/>
              <a:cs typeface="DM Sans"/>
              <a:sym typeface="DM Sans"/>
            </a:endParaRPr>
          </a:p>
        </p:txBody>
      </p:sp>
      <p:sp>
        <p:nvSpPr>
          <p:cNvPr id="103" name="Google Shape;103;p16"/>
          <p:cNvSpPr/>
          <p:nvPr/>
        </p:nvSpPr>
        <p:spPr>
          <a:xfrm>
            <a:off x="4669269" y="4196275"/>
            <a:ext cx="1583400" cy="684900"/>
          </a:xfrm>
          <a:prstGeom prst="rect">
            <a:avLst/>
          </a:prstGeom>
          <a:solidFill>
            <a:srgbClr val="AF7B51"/>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419" sz="1200">
                <a:solidFill>
                  <a:srgbClr val="222222"/>
                </a:solidFill>
                <a:latin typeface="DM Sans"/>
                <a:ea typeface="DM Sans"/>
                <a:cs typeface="DM Sans"/>
                <a:sym typeface="DM Sans"/>
              </a:rPr>
              <a:t>Falta de estándares de codificación</a:t>
            </a:r>
            <a:endParaRPr b="0" i="0" sz="1200" u="none" cap="none" strike="noStrike">
              <a:solidFill>
                <a:srgbClr val="222222"/>
              </a:solidFill>
              <a:latin typeface="DM Sans"/>
              <a:ea typeface="DM Sans"/>
              <a:cs typeface="DM Sans"/>
              <a:sym typeface="DM Sans"/>
            </a:endParaRPr>
          </a:p>
        </p:txBody>
      </p:sp>
      <p:sp>
        <p:nvSpPr>
          <p:cNvPr id="104" name="Google Shape;104;p16"/>
          <p:cNvSpPr/>
          <p:nvPr/>
        </p:nvSpPr>
        <p:spPr>
          <a:xfrm>
            <a:off x="6669654" y="4196275"/>
            <a:ext cx="1583400" cy="684900"/>
          </a:xfrm>
          <a:prstGeom prst="rect">
            <a:avLst/>
          </a:prstGeom>
          <a:solidFill>
            <a:srgbClr val="AF7B51"/>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419" sz="1200">
                <a:solidFill>
                  <a:srgbClr val="222222"/>
                </a:solidFill>
                <a:latin typeface="DM Sans"/>
                <a:ea typeface="DM Sans"/>
                <a:cs typeface="DM Sans"/>
                <a:sym typeface="DM Sans"/>
              </a:rPr>
              <a:t>Falta de revisión del código	</a:t>
            </a:r>
            <a:endParaRPr sz="1200">
              <a:solidFill>
                <a:srgbClr val="222222"/>
              </a:solidFill>
              <a:latin typeface="DM Sans"/>
              <a:ea typeface="DM Sans"/>
              <a:cs typeface="DM Sans"/>
              <a:sym typeface="DM Sans"/>
            </a:endParaRPr>
          </a:p>
        </p:txBody>
      </p:sp>
      <p:cxnSp>
        <p:nvCxnSpPr>
          <p:cNvPr id="105" name="Google Shape;105;p16"/>
          <p:cNvCxnSpPr>
            <a:endCxn id="102" idx="0"/>
          </p:cNvCxnSpPr>
          <p:nvPr/>
        </p:nvCxnSpPr>
        <p:spPr>
          <a:xfrm flipH="1">
            <a:off x="3460585" y="3296575"/>
            <a:ext cx="1085400" cy="899700"/>
          </a:xfrm>
          <a:prstGeom prst="straightConnector1">
            <a:avLst/>
          </a:prstGeom>
          <a:noFill/>
          <a:ln cap="flat" cmpd="sng" w="9525">
            <a:solidFill>
              <a:srgbClr val="233A44"/>
            </a:solidFill>
            <a:prstDash val="solid"/>
            <a:round/>
            <a:headEnd len="sm" w="sm" type="none"/>
            <a:tailEnd len="med" w="med" type="stealth"/>
          </a:ln>
        </p:spPr>
      </p:cxnSp>
      <p:cxnSp>
        <p:nvCxnSpPr>
          <p:cNvPr id="106" name="Google Shape;106;p16"/>
          <p:cNvCxnSpPr>
            <a:endCxn id="103" idx="0"/>
          </p:cNvCxnSpPr>
          <p:nvPr/>
        </p:nvCxnSpPr>
        <p:spPr>
          <a:xfrm>
            <a:off x="4546269" y="3296575"/>
            <a:ext cx="914700" cy="899700"/>
          </a:xfrm>
          <a:prstGeom prst="straightConnector1">
            <a:avLst/>
          </a:prstGeom>
          <a:noFill/>
          <a:ln cap="flat" cmpd="sng" w="9525">
            <a:solidFill>
              <a:srgbClr val="233A44"/>
            </a:solidFill>
            <a:prstDash val="solid"/>
            <a:round/>
            <a:headEnd len="sm" w="sm" type="none"/>
            <a:tailEnd len="med" w="med" type="stealth"/>
          </a:ln>
        </p:spPr>
      </p:cxnSp>
      <p:cxnSp>
        <p:nvCxnSpPr>
          <p:cNvPr id="107" name="Google Shape;107;p16"/>
          <p:cNvCxnSpPr>
            <a:endCxn id="104" idx="0"/>
          </p:cNvCxnSpPr>
          <p:nvPr/>
        </p:nvCxnSpPr>
        <p:spPr>
          <a:xfrm>
            <a:off x="4546254" y="3296575"/>
            <a:ext cx="2915100" cy="899700"/>
          </a:xfrm>
          <a:prstGeom prst="straightConnector1">
            <a:avLst/>
          </a:prstGeom>
          <a:noFill/>
          <a:ln cap="flat" cmpd="sng" w="9525">
            <a:solidFill>
              <a:srgbClr val="233A44"/>
            </a:solidFill>
            <a:prstDash val="solid"/>
            <a:round/>
            <a:headEnd len="sm" w="sm" type="none"/>
            <a:tailEnd len="med" w="med" type="stealth"/>
          </a:ln>
        </p:spPr>
      </p:cxnSp>
      <p:sp>
        <p:nvSpPr>
          <p:cNvPr id="108" name="Google Shape;108;p16"/>
          <p:cNvSpPr/>
          <p:nvPr/>
        </p:nvSpPr>
        <p:spPr>
          <a:xfrm>
            <a:off x="1636922" y="1289800"/>
            <a:ext cx="1583400" cy="684900"/>
          </a:xfrm>
          <a:prstGeom prst="rect">
            <a:avLst/>
          </a:prstGeom>
          <a:solidFill>
            <a:srgbClr val="AF7B51"/>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419" sz="1200">
                <a:solidFill>
                  <a:srgbClr val="222222"/>
                </a:solidFill>
                <a:latin typeface="DM Sans"/>
                <a:ea typeface="DM Sans"/>
                <a:cs typeface="DM Sans"/>
                <a:sym typeface="DM Sans"/>
              </a:rPr>
              <a:t>Daño en la reputación de la empresa en el mercado</a:t>
            </a:r>
            <a:endParaRPr b="0" i="0" sz="1200" u="none" cap="none" strike="noStrike">
              <a:solidFill>
                <a:srgbClr val="222222"/>
              </a:solidFill>
              <a:latin typeface="DM Sans"/>
              <a:ea typeface="DM Sans"/>
              <a:cs typeface="DM Sans"/>
              <a:sym typeface="DM Sans"/>
            </a:endParaRPr>
          </a:p>
        </p:txBody>
      </p:sp>
      <p:sp>
        <p:nvSpPr>
          <p:cNvPr id="109" name="Google Shape;109;p16"/>
          <p:cNvSpPr/>
          <p:nvPr/>
        </p:nvSpPr>
        <p:spPr>
          <a:xfrm>
            <a:off x="5391250" y="1289800"/>
            <a:ext cx="1583400" cy="684900"/>
          </a:xfrm>
          <a:prstGeom prst="rect">
            <a:avLst/>
          </a:prstGeom>
          <a:solidFill>
            <a:srgbClr val="AF7B51"/>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419" sz="1200">
                <a:solidFill>
                  <a:srgbClr val="222222"/>
                </a:solidFill>
                <a:latin typeface="DM Sans"/>
                <a:ea typeface="DM Sans"/>
                <a:cs typeface="DM Sans"/>
                <a:sym typeface="DM Sans"/>
              </a:rPr>
              <a:t>Pérdida</a:t>
            </a:r>
            <a:r>
              <a:rPr lang="es-419" sz="1200">
                <a:solidFill>
                  <a:srgbClr val="222222"/>
                </a:solidFill>
                <a:latin typeface="DM Sans"/>
                <a:ea typeface="DM Sans"/>
                <a:cs typeface="DM Sans"/>
                <a:sym typeface="DM Sans"/>
              </a:rPr>
              <a:t> de oportunidades de negocio</a:t>
            </a:r>
            <a:endParaRPr b="0" i="0" sz="1200" u="none" cap="none" strike="noStrike">
              <a:solidFill>
                <a:srgbClr val="222222"/>
              </a:solidFill>
              <a:latin typeface="DM Sans"/>
              <a:ea typeface="DM Sans"/>
              <a:cs typeface="DM Sans"/>
              <a:sym typeface="DM Sans"/>
            </a:endParaRPr>
          </a:p>
        </p:txBody>
      </p:sp>
      <p:cxnSp>
        <p:nvCxnSpPr>
          <p:cNvPr id="110" name="Google Shape;110;p16"/>
          <p:cNvCxnSpPr>
            <a:stCxn id="108" idx="2"/>
            <a:endCxn id="100" idx="0"/>
          </p:cNvCxnSpPr>
          <p:nvPr/>
        </p:nvCxnSpPr>
        <p:spPr>
          <a:xfrm flipH="1" rot="-5400000">
            <a:off x="3126122" y="1277200"/>
            <a:ext cx="637200" cy="2032200"/>
          </a:xfrm>
          <a:prstGeom prst="bentConnector3">
            <a:avLst>
              <a:gd fmla="val 49992" name="adj1"/>
            </a:avLst>
          </a:prstGeom>
          <a:noFill/>
          <a:ln cap="flat" cmpd="sng" w="9525">
            <a:solidFill>
              <a:srgbClr val="233A44"/>
            </a:solidFill>
            <a:prstDash val="solid"/>
            <a:round/>
            <a:headEnd len="med" w="med" type="none"/>
            <a:tailEnd len="med" w="med" type="none"/>
          </a:ln>
        </p:spPr>
      </p:cxnSp>
      <p:cxnSp>
        <p:nvCxnSpPr>
          <p:cNvPr id="111" name="Google Shape;111;p16"/>
          <p:cNvCxnSpPr>
            <a:endCxn id="109" idx="2"/>
          </p:cNvCxnSpPr>
          <p:nvPr/>
        </p:nvCxnSpPr>
        <p:spPr>
          <a:xfrm flipH="1" rot="10800000">
            <a:off x="4549150" y="1974700"/>
            <a:ext cx="1633800" cy="319500"/>
          </a:xfrm>
          <a:prstGeom prst="bentConnector2">
            <a:avLst/>
          </a:prstGeom>
          <a:noFill/>
          <a:ln cap="flat" cmpd="sng" w="9525">
            <a:solidFill>
              <a:srgbClr val="233A44"/>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2490200" y="1888850"/>
            <a:ext cx="40611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Arquetipo de personas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p:nvPr/>
        </p:nvSpPr>
        <p:spPr>
          <a:xfrm>
            <a:off x="68450" y="76200"/>
            <a:ext cx="2292600" cy="5010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txBox="1"/>
          <p:nvPr/>
        </p:nvSpPr>
        <p:spPr>
          <a:xfrm>
            <a:off x="152975" y="76200"/>
            <a:ext cx="220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latin typeface="DM Sans"/>
                <a:ea typeface="DM Sans"/>
                <a:cs typeface="DM Sans"/>
                <a:sym typeface="DM Sans"/>
              </a:rPr>
              <a:t>Carlos Prelas</a:t>
            </a:r>
            <a:endParaRPr b="1">
              <a:latin typeface="DM Sans"/>
              <a:ea typeface="DM Sans"/>
              <a:cs typeface="DM Sans"/>
              <a:sym typeface="DM Sans"/>
            </a:endParaRPr>
          </a:p>
        </p:txBody>
      </p:sp>
      <p:sp>
        <p:nvSpPr>
          <p:cNvPr id="123" name="Google Shape;123;p18"/>
          <p:cNvSpPr txBox="1"/>
          <p:nvPr/>
        </p:nvSpPr>
        <p:spPr>
          <a:xfrm>
            <a:off x="152975" y="1563375"/>
            <a:ext cx="2030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latin typeface="Helvetica Neue Light"/>
                <a:ea typeface="Helvetica Neue Light"/>
                <a:cs typeface="Helvetica Neue Light"/>
                <a:sym typeface="Helvetica Neue Light"/>
              </a:rPr>
              <a:t>Ciudad: Mendoza</a:t>
            </a:r>
            <a:endParaRPr sz="1000">
              <a:latin typeface="Helvetica Neue Light"/>
              <a:ea typeface="Helvetica Neue Light"/>
              <a:cs typeface="Helvetica Neue Light"/>
              <a:sym typeface="Helvetica Neue Light"/>
            </a:endParaRPr>
          </a:p>
          <a:p>
            <a:pPr indent="0" lvl="0" marL="0" rtl="0" algn="l">
              <a:spcBef>
                <a:spcPts val="0"/>
              </a:spcBef>
              <a:spcAft>
                <a:spcPts val="0"/>
              </a:spcAft>
              <a:buNone/>
            </a:pPr>
            <a:r>
              <a:rPr lang="es-419" sz="1000">
                <a:latin typeface="Helvetica Neue Light"/>
                <a:ea typeface="Helvetica Neue Light"/>
                <a:cs typeface="Helvetica Neue Light"/>
                <a:sym typeface="Helvetica Neue Light"/>
              </a:rPr>
              <a:t>Edad: 45 años	</a:t>
            </a:r>
            <a:endParaRPr sz="1000">
              <a:latin typeface="Helvetica Neue Light"/>
              <a:ea typeface="Helvetica Neue Light"/>
              <a:cs typeface="Helvetica Neue Light"/>
              <a:sym typeface="Helvetica Neue Light"/>
            </a:endParaRPr>
          </a:p>
          <a:p>
            <a:pPr indent="0" lvl="0" marL="0" rtl="0" algn="l">
              <a:spcBef>
                <a:spcPts val="0"/>
              </a:spcBef>
              <a:spcAft>
                <a:spcPts val="0"/>
              </a:spcAft>
              <a:buNone/>
            </a:pPr>
            <a:r>
              <a:rPr lang="es-419" sz="1000">
                <a:latin typeface="Helvetica Neue Light"/>
                <a:ea typeface="Helvetica Neue Light"/>
                <a:cs typeface="Helvetica Neue Light"/>
                <a:sym typeface="Helvetica Neue Light"/>
              </a:rPr>
              <a:t>Sexo: Masculino</a:t>
            </a:r>
            <a:endParaRPr sz="1000">
              <a:latin typeface="Helvetica Neue Light"/>
              <a:ea typeface="Helvetica Neue Light"/>
              <a:cs typeface="Helvetica Neue Light"/>
              <a:sym typeface="Helvetica Neue Light"/>
            </a:endParaRPr>
          </a:p>
          <a:p>
            <a:pPr indent="0" lvl="0" marL="0" rtl="0" algn="l">
              <a:spcBef>
                <a:spcPts val="0"/>
              </a:spcBef>
              <a:spcAft>
                <a:spcPts val="0"/>
              </a:spcAft>
              <a:buNone/>
            </a:pPr>
            <a:r>
              <a:rPr lang="es-419" sz="1000">
                <a:latin typeface="Helvetica Neue Light"/>
                <a:ea typeface="Helvetica Neue Light"/>
                <a:cs typeface="Helvetica Neue Light"/>
                <a:sym typeface="Helvetica Neue Light"/>
              </a:rPr>
              <a:t>Profesión</a:t>
            </a:r>
            <a:r>
              <a:rPr lang="es-419" sz="1000">
                <a:latin typeface="Helvetica Neue Light"/>
                <a:ea typeface="Helvetica Neue Light"/>
                <a:cs typeface="Helvetica Neue Light"/>
                <a:sym typeface="Helvetica Neue Light"/>
              </a:rPr>
              <a:t>: CEO de una Startup Tecnológica</a:t>
            </a:r>
            <a:endParaRPr sz="1000">
              <a:latin typeface="Helvetica Neue Light"/>
              <a:ea typeface="Helvetica Neue Light"/>
              <a:cs typeface="Helvetica Neue Light"/>
              <a:sym typeface="Helvetica Neue Light"/>
            </a:endParaRPr>
          </a:p>
        </p:txBody>
      </p:sp>
      <p:sp>
        <p:nvSpPr>
          <p:cNvPr id="124" name="Google Shape;124;p18"/>
          <p:cNvSpPr/>
          <p:nvPr/>
        </p:nvSpPr>
        <p:spPr>
          <a:xfrm>
            <a:off x="152975" y="2424925"/>
            <a:ext cx="2030400" cy="1269600"/>
          </a:xfrm>
          <a:prstGeom prst="rect">
            <a:avLst/>
          </a:prstGeom>
          <a:solidFill>
            <a:srgbClr val="D9D9D9"/>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Costumbres</a:t>
            </a:r>
            <a:endParaRPr b="1">
              <a:latin typeface="DM Sans"/>
              <a:ea typeface="DM Sans"/>
              <a:cs typeface="DM Sans"/>
              <a:sym typeface="DM Sans"/>
            </a:endParaRPr>
          </a:p>
          <a:p>
            <a:pPr indent="0" lvl="0" marL="0" rtl="0" algn="l">
              <a:spcBef>
                <a:spcPts val="0"/>
              </a:spcBef>
              <a:spcAft>
                <a:spcPts val="0"/>
              </a:spcAft>
              <a:buClr>
                <a:srgbClr val="FFFFFF"/>
              </a:buClr>
              <a:buSzPts val="1100"/>
              <a:buFont typeface="Arial"/>
              <a:buNone/>
            </a:pPr>
            <a:r>
              <a:rPr lang="es-419" sz="1000">
                <a:solidFill>
                  <a:schemeClr val="dk1"/>
                </a:solidFill>
                <a:latin typeface="Helvetica Neue Light"/>
                <a:ea typeface="Helvetica Neue Light"/>
                <a:cs typeface="Helvetica Neue Light"/>
                <a:sym typeface="Helvetica Neue Light"/>
              </a:rPr>
              <a:t>- Apasionado por la tecnología y siempre está buscando nuevas soluciones innovadoras</a:t>
            </a:r>
            <a:endParaRPr sz="1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rgbClr val="FFFFFF"/>
              </a:buClr>
              <a:buSzPts val="1100"/>
              <a:buFont typeface="Arial"/>
              <a:buNone/>
            </a:pPr>
            <a:r>
              <a:rPr lang="es-419" sz="1000">
                <a:solidFill>
                  <a:schemeClr val="dk1"/>
                </a:solidFill>
                <a:latin typeface="Helvetica Neue Light"/>
                <a:ea typeface="Helvetica Neue Light"/>
                <a:cs typeface="Helvetica Neue Light"/>
                <a:sym typeface="Helvetica Neue Light"/>
              </a:rPr>
              <a:t>-Dedica su tiempo a investigar nuevas tendencias y herramientas en el mercado</a:t>
            </a:r>
            <a:endParaRPr sz="1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rgbClr val="FFFFFF"/>
              </a:buClr>
              <a:buSzPts val="1100"/>
              <a:buFont typeface="Arial"/>
              <a:buNone/>
            </a:pPr>
            <a:r>
              <a:rPr lang="es-419" sz="1100">
                <a:solidFill>
                  <a:srgbClr val="FFFFFF"/>
                </a:solidFill>
                <a:latin typeface="Helvetica Neue Light"/>
                <a:ea typeface="Helvetica Neue Light"/>
                <a:cs typeface="Helvetica Neue Light"/>
                <a:sym typeface="Helvetica Neue Light"/>
              </a:rPr>
              <a:t>- </a:t>
            </a:r>
            <a:endParaRPr sz="1100">
              <a:solidFill>
                <a:srgbClr val="FFFFFF"/>
              </a:solidFill>
              <a:latin typeface="Helvetica Neue Light"/>
              <a:ea typeface="Helvetica Neue Light"/>
              <a:cs typeface="Helvetica Neue Light"/>
              <a:sym typeface="Helvetica Neue Light"/>
            </a:endParaRPr>
          </a:p>
          <a:p>
            <a:pPr indent="0" lvl="0" marL="0" rtl="0" algn="l">
              <a:spcBef>
                <a:spcPts val="0"/>
              </a:spcBef>
              <a:spcAft>
                <a:spcPts val="0"/>
              </a:spcAft>
              <a:buClr>
                <a:srgbClr val="FFFFFF"/>
              </a:buClr>
              <a:buSzPts val="1100"/>
              <a:buFont typeface="Arial"/>
              <a:buNone/>
            </a:pPr>
            <a:r>
              <a:rPr lang="es-419" sz="1100">
                <a:solidFill>
                  <a:srgbClr val="FFFFFF"/>
                </a:solidFill>
                <a:latin typeface="Helvetica Neue Light"/>
                <a:ea typeface="Helvetica Neue Light"/>
                <a:cs typeface="Helvetica Neue Light"/>
                <a:sym typeface="Helvetica Neue Light"/>
              </a:rPr>
              <a:t>-</a:t>
            </a:r>
            <a:endParaRPr sz="1100">
              <a:latin typeface="Helvetica Neue Light"/>
              <a:ea typeface="Helvetica Neue Light"/>
              <a:cs typeface="Helvetica Neue Light"/>
              <a:sym typeface="Helvetica Neue Light"/>
            </a:endParaRPr>
          </a:p>
        </p:txBody>
      </p:sp>
      <p:sp>
        <p:nvSpPr>
          <p:cNvPr id="125" name="Google Shape;125;p18"/>
          <p:cNvSpPr/>
          <p:nvPr/>
        </p:nvSpPr>
        <p:spPr>
          <a:xfrm>
            <a:off x="152975" y="3843000"/>
            <a:ext cx="2030400" cy="1049100"/>
          </a:xfrm>
          <a:prstGeom prst="rect">
            <a:avLst/>
          </a:prstGeom>
          <a:solidFill>
            <a:srgbClr val="D9D9D9"/>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Valores</a:t>
            </a:r>
            <a:endParaRPr b="1">
              <a:latin typeface="DM Sans"/>
              <a:ea typeface="DM Sans"/>
              <a:cs typeface="DM Sans"/>
              <a:sym typeface="DM Sans"/>
            </a:endParaRPr>
          </a:p>
          <a:p>
            <a:pPr indent="0" lvl="0" marL="0" rtl="0" algn="l">
              <a:spcBef>
                <a:spcPts val="0"/>
              </a:spcBef>
              <a:spcAft>
                <a:spcPts val="0"/>
              </a:spcAft>
              <a:buNone/>
            </a:pPr>
            <a:r>
              <a:rPr lang="es-419" sz="1100">
                <a:latin typeface="Helvetica Neue Light"/>
                <a:ea typeface="Helvetica Neue Light"/>
                <a:cs typeface="Helvetica Neue Light"/>
                <a:sym typeface="Helvetica Neue Light"/>
              </a:rPr>
              <a:t>- Valora la eficiencia</a:t>
            </a:r>
            <a:endParaRPr sz="1100">
              <a:latin typeface="Helvetica Neue Light"/>
              <a:ea typeface="Helvetica Neue Light"/>
              <a:cs typeface="Helvetica Neue Light"/>
              <a:sym typeface="Helvetica Neue Light"/>
            </a:endParaRPr>
          </a:p>
          <a:p>
            <a:pPr indent="0" lvl="0" marL="0" rtl="0" algn="l">
              <a:spcBef>
                <a:spcPts val="0"/>
              </a:spcBef>
              <a:spcAft>
                <a:spcPts val="0"/>
              </a:spcAft>
              <a:buNone/>
            </a:pPr>
            <a:r>
              <a:rPr lang="es-419" sz="1100">
                <a:latin typeface="Helvetica Neue Light"/>
                <a:ea typeface="Helvetica Neue Light"/>
                <a:cs typeface="Helvetica Neue Light"/>
                <a:sym typeface="Helvetica Neue Light"/>
              </a:rPr>
              <a:t>- Considera importartante tener una comunicación clara y efectiva.</a:t>
            </a:r>
            <a:endParaRPr sz="1100">
              <a:latin typeface="Helvetica Neue Light"/>
              <a:ea typeface="Helvetica Neue Light"/>
              <a:cs typeface="Helvetica Neue Light"/>
              <a:sym typeface="Helvetica Neue Light"/>
            </a:endParaRPr>
          </a:p>
        </p:txBody>
      </p:sp>
      <p:sp>
        <p:nvSpPr>
          <p:cNvPr id="126" name="Google Shape;126;p18"/>
          <p:cNvSpPr/>
          <p:nvPr/>
        </p:nvSpPr>
        <p:spPr>
          <a:xfrm>
            <a:off x="2686075" y="3618325"/>
            <a:ext cx="2967600" cy="1392000"/>
          </a:xfrm>
          <a:prstGeom prst="rect">
            <a:avLst/>
          </a:prstGeom>
          <a:solidFill>
            <a:srgbClr val="D9D9D9"/>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Frustraciones</a:t>
            </a:r>
            <a:endParaRPr b="1">
              <a:latin typeface="DM Sans"/>
              <a:ea typeface="DM Sans"/>
              <a:cs typeface="DM Sans"/>
              <a:sym typeface="DM Sans"/>
            </a:endParaRPr>
          </a:p>
          <a:p>
            <a:pPr indent="0" lvl="0" marL="0" rtl="0" algn="l">
              <a:spcBef>
                <a:spcPts val="0"/>
              </a:spcBef>
              <a:spcAft>
                <a:spcPts val="0"/>
              </a:spcAft>
              <a:buNone/>
            </a:pPr>
            <a:r>
              <a:rPr lang="es-419" sz="1100">
                <a:solidFill>
                  <a:srgbClr val="FFFFFF"/>
                </a:solidFill>
                <a:latin typeface="Helvetica Neue Light"/>
                <a:ea typeface="Helvetica Neue Light"/>
                <a:cs typeface="Helvetica Neue Light"/>
                <a:sym typeface="Helvetica Neue Light"/>
              </a:rPr>
              <a:t>-</a:t>
            </a:r>
            <a:r>
              <a:rPr lang="es-419" sz="1000">
                <a:solidFill>
                  <a:schemeClr val="dk1"/>
                </a:solidFill>
              </a:rPr>
              <a:t> Se frustra cuando la falta de comunicación y coordinación afecta la ejecución de proyectos importantes.</a:t>
            </a:r>
            <a:br>
              <a:rPr lang="es-419" sz="1000">
                <a:solidFill>
                  <a:schemeClr val="dk1"/>
                </a:solidFill>
              </a:rPr>
            </a:br>
            <a:r>
              <a:rPr lang="es-419" sz="1000">
                <a:solidFill>
                  <a:schemeClr val="dk1"/>
                </a:solidFill>
              </a:rPr>
              <a:t>- Le preocupa no poder identificar rápidamente problemas en el desarrollo de software, lo que puede impactar negativamente en la calidad del producto final.</a:t>
            </a:r>
            <a:endParaRPr sz="1000">
              <a:solidFill>
                <a:schemeClr val="dk1"/>
              </a:solidFill>
            </a:endParaRPr>
          </a:p>
        </p:txBody>
      </p:sp>
      <p:sp>
        <p:nvSpPr>
          <p:cNvPr id="127" name="Google Shape;127;p18"/>
          <p:cNvSpPr/>
          <p:nvPr/>
        </p:nvSpPr>
        <p:spPr>
          <a:xfrm>
            <a:off x="5920654" y="3656625"/>
            <a:ext cx="2967600" cy="1269600"/>
          </a:xfrm>
          <a:prstGeom prst="rect">
            <a:avLst/>
          </a:prstGeom>
          <a:solidFill>
            <a:srgbClr val="D9D9D9"/>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Metas</a:t>
            </a:r>
            <a:endParaRPr b="1">
              <a:latin typeface="DM Sans"/>
              <a:ea typeface="DM Sans"/>
              <a:cs typeface="DM Sans"/>
              <a:sym typeface="DM Sans"/>
            </a:endParaRPr>
          </a:p>
          <a:p>
            <a:pPr indent="0" lvl="0" marL="0" rtl="0" algn="l">
              <a:spcBef>
                <a:spcPts val="0"/>
              </a:spcBef>
              <a:spcAft>
                <a:spcPts val="0"/>
              </a:spcAft>
              <a:buNone/>
            </a:pPr>
            <a:r>
              <a:rPr lang="es-419" sz="1100">
                <a:latin typeface="Helvetica Neue Light"/>
                <a:ea typeface="Helvetica Neue Light"/>
                <a:cs typeface="Helvetica Neue Light"/>
                <a:sym typeface="Helvetica Neue Light"/>
              </a:rPr>
              <a:t>- Su objetivo es implementar una herramienta de gestión de proyectos que optimice la colaboración entre su equipo y mejore la toma de </a:t>
            </a:r>
            <a:r>
              <a:rPr lang="es-419" sz="1100">
                <a:latin typeface="Helvetica Neue Light"/>
                <a:ea typeface="Helvetica Neue Light"/>
                <a:cs typeface="Helvetica Neue Light"/>
                <a:sym typeface="Helvetica Neue Light"/>
              </a:rPr>
              <a:t>decisiones</a:t>
            </a:r>
            <a:r>
              <a:rPr lang="es-419" sz="1100">
                <a:latin typeface="Helvetica Neue Light"/>
                <a:ea typeface="Helvetica Neue Light"/>
                <a:cs typeface="Helvetica Neue Light"/>
                <a:sym typeface="Helvetica Neue Light"/>
              </a:rPr>
              <a:t> informadas, lo que resultará en una mayor eficiencia y rentabilidad</a:t>
            </a:r>
            <a:endParaRPr sz="1100">
              <a:latin typeface="Helvetica Neue Light"/>
              <a:ea typeface="Helvetica Neue Light"/>
              <a:cs typeface="Helvetica Neue Light"/>
              <a:sym typeface="Helvetica Neue Light"/>
            </a:endParaRPr>
          </a:p>
        </p:txBody>
      </p:sp>
      <p:sp>
        <p:nvSpPr>
          <p:cNvPr id="128" name="Google Shape;128;p18"/>
          <p:cNvSpPr/>
          <p:nvPr/>
        </p:nvSpPr>
        <p:spPr>
          <a:xfrm>
            <a:off x="2657050" y="129025"/>
            <a:ext cx="2018700" cy="2001900"/>
          </a:xfrm>
          <a:prstGeom prst="rect">
            <a:avLst/>
          </a:prstGeom>
          <a:solidFill>
            <a:srgbClr val="D9D9D9"/>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Patrones</a:t>
            </a:r>
            <a:endParaRPr b="1">
              <a:latin typeface="DM Sans"/>
              <a:ea typeface="DM Sans"/>
              <a:cs typeface="DM Sans"/>
              <a:sym typeface="DM Sans"/>
            </a:endParaRPr>
          </a:p>
          <a:p>
            <a:pPr indent="0" lvl="0" marL="0" rtl="0" algn="l">
              <a:spcBef>
                <a:spcPts val="0"/>
              </a:spcBef>
              <a:spcAft>
                <a:spcPts val="0"/>
              </a:spcAft>
              <a:buNone/>
            </a:pPr>
            <a:r>
              <a:rPr lang="es-419" sz="1000">
                <a:latin typeface="Helvetica Neue Light"/>
                <a:ea typeface="Helvetica Neue Light"/>
                <a:cs typeface="Helvetica Neue Light"/>
                <a:sym typeface="Helvetica Neue Light"/>
              </a:rPr>
              <a:t>Comportamientos/ Actitudes/ Pensamientos</a:t>
            </a:r>
            <a:endParaRPr sz="1000">
              <a:latin typeface="Helvetica Neue Light"/>
              <a:ea typeface="Helvetica Neue Light"/>
              <a:cs typeface="Helvetica Neue Light"/>
              <a:sym typeface="Helvetica Neue Light"/>
            </a:endParaRPr>
          </a:p>
          <a:p>
            <a:pPr indent="0" lvl="0" marL="0" rtl="0" algn="l">
              <a:spcBef>
                <a:spcPts val="0"/>
              </a:spcBef>
              <a:spcAft>
                <a:spcPts val="0"/>
              </a:spcAft>
              <a:buNone/>
            </a:pPr>
            <a:r>
              <a:rPr lang="es-419" sz="1100">
                <a:solidFill>
                  <a:schemeClr val="dk1"/>
                </a:solidFill>
                <a:latin typeface="Helvetica Neue Light"/>
                <a:ea typeface="Helvetica Neue Light"/>
                <a:cs typeface="Helvetica Neue Light"/>
                <a:sym typeface="Helvetica Neue Light"/>
              </a:rPr>
              <a:t>- Es Lider y toma decisiones arriesgadas para impulsar el negocio.</a:t>
            </a:r>
            <a:br>
              <a:rPr lang="es-419" sz="1100">
                <a:solidFill>
                  <a:schemeClr val="dk1"/>
                </a:solidFill>
                <a:latin typeface="Helvetica Neue Light"/>
                <a:ea typeface="Helvetica Neue Light"/>
                <a:cs typeface="Helvetica Neue Light"/>
                <a:sym typeface="Helvetica Neue Light"/>
              </a:rPr>
            </a:br>
            <a:r>
              <a:rPr lang="es-419" sz="1100">
                <a:solidFill>
                  <a:schemeClr val="dk1"/>
                </a:solidFill>
                <a:latin typeface="Helvetica Neue Light"/>
                <a:ea typeface="Helvetica Neue Light"/>
                <a:cs typeface="Helvetica Neue Light"/>
                <a:sym typeface="Helvetica Neue Light"/>
              </a:rPr>
              <a:t>-Earky adopter de nuevas tecnologías para mejorar su empresa</a:t>
            </a:r>
            <a:endParaRPr sz="1100">
              <a:solidFill>
                <a:schemeClr val="dk1"/>
              </a:solidFill>
              <a:latin typeface="Helvetica Neue Light"/>
              <a:ea typeface="Helvetica Neue Light"/>
              <a:cs typeface="Helvetica Neue Light"/>
              <a:sym typeface="Helvetica Neue Light"/>
            </a:endParaRPr>
          </a:p>
        </p:txBody>
      </p:sp>
      <p:sp>
        <p:nvSpPr>
          <p:cNvPr id="129" name="Google Shape;129;p18"/>
          <p:cNvSpPr/>
          <p:nvPr/>
        </p:nvSpPr>
        <p:spPr>
          <a:xfrm>
            <a:off x="4824334" y="129025"/>
            <a:ext cx="2018700" cy="2001900"/>
          </a:xfrm>
          <a:prstGeom prst="rect">
            <a:avLst/>
          </a:prstGeom>
          <a:solidFill>
            <a:srgbClr val="D9D9D9"/>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Entorno</a:t>
            </a:r>
            <a:endParaRPr b="1">
              <a:latin typeface="DM Sans"/>
              <a:ea typeface="DM Sans"/>
              <a:cs typeface="DM Sans"/>
              <a:sym typeface="DM Sans"/>
            </a:endParaRPr>
          </a:p>
          <a:p>
            <a:pPr indent="0" lvl="0" marL="0" rtl="0" algn="l">
              <a:spcBef>
                <a:spcPts val="0"/>
              </a:spcBef>
              <a:spcAft>
                <a:spcPts val="0"/>
              </a:spcAft>
              <a:buNone/>
            </a:pPr>
            <a:r>
              <a:rPr lang="es-419" sz="1100">
                <a:solidFill>
                  <a:schemeClr val="dk1"/>
                </a:solidFill>
                <a:latin typeface="Helvetica Neue Light"/>
                <a:ea typeface="Helvetica Neue Light"/>
                <a:cs typeface="Helvetica Neue Light"/>
                <a:sym typeface="Helvetica Neue Light"/>
              </a:rPr>
              <a:t>- Es CEO en una Startup de España que se especializada en desarrollo de apps </a:t>
            </a:r>
            <a:r>
              <a:rPr lang="es-419" sz="1100">
                <a:solidFill>
                  <a:schemeClr val="dk1"/>
                </a:solidFill>
                <a:latin typeface="Helvetica Neue Light"/>
                <a:ea typeface="Helvetica Neue Light"/>
                <a:cs typeface="Helvetica Neue Light"/>
                <a:sym typeface="Helvetica Neue Light"/>
              </a:rPr>
              <a:t>móviles</a:t>
            </a:r>
            <a:r>
              <a:rPr lang="es-419" sz="1100">
                <a:solidFill>
                  <a:schemeClr val="dk1"/>
                </a:solidFill>
                <a:latin typeface="Helvetica Neue Light"/>
                <a:ea typeface="Helvetica Neue Light"/>
                <a:cs typeface="Helvetica Neue Light"/>
                <a:sym typeface="Helvetica Neue Light"/>
              </a:rPr>
              <a:t>.</a:t>
            </a:r>
            <a:br>
              <a:rPr lang="es-419" sz="1100">
                <a:solidFill>
                  <a:schemeClr val="dk1"/>
                </a:solidFill>
                <a:latin typeface="Helvetica Neue Light"/>
                <a:ea typeface="Helvetica Neue Light"/>
                <a:cs typeface="Helvetica Neue Light"/>
                <a:sym typeface="Helvetica Neue Light"/>
              </a:rPr>
            </a:br>
            <a:r>
              <a:rPr lang="es-419" sz="1100">
                <a:solidFill>
                  <a:schemeClr val="dk1"/>
                </a:solidFill>
                <a:latin typeface="Helvetica Neue Light"/>
                <a:ea typeface="Helvetica Neue Light"/>
                <a:cs typeface="Helvetica Neue Light"/>
                <a:sym typeface="Helvetica Neue Light"/>
              </a:rPr>
              <a:t>-Trabaja de forma remota, y en continua comunicación con el resto del equipo.</a:t>
            </a:r>
            <a:endParaRPr sz="1100">
              <a:solidFill>
                <a:schemeClr val="dk1"/>
              </a:solidFill>
              <a:latin typeface="Helvetica Neue Light"/>
              <a:ea typeface="Helvetica Neue Light"/>
              <a:cs typeface="Helvetica Neue Light"/>
              <a:sym typeface="Helvetica Neue Light"/>
            </a:endParaRPr>
          </a:p>
        </p:txBody>
      </p:sp>
      <p:sp>
        <p:nvSpPr>
          <p:cNvPr id="130" name="Google Shape;130;p18"/>
          <p:cNvSpPr/>
          <p:nvPr/>
        </p:nvSpPr>
        <p:spPr>
          <a:xfrm>
            <a:off x="6991617" y="129025"/>
            <a:ext cx="2018700" cy="2001900"/>
          </a:xfrm>
          <a:prstGeom prst="rect">
            <a:avLst/>
          </a:prstGeom>
          <a:solidFill>
            <a:srgbClr val="D9D9D9"/>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Aspectos Generales</a:t>
            </a:r>
            <a:endParaRPr b="1">
              <a:latin typeface="DM Sans"/>
              <a:ea typeface="DM Sans"/>
              <a:cs typeface="DM Sans"/>
              <a:sym typeface="DM Sans"/>
            </a:endParaRPr>
          </a:p>
          <a:p>
            <a:pPr indent="0" lvl="0" marL="0" rtl="0" algn="l">
              <a:spcBef>
                <a:spcPts val="0"/>
              </a:spcBef>
              <a:spcAft>
                <a:spcPts val="0"/>
              </a:spcAft>
              <a:buNone/>
            </a:pPr>
            <a:r>
              <a:rPr lang="es-419" sz="1000">
                <a:latin typeface="Helvetica Neue Light"/>
                <a:ea typeface="Helvetica Neue Light"/>
                <a:cs typeface="Helvetica Neue Light"/>
                <a:sym typeface="Helvetica Neue Light"/>
              </a:rPr>
              <a:t>En relación con el producto</a:t>
            </a:r>
            <a:endParaRPr sz="1000">
              <a:latin typeface="Helvetica Neue Light"/>
              <a:ea typeface="Helvetica Neue Light"/>
              <a:cs typeface="Helvetica Neue Light"/>
              <a:sym typeface="Helvetica Neue Light"/>
            </a:endParaRPr>
          </a:p>
          <a:p>
            <a:pPr indent="0" lvl="0" marL="0" rtl="0" algn="l">
              <a:spcBef>
                <a:spcPts val="0"/>
              </a:spcBef>
              <a:spcAft>
                <a:spcPts val="0"/>
              </a:spcAft>
              <a:buNone/>
            </a:pPr>
            <a:r>
              <a:rPr lang="es-419" sz="1100">
                <a:solidFill>
                  <a:schemeClr val="dk1"/>
                </a:solidFill>
                <a:latin typeface="Helvetica Neue Light"/>
                <a:ea typeface="Helvetica Neue Light"/>
                <a:cs typeface="Helvetica Neue Light"/>
                <a:sym typeface="Helvetica Neue Light"/>
              </a:rPr>
              <a:t>- Carlos busca una solución que permita tener una visión completa del progreso de la empresa.</a:t>
            </a:r>
            <a:br>
              <a:rPr lang="es-419" sz="1100">
                <a:solidFill>
                  <a:schemeClr val="dk1"/>
                </a:solidFill>
                <a:latin typeface="Helvetica Neue Light"/>
                <a:ea typeface="Helvetica Neue Light"/>
                <a:cs typeface="Helvetica Neue Light"/>
                <a:sym typeface="Helvetica Neue Light"/>
              </a:rPr>
            </a:br>
            <a:r>
              <a:rPr lang="es-419" sz="1100">
                <a:solidFill>
                  <a:schemeClr val="dk1"/>
                </a:solidFill>
                <a:latin typeface="Helvetica Neue Light"/>
                <a:ea typeface="Helvetica Neue Light"/>
                <a:cs typeface="Helvetica Neue Light"/>
                <a:sym typeface="Helvetica Neue Light"/>
              </a:rPr>
              <a:t>-Necesita una plataforma que le ofrezca informes y análisis precisos sobre el rendimiento del equipo y proyectos.</a:t>
            </a:r>
            <a:endParaRPr sz="1100">
              <a:solidFill>
                <a:schemeClr val="dk1"/>
              </a:solidFill>
              <a:latin typeface="Helvetica Neue Light"/>
              <a:ea typeface="Helvetica Neue Light"/>
              <a:cs typeface="Helvetica Neue Light"/>
              <a:sym typeface="Helvetica Neue Light"/>
            </a:endParaRPr>
          </a:p>
        </p:txBody>
      </p:sp>
      <p:sp>
        <p:nvSpPr>
          <p:cNvPr id="131" name="Google Shape;131;p18"/>
          <p:cNvSpPr/>
          <p:nvPr/>
        </p:nvSpPr>
        <p:spPr>
          <a:xfrm>
            <a:off x="2657050" y="2252450"/>
            <a:ext cx="6353400" cy="12696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Vínculo con el Problem-Solving</a:t>
            </a:r>
            <a:endParaRPr b="1">
              <a:latin typeface="DM Sans"/>
              <a:ea typeface="DM Sans"/>
              <a:cs typeface="DM Sans"/>
              <a:sym typeface="DM Sans"/>
            </a:endParaRPr>
          </a:p>
          <a:p>
            <a:pPr indent="0" lvl="0" marL="0" rtl="0" algn="l">
              <a:spcBef>
                <a:spcPts val="0"/>
              </a:spcBef>
              <a:spcAft>
                <a:spcPts val="0"/>
              </a:spcAft>
              <a:buNone/>
            </a:pPr>
            <a:r>
              <a:rPr lang="es-419" sz="1100"/>
              <a:t>-Carlos enfrenta desafíos en la gestión de proyectos de desarrollo de software, ya que la falta de eficacia y visibilidad puede afectar el crecimiento y rentabilidad de la empresa</a:t>
            </a:r>
            <a:endParaRPr sz="1100">
              <a:solidFill>
                <a:srgbClr val="000000"/>
              </a:solidFill>
            </a:endParaRPr>
          </a:p>
          <a:p>
            <a:pPr indent="0" lvl="0" marL="0" rtl="0" algn="l">
              <a:spcBef>
                <a:spcPts val="0"/>
              </a:spcBef>
              <a:spcAft>
                <a:spcPts val="0"/>
              </a:spcAft>
              <a:buNone/>
            </a:pPr>
            <a:r>
              <a:rPr lang="es-419" sz="1100">
                <a:solidFill>
                  <a:srgbClr val="000000"/>
                </a:solidFill>
              </a:rPr>
              <a:t> </a:t>
            </a:r>
            <a:endParaRPr sz="1100">
              <a:solidFill>
                <a:srgbClr val="000000"/>
              </a:solidFill>
            </a:endParaRPr>
          </a:p>
          <a:p>
            <a:pPr indent="0" lvl="0" marL="0" rtl="0" algn="l">
              <a:spcBef>
                <a:spcPts val="0"/>
              </a:spcBef>
              <a:spcAft>
                <a:spcPts val="0"/>
              </a:spcAft>
              <a:buNone/>
            </a:pPr>
            <a:r>
              <a:t/>
            </a:r>
            <a:endParaRPr sz="1100"/>
          </a:p>
        </p:txBody>
      </p:sp>
      <p:pic>
        <p:nvPicPr>
          <p:cNvPr id="132" name="Google Shape;132;p18"/>
          <p:cNvPicPr preferRelativeResize="0"/>
          <p:nvPr/>
        </p:nvPicPr>
        <p:blipFill>
          <a:blip r:embed="rId3">
            <a:alphaModFix/>
          </a:blip>
          <a:stretch>
            <a:fillRect/>
          </a:stretch>
        </p:blipFill>
        <p:spPr>
          <a:xfrm>
            <a:off x="732425" y="453125"/>
            <a:ext cx="1049101" cy="10491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p:nvPr/>
        </p:nvSpPr>
        <p:spPr>
          <a:xfrm>
            <a:off x="68450" y="66600"/>
            <a:ext cx="2292600" cy="5010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txBox="1"/>
          <p:nvPr/>
        </p:nvSpPr>
        <p:spPr>
          <a:xfrm>
            <a:off x="68375" y="76200"/>
            <a:ext cx="229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latin typeface="DM Sans"/>
                <a:ea typeface="DM Sans"/>
                <a:cs typeface="DM Sans"/>
                <a:sym typeface="DM Sans"/>
              </a:rPr>
              <a:t>Marta Gimenez</a:t>
            </a:r>
            <a:endParaRPr b="1">
              <a:latin typeface="DM Sans"/>
              <a:ea typeface="DM Sans"/>
              <a:cs typeface="DM Sans"/>
              <a:sym typeface="DM Sans"/>
            </a:endParaRPr>
          </a:p>
        </p:txBody>
      </p:sp>
      <p:sp>
        <p:nvSpPr>
          <p:cNvPr id="139" name="Google Shape;139;p19"/>
          <p:cNvSpPr txBox="1"/>
          <p:nvPr/>
        </p:nvSpPr>
        <p:spPr>
          <a:xfrm>
            <a:off x="152975" y="1563375"/>
            <a:ext cx="203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latin typeface="Helvetica Neue Light"/>
                <a:ea typeface="Helvetica Neue Light"/>
                <a:cs typeface="Helvetica Neue Light"/>
                <a:sym typeface="Helvetica Neue Light"/>
              </a:rPr>
              <a:t>Ciudad: Buenos Aires</a:t>
            </a:r>
            <a:endParaRPr sz="1000">
              <a:latin typeface="Helvetica Neue Light"/>
              <a:ea typeface="Helvetica Neue Light"/>
              <a:cs typeface="Helvetica Neue Light"/>
              <a:sym typeface="Helvetica Neue Light"/>
            </a:endParaRPr>
          </a:p>
          <a:p>
            <a:pPr indent="0" lvl="0" marL="0" rtl="0" algn="l">
              <a:spcBef>
                <a:spcPts val="0"/>
              </a:spcBef>
              <a:spcAft>
                <a:spcPts val="0"/>
              </a:spcAft>
              <a:buNone/>
            </a:pPr>
            <a:r>
              <a:rPr lang="es-419" sz="1000">
                <a:latin typeface="Helvetica Neue Light"/>
                <a:ea typeface="Helvetica Neue Light"/>
                <a:cs typeface="Helvetica Neue Light"/>
                <a:sym typeface="Helvetica Neue Light"/>
              </a:rPr>
              <a:t>Edad: 32 años</a:t>
            </a:r>
            <a:endParaRPr sz="1000">
              <a:latin typeface="Helvetica Neue Light"/>
              <a:ea typeface="Helvetica Neue Light"/>
              <a:cs typeface="Helvetica Neue Light"/>
              <a:sym typeface="Helvetica Neue Light"/>
            </a:endParaRPr>
          </a:p>
          <a:p>
            <a:pPr indent="0" lvl="0" marL="0" rtl="0" algn="l">
              <a:spcBef>
                <a:spcPts val="0"/>
              </a:spcBef>
              <a:spcAft>
                <a:spcPts val="0"/>
              </a:spcAft>
              <a:buNone/>
            </a:pPr>
            <a:r>
              <a:rPr lang="es-419" sz="1000">
                <a:latin typeface="Helvetica Neue Light"/>
                <a:ea typeface="Helvetica Neue Light"/>
                <a:cs typeface="Helvetica Neue Light"/>
                <a:sym typeface="Helvetica Neue Light"/>
              </a:rPr>
              <a:t>Sexo: Femenina</a:t>
            </a:r>
            <a:endParaRPr sz="1000">
              <a:latin typeface="Helvetica Neue Light"/>
              <a:ea typeface="Helvetica Neue Light"/>
              <a:cs typeface="Helvetica Neue Light"/>
              <a:sym typeface="Helvetica Neue Light"/>
            </a:endParaRPr>
          </a:p>
          <a:p>
            <a:pPr indent="0" lvl="0" marL="0" rtl="0" algn="l">
              <a:spcBef>
                <a:spcPts val="0"/>
              </a:spcBef>
              <a:spcAft>
                <a:spcPts val="0"/>
              </a:spcAft>
              <a:buNone/>
            </a:pPr>
            <a:r>
              <a:rPr lang="es-419" sz="1000">
                <a:latin typeface="Helvetica Neue Light"/>
                <a:ea typeface="Helvetica Neue Light"/>
                <a:cs typeface="Helvetica Neue Light"/>
                <a:sym typeface="Helvetica Neue Light"/>
              </a:rPr>
              <a:t>Profesion: Ingeniera de Software</a:t>
            </a:r>
            <a:endParaRPr sz="1000">
              <a:latin typeface="Helvetica Neue Light"/>
              <a:ea typeface="Helvetica Neue Light"/>
              <a:cs typeface="Helvetica Neue Light"/>
              <a:sym typeface="Helvetica Neue Light"/>
            </a:endParaRPr>
          </a:p>
        </p:txBody>
      </p:sp>
      <p:sp>
        <p:nvSpPr>
          <p:cNvPr id="140" name="Google Shape;140;p19"/>
          <p:cNvSpPr/>
          <p:nvPr/>
        </p:nvSpPr>
        <p:spPr>
          <a:xfrm>
            <a:off x="152975" y="2424925"/>
            <a:ext cx="2030400" cy="1202100"/>
          </a:xfrm>
          <a:prstGeom prst="rect">
            <a:avLst/>
          </a:prstGeom>
          <a:solidFill>
            <a:srgbClr val="D9D9D9"/>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Costumbres</a:t>
            </a:r>
            <a:endParaRPr sz="1100">
              <a:solidFill>
                <a:srgbClr val="FFFFFF"/>
              </a:solidFill>
              <a:latin typeface="Helvetica Neue Light"/>
              <a:ea typeface="Helvetica Neue Light"/>
              <a:cs typeface="Helvetica Neue Light"/>
              <a:sym typeface="Helvetica Neue Light"/>
            </a:endParaRPr>
          </a:p>
          <a:p>
            <a:pPr indent="0" lvl="0" marL="0" rtl="0" algn="l">
              <a:spcBef>
                <a:spcPts val="0"/>
              </a:spcBef>
              <a:spcAft>
                <a:spcPts val="0"/>
              </a:spcAft>
              <a:buClr>
                <a:srgbClr val="FFFFFF"/>
              </a:buClr>
              <a:buSzPts val="1100"/>
              <a:buFont typeface="Arial"/>
              <a:buNone/>
            </a:pPr>
            <a:r>
              <a:rPr lang="es-419" sz="1100">
                <a:solidFill>
                  <a:schemeClr val="dk1"/>
                </a:solidFill>
                <a:latin typeface="Helvetica Neue Light"/>
                <a:ea typeface="Helvetica Neue Light"/>
                <a:cs typeface="Helvetica Neue Light"/>
                <a:sym typeface="Helvetica Neue Light"/>
              </a:rPr>
              <a:t>- Se levanta temprano</a:t>
            </a:r>
            <a:endParaRPr sz="11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rgbClr val="FFFFFF"/>
              </a:buClr>
              <a:buSzPts val="1100"/>
              <a:buFont typeface="Arial"/>
              <a:buNone/>
            </a:pPr>
            <a:r>
              <a:rPr lang="es-419" sz="1100">
                <a:solidFill>
                  <a:schemeClr val="dk1"/>
                </a:solidFill>
                <a:latin typeface="Helvetica Neue Light"/>
                <a:ea typeface="Helvetica Neue Light"/>
                <a:cs typeface="Helvetica Neue Light"/>
                <a:sym typeface="Helvetica Neue Light"/>
              </a:rPr>
              <a:t>- Organiza su trabajo en listas y tareas diarias</a:t>
            </a:r>
            <a:endParaRPr sz="11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rgbClr val="FFFFFF"/>
              </a:buClr>
              <a:buSzPts val="1100"/>
              <a:buFont typeface="Arial"/>
              <a:buNone/>
            </a:pPr>
            <a:r>
              <a:rPr lang="es-419" sz="1100">
                <a:solidFill>
                  <a:schemeClr val="dk1"/>
                </a:solidFill>
                <a:latin typeface="Helvetica Neue Light"/>
                <a:ea typeface="Helvetica Neue Light"/>
                <a:cs typeface="Helvetica Neue Light"/>
                <a:sym typeface="Helvetica Neue Light"/>
              </a:rPr>
              <a:t>-Suele asistir a talleres y conferencias</a:t>
            </a:r>
            <a:endParaRPr sz="1100">
              <a:solidFill>
                <a:schemeClr val="dk1"/>
              </a:solidFill>
              <a:latin typeface="Helvetica Neue Light"/>
              <a:ea typeface="Helvetica Neue Light"/>
              <a:cs typeface="Helvetica Neue Light"/>
              <a:sym typeface="Helvetica Neue Light"/>
            </a:endParaRPr>
          </a:p>
        </p:txBody>
      </p:sp>
      <p:sp>
        <p:nvSpPr>
          <p:cNvPr id="141" name="Google Shape;141;p19"/>
          <p:cNvSpPr/>
          <p:nvPr/>
        </p:nvSpPr>
        <p:spPr>
          <a:xfrm>
            <a:off x="152975" y="3843000"/>
            <a:ext cx="2030400" cy="1049100"/>
          </a:xfrm>
          <a:prstGeom prst="rect">
            <a:avLst/>
          </a:prstGeom>
          <a:solidFill>
            <a:srgbClr val="D9D9D9"/>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Valores</a:t>
            </a:r>
            <a:endParaRPr b="1">
              <a:latin typeface="DM Sans"/>
              <a:ea typeface="DM Sans"/>
              <a:cs typeface="DM Sans"/>
              <a:sym typeface="DM Sans"/>
            </a:endParaRPr>
          </a:p>
          <a:p>
            <a:pPr indent="0" lvl="0" marL="0" rtl="0" algn="l">
              <a:spcBef>
                <a:spcPts val="0"/>
              </a:spcBef>
              <a:spcAft>
                <a:spcPts val="0"/>
              </a:spcAft>
              <a:buNone/>
            </a:pPr>
            <a:r>
              <a:rPr lang="es-419" sz="1100">
                <a:latin typeface="Helvetica Neue Light"/>
                <a:ea typeface="Helvetica Neue Light"/>
                <a:cs typeface="Helvetica Neue Light"/>
                <a:sym typeface="Helvetica Neue Light"/>
              </a:rPr>
              <a:t>- Eficiencia</a:t>
            </a:r>
            <a:endParaRPr sz="1100">
              <a:latin typeface="Helvetica Neue Light"/>
              <a:ea typeface="Helvetica Neue Light"/>
              <a:cs typeface="Helvetica Neue Light"/>
              <a:sym typeface="Helvetica Neue Light"/>
            </a:endParaRPr>
          </a:p>
          <a:p>
            <a:pPr indent="0" lvl="0" marL="0" rtl="0" algn="l">
              <a:spcBef>
                <a:spcPts val="0"/>
              </a:spcBef>
              <a:spcAft>
                <a:spcPts val="0"/>
              </a:spcAft>
              <a:buNone/>
            </a:pPr>
            <a:r>
              <a:rPr lang="es-419" sz="1100">
                <a:latin typeface="Helvetica Neue Light"/>
                <a:ea typeface="Helvetica Neue Light"/>
                <a:cs typeface="Helvetica Neue Light"/>
                <a:sym typeface="Helvetica Neue Light"/>
              </a:rPr>
              <a:t>- Comunicación transparente</a:t>
            </a:r>
            <a:endParaRPr sz="1100">
              <a:latin typeface="Helvetica Neue Light"/>
              <a:ea typeface="Helvetica Neue Light"/>
              <a:cs typeface="Helvetica Neue Light"/>
              <a:sym typeface="Helvetica Neue Light"/>
            </a:endParaRPr>
          </a:p>
          <a:p>
            <a:pPr indent="0" lvl="0" marL="0" rtl="0" algn="l">
              <a:spcBef>
                <a:spcPts val="0"/>
              </a:spcBef>
              <a:spcAft>
                <a:spcPts val="0"/>
              </a:spcAft>
              <a:buNone/>
            </a:pPr>
            <a:r>
              <a:rPr lang="es-419" sz="1100">
                <a:latin typeface="Helvetica Neue Light"/>
                <a:ea typeface="Helvetica Neue Light"/>
                <a:cs typeface="Helvetica Neue Light"/>
                <a:sym typeface="Helvetica Neue Light"/>
              </a:rPr>
              <a:t>- Mantiene un equilibrio entre lo laboral y personal.</a:t>
            </a:r>
            <a:endParaRPr sz="1100">
              <a:latin typeface="Helvetica Neue Light"/>
              <a:ea typeface="Helvetica Neue Light"/>
              <a:cs typeface="Helvetica Neue Light"/>
              <a:sym typeface="Helvetica Neue Light"/>
            </a:endParaRPr>
          </a:p>
        </p:txBody>
      </p:sp>
      <p:sp>
        <p:nvSpPr>
          <p:cNvPr id="142" name="Google Shape;142;p19"/>
          <p:cNvSpPr/>
          <p:nvPr/>
        </p:nvSpPr>
        <p:spPr>
          <a:xfrm>
            <a:off x="2657050" y="3688525"/>
            <a:ext cx="2967600" cy="1313700"/>
          </a:xfrm>
          <a:prstGeom prst="rect">
            <a:avLst/>
          </a:prstGeom>
          <a:solidFill>
            <a:srgbClr val="D9D9D9"/>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Frustraciones</a:t>
            </a:r>
            <a:endParaRPr b="1">
              <a:latin typeface="DM Sans"/>
              <a:ea typeface="DM Sans"/>
              <a:cs typeface="DM Sans"/>
              <a:sym typeface="DM Sans"/>
            </a:endParaRPr>
          </a:p>
          <a:p>
            <a:pPr indent="0" lvl="0" marL="0" rtl="0" algn="l">
              <a:spcBef>
                <a:spcPts val="0"/>
              </a:spcBef>
              <a:spcAft>
                <a:spcPts val="0"/>
              </a:spcAft>
              <a:buNone/>
            </a:pPr>
            <a:r>
              <a:rPr lang="es-419" sz="1100">
                <a:solidFill>
                  <a:schemeClr val="dk1"/>
                </a:solidFill>
                <a:latin typeface="Helvetica Neue Light"/>
                <a:ea typeface="Helvetica Neue Light"/>
                <a:cs typeface="Helvetica Neue Light"/>
                <a:sym typeface="Helvetica Neue Light"/>
              </a:rPr>
              <a:t>- Se frustra cuando los plazos se exceden y los proyectos no se entregan a tiempo.</a:t>
            </a:r>
            <a:br>
              <a:rPr lang="es-419" sz="1100">
                <a:solidFill>
                  <a:schemeClr val="dk1"/>
                </a:solidFill>
                <a:latin typeface="Helvetica Neue Light"/>
                <a:ea typeface="Helvetica Neue Light"/>
                <a:cs typeface="Helvetica Neue Light"/>
                <a:sym typeface="Helvetica Neue Light"/>
              </a:rPr>
            </a:br>
            <a:r>
              <a:rPr lang="es-419" sz="1100">
                <a:solidFill>
                  <a:schemeClr val="dk1"/>
                </a:solidFill>
                <a:latin typeface="Helvetica Neue Light"/>
                <a:ea typeface="Helvetica Neue Light"/>
                <a:cs typeface="Helvetica Neue Light"/>
                <a:sym typeface="Helvetica Neue Light"/>
              </a:rPr>
              <a:t>- Le molesta la falta de visibilidad y transparencia en el progreso del proyecto, lo que dificulta la toma de decisiones informadas.</a:t>
            </a:r>
            <a:r>
              <a:rPr lang="es-419" sz="1100">
                <a:solidFill>
                  <a:srgbClr val="FFFFFF"/>
                </a:solidFill>
                <a:latin typeface="Helvetica Neue Light"/>
                <a:ea typeface="Helvetica Neue Light"/>
                <a:cs typeface="Helvetica Neue Light"/>
                <a:sym typeface="Helvetica Neue Light"/>
              </a:rPr>
              <a:t>-</a:t>
            </a:r>
            <a:r>
              <a:rPr lang="es-419" sz="1100">
                <a:solidFill>
                  <a:srgbClr val="FFFFFF"/>
                </a:solidFill>
              </a:rPr>
              <a:t> </a:t>
            </a:r>
            <a:endParaRPr sz="1100"/>
          </a:p>
        </p:txBody>
      </p:sp>
      <p:sp>
        <p:nvSpPr>
          <p:cNvPr id="143" name="Google Shape;143;p19"/>
          <p:cNvSpPr/>
          <p:nvPr/>
        </p:nvSpPr>
        <p:spPr>
          <a:xfrm>
            <a:off x="5920654" y="3732825"/>
            <a:ext cx="2967600" cy="1269600"/>
          </a:xfrm>
          <a:prstGeom prst="rect">
            <a:avLst/>
          </a:prstGeom>
          <a:solidFill>
            <a:srgbClr val="D9D9D9"/>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Metas</a:t>
            </a:r>
            <a:endParaRPr b="1">
              <a:latin typeface="DM Sans"/>
              <a:ea typeface="DM Sans"/>
              <a:cs typeface="DM Sans"/>
              <a:sym typeface="DM Sans"/>
            </a:endParaRPr>
          </a:p>
          <a:p>
            <a:pPr indent="0" lvl="0" marL="0" rtl="0" algn="l">
              <a:spcBef>
                <a:spcPts val="0"/>
              </a:spcBef>
              <a:spcAft>
                <a:spcPts val="0"/>
              </a:spcAft>
              <a:buNone/>
            </a:pPr>
            <a:r>
              <a:rPr lang="es-419" sz="1100">
                <a:latin typeface="Helvetica Neue Light"/>
                <a:ea typeface="Helvetica Neue Light"/>
                <a:cs typeface="Helvetica Neue Light"/>
                <a:sym typeface="Helvetica Neue Light"/>
              </a:rPr>
              <a:t>- Implementar una herramienta  de gestión de proyectos que permita una planificación efectiva y una colaboración más fluída, lo que resultará en entregas puntuales y un mayor nivel de satisfacción del cliente.</a:t>
            </a:r>
            <a:endParaRPr sz="1100">
              <a:latin typeface="Helvetica Neue Light"/>
              <a:ea typeface="Helvetica Neue Light"/>
              <a:cs typeface="Helvetica Neue Light"/>
              <a:sym typeface="Helvetica Neue Light"/>
            </a:endParaRPr>
          </a:p>
        </p:txBody>
      </p:sp>
      <p:sp>
        <p:nvSpPr>
          <p:cNvPr id="144" name="Google Shape;144;p19"/>
          <p:cNvSpPr/>
          <p:nvPr/>
        </p:nvSpPr>
        <p:spPr>
          <a:xfrm>
            <a:off x="2657050" y="129025"/>
            <a:ext cx="2018700" cy="2001900"/>
          </a:xfrm>
          <a:prstGeom prst="rect">
            <a:avLst/>
          </a:prstGeom>
          <a:solidFill>
            <a:srgbClr val="D9D9D9"/>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Patrones</a:t>
            </a:r>
            <a:endParaRPr b="1">
              <a:latin typeface="DM Sans"/>
              <a:ea typeface="DM Sans"/>
              <a:cs typeface="DM Sans"/>
              <a:sym typeface="DM Sans"/>
            </a:endParaRPr>
          </a:p>
          <a:p>
            <a:pPr indent="0" lvl="0" marL="0" rtl="0" algn="l">
              <a:spcBef>
                <a:spcPts val="0"/>
              </a:spcBef>
              <a:spcAft>
                <a:spcPts val="0"/>
              </a:spcAft>
              <a:buNone/>
            </a:pPr>
            <a:r>
              <a:rPr lang="es-419" sz="1000">
                <a:latin typeface="Helvetica Neue Light"/>
                <a:ea typeface="Helvetica Neue Light"/>
                <a:cs typeface="Helvetica Neue Light"/>
                <a:sym typeface="Helvetica Neue Light"/>
              </a:rPr>
              <a:t>Comportamientos/ Actitudes/ Pensamientos</a:t>
            </a:r>
            <a:endParaRPr sz="1000">
              <a:latin typeface="Helvetica Neue Light"/>
              <a:ea typeface="Helvetica Neue Light"/>
              <a:cs typeface="Helvetica Neue Light"/>
              <a:sym typeface="Helvetica Neue Light"/>
            </a:endParaRPr>
          </a:p>
          <a:p>
            <a:pPr indent="0" lvl="0" marL="0" rtl="0" algn="l">
              <a:spcBef>
                <a:spcPts val="0"/>
              </a:spcBef>
              <a:spcAft>
                <a:spcPts val="0"/>
              </a:spcAft>
              <a:buNone/>
            </a:pPr>
            <a:r>
              <a:rPr lang="es-419" sz="1100">
                <a:solidFill>
                  <a:schemeClr val="dk1"/>
                </a:solidFill>
                <a:latin typeface="Helvetica Neue Light"/>
                <a:ea typeface="Helvetica Neue Light"/>
                <a:cs typeface="Helvetica Neue Light"/>
                <a:sym typeface="Helvetica Neue Light"/>
              </a:rPr>
              <a:t>- Es proactiva y busca soluciones creativas.</a:t>
            </a:r>
            <a:endParaRPr sz="11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s-419" sz="1100">
                <a:solidFill>
                  <a:schemeClr val="dk1"/>
                </a:solidFill>
                <a:latin typeface="Helvetica Neue Light"/>
                <a:ea typeface="Helvetica Neue Light"/>
                <a:cs typeface="Helvetica Neue Light"/>
                <a:sym typeface="Helvetica Neue Light"/>
              </a:rPr>
              <a:t>- Tiende a delegar tareas de manera adecuada.</a:t>
            </a:r>
            <a:br>
              <a:rPr lang="es-419" sz="1100">
                <a:solidFill>
                  <a:schemeClr val="dk1"/>
                </a:solidFill>
                <a:latin typeface="Helvetica Neue Light"/>
                <a:ea typeface="Helvetica Neue Light"/>
                <a:cs typeface="Helvetica Neue Light"/>
                <a:sym typeface="Helvetica Neue Light"/>
              </a:rPr>
            </a:br>
            <a:r>
              <a:rPr lang="es-419" sz="1100">
                <a:solidFill>
                  <a:schemeClr val="dk1"/>
                </a:solidFill>
                <a:latin typeface="Helvetica Neue Light"/>
                <a:ea typeface="Helvetica Neue Light"/>
                <a:cs typeface="Helvetica Neue Light"/>
                <a:sym typeface="Helvetica Neue Light"/>
              </a:rPr>
              <a:t>- Siempre busca mejorar sus habilidades técnicas y de gestión.</a:t>
            </a:r>
            <a:endParaRPr sz="1100">
              <a:solidFill>
                <a:schemeClr val="dk1"/>
              </a:solidFill>
              <a:latin typeface="Helvetica Neue Light"/>
              <a:ea typeface="Helvetica Neue Light"/>
              <a:cs typeface="Helvetica Neue Light"/>
              <a:sym typeface="Helvetica Neue Light"/>
            </a:endParaRPr>
          </a:p>
        </p:txBody>
      </p:sp>
      <p:sp>
        <p:nvSpPr>
          <p:cNvPr id="145" name="Google Shape;145;p19"/>
          <p:cNvSpPr/>
          <p:nvPr/>
        </p:nvSpPr>
        <p:spPr>
          <a:xfrm>
            <a:off x="4824334" y="129025"/>
            <a:ext cx="2018700" cy="2001900"/>
          </a:xfrm>
          <a:prstGeom prst="rect">
            <a:avLst/>
          </a:prstGeom>
          <a:solidFill>
            <a:srgbClr val="D9D9D9"/>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Entorno</a:t>
            </a:r>
            <a:endParaRPr b="1">
              <a:latin typeface="DM Sans"/>
              <a:ea typeface="DM Sans"/>
              <a:cs typeface="DM Sans"/>
              <a:sym typeface="DM Sans"/>
            </a:endParaRPr>
          </a:p>
          <a:p>
            <a:pPr indent="0" lvl="0" marL="0" rtl="0" algn="l">
              <a:spcBef>
                <a:spcPts val="0"/>
              </a:spcBef>
              <a:spcAft>
                <a:spcPts val="0"/>
              </a:spcAft>
              <a:buNone/>
            </a:pPr>
            <a:r>
              <a:rPr lang="es-419" sz="1100">
                <a:solidFill>
                  <a:schemeClr val="dk1"/>
                </a:solidFill>
                <a:latin typeface="Helvetica Neue Light"/>
                <a:ea typeface="Helvetica Neue Light"/>
                <a:cs typeface="Helvetica Neue Light"/>
                <a:sym typeface="Helvetica Neue Light"/>
              </a:rPr>
              <a:t>-  Trabaja en una empresa de EEUU, de forma remota.</a:t>
            </a:r>
            <a:br>
              <a:rPr lang="es-419" sz="1100">
                <a:solidFill>
                  <a:schemeClr val="dk1"/>
                </a:solidFill>
                <a:latin typeface="Helvetica Neue Light"/>
                <a:ea typeface="Helvetica Neue Light"/>
                <a:cs typeface="Helvetica Neue Light"/>
                <a:sym typeface="Helvetica Neue Light"/>
              </a:rPr>
            </a:br>
            <a:r>
              <a:rPr lang="es-419" sz="1100">
                <a:solidFill>
                  <a:schemeClr val="dk1"/>
                </a:solidFill>
                <a:latin typeface="Helvetica Neue Light"/>
                <a:ea typeface="Helvetica Neue Light"/>
                <a:cs typeface="Helvetica Neue Light"/>
                <a:sym typeface="Helvetica Neue Light"/>
              </a:rPr>
              <a:t>- Su equipo </a:t>
            </a:r>
            <a:r>
              <a:rPr lang="es-419" sz="1100">
                <a:solidFill>
                  <a:schemeClr val="dk1"/>
                </a:solidFill>
                <a:latin typeface="Helvetica Neue Light"/>
                <a:ea typeface="Helvetica Neue Light"/>
                <a:cs typeface="Helvetica Neue Light"/>
                <a:sym typeface="Helvetica Neue Light"/>
              </a:rPr>
              <a:t>está</a:t>
            </a:r>
            <a:r>
              <a:rPr lang="es-419" sz="1100">
                <a:solidFill>
                  <a:schemeClr val="dk1"/>
                </a:solidFill>
                <a:latin typeface="Helvetica Neue Light"/>
                <a:ea typeface="Helvetica Neue Light"/>
                <a:cs typeface="Helvetica Neue Light"/>
                <a:sym typeface="Helvetica Neue Light"/>
              </a:rPr>
              <a:t> conformado por desarrolladores, diseñadores, y otros profesionales del area IT</a:t>
            </a:r>
            <a:endParaRPr sz="1100">
              <a:solidFill>
                <a:schemeClr val="dk1"/>
              </a:solidFill>
              <a:latin typeface="Helvetica Neue Light"/>
              <a:ea typeface="Helvetica Neue Light"/>
              <a:cs typeface="Helvetica Neue Light"/>
              <a:sym typeface="Helvetica Neue Light"/>
            </a:endParaRPr>
          </a:p>
        </p:txBody>
      </p:sp>
      <p:sp>
        <p:nvSpPr>
          <p:cNvPr id="146" name="Google Shape;146;p19"/>
          <p:cNvSpPr/>
          <p:nvPr/>
        </p:nvSpPr>
        <p:spPr>
          <a:xfrm>
            <a:off x="6991617" y="129025"/>
            <a:ext cx="2018700" cy="2001900"/>
          </a:xfrm>
          <a:prstGeom prst="rect">
            <a:avLst/>
          </a:prstGeom>
          <a:solidFill>
            <a:srgbClr val="D9D9D9"/>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Aspectos Generales</a:t>
            </a:r>
            <a:endParaRPr b="1">
              <a:latin typeface="DM Sans"/>
              <a:ea typeface="DM Sans"/>
              <a:cs typeface="DM Sans"/>
              <a:sym typeface="DM Sans"/>
            </a:endParaRPr>
          </a:p>
          <a:p>
            <a:pPr indent="0" lvl="0" marL="0" rtl="0" algn="l">
              <a:spcBef>
                <a:spcPts val="0"/>
              </a:spcBef>
              <a:spcAft>
                <a:spcPts val="0"/>
              </a:spcAft>
              <a:buNone/>
            </a:pPr>
            <a:r>
              <a:rPr lang="es-419" sz="1000">
                <a:latin typeface="Helvetica Neue Light"/>
                <a:ea typeface="Helvetica Neue Light"/>
                <a:cs typeface="Helvetica Neue Light"/>
                <a:sym typeface="Helvetica Neue Light"/>
              </a:rPr>
              <a:t>En relación con el producto</a:t>
            </a:r>
            <a:endParaRPr sz="1000">
              <a:latin typeface="Helvetica Neue Light"/>
              <a:ea typeface="Helvetica Neue Light"/>
              <a:cs typeface="Helvetica Neue Light"/>
              <a:sym typeface="Helvetica Neue Light"/>
            </a:endParaRPr>
          </a:p>
          <a:p>
            <a:pPr indent="0" lvl="0" marL="0" rtl="0" algn="l">
              <a:spcBef>
                <a:spcPts val="0"/>
              </a:spcBef>
              <a:spcAft>
                <a:spcPts val="0"/>
              </a:spcAft>
              <a:buNone/>
            </a:pPr>
            <a:r>
              <a:rPr lang="es-419" sz="1100">
                <a:solidFill>
                  <a:schemeClr val="dk1"/>
                </a:solidFill>
                <a:latin typeface="Helvetica Neue Light"/>
                <a:ea typeface="Helvetica Neue Light"/>
                <a:cs typeface="Helvetica Neue Light"/>
                <a:sym typeface="Helvetica Neue Light"/>
              </a:rPr>
              <a:t>- Marta necesita una herramienta de gestión de proyectos que sea intuitiva y fácil de usar.</a:t>
            </a:r>
            <a:br>
              <a:rPr lang="es-419" sz="1100">
                <a:solidFill>
                  <a:schemeClr val="dk1"/>
                </a:solidFill>
                <a:latin typeface="Helvetica Neue Light"/>
                <a:ea typeface="Helvetica Neue Light"/>
                <a:cs typeface="Helvetica Neue Light"/>
                <a:sym typeface="Helvetica Neue Light"/>
              </a:rPr>
            </a:br>
            <a:r>
              <a:rPr lang="es-419" sz="1100">
                <a:solidFill>
                  <a:schemeClr val="dk1"/>
                </a:solidFill>
                <a:latin typeface="Helvetica Neue Light"/>
                <a:ea typeface="Helvetica Neue Light"/>
                <a:cs typeface="Helvetica Neue Light"/>
                <a:sym typeface="Helvetica Neue Light"/>
              </a:rPr>
              <a:t>- Busca una solución que le permita tener una visión clara del progreso del proyecto.</a:t>
            </a:r>
            <a:br>
              <a:rPr lang="es-419" sz="1100">
                <a:solidFill>
                  <a:schemeClr val="dk1"/>
                </a:solidFill>
                <a:latin typeface="Helvetica Neue Light"/>
                <a:ea typeface="Helvetica Neue Light"/>
                <a:cs typeface="Helvetica Neue Light"/>
                <a:sym typeface="Helvetica Neue Light"/>
              </a:rPr>
            </a:br>
            <a:endParaRPr sz="1100">
              <a:solidFill>
                <a:schemeClr val="dk1"/>
              </a:solidFill>
              <a:latin typeface="Helvetica Neue Light"/>
              <a:ea typeface="Helvetica Neue Light"/>
              <a:cs typeface="Helvetica Neue Light"/>
              <a:sym typeface="Helvetica Neue Light"/>
            </a:endParaRPr>
          </a:p>
        </p:txBody>
      </p:sp>
      <p:sp>
        <p:nvSpPr>
          <p:cNvPr id="147" name="Google Shape;147;p19"/>
          <p:cNvSpPr/>
          <p:nvPr/>
        </p:nvSpPr>
        <p:spPr>
          <a:xfrm>
            <a:off x="2657050" y="2252450"/>
            <a:ext cx="6353400" cy="12696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DM Sans"/>
                <a:ea typeface="DM Sans"/>
                <a:cs typeface="DM Sans"/>
                <a:sym typeface="DM Sans"/>
              </a:rPr>
              <a:t>Vínculo con el Problem-Solving</a:t>
            </a:r>
            <a:endParaRPr b="1">
              <a:latin typeface="DM Sans"/>
              <a:ea typeface="DM Sans"/>
              <a:cs typeface="DM Sans"/>
              <a:sym typeface="DM Sans"/>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s-419" sz="1100">
                <a:solidFill>
                  <a:srgbClr val="000000"/>
                </a:solidFill>
              </a:rPr>
              <a:t> Ma</a:t>
            </a:r>
            <a:r>
              <a:rPr lang="es-419" sz="1100"/>
              <a:t>rta se enfrenta a los desafios en la gestión de proyectos de desarrollo de software y reconoce la necesidad de una solución integral para mejorar la eficiencia y la calidad del trabajo  en su equipo.</a:t>
            </a:r>
            <a:endParaRPr sz="1100">
              <a:solidFill>
                <a:srgbClr val="000000"/>
              </a:solidFill>
            </a:endParaRPr>
          </a:p>
          <a:p>
            <a:pPr indent="0" lvl="0" marL="0" rtl="0" algn="l">
              <a:spcBef>
                <a:spcPts val="0"/>
              </a:spcBef>
              <a:spcAft>
                <a:spcPts val="0"/>
              </a:spcAft>
              <a:buNone/>
            </a:pPr>
            <a:r>
              <a:t/>
            </a:r>
            <a:endParaRPr sz="1100"/>
          </a:p>
        </p:txBody>
      </p:sp>
      <p:pic>
        <p:nvPicPr>
          <p:cNvPr id="148" name="Google Shape;148;p19"/>
          <p:cNvPicPr preferRelativeResize="0"/>
          <p:nvPr/>
        </p:nvPicPr>
        <p:blipFill>
          <a:blip r:embed="rId3">
            <a:alphaModFix/>
          </a:blip>
          <a:stretch>
            <a:fillRect/>
          </a:stretch>
        </p:blipFill>
        <p:spPr>
          <a:xfrm>
            <a:off x="586550" y="558225"/>
            <a:ext cx="1049101" cy="10491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