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97a562bee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97a562bee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8a9790f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8a9790f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97a562bee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97a562bee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97a562bee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97a562bee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97a562bee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97a562bee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97a562bee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97a562bee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97a562bee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97a562bee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97a562bee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97a562bee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97a562bee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97a562bee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97a562bee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97a562bee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Meditation Generator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a:t>By Team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Tech Stack Used</a:t>
            </a:r>
            <a:endParaRPr u="sng"/>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ourier New"/>
              <a:buAutoNum type="arabicPeriod"/>
            </a:pPr>
            <a:r>
              <a:rPr lang="en-GB" sz="1600">
                <a:latin typeface="Courier New"/>
                <a:ea typeface="Courier New"/>
                <a:cs typeface="Courier New"/>
                <a:sym typeface="Courier New"/>
              </a:rPr>
              <a:t>Frontend is developed using :-</a:t>
            </a:r>
            <a:endParaRPr sz="1600">
              <a:latin typeface="Courier New"/>
              <a:ea typeface="Courier New"/>
              <a:cs typeface="Courier New"/>
              <a:sym typeface="Courier New"/>
            </a:endParaRPr>
          </a:p>
          <a:p>
            <a:pPr indent="-317500" lvl="0" marL="914400" rtl="0" algn="l">
              <a:spcBef>
                <a:spcPts val="0"/>
              </a:spcBef>
              <a:spcAft>
                <a:spcPts val="0"/>
              </a:spcAft>
              <a:buSzPts val="1400"/>
              <a:buFont typeface="Courier New"/>
              <a:buChar char="●"/>
            </a:pPr>
            <a:r>
              <a:rPr lang="en-GB" sz="1400">
                <a:latin typeface="Courier New"/>
                <a:ea typeface="Courier New"/>
                <a:cs typeface="Courier New"/>
                <a:sym typeface="Courier New"/>
              </a:rPr>
              <a:t>Typescript</a:t>
            </a:r>
            <a:endParaRPr sz="1400">
              <a:latin typeface="Courier New"/>
              <a:ea typeface="Courier New"/>
              <a:cs typeface="Courier New"/>
              <a:sym typeface="Courier New"/>
            </a:endParaRPr>
          </a:p>
          <a:p>
            <a:pPr indent="-317500" lvl="0" marL="914400" rtl="0" algn="l">
              <a:spcBef>
                <a:spcPts val="0"/>
              </a:spcBef>
              <a:spcAft>
                <a:spcPts val="0"/>
              </a:spcAft>
              <a:buSzPts val="1400"/>
              <a:buFont typeface="Courier New"/>
              <a:buChar char="●"/>
            </a:pPr>
            <a:r>
              <a:rPr lang="en-GB" sz="1400">
                <a:latin typeface="Courier New"/>
                <a:ea typeface="Courier New"/>
                <a:cs typeface="Courier New"/>
                <a:sym typeface="Courier New"/>
              </a:rPr>
              <a:t>ReactJS</a:t>
            </a:r>
            <a:endParaRPr sz="1400">
              <a:latin typeface="Courier New"/>
              <a:ea typeface="Courier New"/>
              <a:cs typeface="Courier New"/>
              <a:sym typeface="Courier New"/>
            </a:endParaRPr>
          </a:p>
          <a:p>
            <a:pPr indent="-317500" lvl="0" marL="914400" rtl="0" algn="l">
              <a:spcBef>
                <a:spcPts val="0"/>
              </a:spcBef>
              <a:spcAft>
                <a:spcPts val="0"/>
              </a:spcAft>
              <a:buSzPts val="1400"/>
              <a:buFont typeface="Courier New"/>
              <a:buChar char="●"/>
            </a:pPr>
            <a:r>
              <a:rPr lang="en-GB" sz="1400">
                <a:latin typeface="Courier New"/>
                <a:ea typeface="Courier New"/>
                <a:cs typeface="Courier New"/>
                <a:sym typeface="Courier New"/>
              </a:rPr>
              <a:t>HTML, CSS</a:t>
            </a:r>
            <a:endParaRPr sz="1400">
              <a:latin typeface="Courier New"/>
              <a:ea typeface="Courier New"/>
              <a:cs typeface="Courier New"/>
              <a:sym typeface="Courier New"/>
            </a:endParaRPr>
          </a:p>
          <a:p>
            <a:pPr indent="-330200" lvl="0" marL="457200" rtl="0" algn="l">
              <a:spcBef>
                <a:spcPts val="0"/>
              </a:spcBef>
              <a:spcAft>
                <a:spcPts val="0"/>
              </a:spcAft>
              <a:buSzPts val="1600"/>
              <a:buFont typeface="Courier New"/>
              <a:buAutoNum type="arabicPeriod"/>
            </a:pPr>
            <a:r>
              <a:rPr lang="en-GB" sz="1600">
                <a:latin typeface="Courier New"/>
                <a:ea typeface="Courier New"/>
                <a:cs typeface="Courier New"/>
                <a:sym typeface="Courier New"/>
              </a:rPr>
              <a:t>Additional JavaScript libraries used :-</a:t>
            </a:r>
            <a:endParaRPr sz="1600">
              <a:latin typeface="Courier New"/>
              <a:ea typeface="Courier New"/>
              <a:cs typeface="Courier New"/>
              <a:sym typeface="Courier New"/>
            </a:endParaRPr>
          </a:p>
          <a:p>
            <a:pPr indent="-323850" lvl="0" marL="914400" rtl="0" algn="l">
              <a:lnSpc>
                <a:spcPct val="132692"/>
              </a:lnSpc>
              <a:spcBef>
                <a:spcPts val="0"/>
              </a:spcBef>
              <a:spcAft>
                <a:spcPts val="0"/>
              </a:spcAft>
              <a:buSzPts val="1500"/>
              <a:buChar char="●"/>
            </a:pPr>
            <a:r>
              <a:rPr lang="en-GB" sz="1300">
                <a:solidFill>
                  <a:srgbClr val="9CDCFE"/>
                </a:solidFill>
                <a:highlight>
                  <a:srgbClr val="1E1E1E"/>
                </a:highlight>
                <a:latin typeface="Courier New"/>
                <a:ea typeface="Courier New"/>
                <a:cs typeface="Courier New"/>
                <a:sym typeface="Courier New"/>
              </a:rPr>
              <a:t>Styled-components</a:t>
            </a:r>
            <a:r>
              <a:rPr lang="en-GB" sz="1300">
                <a:solidFill>
                  <a:srgbClr val="1E1E1E"/>
                </a:solidFill>
                <a:latin typeface="Courier New"/>
                <a:ea typeface="Courier New"/>
                <a:cs typeface="Courier New"/>
                <a:sym typeface="Courier New"/>
              </a:rPr>
              <a:t> Styling library</a:t>
            </a:r>
            <a:endParaRPr sz="1300">
              <a:solidFill>
                <a:srgbClr val="1E1E1E"/>
              </a:solidFill>
              <a:latin typeface="Courier New"/>
              <a:ea typeface="Courier New"/>
              <a:cs typeface="Courier New"/>
              <a:sym typeface="Courier New"/>
            </a:endParaRPr>
          </a:p>
          <a:p>
            <a:pPr indent="-323850" lvl="0" marL="914400" rtl="0" algn="l">
              <a:lnSpc>
                <a:spcPct val="132692"/>
              </a:lnSpc>
              <a:spcBef>
                <a:spcPts val="0"/>
              </a:spcBef>
              <a:spcAft>
                <a:spcPts val="0"/>
              </a:spcAft>
              <a:buSzPts val="1500"/>
              <a:buChar char="●"/>
            </a:pPr>
            <a:r>
              <a:rPr lang="en-GB" sz="1300">
                <a:solidFill>
                  <a:srgbClr val="9CDCFE"/>
                </a:solidFill>
                <a:highlight>
                  <a:srgbClr val="1E1E1E"/>
                </a:highlight>
                <a:latin typeface="Courier New"/>
                <a:ea typeface="Courier New"/>
                <a:cs typeface="Courier New"/>
                <a:sym typeface="Courier New"/>
              </a:rPr>
              <a:t>c</a:t>
            </a:r>
            <a:r>
              <a:rPr lang="en-GB" sz="1300">
                <a:solidFill>
                  <a:srgbClr val="9CDCFE"/>
                </a:solidFill>
                <a:highlight>
                  <a:srgbClr val="1E1E1E"/>
                </a:highlight>
                <a:latin typeface="Courier New"/>
                <a:ea typeface="Courier New"/>
                <a:cs typeface="Courier New"/>
                <a:sym typeface="Courier New"/>
              </a:rPr>
              <a:t>runker </a:t>
            </a:r>
            <a:r>
              <a:rPr lang="en-GB" sz="1300">
                <a:solidFill>
                  <a:srgbClr val="1E1E1E"/>
                </a:solidFill>
                <a:latin typeface="Courier New"/>
                <a:ea typeface="Courier New"/>
                <a:cs typeface="Courier New"/>
                <a:sym typeface="Courier New"/>
              </a:rPr>
              <a:t> </a:t>
            </a:r>
            <a:r>
              <a:rPr lang="en-GB" sz="1300">
                <a:solidFill>
                  <a:srgbClr val="1E1E1E"/>
                </a:solidFill>
                <a:latin typeface="Courier New"/>
                <a:ea typeface="Courier New"/>
                <a:cs typeface="Courier New"/>
                <a:sym typeface="Courier New"/>
              </a:rPr>
              <a:t>         Audio manipulation and concatenation</a:t>
            </a:r>
            <a:endParaRPr sz="1300">
              <a:solidFill>
                <a:srgbClr val="1E1E1E"/>
              </a:solidFill>
              <a:latin typeface="Courier New"/>
              <a:ea typeface="Courier New"/>
              <a:cs typeface="Courier New"/>
              <a:sym typeface="Courier New"/>
            </a:endParaRPr>
          </a:p>
          <a:p>
            <a:pPr indent="-323850" lvl="0" marL="914400" rtl="0" algn="l">
              <a:lnSpc>
                <a:spcPct val="132692"/>
              </a:lnSpc>
              <a:spcBef>
                <a:spcPts val="0"/>
              </a:spcBef>
              <a:spcAft>
                <a:spcPts val="0"/>
              </a:spcAft>
              <a:buSzPts val="1500"/>
              <a:buChar char="●"/>
            </a:pPr>
            <a:r>
              <a:rPr lang="en-GB" sz="1300">
                <a:solidFill>
                  <a:srgbClr val="9CDCFE"/>
                </a:solidFill>
                <a:highlight>
                  <a:srgbClr val="1E1E1E"/>
                </a:highlight>
                <a:latin typeface="Courier New"/>
                <a:ea typeface="Courier New"/>
                <a:cs typeface="Courier New"/>
                <a:sym typeface="Courier New"/>
              </a:rPr>
              <a:t>pino</a:t>
            </a:r>
            <a:r>
              <a:rPr lang="en-GB" sz="1300">
                <a:solidFill>
                  <a:srgbClr val="1E1E1E"/>
                </a:solidFill>
                <a:latin typeface="Courier New"/>
                <a:ea typeface="Courier New"/>
                <a:cs typeface="Courier New"/>
                <a:sym typeface="Courier New"/>
              </a:rPr>
              <a:t>              Logging library</a:t>
            </a:r>
            <a:endParaRPr sz="1300">
              <a:solidFill>
                <a:srgbClr val="9CDCFE"/>
              </a:solidFill>
              <a:highlight>
                <a:srgbClr val="1E1E1E"/>
              </a:highlight>
              <a:latin typeface="Courier New"/>
              <a:ea typeface="Courier New"/>
              <a:cs typeface="Courier New"/>
              <a:sym typeface="Courier New"/>
            </a:endParaRPr>
          </a:p>
          <a:p>
            <a:pPr indent="-323850" lvl="0" marL="914400" rtl="0" algn="l">
              <a:lnSpc>
                <a:spcPct val="132692"/>
              </a:lnSpc>
              <a:spcBef>
                <a:spcPts val="0"/>
              </a:spcBef>
              <a:spcAft>
                <a:spcPts val="0"/>
              </a:spcAft>
              <a:buSzPts val="1500"/>
              <a:buChar char="●"/>
            </a:pPr>
            <a:r>
              <a:rPr lang="en-GB" sz="1300">
                <a:solidFill>
                  <a:srgbClr val="9CDCFE"/>
                </a:solidFill>
                <a:highlight>
                  <a:srgbClr val="1E1E1E"/>
                </a:highlight>
                <a:latin typeface="Courier New"/>
                <a:ea typeface="Courier New"/>
                <a:cs typeface="Courier New"/>
                <a:sym typeface="Courier New"/>
              </a:rPr>
              <a:t>mui</a:t>
            </a:r>
            <a:r>
              <a:rPr lang="en-GB" sz="1300">
                <a:solidFill>
                  <a:srgbClr val="1E1E1E"/>
                </a:solidFill>
                <a:latin typeface="Courier New"/>
                <a:ea typeface="Courier New"/>
                <a:cs typeface="Courier New"/>
                <a:sym typeface="Courier New"/>
              </a:rPr>
              <a:t>               Providing user-interface components, icons</a:t>
            </a:r>
            <a:endParaRPr sz="1300">
              <a:solidFill>
                <a:srgbClr val="1E1E1E"/>
              </a:solidFill>
              <a:latin typeface="Courier New"/>
              <a:ea typeface="Courier New"/>
              <a:cs typeface="Courier New"/>
              <a:sym typeface="Courier New"/>
            </a:endParaRPr>
          </a:p>
          <a:p>
            <a:pPr indent="-330200" lvl="0" marL="457200" rtl="0" algn="l">
              <a:lnSpc>
                <a:spcPct val="132692"/>
              </a:lnSpc>
              <a:spcBef>
                <a:spcPts val="0"/>
              </a:spcBef>
              <a:spcAft>
                <a:spcPts val="0"/>
              </a:spcAft>
              <a:buClr>
                <a:srgbClr val="000000"/>
              </a:buClr>
              <a:buSzPts val="1600"/>
              <a:buFont typeface="Courier New"/>
              <a:buAutoNum type="arabicPeriod"/>
            </a:pPr>
            <a:r>
              <a:rPr lang="en-GB" sz="1600">
                <a:solidFill>
                  <a:srgbClr val="000000"/>
                </a:solidFill>
                <a:latin typeface="Courier New"/>
                <a:ea typeface="Courier New"/>
                <a:cs typeface="Courier New"/>
                <a:sym typeface="Courier New"/>
              </a:rPr>
              <a:t>Airtable is used as Backend support for storing data and providing api calls to access it.</a:t>
            </a:r>
            <a:endParaRPr sz="1600">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1595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Team Members</a:t>
            </a:r>
            <a:endParaRPr u="sng"/>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Pratham Priyank Thakkar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Chirag Jain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Keval Jain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Romica Raisinghani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75475" y="2711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Problem Statement</a:t>
            </a:r>
            <a:endParaRPr u="sng"/>
          </a:p>
        </p:txBody>
      </p:sp>
      <p:sp>
        <p:nvSpPr>
          <p:cNvPr id="72" name="Google Shape;72;p15"/>
          <p:cNvSpPr txBox="1"/>
          <p:nvPr/>
        </p:nvSpPr>
        <p:spPr>
          <a:xfrm>
            <a:off x="246300" y="1151850"/>
            <a:ext cx="870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ld Standard TT"/>
                <a:ea typeface="Old Standard TT"/>
                <a:cs typeface="Old Standard TT"/>
                <a:sym typeface="Old Standard TT"/>
              </a:rPr>
              <a:t>TheAtom is a startup focused on revolutionizing the meditation </a:t>
            </a:r>
            <a:r>
              <a:rPr lang="en-GB">
                <a:latin typeface="Old Standard TT"/>
                <a:ea typeface="Old Standard TT"/>
                <a:cs typeface="Old Standard TT"/>
                <a:sym typeface="Old Standard TT"/>
              </a:rPr>
              <a:t>experience</a:t>
            </a:r>
            <a:r>
              <a:rPr lang="en-GB">
                <a:latin typeface="Old Standard TT"/>
                <a:ea typeface="Old Standard TT"/>
                <a:cs typeface="Old Standard TT"/>
                <a:sym typeface="Old Standard TT"/>
              </a:rPr>
              <a:t> by providing personalized </a:t>
            </a:r>
            <a:r>
              <a:rPr lang="en-GB">
                <a:latin typeface="Old Standard TT"/>
                <a:ea typeface="Old Standard TT"/>
                <a:cs typeface="Old Standard TT"/>
                <a:sym typeface="Old Standard TT"/>
              </a:rPr>
              <a:t>meditation</a:t>
            </a:r>
            <a:r>
              <a:rPr lang="en-GB">
                <a:latin typeface="Old Standard TT"/>
                <a:ea typeface="Old Standard TT"/>
                <a:cs typeface="Old Standard TT"/>
                <a:sym typeface="Old Standard TT"/>
              </a:rPr>
              <a:t> audio clips to user. We want to create the software for TheAtom’s CMS (Content Management System) which would enable them to do the two main tasks -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arenR"/>
            </a:pPr>
            <a:r>
              <a:rPr lang="en-GB">
                <a:latin typeface="Old Standard TT"/>
                <a:ea typeface="Old Standard TT"/>
                <a:cs typeface="Old Standard TT"/>
                <a:sym typeface="Old Standard TT"/>
              </a:rPr>
              <a:t>To create a meditation template </a:t>
            </a:r>
            <a:r>
              <a:rPr lang="en-GB">
                <a:solidFill>
                  <a:schemeClr val="dk1"/>
                </a:solidFill>
                <a:latin typeface="Old Standard TT"/>
                <a:ea typeface="Old Standard TT"/>
                <a:cs typeface="Old Standard TT"/>
                <a:sym typeface="Old Standard TT"/>
              </a:rPr>
              <a:t>for a particular value of Duration and Silence Level based</a:t>
            </a:r>
            <a:r>
              <a:rPr lang="en-GB">
                <a:latin typeface="Old Standard TT"/>
                <a:ea typeface="Old Standard TT"/>
                <a:cs typeface="Old Standard TT"/>
                <a:sym typeface="Old Standard TT"/>
              </a:rPr>
              <a:t> on which one can create Meditation Scripts The template should have various features such as supported techniques and goals. There should be a button to add Snippet Groups and Silence Duration for the creation of a template. Other features include Copy, </a:t>
            </a:r>
            <a:r>
              <a:rPr lang="en-GB">
                <a:latin typeface="Old Standard TT"/>
                <a:ea typeface="Old Standard TT"/>
                <a:cs typeface="Old Standard TT"/>
                <a:sym typeface="Old Standard TT"/>
              </a:rPr>
              <a:t>Delete, Save template and an option to randomise the selection process.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arenR"/>
            </a:pPr>
            <a:r>
              <a:rPr lang="en-GB">
                <a:latin typeface="Old Standard TT"/>
                <a:ea typeface="Old Standard TT"/>
                <a:cs typeface="Old Standard TT"/>
                <a:sym typeface="Old Standard TT"/>
              </a:rPr>
              <a:t>To create a Meditation Script, which is a realization of a particular Template. One should be able to choose Snippet Group IDs and Silence Duration time values. The total silence percentage and the total duration should be displayed, with an option to randomise the selection process. A button “Generate .mp3” should stitch all the snippets with the silence duration into an .mp3 audio file. </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Motivation</a:t>
            </a:r>
            <a:endParaRPr u="sng"/>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motivation for developing this software for TheAtom’s CMS team is to ease their task of generating meditation audio templates and scripts for their </a:t>
            </a:r>
            <a:r>
              <a:rPr lang="en-GB"/>
              <a:t>end users</a:t>
            </a:r>
            <a:r>
              <a:rPr lang="en-GB"/>
              <a:t>. </a:t>
            </a:r>
            <a:endParaRPr/>
          </a:p>
          <a:p>
            <a:pPr indent="0" lvl="0" marL="0" rtl="0" algn="l">
              <a:spcBef>
                <a:spcPts val="1200"/>
              </a:spcBef>
              <a:spcAft>
                <a:spcPts val="1200"/>
              </a:spcAft>
              <a:buNone/>
            </a:pPr>
            <a:r>
              <a:rPr lang="en-GB"/>
              <a:t>With the rise in mental health issues, there is a growing need for technology that can help people improve their mental health. Working on this project gives us the opportunity to make a potential impact on the lives of many people while </a:t>
            </a:r>
            <a:r>
              <a:rPr lang="en-GB"/>
              <a:t>giving us hands on experience with leading-edge technologies like React, Node, Javascript, Typescript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100"/>
              </a:spcBef>
              <a:spcAft>
                <a:spcPts val="0"/>
              </a:spcAft>
              <a:buClr>
                <a:schemeClr val="dk1"/>
              </a:buClr>
              <a:buSzPct val="36197"/>
              <a:buFont typeface="Arial"/>
              <a:buNone/>
            </a:pPr>
            <a:r>
              <a:rPr lang="en-GB" sz="2735" u="sng"/>
              <a:t>Scoping - The Development Timeline (so far)</a:t>
            </a:r>
            <a:endParaRPr sz="2735" u="sng"/>
          </a:p>
          <a:p>
            <a:pPr indent="0" lvl="0" marL="0" rtl="0" algn="l">
              <a:spcBef>
                <a:spcPts val="1100"/>
              </a:spcBef>
              <a:spcAft>
                <a:spcPts val="0"/>
              </a:spcAft>
              <a:buNone/>
            </a:pPr>
            <a:r>
              <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400"/>
              <a:t>16th January 2023 : </a:t>
            </a:r>
            <a:r>
              <a:rPr lang="en-GB" sz="1400"/>
              <a:t>Allocation of team along with the project</a:t>
            </a:r>
            <a:endParaRPr sz="1400"/>
          </a:p>
          <a:p>
            <a:pPr indent="0" lvl="0" marL="0" rtl="0" algn="l">
              <a:spcBef>
                <a:spcPts val="1200"/>
              </a:spcBef>
              <a:spcAft>
                <a:spcPts val="0"/>
              </a:spcAft>
              <a:buClr>
                <a:schemeClr val="dk1"/>
              </a:buClr>
              <a:buSzPts val="1100"/>
              <a:buFont typeface="Arial"/>
              <a:buNone/>
            </a:pPr>
            <a:r>
              <a:rPr b="1" lang="en-GB" sz="1400"/>
              <a:t>20th January 2023 :</a:t>
            </a:r>
            <a:r>
              <a:rPr lang="en-GB" sz="1400"/>
              <a:t> First interaction with the client where we were briefed about the project requirements and provided with the schema on how the interface should look like and function.</a:t>
            </a:r>
            <a:endParaRPr sz="1400"/>
          </a:p>
          <a:p>
            <a:pPr indent="0" lvl="0" marL="0" rtl="0" algn="l">
              <a:spcBef>
                <a:spcPts val="1200"/>
              </a:spcBef>
              <a:spcAft>
                <a:spcPts val="0"/>
              </a:spcAft>
              <a:buClr>
                <a:schemeClr val="dk1"/>
              </a:buClr>
              <a:buSzPts val="1100"/>
              <a:buFont typeface="Arial"/>
              <a:buNone/>
            </a:pPr>
            <a:r>
              <a:rPr b="1" lang="en-GB" sz="1400"/>
              <a:t>27th January 2023 : </a:t>
            </a:r>
            <a:r>
              <a:rPr lang="en-GB" sz="1400"/>
              <a:t>Submitted the Project Concept Document v1 giving a clear description of the problem statement, feature highlights and the milestones to be delivered.</a:t>
            </a:r>
            <a:endParaRPr sz="1400"/>
          </a:p>
          <a:p>
            <a:pPr indent="0" lvl="0" marL="0" rtl="0" algn="l">
              <a:spcBef>
                <a:spcPts val="1200"/>
              </a:spcBef>
              <a:spcAft>
                <a:spcPts val="0"/>
              </a:spcAft>
              <a:buClr>
                <a:schemeClr val="dk1"/>
              </a:buClr>
              <a:buSzPts val="1100"/>
              <a:buFont typeface="Arial"/>
              <a:buNone/>
            </a:pPr>
            <a:r>
              <a:rPr b="1" lang="en-GB" sz="1400"/>
              <a:t>10th February 2023 :</a:t>
            </a:r>
            <a:r>
              <a:rPr lang="en-GB" sz="1400"/>
              <a:t> Worked on the Software Requirements Specification (SRS)  document wherein we described the users profile that our project caters to as well as the project modules describing the backend and frontend functionalities.</a:t>
            </a:r>
            <a:endParaRPr sz="1400"/>
          </a:p>
          <a:p>
            <a:pPr indent="0" lvl="0" marL="0" rtl="0" algn="l">
              <a:spcBef>
                <a:spcPts val="1200"/>
              </a:spcBef>
              <a:spcAft>
                <a:spcPts val="0"/>
              </a:spcAft>
              <a:buClr>
                <a:schemeClr val="dk1"/>
              </a:buClr>
              <a:buSzPts val="1100"/>
              <a:buFont typeface="Arial"/>
              <a:buNone/>
            </a:pPr>
            <a:r>
              <a:rPr b="1" lang="en-GB" sz="1400"/>
              <a:t>11th February 2023 :</a:t>
            </a:r>
            <a:r>
              <a:rPr lang="en-GB" sz="1400"/>
              <a:t> A video walkthrough by the client explaining the functionalities to be delivered as a part of the project.</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100"/>
              </a:spcBef>
              <a:spcAft>
                <a:spcPts val="0"/>
              </a:spcAft>
              <a:buClr>
                <a:schemeClr val="dk1"/>
              </a:buClr>
              <a:buSzPct val="36197"/>
              <a:buFont typeface="Arial"/>
              <a:buNone/>
            </a:pPr>
            <a:r>
              <a:rPr lang="en-GB" sz="2735" u="sng"/>
              <a:t>Scoping - The Development Timeline (so far)</a:t>
            </a:r>
            <a:endParaRPr sz="2735" u="sng"/>
          </a:p>
          <a:p>
            <a:pPr indent="0" lvl="0" marL="0" rtl="0" algn="l">
              <a:spcBef>
                <a:spcPts val="1100"/>
              </a:spcBef>
              <a:spcAft>
                <a:spcPts val="0"/>
              </a:spcAft>
              <a:buNone/>
            </a:pPr>
            <a:r>
              <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400"/>
              <a:t>16th February 2023 : </a:t>
            </a:r>
            <a:r>
              <a:rPr lang="en-GB" sz="1400"/>
              <a:t>The Project Plan Document v1 was formed discussing the development environment that will be used for the project along with the milestone schedule mentioning the due dates and deliverables for each milestone.</a:t>
            </a:r>
            <a:endParaRPr sz="1400"/>
          </a:p>
          <a:p>
            <a:pPr indent="0" lvl="0" marL="0" rtl="0" algn="l">
              <a:spcBef>
                <a:spcPts val="1200"/>
              </a:spcBef>
              <a:spcAft>
                <a:spcPts val="0"/>
              </a:spcAft>
              <a:buClr>
                <a:schemeClr val="dk1"/>
              </a:buClr>
              <a:buSzPts val="1100"/>
              <a:buFont typeface="Arial"/>
              <a:buNone/>
            </a:pPr>
            <a:r>
              <a:rPr b="1" lang="en-GB" sz="1400"/>
              <a:t>20th February 2023 :</a:t>
            </a:r>
            <a:r>
              <a:rPr lang="en-GB" sz="1400"/>
              <a:t> Started working on the functionalities as per the requirements specified by the client.</a:t>
            </a:r>
            <a:endParaRPr sz="1400"/>
          </a:p>
          <a:p>
            <a:pPr indent="0" lvl="0" marL="0" rtl="0" algn="l">
              <a:spcBef>
                <a:spcPts val="1200"/>
              </a:spcBef>
              <a:spcAft>
                <a:spcPts val="0"/>
              </a:spcAft>
              <a:buClr>
                <a:schemeClr val="dk1"/>
              </a:buClr>
              <a:buSzPts val="1100"/>
              <a:buFont typeface="Arial"/>
              <a:buNone/>
            </a:pPr>
            <a:r>
              <a:rPr b="1" lang="en-GB" sz="1400"/>
              <a:t>23rd February 2023 : </a:t>
            </a:r>
            <a:r>
              <a:rPr lang="en-GB" sz="1400"/>
              <a:t>Set up of the sprint-wise backlog on GitLab including Milestones, Sprints, Issues, and Labels indicative of the work being done for the project.</a:t>
            </a:r>
            <a:endParaRPr sz="1400"/>
          </a:p>
          <a:p>
            <a:pPr indent="0" lvl="0" marL="0" rtl="0" algn="l">
              <a:spcBef>
                <a:spcPts val="1200"/>
              </a:spcBef>
              <a:spcAft>
                <a:spcPts val="0"/>
              </a:spcAft>
              <a:buClr>
                <a:schemeClr val="dk1"/>
              </a:buClr>
              <a:buSzPts val="1100"/>
              <a:buFont typeface="Arial"/>
              <a:buNone/>
            </a:pPr>
            <a:r>
              <a:rPr b="1" lang="en-GB" sz="1400"/>
              <a:t>6th March 2023 : </a:t>
            </a:r>
            <a:r>
              <a:rPr lang="en-GB" sz="1400"/>
              <a:t>Had a doubt clearing session with the client and his associate to ensure smooth implementation of the project going forward.</a:t>
            </a:r>
            <a:endParaRPr sz="1400"/>
          </a:p>
          <a:p>
            <a:pPr indent="0" lvl="0" marL="0" rtl="0" algn="l">
              <a:spcBef>
                <a:spcPts val="1200"/>
              </a:spcBef>
              <a:spcAft>
                <a:spcPts val="0"/>
              </a:spcAft>
              <a:buClr>
                <a:schemeClr val="dk1"/>
              </a:buClr>
              <a:buSzPts val="1100"/>
              <a:buFont typeface="Arial"/>
              <a:buNone/>
            </a:pPr>
            <a:r>
              <a:rPr b="1" lang="en-GB" sz="1400"/>
              <a:t>10th March 2023 : </a:t>
            </a:r>
            <a:r>
              <a:rPr lang="en-GB" sz="1400"/>
              <a:t>Release 1 presentations demonstrating the work that has been done up till now.</a:t>
            </a:r>
            <a:endParaRPr sz="1400"/>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Completed and pending tasks </a:t>
            </a:r>
            <a:endParaRPr u="sng"/>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Sprint 0</a:t>
            </a:r>
            <a:endParaRPr/>
          </a:p>
          <a:p>
            <a:pPr indent="-317500" lvl="1" marL="914400" rtl="0" algn="l">
              <a:spcBef>
                <a:spcPts val="0"/>
              </a:spcBef>
              <a:spcAft>
                <a:spcPts val="0"/>
              </a:spcAft>
              <a:buSzPts val="1400"/>
              <a:buChar char="○"/>
            </a:pPr>
            <a:r>
              <a:rPr lang="en-GB"/>
              <a:t>Completed tasks : </a:t>
            </a:r>
            <a:endParaRPr/>
          </a:p>
          <a:p>
            <a:pPr indent="-317500" lvl="2" marL="1371600" rtl="0" algn="l">
              <a:spcBef>
                <a:spcPts val="0"/>
              </a:spcBef>
              <a:spcAft>
                <a:spcPts val="0"/>
              </a:spcAft>
              <a:buSzPts val="1400"/>
              <a:buChar char="■"/>
            </a:pPr>
            <a:r>
              <a:rPr lang="en-GB"/>
              <a:t>Introduction to the project.</a:t>
            </a:r>
            <a:endParaRPr/>
          </a:p>
          <a:p>
            <a:pPr indent="-342900" lvl="0" marL="457200" rtl="0" algn="l">
              <a:spcBef>
                <a:spcPts val="0"/>
              </a:spcBef>
              <a:spcAft>
                <a:spcPts val="0"/>
              </a:spcAft>
              <a:buSzPts val="1800"/>
              <a:buChar char="●"/>
            </a:pPr>
            <a:r>
              <a:rPr lang="en-GB"/>
              <a:t>Sprint 1</a:t>
            </a:r>
            <a:endParaRPr/>
          </a:p>
          <a:p>
            <a:pPr indent="-317500" lvl="1" marL="914400" rtl="0" algn="l">
              <a:spcBef>
                <a:spcPts val="0"/>
              </a:spcBef>
              <a:spcAft>
                <a:spcPts val="0"/>
              </a:spcAft>
              <a:buSzPts val="1400"/>
              <a:buChar char="○"/>
            </a:pPr>
            <a:r>
              <a:rPr lang="en-GB"/>
              <a:t>Completed tasks :</a:t>
            </a:r>
            <a:endParaRPr/>
          </a:p>
          <a:p>
            <a:pPr indent="-317500" lvl="2" marL="1371600" rtl="0" algn="l">
              <a:spcBef>
                <a:spcPts val="0"/>
              </a:spcBef>
              <a:spcAft>
                <a:spcPts val="0"/>
              </a:spcAft>
              <a:buSzPts val="1400"/>
              <a:buChar char="■"/>
            </a:pPr>
            <a:r>
              <a:rPr lang="en-GB"/>
              <a:t>F</a:t>
            </a:r>
            <a:r>
              <a:rPr lang="en-GB"/>
              <a:t>inished project comprehension and scoping.</a:t>
            </a:r>
            <a:endParaRPr/>
          </a:p>
          <a:p>
            <a:pPr indent="-342900" lvl="0" marL="457200" rtl="0" algn="l">
              <a:spcBef>
                <a:spcPts val="0"/>
              </a:spcBef>
              <a:spcAft>
                <a:spcPts val="0"/>
              </a:spcAft>
              <a:buSzPts val="1800"/>
              <a:buChar char="●"/>
            </a:pPr>
            <a:r>
              <a:rPr lang="en-GB"/>
              <a:t>Sprint 2</a:t>
            </a:r>
            <a:endParaRPr/>
          </a:p>
          <a:p>
            <a:pPr indent="-317500" lvl="1" marL="914400" rtl="0" algn="l">
              <a:spcBef>
                <a:spcPts val="0"/>
              </a:spcBef>
              <a:spcAft>
                <a:spcPts val="0"/>
              </a:spcAft>
              <a:buSzPts val="1400"/>
              <a:buChar char="○"/>
            </a:pPr>
            <a:r>
              <a:rPr lang="en-GB"/>
              <a:t>Completed tasks :</a:t>
            </a:r>
            <a:endParaRPr/>
          </a:p>
          <a:p>
            <a:pPr indent="-317500" lvl="2" marL="1371600" rtl="0" algn="l">
              <a:spcBef>
                <a:spcPts val="0"/>
              </a:spcBef>
              <a:spcAft>
                <a:spcPts val="0"/>
              </a:spcAft>
              <a:buSzPts val="1400"/>
              <a:buChar char="■"/>
            </a:pPr>
            <a:r>
              <a:rPr lang="en-GB"/>
              <a:t>Understood their current codebase, which was created for their CMS team and had the ability to construct personalised meditations from existing templates.</a:t>
            </a:r>
            <a:endParaRPr/>
          </a:p>
          <a:p>
            <a:pPr indent="-317500" lvl="2" marL="1371600" rtl="0" algn="l">
              <a:spcBef>
                <a:spcPts val="0"/>
              </a:spcBef>
              <a:spcAft>
                <a:spcPts val="0"/>
              </a:spcAft>
              <a:buSzPts val="1400"/>
              <a:buChar char="■"/>
            </a:pPr>
            <a:r>
              <a:rPr lang="en-GB"/>
              <a:t>After reviewing it, we improved the CSS of various containers, such as Section Content. We also displayed snippet group text, which is retrieved from the airtable backend and utilised as a description of the snippet group.</a:t>
            </a:r>
            <a:endParaRPr/>
          </a:p>
          <a:p>
            <a:pPr indent="-317500" lvl="2" marL="1371600" rtl="0" algn="l">
              <a:spcBef>
                <a:spcPts val="0"/>
              </a:spcBef>
              <a:spcAft>
                <a:spcPts val="0"/>
              </a:spcAft>
              <a:buSzPts val="1400"/>
              <a:buChar char="■"/>
            </a:pPr>
            <a:r>
              <a:rPr lang="en-GB"/>
              <a:t>The necessary frontend for generating randomised meditations based on a given template has been added.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u="sng"/>
              <a:t>Completed and pending tasks </a:t>
            </a:r>
            <a:endParaRPr u="sng"/>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Sprint 3 and 4</a:t>
            </a:r>
            <a:endParaRPr/>
          </a:p>
          <a:p>
            <a:pPr indent="-317500" lvl="1" marL="914400" rtl="0" algn="l">
              <a:spcBef>
                <a:spcPts val="0"/>
              </a:spcBef>
              <a:spcAft>
                <a:spcPts val="0"/>
              </a:spcAft>
              <a:buSzPts val="1400"/>
              <a:buChar char="○"/>
            </a:pPr>
            <a:r>
              <a:rPr lang="en-GB"/>
              <a:t>Completed tasks :</a:t>
            </a:r>
            <a:endParaRPr/>
          </a:p>
          <a:p>
            <a:pPr indent="-317500" lvl="2" marL="1371600" rtl="0" algn="l">
              <a:spcBef>
                <a:spcPts val="0"/>
              </a:spcBef>
              <a:spcAft>
                <a:spcPts val="0"/>
              </a:spcAft>
              <a:buSzPts val="1400"/>
              <a:buChar char="■"/>
            </a:pPr>
            <a:r>
              <a:rPr lang="en-GB"/>
              <a:t>In these sprints, the client's original intention to create randomised meditations using templates was altered to the generation of templates, therefore we adjusted our work and worked on that feature.</a:t>
            </a:r>
            <a:endParaRPr/>
          </a:p>
          <a:p>
            <a:pPr indent="-317500" lvl="2" marL="1371600" rtl="0" algn="l">
              <a:spcBef>
                <a:spcPts val="0"/>
              </a:spcBef>
              <a:spcAft>
                <a:spcPts val="0"/>
              </a:spcAft>
              <a:buSzPts val="1400"/>
              <a:buChar char="■"/>
            </a:pPr>
            <a:r>
              <a:rPr lang="en-GB"/>
              <a:t>We initially created a templates page where all of the currently available templates are shown in the form of a table, along with options to edit the templates and create new templates. Also, all previous modifications to the templates are archived on this page.</a:t>
            </a:r>
            <a:endParaRPr/>
          </a:p>
          <a:p>
            <a:pPr indent="-317500" lvl="2" marL="1371600" rtl="0" algn="l">
              <a:spcBef>
                <a:spcPts val="0"/>
              </a:spcBef>
              <a:spcAft>
                <a:spcPts val="0"/>
              </a:spcAft>
              <a:buSzPts val="1400"/>
              <a:buChar char="■"/>
            </a:pPr>
            <a:r>
              <a:rPr lang="en-GB"/>
              <a:t>Then, we developed a page for the generation of templates, where we collect meta</a:t>
            </a:r>
            <a:r>
              <a:rPr lang="en-GB"/>
              <a:t> information </a:t>
            </a:r>
            <a:r>
              <a:rPr lang="en-GB"/>
              <a:t>about the template, such as the Template name, Primary Technique, Secondary Technique, Duration, and Silence level, and then we fill that template with snippet groups and silent durations.</a:t>
            </a:r>
            <a:endParaRPr/>
          </a:p>
          <a:p>
            <a:pPr indent="0" lvl="0" marL="9144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u="sng"/>
              <a:t>Completed and pending tasks </a:t>
            </a:r>
            <a:endParaRPr u="sng"/>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Sprint 3 and 4</a:t>
            </a:r>
            <a:endParaRPr/>
          </a:p>
          <a:p>
            <a:pPr indent="-317500" lvl="1" marL="914400" rtl="0" algn="l">
              <a:spcBef>
                <a:spcPts val="0"/>
              </a:spcBef>
              <a:spcAft>
                <a:spcPts val="0"/>
              </a:spcAft>
              <a:buSzPts val="1400"/>
              <a:buChar char="○"/>
            </a:pPr>
            <a:r>
              <a:rPr lang="en-GB"/>
              <a:t>Pending tasks :</a:t>
            </a:r>
            <a:endParaRPr/>
          </a:p>
          <a:p>
            <a:pPr indent="-317500" lvl="2" marL="1371600" rtl="0" algn="l">
              <a:spcBef>
                <a:spcPts val="0"/>
              </a:spcBef>
              <a:spcAft>
                <a:spcPts val="0"/>
              </a:spcAft>
              <a:buSzPts val="1400"/>
              <a:buChar char="■"/>
            </a:pPr>
            <a:r>
              <a:rPr lang="en-GB"/>
              <a:t>Since the client's goal shifted from developing customised meditations in a given template to template building. Randomization has yet to be implemented.</a:t>
            </a:r>
            <a:endParaRPr/>
          </a:p>
          <a:p>
            <a:pPr indent="-317500" lvl="2" marL="1371600" rtl="0" algn="l">
              <a:spcBef>
                <a:spcPts val="0"/>
              </a:spcBef>
              <a:spcAft>
                <a:spcPts val="0"/>
              </a:spcAft>
              <a:buSzPts val="1400"/>
              <a:buChar char="■"/>
            </a:pPr>
            <a:r>
              <a:rPr lang="en-GB"/>
              <a:t>The integration of the backend and frontend still remains because the database structure wasn't ready when we implemented the frontend for the development of the template. This includes edit feature for templates and pushing the created templates to the airtable database.</a:t>
            </a:r>
            <a:endParaRPr/>
          </a:p>
          <a:p>
            <a:pPr indent="0" lvl="0" marL="9144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