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33"/>
  </p:notesMasterIdLst>
  <p:handoutMasterIdLst>
    <p:handoutMasterId r:id="rId34"/>
  </p:handoutMasterIdLst>
  <p:sldIdLst>
    <p:sldId id="256" r:id="rId2"/>
    <p:sldId id="324" r:id="rId3"/>
    <p:sldId id="353" r:id="rId4"/>
    <p:sldId id="325" r:id="rId5"/>
    <p:sldId id="326" r:id="rId6"/>
    <p:sldId id="327" r:id="rId7"/>
    <p:sldId id="328" r:id="rId8"/>
    <p:sldId id="329" r:id="rId9"/>
    <p:sldId id="330" r:id="rId10"/>
    <p:sldId id="331" r:id="rId11"/>
    <p:sldId id="332" r:id="rId12"/>
    <p:sldId id="333" r:id="rId13"/>
    <p:sldId id="334" r:id="rId14"/>
    <p:sldId id="335" r:id="rId15"/>
    <p:sldId id="336" r:id="rId16"/>
    <p:sldId id="337" r:id="rId17"/>
    <p:sldId id="338" r:id="rId18"/>
    <p:sldId id="339" r:id="rId19"/>
    <p:sldId id="340" r:id="rId20"/>
    <p:sldId id="341" r:id="rId21"/>
    <p:sldId id="342" r:id="rId22"/>
    <p:sldId id="343" r:id="rId23"/>
    <p:sldId id="344" r:id="rId24"/>
    <p:sldId id="345" r:id="rId25"/>
    <p:sldId id="346" r:id="rId26"/>
    <p:sldId id="347" r:id="rId27"/>
    <p:sldId id="348" r:id="rId28"/>
    <p:sldId id="349" r:id="rId29"/>
    <p:sldId id="350" r:id="rId30"/>
    <p:sldId id="351" r:id="rId31"/>
    <p:sldId id="352" r:id="rId32"/>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a:ea typeface="+mn-ea"/>
        <a:cs typeface="+mn-cs"/>
      </a:defRPr>
    </a:lvl1pPr>
    <a:lvl2pPr marL="457200" algn="l" rtl="0" eaLnBrk="0" fontAlgn="base" hangingPunct="0">
      <a:spcBef>
        <a:spcPct val="0"/>
      </a:spcBef>
      <a:spcAft>
        <a:spcPct val="0"/>
      </a:spcAft>
      <a:defRPr sz="2400" kern="1200">
        <a:solidFill>
          <a:schemeClr val="tx1"/>
        </a:solidFill>
        <a:latin typeface="Times New Roman"/>
        <a:ea typeface="+mn-ea"/>
        <a:cs typeface="+mn-cs"/>
      </a:defRPr>
    </a:lvl2pPr>
    <a:lvl3pPr marL="914400" algn="l" rtl="0" eaLnBrk="0" fontAlgn="base" hangingPunct="0">
      <a:spcBef>
        <a:spcPct val="0"/>
      </a:spcBef>
      <a:spcAft>
        <a:spcPct val="0"/>
      </a:spcAft>
      <a:defRPr sz="2400" kern="1200">
        <a:solidFill>
          <a:schemeClr val="tx1"/>
        </a:solidFill>
        <a:latin typeface="Times New Roman"/>
        <a:ea typeface="+mn-ea"/>
        <a:cs typeface="+mn-cs"/>
      </a:defRPr>
    </a:lvl3pPr>
    <a:lvl4pPr marL="1371600" algn="l" rtl="0" eaLnBrk="0" fontAlgn="base" hangingPunct="0">
      <a:spcBef>
        <a:spcPct val="0"/>
      </a:spcBef>
      <a:spcAft>
        <a:spcPct val="0"/>
      </a:spcAft>
      <a:defRPr sz="2400" kern="1200">
        <a:solidFill>
          <a:schemeClr val="tx1"/>
        </a:solidFill>
        <a:latin typeface="Times New Roman"/>
        <a:ea typeface="+mn-ea"/>
        <a:cs typeface="+mn-cs"/>
      </a:defRPr>
    </a:lvl4pPr>
    <a:lvl5pPr marL="1828800" algn="l" rtl="0" eaLnBrk="0" fontAlgn="base" hangingPunct="0">
      <a:spcBef>
        <a:spcPct val="0"/>
      </a:spcBef>
      <a:spcAft>
        <a:spcPct val="0"/>
      </a:spcAft>
      <a:defRPr sz="2400" kern="1200">
        <a:solidFill>
          <a:schemeClr val="tx1"/>
        </a:solidFill>
        <a:latin typeface="Times New Roman"/>
        <a:ea typeface="+mn-ea"/>
        <a:cs typeface="+mn-cs"/>
      </a:defRPr>
    </a:lvl5pPr>
    <a:lvl6pPr marL="2286000" algn="l" defTabSz="914400" rtl="0" eaLnBrk="1" latinLnBrk="0" hangingPunct="1">
      <a:defRPr sz="2400" kern="1200">
        <a:solidFill>
          <a:schemeClr val="tx1"/>
        </a:solidFill>
        <a:latin typeface="Times New Roman"/>
        <a:ea typeface="+mn-ea"/>
        <a:cs typeface="+mn-cs"/>
      </a:defRPr>
    </a:lvl6pPr>
    <a:lvl7pPr marL="2743200" algn="l" defTabSz="914400" rtl="0" eaLnBrk="1" latinLnBrk="0" hangingPunct="1">
      <a:defRPr sz="2400" kern="1200">
        <a:solidFill>
          <a:schemeClr val="tx1"/>
        </a:solidFill>
        <a:latin typeface="Times New Roman"/>
        <a:ea typeface="+mn-ea"/>
        <a:cs typeface="+mn-cs"/>
      </a:defRPr>
    </a:lvl7pPr>
    <a:lvl8pPr marL="3200400" algn="l" defTabSz="914400" rtl="0" eaLnBrk="1" latinLnBrk="0" hangingPunct="1">
      <a:defRPr sz="2400" kern="1200">
        <a:solidFill>
          <a:schemeClr val="tx1"/>
        </a:solidFill>
        <a:latin typeface="Times New Roman"/>
        <a:ea typeface="+mn-ea"/>
        <a:cs typeface="+mn-cs"/>
      </a:defRPr>
    </a:lvl8pPr>
    <a:lvl9pPr marL="3657600" algn="l" defTabSz="914400" rtl="0" eaLnBrk="1" latinLnBrk="0" hangingPunct="1">
      <a:defRPr sz="2400" kern="1200">
        <a:solidFill>
          <a:schemeClr val="tx1"/>
        </a:solidFill>
        <a:latin typeface="Times New Roman"/>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20396D"/>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950" autoAdjust="0"/>
    <p:restoredTop sz="86433" autoAdjust="0"/>
  </p:normalViewPr>
  <p:slideViewPr>
    <p:cSldViewPr>
      <p:cViewPr varScale="1">
        <p:scale>
          <a:sx n="95" d="100"/>
          <a:sy n="95" d="100"/>
        </p:scale>
        <p:origin x="158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sz="quarter"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vl1pPr>
          </a:lstStyle>
          <a:p>
            <a:pPr>
              <a:defRPr/>
            </a:pPr>
            <a:fld id="{94633A84-D730-4DB1-B585-7559B92CE5D8}" type="datetimeFigureOut">
              <a:rPr lang="en-US"/>
              <a:pPr>
                <a:defRPr/>
              </a:pPr>
              <a:t>3/19/2021</a:t>
            </a:fld>
            <a:endParaRPr lang="en-US"/>
          </a:p>
        </p:txBody>
      </p:sp>
      <p:sp>
        <p:nvSpPr>
          <p:cNvPr id="27652" name="Rectangle 4"/>
          <p:cNvSpPr>
            <a:spLocks noGrp="1" noChangeArrowheads="1"/>
          </p:cNvSpPr>
          <p:nvPr>
            <p:ph type="ftr" sz="quarter" idx="2"/>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27653" name="Rectangle 5"/>
          <p:cNvSpPr>
            <a:spLocks noGrp="1" noChangeArrowheads="1"/>
          </p:cNvSpPr>
          <p:nvPr>
            <p:ph type="sldNum" sz="quarter" idx="3"/>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vl1pPr>
          </a:lstStyle>
          <a:p>
            <a:pPr>
              <a:defRPr/>
            </a:pPr>
            <a:fld id="{1C669EC8-97E7-4C24-A864-1853E75085DC}" type="slidenum">
              <a:rPr lang="en-US"/>
              <a:pPr>
                <a:defRPr/>
              </a:pPr>
              <a:t>‹#›</a:t>
            </a:fld>
            <a:endParaRPr lang="en-US"/>
          </a:p>
        </p:txBody>
      </p:sp>
    </p:spTree>
    <p:extLst>
      <p:ext uri="{BB962C8B-B14F-4D97-AF65-F5344CB8AC3E}">
        <p14:creationId xmlns:p14="http://schemas.microsoft.com/office/powerpoint/2010/main" val="9789857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3251"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53255"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82C5A2EE-74B4-4329-B2EC-6DFE0575EDC9}" type="slidenum">
              <a:rPr lang="en-US"/>
              <a:pPr>
                <a:defRPr/>
              </a:pPr>
              <a:t>‹#›</a:t>
            </a:fld>
            <a:endParaRPr lang="en-US"/>
          </a:p>
        </p:txBody>
      </p:sp>
    </p:spTree>
    <p:extLst>
      <p:ext uri="{BB962C8B-B14F-4D97-AF65-F5344CB8AC3E}">
        <p14:creationId xmlns:p14="http://schemas.microsoft.com/office/powerpoint/2010/main" val="239245560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number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85800" y="1143000"/>
            <a:ext cx="7772400" cy="553998"/>
          </a:xfrm>
        </p:spPr>
        <p:txBody>
          <a:bodyPr lIns="0" tIns="0" rIns="0" bIns="0" anchor="t" anchorCtr="0">
            <a:spAutoFit/>
          </a:bodyPr>
          <a:lstStyle>
            <a:lvl1pPr>
              <a:defRPr sz="3600" b="1" i="0" baseline="0">
                <a:solidFill>
                  <a:srgbClr val="000099"/>
                </a:solidFill>
              </a:defRPr>
            </a:lvl1pPr>
          </a:lstStyle>
          <a:p>
            <a:r>
              <a:rPr lang="en-US" dirty="0"/>
              <a:t>Chapter number</a:t>
            </a:r>
          </a:p>
        </p:txBody>
      </p:sp>
      <p:sp>
        <p:nvSpPr>
          <p:cNvPr id="7" name="Text Placeholder 7"/>
          <p:cNvSpPr>
            <a:spLocks noGrp="1"/>
          </p:cNvSpPr>
          <p:nvPr>
            <p:ph type="body" sz="quarter" idx="13" hasCustomPrompt="1"/>
          </p:nvPr>
        </p:nvSpPr>
        <p:spPr>
          <a:xfrm>
            <a:off x="1905000" y="2209800"/>
            <a:ext cx="5334000" cy="2971800"/>
          </a:xfrm>
        </p:spPr>
        <p:txBody>
          <a:bodyPr/>
          <a:lstStyle>
            <a:lvl1pPr marL="0" indent="0" algn="ctr">
              <a:buNone/>
              <a:defRPr sz="4800" b="1" baseline="0"/>
            </a:lvl1pPr>
          </a:lstStyle>
          <a:p>
            <a:pPr lvl="0"/>
            <a:r>
              <a:rPr lang="en-US" dirty="0"/>
              <a:t>Chapter title</a:t>
            </a:r>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903205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_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17566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2895600"/>
            <a:ext cx="7315200" cy="1633402"/>
          </a:xfrm>
        </p:spPr>
        <p:txBody>
          <a:bodyPr/>
          <a:lstStyle>
            <a:lvl1pPr marL="0" indent="0">
              <a:buNone/>
              <a:defRPr/>
            </a:lvl1pPr>
          </a:lstStyle>
          <a:p>
            <a:pPr lvl="0"/>
            <a:r>
              <a:rPr lang="en-US"/>
              <a:t>Click to edit Master text styles</a:t>
            </a:r>
          </a:p>
        </p:txBody>
      </p:sp>
      <p:sp>
        <p:nvSpPr>
          <p:cNvPr id="9" name="Text Placeholder 9"/>
          <p:cNvSpPr>
            <a:spLocks noGrp="1"/>
          </p:cNvSpPr>
          <p:nvPr>
            <p:ph type="body" sz="quarter" idx="16"/>
          </p:nvPr>
        </p:nvSpPr>
        <p:spPr>
          <a:xfrm>
            <a:off x="812800" y="4605202"/>
            <a:ext cx="7391400" cy="1414598"/>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 (2nd Ed.)</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2021,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C5,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602246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Figur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dirty="0"/>
              <a:t>Click to edit Master title style</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 (2nd Ed.)</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2021,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C5,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611240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4876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5017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143000"/>
            <a:ext cx="7315200" cy="4800600"/>
          </a:xfrm>
        </p:spPr>
        <p:txBody>
          <a:bodyPr/>
          <a:lstStyle>
            <a:lvl1pPr marL="0" indent="0">
              <a:buNone/>
              <a:defRPr/>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575222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27432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3892100"/>
            <a:ext cx="6934200" cy="2049956"/>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427311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_Console_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9906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14"/>
          <p:cNvSpPr>
            <a:spLocks noGrp="1"/>
          </p:cNvSpPr>
          <p:nvPr>
            <p:ph type="body" sz="quarter" idx="16"/>
          </p:nvPr>
        </p:nvSpPr>
        <p:spPr>
          <a:xfrm>
            <a:off x="1295400" y="2150899"/>
            <a:ext cx="6934200" cy="815635"/>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11" name="Text Placeholder 6"/>
          <p:cNvSpPr>
            <a:spLocks noGrp="1"/>
          </p:cNvSpPr>
          <p:nvPr>
            <p:ph type="body" sz="quarter" idx="17"/>
          </p:nvPr>
        </p:nvSpPr>
        <p:spPr>
          <a:xfrm>
            <a:off x="838200" y="3347534"/>
            <a:ext cx="7391400" cy="1496734"/>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4982112"/>
            <a:ext cx="6934200" cy="885288"/>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270429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14"/>
          <p:cNvSpPr>
            <a:spLocks noGrp="1"/>
          </p:cNvSpPr>
          <p:nvPr>
            <p:ph type="body" sz="quarter" idx="15"/>
          </p:nvPr>
        </p:nvSpPr>
        <p:spPr>
          <a:xfrm>
            <a:off x="1295400" y="1143000"/>
            <a:ext cx="6934200" cy="3200400"/>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610901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10" name="Text Placeholder 9"/>
          <p:cNvSpPr>
            <a:spLocks noGrp="1"/>
          </p:cNvSpPr>
          <p:nvPr>
            <p:ph type="body" sz="quarter" idx="15"/>
          </p:nvPr>
        </p:nvSpPr>
        <p:spPr>
          <a:xfrm>
            <a:off x="838200" y="3733800"/>
            <a:ext cx="7391400" cy="2209799"/>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 (2nd Ed.)</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2021,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C5,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54120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8" name="Text Placeholder 7"/>
          <p:cNvSpPr>
            <a:spLocks noGrp="1"/>
          </p:cNvSpPr>
          <p:nvPr>
            <p:ph type="body" sz="quarter" idx="14" hasCustomPrompt="1"/>
          </p:nvPr>
        </p:nvSpPr>
        <p:spPr>
          <a:xfrm>
            <a:off x="838200" y="3730079"/>
            <a:ext cx="7391400" cy="457200"/>
          </a:xfrm>
        </p:spPr>
        <p:txBody>
          <a:bodyPr/>
          <a:lstStyle>
            <a:lvl1pPr marL="0" indent="0">
              <a:buNone/>
              <a:defRPr sz="2400" b="1">
                <a:solidFill>
                  <a:srgbClr val="000099"/>
                </a:solidFill>
                <a:latin typeface="+mj-lt"/>
              </a:defRPr>
            </a:lvl1pPr>
          </a:lstStyle>
          <a:p>
            <a:pPr lvl="0"/>
            <a:r>
              <a:rPr lang="en-US" dirty="0"/>
              <a:t>Click to edit Master heading style</a:t>
            </a:r>
          </a:p>
        </p:txBody>
      </p:sp>
      <p:sp>
        <p:nvSpPr>
          <p:cNvPr id="9" name="Content Placeholder 8"/>
          <p:cNvSpPr>
            <a:spLocks noGrp="1"/>
          </p:cNvSpPr>
          <p:nvPr>
            <p:ph sz="quarter" idx="15" hasCustomPrompt="1"/>
          </p:nvPr>
        </p:nvSpPr>
        <p:spPr>
          <a:xfrm>
            <a:off x="914400" y="4267200"/>
            <a:ext cx="7315200" cy="1676400"/>
          </a:xfrm>
        </p:spPr>
        <p:txBody>
          <a:bodyPr/>
          <a:lstStyle>
            <a:lvl1pPr marL="0" indent="0">
              <a:buNone/>
              <a:defRPr/>
            </a:lvl1pPr>
          </a:lstStyle>
          <a:p>
            <a:pPr lvl="0"/>
            <a:r>
              <a:rPr lang="en-US" dirty="0"/>
              <a:t>Object</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 (2nd Ed.)</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2021,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C5,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068147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22138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3319598"/>
            <a:ext cx="7315200" cy="2438400"/>
          </a:xfrm>
        </p:spPr>
        <p:txBody>
          <a:bodyPr/>
          <a:lstStyle>
            <a:lvl1pPr marL="0" indent="0">
              <a:buNone/>
              <a:defRPr/>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 (2nd Ed.)</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2021,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C5,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514097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p:cNvSpPr/>
          <p:nvPr/>
        </p:nvSpPr>
        <p:spPr bwMode="auto">
          <a:xfrm>
            <a:off x="0" y="6172200"/>
            <a:ext cx="9144000" cy="685800"/>
          </a:xfrm>
          <a:prstGeom prst="rect">
            <a:avLst/>
          </a:prstGeom>
          <a:solidFill>
            <a:srgbClr val="20396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 name="Date Placeholder 1"/>
          <p:cNvSpPr>
            <a:spLocks noGrp="1"/>
          </p:cNvSpPr>
          <p:nvPr>
            <p:ph type="dt" sz="half" idx="2"/>
          </p:nvPr>
        </p:nvSpPr>
        <p:spPr bwMode="auto">
          <a:xfrm>
            <a:off x="2667000" y="6248400"/>
            <a:ext cx="3886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1800" b="1" i="1">
                <a:solidFill>
                  <a:schemeClr val="bg1"/>
                </a:solidFill>
                <a:latin typeface="Arial Narrow" panose="020B0606020202030204" pitchFamily="34" charset="0"/>
                <a:cs typeface="Arial" panose="020B0604020202020204" pitchFamily="34" charset="0"/>
              </a:defRPr>
            </a:lvl1pPr>
          </a:lstStyle>
          <a:p>
            <a:pPr>
              <a:defRPr/>
            </a:pPr>
            <a:r>
              <a:rPr lang="en-US" dirty="0" err="1"/>
              <a:t>Murach's</a:t>
            </a:r>
            <a:r>
              <a:rPr lang="en-US" dirty="0"/>
              <a:t> Python Programming (2nd Ed.)</a:t>
            </a:r>
          </a:p>
        </p:txBody>
      </p:sp>
      <p:sp>
        <p:nvSpPr>
          <p:cNvPr id="8" name="Footer Placeholder 2"/>
          <p:cNvSpPr>
            <a:spLocks noGrp="1"/>
          </p:cNvSpPr>
          <p:nvPr>
            <p:ph type="ftr" sz="quarter" idx="3"/>
          </p:nvPr>
        </p:nvSpPr>
        <p:spPr bwMode="auto">
          <a:xfrm>
            <a:off x="76200" y="6248400"/>
            <a:ext cx="2743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500">
                <a:solidFill>
                  <a:schemeClr val="bg1"/>
                </a:solidFill>
                <a:latin typeface="Arial Narrow" pitchFamily="34" charset="0"/>
              </a:defRPr>
            </a:lvl1pPr>
          </a:lstStyle>
          <a:p>
            <a:pPr>
              <a:defRPr/>
            </a:pPr>
            <a:r>
              <a:rPr lang="en-US"/>
              <a:t>© 2021, Mike Murach &amp; Associates, Inc.</a:t>
            </a:r>
            <a:endParaRPr lang="en-US" dirty="0"/>
          </a:p>
        </p:txBody>
      </p:sp>
      <p:sp>
        <p:nvSpPr>
          <p:cNvPr id="9" name="Slide Number Placeholder 3"/>
          <p:cNvSpPr>
            <a:spLocks noGrp="1"/>
          </p:cNvSpPr>
          <p:nvPr>
            <p:ph type="sldNum" sz="quarter" idx="4"/>
          </p:nvPr>
        </p:nvSpPr>
        <p:spPr bwMode="auto">
          <a:xfrm>
            <a:off x="66294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900">
                <a:latin typeface="Arial Narrow" pitchFamily="34" charset="0"/>
              </a:defRPr>
            </a:lvl1p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a:t>
            </a:fld>
            <a:endParaRPr lang="en-US" dirty="0">
              <a:solidFill>
                <a:schemeClr val="bg1"/>
              </a:solidFill>
            </a:endParaRPr>
          </a:p>
        </p:txBody>
      </p:sp>
      <p:pic>
        <p:nvPicPr>
          <p:cNvPr id="3" name="Picture 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76830" y="6397412"/>
            <a:ext cx="1228170" cy="231988"/>
          </a:xfrm>
          <a:prstGeom prst="rect">
            <a:avLst/>
          </a:prstGeom>
        </p:spPr>
      </p:pic>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3" r:id="rId5"/>
    <p:sldLayoutId id="2147483681" r:id="rId6"/>
    <p:sldLayoutId id="2147483674" r:id="rId7"/>
    <p:sldLayoutId id="2147483676" r:id="rId8"/>
    <p:sldLayoutId id="2147483675" r:id="rId9"/>
    <p:sldLayoutId id="2147483684" r:id="rId10"/>
    <p:sldLayoutId id="2147483685" r:id="rId11"/>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Chapter 5</a:t>
            </a:r>
          </a:p>
        </p:txBody>
      </p:sp>
      <p:sp>
        <p:nvSpPr>
          <p:cNvPr id="6" name="Text Placeholder 5"/>
          <p:cNvSpPr>
            <a:spLocks noGrp="1"/>
          </p:cNvSpPr>
          <p:nvPr>
            <p:ph type="body" sz="quarter" idx="13"/>
          </p:nvPr>
        </p:nvSpPr>
        <p:spPr/>
        <p:txBody>
          <a:bodyPr/>
          <a:lstStyle/>
          <a:p>
            <a:pPr>
              <a:spcBef>
                <a:spcPts val="2400"/>
              </a:spcBef>
              <a:spcAft>
                <a:spcPts val="600"/>
              </a:spcAft>
              <a:tabLst>
                <a:tab pos="1371600" algn="l"/>
              </a:tabLst>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How to </a:t>
            </a:r>
            <a:b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b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test and debug </a:t>
            </a:r>
            <a:b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b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 program</a:t>
            </a:r>
          </a:p>
          <a:p>
            <a:endParaRPr lang="en-US" dirty="0"/>
          </a:p>
        </p:txBody>
      </p:sp>
      <p:sp>
        <p:nvSpPr>
          <p:cNvPr id="2" name="Date Placeholder 1"/>
          <p:cNvSpPr>
            <a:spLocks noGrp="1"/>
          </p:cNvSpPr>
          <p:nvPr>
            <p:ph type="dt" sz="half" idx="10"/>
          </p:nvPr>
        </p:nvSpPr>
        <p:spPr/>
        <p:txBody>
          <a:bodyPr/>
          <a:lstStyle/>
          <a:p>
            <a:pPr>
              <a:defRPr/>
            </a:pPr>
            <a:r>
              <a:rPr lang="en-US"/>
              <a:t>Murach's Python Programming (2nd Ed.)</a:t>
            </a:r>
            <a:endParaRPr lang="en-US" dirty="0"/>
          </a:p>
        </p:txBody>
      </p:sp>
      <p:sp>
        <p:nvSpPr>
          <p:cNvPr id="3" name="Footer Placeholder 2"/>
          <p:cNvSpPr>
            <a:spLocks noGrp="1"/>
          </p:cNvSpPr>
          <p:nvPr>
            <p:ph type="ftr" sz="quarter" idx="11"/>
          </p:nvPr>
        </p:nvSpPr>
        <p:spPr/>
        <p:txBody>
          <a:bodyPr/>
          <a:lstStyle/>
          <a:p>
            <a:pPr>
              <a:defRPr/>
            </a:pPr>
            <a:r>
              <a:rPr lang="en-US"/>
              <a:t>© 2021, Mike Murach &amp; Associates, Inc.</a:t>
            </a:r>
            <a:endParaRPr lang="en-US" dirty="0"/>
          </a:p>
        </p:txBody>
      </p:sp>
      <p:sp>
        <p:nvSpPr>
          <p:cNvPr id="4" name="Slide Number Placeholder 3">
            <a:extLst>
              <a:ext uri="{FF2B5EF4-FFF2-40B4-BE49-F238E27FC236}">
                <a16:creationId xmlns:a16="http://schemas.microsoft.com/office/drawing/2014/main" id="{4F9784C0-E4A6-4004-86ED-2D10D92F21C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1</a:t>
            </a:fld>
            <a:endParaRPr lang="en-US" dirty="0">
              <a:solidFill>
                <a:schemeClr val="bg1"/>
              </a:solidFill>
            </a:endParaRPr>
          </a:p>
        </p:txBody>
      </p:sp>
    </p:spTree>
    <p:extLst>
      <p:ext uri="{BB962C8B-B14F-4D97-AF65-F5344CB8AC3E}">
        <p14:creationId xmlns:p14="http://schemas.microsoft.com/office/powerpoint/2010/main" val="68226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with floating-point arithmetic</a:t>
            </a:r>
          </a:p>
        </p:txBody>
      </p:sp>
      <p:sp>
        <p:nvSpPr>
          <p:cNvPr id="7" name="Text Placeholder 6">
            <a:extLst>
              <a:ext uri="{FF2B5EF4-FFF2-40B4-BE49-F238E27FC236}">
                <a16:creationId xmlns:a16="http://schemas.microsoft.com/office/drawing/2014/main" id="{35AD7BFD-5EE5-4659-A9E7-B2307CD54D06}"/>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The float data type in Python uses floating-point numbers, and that can lead to arithmetic results that are imprecise. For example, </a:t>
            </a:r>
          </a:p>
          <a:p>
            <a:pPr marL="347345" marR="0">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sales_amount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74.95;</a:t>
            </a:r>
          </a:p>
          <a:p>
            <a:pPr marL="347345" marR="0">
              <a:spcBef>
                <a:spcPts val="0"/>
              </a:spcBef>
              <a:spcAft>
                <a:spcPts val="4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discount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sales_amount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.1      # 7.495000000000001</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One way to fix this problem is to round the result to the right number of decimal places. If necessary, you can also convert it back to a floating-point number:</a:t>
            </a:r>
          </a:p>
          <a:p>
            <a:pPr marL="347345" marR="0">
              <a:spcBef>
                <a:spcPts val="0"/>
              </a:spcBef>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discount = round(discount, 2)     # 7.5</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Another way to fix this problem is to use the standard decimal module, which lets you work with decimal numbers instead of floating-point numbers. You’ll learn how to use this module in chapter 9.</a:t>
            </a:r>
          </a:p>
          <a:p>
            <a:endParaRPr lang="en-US"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42CE6AEA-6238-48A4-A886-167CCC9214E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10</a:t>
            </a:fld>
            <a:endParaRPr lang="en-US" dirty="0">
              <a:solidFill>
                <a:schemeClr val="bg1"/>
              </a:solidFill>
            </a:endParaRPr>
          </a:p>
        </p:txBody>
      </p:sp>
    </p:spTree>
    <p:extLst>
      <p:ext uri="{BB962C8B-B14F-4D97-AF65-F5344CB8AC3E}">
        <p14:creationId xmlns:p14="http://schemas.microsoft.com/office/powerpoint/2010/main" val="1208234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Miles Per Gallon program with valid data</a:t>
            </a:r>
          </a:p>
        </p:txBody>
      </p:sp>
      <p:sp>
        <p:nvSpPr>
          <p:cNvPr id="7" name="Text Placeholder 6">
            <a:extLst>
              <a:ext uri="{FF2B5EF4-FFF2-40B4-BE49-F238E27FC236}">
                <a16:creationId xmlns:a16="http://schemas.microsoft.com/office/drawing/2014/main" id="{6D28EAB8-CC49-4EA8-9FCA-F84093F45C4E}"/>
              </a:ext>
            </a:extLst>
          </p:cNvPr>
          <p:cNvSpPr>
            <a:spLocks noGrp="1"/>
          </p:cNvSpPr>
          <p:nvPr>
            <p:ph type="body" sz="quarter" idx="15"/>
          </p:nvPr>
        </p:nvSpPr>
        <p:spPr>
          <a:xfrm>
            <a:off x="1295400" y="1143000"/>
            <a:ext cx="5105400" cy="2057400"/>
          </a:xfrm>
        </p:spPr>
        <p:txBody>
          <a:bodyPr/>
          <a:lstStyle/>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miles driven: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320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gallons of gas used: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Miles Per Gallon:           32.0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Continue? (y/n): y</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miles driven: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325</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gallons of gas used: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Miles Per Gallon:           32.0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786E894C-941C-4422-86E7-D986C3B84E5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11</a:t>
            </a:fld>
            <a:endParaRPr lang="en-US" dirty="0">
              <a:solidFill>
                <a:schemeClr val="bg1"/>
              </a:solidFill>
            </a:endParaRPr>
          </a:p>
        </p:txBody>
      </p:sp>
    </p:spTree>
    <p:extLst>
      <p:ext uri="{BB962C8B-B14F-4D97-AF65-F5344CB8AC3E}">
        <p14:creationId xmlns:p14="http://schemas.microsoft.com/office/powerpoint/2010/main" val="2457792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8"/>
            <a:ext cx="7315200" cy="670411"/>
          </a:xfrm>
        </p:spPr>
        <p:txBody>
          <a:bodyPr/>
          <a:lstStyle/>
          <a:p>
            <a:r>
              <a:rPr lang="en-US" dirty="0"/>
              <a:t>Starting to test the Future Value program </a:t>
            </a:r>
            <a:br>
              <a:rPr lang="en-US" dirty="0"/>
            </a:br>
            <a:r>
              <a:rPr lang="en-US" dirty="0"/>
              <a:t>with invalid data</a:t>
            </a:r>
          </a:p>
        </p:txBody>
      </p:sp>
      <p:sp>
        <p:nvSpPr>
          <p:cNvPr id="7" name="Text Placeholder 6">
            <a:extLst>
              <a:ext uri="{FF2B5EF4-FFF2-40B4-BE49-F238E27FC236}">
                <a16:creationId xmlns:a16="http://schemas.microsoft.com/office/drawing/2014/main" id="{01784C81-5638-4AAD-A86F-005D95182A35}"/>
              </a:ext>
            </a:extLst>
          </p:cNvPr>
          <p:cNvSpPr>
            <a:spLocks noGrp="1"/>
          </p:cNvSpPr>
          <p:nvPr>
            <p:ph type="body" sz="quarter" idx="15"/>
          </p:nvPr>
        </p:nvSpPr>
        <p:spPr>
          <a:xfrm>
            <a:off x="1295400" y="1447800"/>
            <a:ext cx="6019800" cy="2057400"/>
          </a:xfrm>
        </p:spPr>
        <p:txBody>
          <a:bodyPr/>
          <a:lstStyle/>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monthly investment: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Entry must be greater than 0 and less than or equal to 1000.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monthly investment: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1001</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Entry must be greater than 0 and less than or equal to 1000.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monthly investment: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100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yearly interest rate: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-12</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4D1A1919-C722-4F18-B649-B090498CE33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12</a:t>
            </a:fld>
            <a:endParaRPr lang="en-US" dirty="0">
              <a:solidFill>
                <a:schemeClr val="bg1"/>
              </a:solidFill>
            </a:endParaRPr>
          </a:p>
        </p:txBody>
      </p:sp>
    </p:spTree>
    <p:extLst>
      <p:ext uri="{BB962C8B-B14F-4D97-AF65-F5344CB8AC3E}">
        <p14:creationId xmlns:p14="http://schemas.microsoft.com/office/powerpoint/2010/main" val="3762036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8"/>
            <a:ext cx="7315200" cy="670411"/>
          </a:xfrm>
        </p:spPr>
        <p:txBody>
          <a:bodyPr/>
          <a:lstStyle/>
          <a:p>
            <a:r>
              <a:rPr lang="en-US" dirty="0"/>
              <a:t>The Future Value program as it’s tested </a:t>
            </a:r>
            <a:br>
              <a:rPr lang="en-US" dirty="0"/>
            </a:br>
            <a:r>
              <a:rPr lang="en-US" dirty="0"/>
              <a:t>with valid data</a:t>
            </a:r>
          </a:p>
        </p:txBody>
      </p:sp>
      <p:sp>
        <p:nvSpPr>
          <p:cNvPr id="7" name="Text Placeholder 6">
            <a:extLst>
              <a:ext uri="{FF2B5EF4-FFF2-40B4-BE49-F238E27FC236}">
                <a16:creationId xmlns:a16="http://schemas.microsoft.com/office/drawing/2014/main" id="{A9C1CE57-8994-4124-B031-4F01B8A409CF}"/>
              </a:ext>
            </a:extLst>
          </p:cNvPr>
          <p:cNvSpPr>
            <a:spLocks noGrp="1"/>
          </p:cNvSpPr>
          <p:nvPr>
            <p:ph type="body" sz="quarter" idx="15"/>
          </p:nvPr>
        </p:nvSpPr>
        <p:spPr>
          <a:xfrm>
            <a:off x="1295400" y="1447800"/>
            <a:ext cx="6019800" cy="1371600"/>
          </a:xfrm>
        </p:spPr>
        <p:txBody>
          <a:bodyPr/>
          <a:lstStyle/>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monthly investment: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100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yearly interest rate: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12</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number of years: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Future value:			22903.87</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2425552B-F316-4BBE-A59F-56CA076BEFA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13</a:t>
            </a:fld>
            <a:endParaRPr lang="en-US" dirty="0">
              <a:solidFill>
                <a:schemeClr val="bg1"/>
              </a:solidFill>
            </a:endParaRPr>
          </a:p>
        </p:txBody>
      </p:sp>
    </p:spTree>
    <p:extLst>
      <p:ext uri="{BB962C8B-B14F-4D97-AF65-F5344CB8AC3E}">
        <p14:creationId xmlns:p14="http://schemas.microsoft.com/office/powerpoint/2010/main" val="4220648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two critical test phases</a:t>
            </a:r>
          </a:p>
        </p:txBody>
      </p:sp>
      <p:sp>
        <p:nvSpPr>
          <p:cNvPr id="7" name="Text Placeholder 6">
            <a:extLst>
              <a:ext uri="{FF2B5EF4-FFF2-40B4-BE49-F238E27FC236}">
                <a16:creationId xmlns:a16="http://schemas.microsoft.com/office/drawing/2014/main" id="{04D1943D-3CFB-4591-831A-5104FDE9DFCA}"/>
              </a:ext>
            </a:extLst>
          </p:cNvPr>
          <p:cNvSpPr>
            <a:spLocks noGrp="1"/>
          </p:cNvSpPr>
          <p:nvPr>
            <p:ph type="body" sz="quarter" idx="13"/>
          </p:nvPr>
        </p:nvSpPr>
        <p:spPr/>
        <p:txBody>
          <a:bodyPr/>
          <a:lstStyle/>
          <a:p>
            <a:pPr marL="342900" marR="0" lvl="0" indent="-342900">
              <a:spcBef>
                <a:spcPts val="0"/>
              </a:spcBef>
              <a:spcAft>
                <a:spcPts val="600"/>
              </a:spcAft>
              <a:buFont typeface="+mj-lt"/>
              <a:buAutoNum type="arabicPeriod"/>
              <a:tabLst>
                <a:tab pos="347345" algn="l"/>
              </a:tabLst>
            </a:pPr>
            <a:r>
              <a:rPr lang="en-US" dirty="0">
                <a:latin typeface="Times New Roman" panose="02020603050405020304" pitchFamily="18" charset="0"/>
                <a:ea typeface="Times New Roman" panose="02020603050405020304" pitchFamily="18" charset="0"/>
              </a:rPr>
              <a:t>Test the program with valid input data to make sure the results are correct. </a:t>
            </a:r>
          </a:p>
          <a:p>
            <a:pPr marL="342900" marR="0" lvl="0" indent="-342900">
              <a:spcBef>
                <a:spcPts val="0"/>
              </a:spcBef>
              <a:spcAft>
                <a:spcPts val="600"/>
              </a:spcAft>
              <a:buFont typeface="+mj-lt"/>
              <a:buAutoNum type="arabicPeriod"/>
              <a:tabLst>
                <a:tab pos="347345" algn="l"/>
              </a:tabLst>
            </a:pPr>
            <a:r>
              <a:rPr lang="en-US" dirty="0">
                <a:latin typeface="Times New Roman" panose="02020603050405020304" pitchFamily="18" charset="0"/>
                <a:ea typeface="Times New Roman" panose="02020603050405020304" pitchFamily="18" charset="0"/>
              </a:rPr>
              <a:t>Test the program with invalid data or unexpected user actions. Try everything you can think of to make the program fail.</a:t>
            </a:r>
          </a:p>
          <a:p>
            <a:endParaRPr lang="en-US"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93E403F7-AAB2-4CE9-88EB-9BB9C86A10F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14</a:t>
            </a:fld>
            <a:endParaRPr lang="en-US" dirty="0">
              <a:solidFill>
                <a:schemeClr val="bg1"/>
              </a:solidFill>
            </a:endParaRPr>
          </a:p>
        </p:txBody>
      </p:sp>
    </p:spTree>
    <p:extLst>
      <p:ext uri="{BB962C8B-B14F-4D97-AF65-F5344CB8AC3E}">
        <p14:creationId xmlns:p14="http://schemas.microsoft.com/office/powerpoint/2010/main" val="638386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make a test plan for the critical phases</a:t>
            </a:r>
          </a:p>
        </p:txBody>
      </p:sp>
      <p:sp>
        <p:nvSpPr>
          <p:cNvPr id="7" name="Text Placeholder 6">
            <a:extLst>
              <a:ext uri="{FF2B5EF4-FFF2-40B4-BE49-F238E27FC236}">
                <a16:creationId xmlns:a16="http://schemas.microsoft.com/office/drawing/2014/main" id="{41DCD256-9C6A-43CC-A6DD-3CC44B90A9B8}"/>
              </a:ext>
            </a:extLst>
          </p:cNvPr>
          <p:cNvSpPr>
            <a:spLocks noGrp="1"/>
          </p:cNvSpPr>
          <p:nvPr>
            <p:ph type="body" sz="quarter" idx="13"/>
          </p:nvPr>
        </p:nvSpPr>
        <p:spPr/>
        <p:txBody>
          <a:bodyPr/>
          <a:lstStyle/>
          <a:p>
            <a:pPr marL="342900" marR="0" lvl="0" indent="-342900">
              <a:spcBef>
                <a:spcPts val="0"/>
              </a:spcBef>
              <a:spcAft>
                <a:spcPts val="600"/>
              </a:spcAft>
              <a:buFont typeface="+mj-lt"/>
              <a:buAutoNum type="arabicPeriod"/>
              <a:tabLst>
                <a:tab pos="347345" algn="l"/>
              </a:tabLst>
            </a:pPr>
            <a:r>
              <a:rPr lang="en-US" dirty="0">
                <a:latin typeface="Times New Roman" panose="02020603050405020304" pitchFamily="18" charset="0"/>
                <a:ea typeface="Times New Roman" panose="02020603050405020304" pitchFamily="18" charset="0"/>
              </a:rPr>
              <a:t>List the valid entries that you’re going to make and the correct results for each set of entries. Then, make sure that the results are correct when you test with these entries.</a:t>
            </a:r>
          </a:p>
          <a:p>
            <a:pPr marL="342900" marR="0" lvl="0" indent="-342900">
              <a:spcBef>
                <a:spcPts val="0"/>
              </a:spcBef>
              <a:spcAft>
                <a:spcPts val="600"/>
              </a:spcAft>
              <a:buFont typeface="+mj-lt"/>
              <a:buAutoNum type="arabicPeriod"/>
              <a:tabLst>
                <a:tab pos="347345" algn="l"/>
              </a:tabLst>
            </a:pPr>
            <a:r>
              <a:rPr lang="en-US" dirty="0">
                <a:latin typeface="Times New Roman" panose="02020603050405020304" pitchFamily="18" charset="0"/>
                <a:ea typeface="Times New Roman" panose="02020603050405020304" pitchFamily="18" charset="0"/>
              </a:rPr>
              <a:t>List the invalid entries that you’re going to make. These should include entries that test the limits of the allowable values.</a:t>
            </a:r>
          </a:p>
          <a:p>
            <a:endParaRPr lang="en-US"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1A1BF80B-88C0-4F2D-BC88-3B92A31C7AD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15</a:t>
            </a:fld>
            <a:endParaRPr lang="en-US" dirty="0">
              <a:solidFill>
                <a:schemeClr val="bg1"/>
              </a:solidFill>
            </a:endParaRPr>
          </a:p>
        </p:txBody>
      </p:sp>
    </p:spTree>
    <p:extLst>
      <p:ext uri="{BB962C8B-B14F-4D97-AF65-F5344CB8AC3E}">
        <p14:creationId xmlns:p14="http://schemas.microsoft.com/office/powerpoint/2010/main" val="548891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common testing problems</a:t>
            </a:r>
          </a:p>
        </p:txBody>
      </p:sp>
      <p:sp>
        <p:nvSpPr>
          <p:cNvPr id="7" name="Text Placeholder 6">
            <a:extLst>
              <a:ext uri="{FF2B5EF4-FFF2-40B4-BE49-F238E27FC236}">
                <a16:creationId xmlns:a16="http://schemas.microsoft.com/office/drawing/2014/main" id="{92799525-B6B0-4D0B-B56A-0CF1D20E7142}"/>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Not testing a wide enough range of entries.</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Not knowing what the results of each set of entries should be and assuming that the answers are correct because they look correct.</a:t>
            </a:r>
          </a:p>
          <a:p>
            <a:endParaRPr lang="en-US"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E292C56B-13E8-4EF6-9D56-F93011BAD98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16</a:t>
            </a:fld>
            <a:endParaRPr lang="en-US" dirty="0">
              <a:solidFill>
                <a:schemeClr val="bg1"/>
              </a:solidFill>
            </a:endParaRPr>
          </a:p>
        </p:txBody>
      </p:sp>
    </p:spTree>
    <p:extLst>
      <p:ext uri="{BB962C8B-B14F-4D97-AF65-F5344CB8AC3E}">
        <p14:creationId xmlns:p14="http://schemas.microsoft.com/office/powerpoint/2010/main" val="3920027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8"/>
            <a:ext cx="7315200" cy="746611"/>
          </a:xfrm>
        </p:spPr>
        <p:txBody>
          <a:bodyPr/>
          <a:lstStyle/>
          <a:p>
            <a:r>
              <a:rPr lang="en-US" dirty="0"/>
              <a:t>A function that uses print() functions </a:t>
            </a:r>
            <a:br>
              <a:rPr lang="en-US" dirty="0"/>
            </a:br>
            <a:r>
              <a:rPr lang="en-US" dirty="0"/>
              <a:t>to trace execution</a:t>
            </a:r>
          </a:p>
        </p:txBody>
      </p:sp>
      <p:sp>
        <p:nvSpPr>
          <p:cNvPr id="7" name="Text Placeholder 6">
            <a:extLst>
              <a:ext uri="{FF2B5EF4-FFF2-40B4-BE49-F238E27FC236}">
                <a16:creationId xmlns:a16="http://schemas.microsoft.com/office/drawing/2014/main" id="{3E8917B1-203C-468F-AB8C-5364FE592085}"/>
              </a:ext>
            </a:extLst>
          </p:cNvPr>
          <p:cNvSpPr>
            <a:spLocks noGrp="1"/>
          </p:cNvSpPr>
          <p:nvPr>
            <p:ph type="body" sz="quarter" idx="13"/>
          </p:nvPr>
        </p:nvSpPr>
        <p:spPr>
          <a:xfrm>
            <a:off x="838200" y="1524000"/>
            <a:ext cx="7391400" cy="4419600"/>
          </a:xfrm>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calculate_future_value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monthly_investment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yearly_interest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years):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print("Entering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calculate_future_value</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convert yearly values to monthly values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monthly_interest_rate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yearly_interest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12 / 100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months = years * 12</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calculate future value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0.0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for i in range(1, months):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monthly_investment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monthly_interest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monthly_interest_rate</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monthly_interest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print(f"{</a:t>
            </a:r>
            <a:r>
              <a:rPr lang="en-US" sz="14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 } {</a:t>
            </a:r>
            <a:r>
              <a:rPr lang="en-US" sz="14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future_value</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future_value</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1131DE2F-3A6C-45A2-A9F7-262EA35AD27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17</a:t>
            </a:fld>
            <a:endParaRPr lang="en-US" dirty="0">
              <a:solidFill>
                <a:schemeClr val="bg1"/>
              </a:solidFill>
            </a:endParaRPr>
          </a:p>
        </p:txBody>
      </p:sp>
    </p:spTree>
    <p:extLst>
      <p:ext uri="{BB962C8B-B14F-4D97-AF65-F5344CB8AC3E}">
        <p14:creationId xmlns:p14="http://schemas.microsoft.com/office/powerpoint/2010/main" val="117933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 that’s printed to the console</a:t>
            </a:r>
          </a:p>
        </p:txBody>
      </p:sp>
      <p:sp>
        <p:nvSpPr>
          <p:cNvPr id="7" name="Text Placeholder 6">
            <a:extLst>
              <a:ext uri="{FF2B5EF4-FFF2-40B4-BE49-F238E27FC236}">
                <a16:creationId xmlns:a16="http://schemas.microsoft.com/office/drawing/2014/main" id="{67AC7FD9-B00D-432B-A16C-AE2B19BDB485}"/>
              </a:ext>
            </a:extLst>
          </p:cNvPr>
          <p:cNvSpPr>
            <a:spLocks noGrp="1"/>
          </p:cNvSpPr>
          <p:nvPr>
            <p:ph type="body" sz="quarter" idx="15"/>
          </p:nvPr>
        </p:nvSpPr>
        <p:spPr>
          <a:xfrm>
            <a:off x="1295400" y="1143000"/>
            <a:ext cx="6019800" cy="4724400"/>
          </a:xfrm>
        </p:spPr>
        <p:txBody>
          <a:bodyPr/>
          <a:lstStyle/>
          <a:p>
            <a:pPr>
              <a:spcBef>
                <a:spcPts val="0"/>
              </a:spcBef>
              <a:spcAft>
                <a:spcPts val="0"/>
              </a:spcAft>
              <a:tabLst>
                <a:tab pos="3657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monthly investment: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100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3657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yearly interest rate: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12</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3657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number of years: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3657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Entering </a:t>
            </a:r>
            <a:r>
              <a:rPr lang="en-US" sz="16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calculate_future_value</a:t>
            </a: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3657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 = 1 future value = 101.0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3657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 = 2 future value = 203.01</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3657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 = 3 future value = 306.0401</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3657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 = 4 future value = 410.100501</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3657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 = 5 future value = 515.20150601</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3657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 = 6 future value = 621.3535210701</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3657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 = 7 future value = 728.567056280801</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3657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 = 8 future value = 836.852726843609</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3657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 = 9 future value = 946.2212541120451</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3657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 = 10 future value = 1056.6834666531656</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3657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 = 11 future value = 1168.2503013196972</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3657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3657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Future value:                   1168.25</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3657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3657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Continue? (y/n):</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97C4CEBC-6260-455A-88E0-1E03DC8CA6D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18</a:t>
            </a:fld>
            <a:endParaRPr lang="en-US" dirty="0">
              <a:solidFill>
                <a:schemeClr val="bg1"/>
              </a:solidFill>
            </a:endParaRPr>
          </a:p>
        </p:txBody>
      </p:sp>
    </p:spTree>
    <p:extLst>
      <p:ext uri="{BB962C8B-B14F-4D97-AF65-F5344CB8AC3E}">
        <p14:creationId xmlns:p14="http://schemas.microsoft.com/office/powerpoint/2010/main" val="4240749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hierarchy chart for a Future Value program</a:t>
            </a:r>
          </a:p>
        </p:txBody>
      </p:sp>
      <p:pic>
        <p:nvPicPr>
          <p:cNvPr id="8" name="Content Placeholder 7" descr="Refer to page 151 in textbook.">
            <a:extLst>
              <a:ext uri="{FF2B5EF4-FFF2-40B4-BE49-F238E27FC236}">
                <a16:creationId xmlns:a16="http://schemas.microsoft.com/office/drawing/2014/main" id="{96763603-6240-48AA-991C-79DDEEFDF06F}"/>
              </a:ext>
            </a:extLst>
          </p:cNvPr>
          <p:cNvPicPr>
            <a:picLocks noGrp="1" noChangeAspect="1"/>
          </p:cNvPicPr>
          <p:nvPr>
            <p:ph sz="quarter" idx="13"/>
          </p:nvPr>
        </p:nvPicPr>
        <p:blipFill>
          <a:blip r:embed="rId2"/>
          <a:stretch>
            <a:fillRect/>
          </a:stretch>
        </p:blipFill>
        <p:spPr>
          <a:xfrm>
            <a:off x="2310188" y="1295400"/>
            <a:ext cx="4523624" cy="1932599"/>
          </a:xfrm>
          <a:prstGeom prst="rect">
            <a:avLst/>
          </a:prstGeom>
        </p:spPr>
      </p:pic>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ECE44F64-4ED7-443D-AC52-30636B56BFF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19</a:t>
            </a:fld>
            <a:endParaRPr lang="en-US" dirty="0">
              <a:solidFill>
                <a:schemeClr val="bg1"/>
              </a:solidFill>
            </a:endParaRPr>
          </a:p>
        </p:txBody>
      </p:sp>
    </p:spTree>
    <p:extLst>
      <p:ext uri="{BB962C8B-B14F-4D97-AF65-F5344CB8AC3E}">
        <p14:creationId xmlns:p14="http://schemas.microsoft.com/office/powerpoint/2010/main" val="1141734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Applied objectives</a:t>
            </a:r>
          </a:p>
        </p:txBody>
      </p:sp>
      <p:sp>
        <p:nvSpPr>
          <p:cNvPr id="7" name="Text Placeholder 6">
            <a:extLst>
              <a:ext uri="{FF2B5EF4-FFF2-40B4-BE49-F238E27FC236}">
                <a16:creationId xmlns:a16="http://schemas.microsoft.com/office/drawing/2014/main" id="{7B9502F0-BDDD-42BB-B0B1-9662BCC8DDC7}"/>
              </a:ext>
            </a:extLst>
          </p:cNvPr>
          <p:cNvSpPr>
            <a:spLocks noGrp="1"/>
          </p:cNvSpPr>
          <p:nvPr>
            <p:ph type="body" sz="quarter" idx="13"/>
          </p:nvPr>
        </p:nvSpPr>
        <p:spPr/>
        <p:txBody>
          <a:bodyPr/>
          <a:lstStyle/>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Plan the test runs for a program.</a:t>
            </a:r>
          </a:p>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Trace the execution of a program with print() functions.</a:t>
            </a:r>
          </a:p>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Use top-down coding and testing to simplify debugging.</a:t>
            </a:r>
          </a:p>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Use the IDLE shell to test the functions of your programs and modules.</a:t>
            </a:r>
          </a:p>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Use the IDLE debugger to set breakpoints, step through the statements of a program, and view the values of the data items at each step.</a:t>
            </a:r>
          </a:p>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Use IDLE to view the stack for a program when an exception occurs.</a:t>
            </a:r>
          </a:p>
          <a:p>
            <a:endParaRPr lang="en-US"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2" name="Footer Placeholder 1"/>
          <p:cNvSpPr>
            <a:spLocks noGrp="1"/>
          </p:cNvSpPr>
          <p:nvPr>
            <p:ph type="ftr" sz="quarter" idx="11"/>
          </p:nvPr>
        </p:nvSpPr>
        <p:spPr/>
        <p:txBody>
          <a:bodyPr/>
          <a:lstStyle/>
          <a:p>
            <a:pPr>
              <a:defRPr/>
            </a:pPr>
            <a:r>
              <a:rPr lang="en-US"/>
              <a:t>© 2021, Mike Murach &amp; Associates, Inc.</a:t>
            </a:r>
          </a:p>
        </p:txBody>
      </p:sp>
      <p:sp>
        <p:nvSpPr>
          <p:cNvPr id="5" name="Slide Number Placeholder 4">
            <a:extLst>
              <a:ext uri="{FF2B5EF4-FFF2-40B4-BE49-F238E27FC236}">
                <a16:creationId xmlns:a16="http://schemas.microsoft.com/office/drawing/2014/main" id="{F9BD037D-E4B8-4405-A95C-8453DEED69B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2</a:t>
            </a:fld>
            <a:endParaRPr lang="en-US" dirty="0">
              <a:solidFill>
                <a:schemeClr val="bg1"/>
              </a:solidFill>
            </a:endParaRPr>
          </a:p>
        </p:txBody>
      </p:sp>
    </p:spTree>
    <p:extLst>
      <p:ext uri="{BB962C8B-B14F-4D97-AF65-F5344CB8AC3E}">
        <p14:creationId xmlns:p14="http://schemas.microsoft.com/office/powerpoint/2010/main" val="2253648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8"/>
            <a:ext cx="7315200" cy="740664"/>
          </a:xfrm>
        </p:spPr>
        <p:txBody>
          <a:bodyPr/>
          <a:lstStyle/>
          <a:p>
            <a:r>
              <a:rPr lang="en-US" dirty="0"/>
              <a:t>Testing phase 1: </a:t>
            </a:r>
            <a:br>
              <a:rPr lang="en-US" dirty="0"/>
            </a:br>
            <a:r>
              <a:rPr lang="en-US" dirty="0"/>
              <a:t>The main() function and the calculate function</a:t>
            </a:r>
          </a:p>
        </p:txBody>
      </p:sp>
      <p:sp>
        <p:nvSpPr>
          <p:cNvPr id="7" name="Text Placeholder 6">
            <a:extLst>
              <a:ext uri="{FF2B5EF4-FFF2-40B4-BE49-F238E27FC236}">
                <a16:creationId xmlns:a16="http://schemas.microsoft.com/office/drawing/2014/main" id="{045DB373-012C-46DE-9A53-8C3CD1C9EF88}"/>
              </a:ext>
            </a:extLst>
          </p:cNvPr>
          <p:cNvSpPr>
            <a:spLocks noGrp="1"/>
          </p:cNvSpPr>
          <p:nvPr>
            <p:ph type="body" sz="quarter" idx="13"/>
          </p:nvPr>
        </p:nvSpPr>
        <p:spPr>
          <a:xfrm>
            <a:off x="838200" y="1524000"/>
            <a:ext cx="7391400" cy="4419600"/>
          </a:xfrm>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Code the </a:t>
            </a:r>
            <a:r>
              <a:rPr lang="en-US" spc="-10" dirty="0" err="1">
                <a:latin typeface="Times New Roman" panose="02020603050405020304" pitchFamily="18" charset="0"/>
                <a:ea typeface="Times New Roman" panose="02020603050405020304" pitchFamily="18" charset="0"/>
              </a:rPr>
              <a:t>calculate_future_value</a:t>
            </a:r>
            <a:r>
              <a:rPr lang="en-US" spc="-10" dirty="0">
                <a:latin typeface="Times New Roman" panose="02020603050405020304" pitchFamily="18" charset="0"/>
                <a:ea typeface="Times New Roman" panose="02020603050405020304" pitchFamily="18" charset="0"/>
              </a:rPr>
              <a:t>() function.</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Code the main() function or at least the portion that calls the </a:t>
            </a:r>
            <a:r>
              <a:rPr lang="en-US" spc="-10" dirty="0" err="1">
                <a:latin typeface="Times New Roman" panose="02020603050405020304" pitchFamily="18" charset="0"/>
                <a:ea typeface="Times New Roman" panose="02020603050405020304" pitchFamily="18" charset="0"/>
              </a:rPr>
              <a:t>calculate_future_value</a:t>
            </a:r>
            <a:r>
              <a:rPr lang="en-US" spc="-10" dirty="0">
                <a:latin typeface="Times New Roman" panose="02020603050405020304" pitchFamily="18" charset="0"/>
                <a:ea typeface="Times New Roman" panose="02020603050405020304" pitchFamily="18" charset="0"/>
              </a:rPr>
              <a:t>() function and uses the result that’s returned.</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Test what you’ve coded so far.</a:t>
            </a:r>
          </a:p>
          <a:p>
            <a:endParaRPr lang="en-US"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BBFC721B-20A8-44A9-A58C-E63E5509B7C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20</a:t>
            </a:fld>
            <a:endParaRPr lang="en-US" dirty="0">
              <a:solidFill>
                <a:schemeClr val="bg1"/>
              </a:solidFill>
            </a:endParaRPr>
          </a:p>
        </p:txBody>
      </p:sp>
    </p:spTree>
    <p:extLst>
      <p:ext uri="{BB962C8B-B14F-4D97-AF65-F5344CB8AC3E}">
        <p14:creationId xmlns:p14="http://schemas.microsoft.com/office/powerpoint/2010/main" val="2184628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8"/>
            <a:ext cx="7315200" cy="740664"/>
          </a:xfrm>
        </p:spPr>
        <p:txBody>
          <a:bodyPr/>
          <a:lstStyle/>
          <a:p>
            <a:r>
              <a:rPr lang="en-US" dirty="0"/>
              <a:t>Testing phase 2: </a:t>
            </a:r>
            <a:br>
              <a:rPr lang="en-US" dirty="0"/>
            </a:br>
            <a:r>
              <a:rPr lang="en-US" dirty="0"/>
              <a:t>Add data validation for float entries</a:t>
            </a:r>
          </a:p>
        </p:txBody>
      </p:sp>
      <p:sp>
        <p:nvSpPr>
          <p:cNvPr id="7" name="Text Placeholder 6">
            <a:extLst>
              <a:ext uri="{FF2B5EF4-FFF2-40B4-BE49-F238E27FC236}">
                <a16:creationId xmlns:a16="http://schemas.microsoft.com/office/drawing/2014/main" id="{C2051CC5-B581-413F-AF28-8F7AFABC22B4}"/>
              </a:ext>
            </a:extLst>
          </p:cNvPr>
          <p:cNvSpPr>
            <a:spLocks noGrp="1"/>
          </p:cNvSpPr>
          <p:nvPr>
            <p:ph type="body" sz="quarter" idx="13"/>
          </p:nvPr>
        </p:nvSpPr>
        <p:spPr>
          <a:xfrm>
            <a:off x="838200" y="1524000"/>
            <a:ext cx="7391400" cy="4419600"/>
          </a:xfrm>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Code the </a:t>
            </a:r>
            <a:r>
              <a:rPr lang="en-US" spc="-10" dirty="0" err="1">
                <a:latin typeface="Times New Roman" panose="02020603050405020304" pitchFamily="18" charset="0"/>
                <a:ea typeface="Times New Roman" panose="02020603050405020304" pitchFamily="18" charset="0"/>
              </a:rPr>
              <a:t>get_float</a:t>
            </a:r>
            <a:r>
              <a:rPr lang="en-US" spc="-10" dirty="0">
                <a:latin typeface="Times New Roman" panose="02020603050405020304" pitchFamily="18" charset="0"/>
                <a:ea typeface="Times New Roman" panose="02020603050405020304" pitchFamily="18" charset="0"/>
              </a:rPr>
              <a:t>() function.</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Modify the main() function so it uses this function to get the float entries.</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Test what you’ve coded so far.</a:t>
            </a:r>
          </a:p>
          <a:p>
            <a:endParaRPr lang="en-US"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73DA57A1-F12F-4CCB-BD59-4A9EABB125B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21</a:t>
            </a:fld>
            <a:endParaRPr lang="en-US" dirty="0">
              <a:solidFill>
                <a:schemeClr val="bg1"/>
              </a:solidFill>
            </a:endParaRPr>
          </a:p>
        </p:txBody>
      </p:sp>
    </p:spTree>
    <p:extLst>
      <p:ext uri="{BB962C8B-B14F-4D97-AF65-F5344CB8AC3E}">
        <p14:creationId xmlns:p14="http://schemas.microsoft.com/office/powerpoint/2010/main" val="1929091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8"/>
            <a:ext cx="7315200" cy="740664"/>
          </a:xfrm>
        </p:spPr>
        <p:txBody>
          <a:bodyPr/>
          <a:lstStyle/>
          <a:p>
            <a:r>
              <a:rPr lang="en-US" dirty="0"/>
              <a:t>Testing phase 3: </a:t>
            </a:r>
            <a:br>
              <a:rPr lang="en-US" dirty="0"/>
            </a:br>
            <a:r>
              <a:rPr lang="en-US" dirty="0"/>
              <a:t>Add data validation for </a:t>
            </a:r>
            <a:r>
              <a:rPr lang="en-US" dirty="0" err="1"/>
              <a:t>int</a:t>
            </a:r>
            <a:r>
              <a:rPr lang="en-US" dirty="0"/>
              <a:t> entries</a:t>
            </a:r>
          </a:p>
        </p:txBody>
      </p:sp>
      <p:sp>
        <p:nvSpPr>
          <p:cNvPr id="7" name="Text Placeholder 6">
            <a:extLst>
              <a:ext uri="{FF2B5EF4-FFF2-40B4-BE49-F238E27FC236}">
                <a16:creationId xmlns:a16="http://schemas.microsoft.com/office/drawing/2014/main" id="{6314F2E9-7C07-45E0-B919-092DF72C9514}"/>
              </a:ext>
            </a:extLst>
          </p:cNvPr>
          <p:cNvSpPr>
            <a:spLocks noGrp="1"/>
          </p:cNvSpPr>
          <p:nvPr>
            <p:ph type="body" sz="quarter" idx="13"/>
          </p:nvPr>
        </p:nvSpPr>
        <p:spPr>
          <a:xfrm>
            <a:off x="838200" y="1447800"/>
            <a:ext cx="7391400" cy="4419600"/>
          </a:xfrm>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Code the </a:t>
            </a:r>
            <a:r>
              <a:rPr lang="en-US" spc="-10" dirty="0" err="1">
                <a:latin typeface="Times New Roman" panose="02020603050405020304" pitchFamily="18" charset="0"/>
                <a:ea typeface="Times New Roman" panose="02020603050405020304" pitchFamily="18" charset="0"/>
              </a:rPr>
              <a:t>get_int</a:t>
            </a:r>
            <a:r>
              <a:rPr lang="en-US" spc="-10" dirty="0">
                <a:latin typeface="Times New Roman" panose="02020603050405020304" pitchFamily="18" charset="0"/>
                <a:ea typeface="Times New Roman" panose="02020603050405020304" pitchFamily="18" charset="0"/>
              </a:rPr>
              <a:t>() function.</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Modify the main() function so it uses this function to get the integer entries.</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Test what you’ve coded so far.</a:t>
            </a:r>
          </a:p>
          <a:p>
            <a:endParaRPr lang="en-US"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B8012ED3-7414-4583-89FC-955605BF70E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22</a:t>
            </a:fld>
            <a:endParaRPr lang="en-US" dirty="0">
              <a:solidFill>
                <a:schemeClr val="bg1"/>
              </a:solidFill>
            </a:endParaRPr>
          </a:p>
        </p:txBody>
      </p:sp>
    </p:spTree>
    <p:extLst>
      <p:ext uri="{BB962C8B-B14F-4D97-AF65-F5344CB8AC3E}">
        <p14:creationId xmlns:p14="http://schemas.microsoft.com/office/powerpoint/2010/main" val="2922572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7"/>
            <a:ext cx="7315200" cy="740664"/>
          </a:xfrm>
        </p:spPr>
        <p:txBody>
          <a:bodyPr/>
          <a:lstStyle/>
          <a:p>
            <a:r>
              <a:rPr lang="en-US" dirty="0"/>
              <a:t>Testing phase 4: </a:t>
            </a:r>
            <a:br>
              <a:rPr lang="en-US" dirty="0"/>
            </a:br>
            <a:r>
              <a:rPr lang="en-US" dirty="0"/>
              <a:t>Add the finishing touches</a:t>
            </a:r>
          </a:p>
        </p:txBody>
      </p:sp>
      <p:sp>
        <p:nvSpPr>
          <p:cNvPr id="7" name="Text Placeholder 6">
            <a:extLst>
              <a:ext uri="{FF2B5EF4-FFF2-40B4-BE49-F238E27FC236}">
                <a16:creationId xmlns:a16="http://schemas.microsoft.com/office/drawing/2014/main" id="{F74EF08D-6D75-45BE-B42E-B7142A3CC123}"/>
              </a:ext>
            </a:extLst>
          </p:cNvPr>
          <p:cNvSpPr>
            <a:spLocks noGrp="1"/>
          </p:cNvSpPr>
          <p:nvPr>
            <p:ph type="body" sz="quarter" idx="13"/>
          </p:nvPr>
        </p:nvSpPr>
        <p:spPr>
          <a:xfrm>
            <a:off x="838200" y="1447800"/>
            <a:ext cx="7391400" cy="4495800"/>
          </a:xfrm>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Make any refinements to the code like improving the prompt messages or the display of the results.</a:t>
            </a:r>
          </a:p>
          <a:p>
            <a:endParaRPr lang="en-US"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0F7ED3DB-93E7-4F88-99F9-2874A5864A1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23</a:t>
            </a:fld>
            <a:endParaRPr lang="en-US" dirty="0">
              <a:solidFill>
                <a:schemeClr val="bg1"/>
              </a:solidFill>
            </a:endParaRPr>
          </a:p>
        </p:txBody>
      </p:sp>
    </p:spTree>
    <p:extLst>
      <p:ext uri="{BB962C8B-B14F-4D97-AF65-F5344CB8AC3E}">
        <p14:creationId xmlns:p14="http://schemas.microsoft.com/office/powerpoint/2010/main" val="4157535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7"/>
            <a:ext cx="7315200" cy="740664"/>
          </a:xfrm>
        </p:spPr>
        <p:txBody>
          <a:bodyPr/>
          <a:lstStyle/>
          <a:p>
            <a:r>
              <a:rPr lang="en-US" dirty="0"/>
              <a:t>Testing the functions of the Future Value program in the Python shell</a:t>
            </a:r>
          </a:p>
        </p:txBody>
      </p:sp>
      <p:sp>
        <p:nvSpPr>
          <p:cNvPr id="7" name="Text Placeholder 6">
            <a:extLst>
              <a:ext uri="{FF2B5EF4-FFF2-40B4-BE49-F238E27FC236}">
                <a16:creationId xmlns:a16="http://schemas.microsoft.com/office/drawing/2014/main" id="{45C17352-E8CD-465F-9F26-159D8C6334FC}"/>
              </a:ext>
            </a:extLst>
          </p:cNvPr>
          <p:cNvSpPr>
            <a:spLocks noGrp="1"/>
          </p:cNvSpPr>
          <p:nvPr>
            <p:ph type="body" sz="quarter" idx="15"/>
          </p:nvPr>
        </p:nvSpPr>
        <p:spPr>
          <a:xfrm>
            <a:off x="1295400" y="1447800"/>
            <a:ext cx="6934200" cy="4572000"/>
          </a:xfrm>
        </p:spPr>
        <p:txBody>
          <a:bodyPr/>
          <a:lstStyle/>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&gt;&gt;&gt; </a:t>
            </a:r>
            <a:r>
              <a:rPr lang="en-US" sz="1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new_value</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 </a:t>
            </a:r>
            <a:r>
              <a:rPr lang="en-US" sz="1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get_float</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Number: ", 0, 1000)</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Number: </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0</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Entry must be greater than 0 and less than or equal to 1000.</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Number: </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Entry must be greater than 0 and less than or equal to 1000.</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Number: </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1001</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Entry must be greater than 0 and less than or equal to 1000.</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Number: </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1000</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&gt;&gt;&gt; </a:t>
            </a:r>
            <a:r>
              <a:rPr lang="en-US" sz="1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new_value</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1000.0</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&gt;&gt;&gt; </a:t>
            </a:r>
            <a:r>
              <a:rPr lang="en-US" sz="1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new_value</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 </a:t>
            </a:r>
            <a:r>
              <a:rPr lang="en-US" sz="1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get_float</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Number: ", 0, 10)</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Number: </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11</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Entry must be greater than 0 and less than or equal to 10.</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Number: </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10</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&gt;&gt;&gt; </a:t>
            </a:r>
            <a:r>
              <a:rPr lang="en-US" sz="1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new_value</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10.0</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&gt;&gt;&gt; </a:t>
            </a:r>
            <a:r>
              <a:rPr lang="en-US" sz="1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calculate_future_value</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(100, 12, 1)</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1168.2503013196972</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&gt;&gt;&gt; </a:t>
            </a:r>
            <a:r>
              <a:rPr lang="en-US" sz="1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calculate_future_value</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(500, 12, 50)</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19528669.849965967</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&gt;&gt;&gt;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D58C06C6-9FA7-4CD4-A775-CE7E95D3470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24</a:t>
            </a:fld>
            <a:endParaRPr lang="en-US" dirty="0">
              <a:solidFill>
                <a:schemeClr val="bg1"/>
              </a:solidFill>
            </a:endParaRPr>
          </a:p>
        </p:txBody>
      </p:sp>
    </p:spTree>
    <p:extLst>
      <p:ext uri="{BB962C8B-B14F-4D97-AF65-F5344CB8AC3E}">
        <p14:creationId xmlns:p14="http://schemas.microsoft.com/office/powerpoint/2010/main" val="32498703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8"/>
            <a:ext cx="7315200" cy="740664"/>
          </a:xfrm>
        </p:spPr>
        <p:txBody>
          <a:bodyPr/>
          <a:lstStyle/>
          <a:p>
            <a:r>
              <a:rPr lang="en-US" dirty="0"/>
              <a:t>Testing the functions of the temperature module in the shell</a:t>
            </a:r>
          </a:p>
        </p:txBody>
      </p:sp>
      <p:sp>
        <p:nvSpPr>
          <p:cNvPr id="7" name="Text Placeholder 6">
            <a:extLst>
              <a:ext uri="{FF2B5EF4-FFF2-40B4-BE49-F238E27FC236}">
                <a16:creationId xmlns:a16="http://schemas.microsoft.com/office/drawing/2014/main" id="{767C9B3C-FF4E-4B6F-BDCF-41F62631E59A}"/>
              </a:ext>
            </a:extLst>
          </p:cNvPr>
          <p:cNvSpPr>
            <a:spLocks noGrp="1"/>
          </p:cNvSpPr>
          <p:nvPr>
            <p:ph type="body" sz="quarter" idx="15"/>
          </p:nvPr>
        </p:nvSpPr>
        <p:spPr>
          <a:xfrm>
            <a:off x="1295400" y="1524000"/>
            <a:ext cx="5105400" cy="2286000"/>
          </a:xfrm>
        </p:spPr>
        <p:txBody>
          <a:bodyPr/>
          <a:lstStyle/>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&gt;&gt;&gt;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import temperature as 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&gt;&gt;&gt; </a:t>
            </a:r>
            <a:r>
              <a:rPr lang="en-US" sz="16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t.to_celsius</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(212)</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100.0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&gt;&gt;&gt; </a:t>
            </a:r>
            <a:r>
              <a:rPr lang="en-US" sz="16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t.to_fahrenheit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32.0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&gt;&gt;&gt; </a:t>
            </a:r>
            <a:r>
              <a:rPr lang="en-US" sz="16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t.to_celsius</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(32)</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0.0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&gt;&gt;&gt; </a:t>
            </a:r>
            <a:r>
              <a:rPr lang="en-US" sz="16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t.to_fahrenheit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(100)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212.0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D2C540CD-6AE8-4087-8438-8C4E0790300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25</a:t>
            </a:fld>
            <a:endParaRPr lang="en-US" dirty="0">
              <a:solidFill>
                <a:schemeClr val="bg1"/>
              </a:solidFill>
            </a:endParaRPr>
          </a:p>
        </p:txBody>
      </p:sp>
    </p:spTree>
    <p:extLst>
      <p:ext uri="{BB962C8B-B14F-4D97-AF65-F5344CB8AC3E}">
        <p14:creationId xmlns:p14="http://schemas.microsoft.com/office/powerpoint/2010/main" val="41248110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7"/>
            <a:ext cx="7315200" cy="740664"/>
          </a:xfrm>
        </p:spPr>
        <p:txBody>
          <a:bodyPr/>
          <a:lstStyle/>
          <a:p>
            <a:r>
              <a:rPr lang="en-US" dirty="0"/>
              <a:t>Testing the functions of the Convert Temperatures program in the shell</a:t>
            </a:r>
          </a:p>
        </p:txBody>
      </p:sp>
      <p:sp>
        <p:nvSpPr>
          <p:cNvPr id="7" name="Text Placeholder 6">
            <a:extLst>
              <a:ext uri="{FF2B5EF4-FFF2-40B4-BE49-F238E27FC236}">
                <a16:creationId xmlns:a16="http://schemas.microsoft.com/office/drawing/2014/main" id="{006AC4CF-995F-4AB4-B250-E85345C5C1DF}"/>
              </a:ext>
            </a:extLst>
          </p:cNvPr>
          <p:cNvSpPr>
            <a:spLocks noGrp="1"/>
          </p:cNvSpPr>
          <p:nvPr>
            <p:ph type="body" sz="quarter" idx="15"/>
          </p:nvPr>
        </p:nvSpPr>
        <p:spPr>
          <a:xfrm>
            <a:off x="1295400" y="1524000"/>
            <a:ext cx="5105400" cy="2057400"/>
          </a:xfrm>
        </p:spPr>
        <p:txBody>
          <a:bodyPr/>
          <a:lstStyle/>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&gt;&gt;&gt; </a:t>
            </a:r>
            <a:r>
              <a:rPr lang="en-US" sz="16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convert_temp</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a menu option: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degrees Fahrenheit: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212</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Degrees Celsius: 100.0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&gt;&gt;&gt; </a:t>
            </a:r>
            <a:r>
              <a:rPr lang="en-US" sz="16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convert_temp</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a menu option: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2</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degrees Celsius: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100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Degrees Fahrenheit: 212.0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593875B9-C45B-46B5-ABCE-D67E19D367F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26</a:t>
            </a:fld>
            <a:endParaRPr lang="en-US" dirty="0">
              <a:solidFill>
                <a:schemeClr val="bg1"/>
              </a:solidFill>
            </a:endParaRPr>
          </a:p>
        </p:txBody>
      </p:sp>
    </p:spTree>
    <p:extLst>
      <p:ext uri="{BB962C8B-B14F-4D97-AF65-F5344CB8AC3E}">
        <p14:creationId xmlns:p14="http://schemas.microsoft.com/office/powerpoint/2010/main" val="2878421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IDLE editor window with a breakpoint</a:t>
            </a:r>
          </a:p>
        </p:txBody>
      </p:sp>
      <p:pic>
        <p:nvPicPr>
          <p:cNvPr id="7" name="Content Placeholder 6" descr="Refer to page 155 in textbook.">
            <a:extLst>
              <a:ext uri="{FF2B5EF4-FFF2-40B4-BE49-F238E27FC236}">
                <a16:creationId xmlns:a16="http://schemas.microsoft.com/office/drawing/2014/main" id="{DCE96086-69AC-4739-9C89-7F4F03221919}"/>
              </a:ext>
            </a:extLst>
          </p:cNvPr>
          <p:cNvPicPr>
            <a:picLocks noGrp="1" noChangeAspect="1"/>
          </p:cNvPicPr>
          <p:nvPr>
            <p:ph sz="quarter" idx="13"/>
          </p:nvPr>
        </p:nvPicPr>
        <p:blipFill>
          <a:blip r:embed="rId2"/>
          <a:stretch>
            <a:fillRect/>
          </a:stretch>
        </p:blipFill>
        <p:spPr>
          <a:xfrm>
            <a:off x="1295400" y="1143000"/>
            <a:ext cx="6629400" cy="2853912"/>
          </a:xfrm>
          <a:prstGeom prst="rect">
            <a:avLst/>
          </a:prstGeom>
        </p:spPr>
      </p:pic>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B93465FE-2AF7-4E8F-94CD-0835E6AA9C5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27</a:t>
            </a:fld>
            <a:endParaRPr lang="en-US" dirty="0">
              <a:solidFill>
                <a:schemeClr val="bg1"/>
              </a:solidFill>
            </a:endParaRPr>
          </a:p>
        </p:txBody>
      </p:sp>
    </p:spTree>
    <p:extLst>
      <p:ext uri="{BB962C8B-B14F-4D97-AF65-F5344CB8AC3E}">
        <p14:creationId xmlns:p14="http://schemas.microsoft.com/office/powerpoint/2010/main" val="26808210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7"/>
            <a:ext cx="7315200" cy="740664"/>
          </a:xfrm>
        </p:spPr>
        <p:txBody>
          <a:bodyPr/>
          <a:lstStyle/>
          <a:p>
            <a:r>
              <a:rPr lang="en-US" dirty="0"/>
              <a:t>The IDLE Debug Control window </a:t>
            </a:r>
            <a:br>
              <a:rPr lang="en-US" dirty="0"/>
            </a:br>
            <a:r>
              <a:rPr lang="en-US" dirty="0"/>
              <a:t>when the Future Value program starts</a:t>
            </a:r>
          </a:p>
        </p:txBody>
      </p:sp>
      <p:pic>
        <p:nvPicPr>
          <p:cNvPr id="7" name="Content Placeholder 6" descr="Refer to page 155 in textbook.">
            <a:extLst>
              <a:ext uri="{FF2B5EF4-FFF2-40B4-BE49-F238E27FC236}">
                <a16:creationId xmlns:a16="http://schemas.microsoft.com/office/drawing/2014/main" id="{1CC2574B-C504-4DB5-9E89-D3B2EE8FDD8C}"/>
              </a:ext>
            </a:extLst>
          </p:cNvPr>
          <p:cNvPicPr>
            <a:picLocks noGrp="1" noChangeAspect="1"/>
          </p:cNvPicPr>
          <p:nvPr>
            <p:ph sz="quarter" idx="13"/>
          </p:nvPr>
        </p:nvPicPr>
        <p:blipFill>
          <a:blip r:embed="rId2"/>
          <a:stretch>
            <a:fillRect/>
          </a:stretch>
        </p:blipFill>
        <p:spPr>
          <a:xfrm>
            <a:off x="1283074" y="1524000"/>
            <a:ext cx="4584325" cy="4393312"/>
          </a:xfrm>
          <a:prstGeom prst="rect">
            <a:avLst/>
          </a:prstGeom>
        </p:spPr>
      </p:pic>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B10AE41C-AF3B-4FF9-9B3A-2A28F01F3F7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28</a:t>
            </a:fld>
            <a:endParaRPr lang="en-US" dirty="0">
              <a:solidFill>
                <a:schemeClr val="bg1"/>
              </a:solidFill>
            </a:endParaRPr>
          </a:p>
        </p:txBody>
      </p:sp>
    </p:spTree>
    <p:extLst>
      <p:ext uri="{BB962C8B-B14F-4D97-AF65-F5344CB8AC3E}">
        <p14:creationId xmlns:p14="http://schemas.microsoft.com/office/powerpoint/2010/main" val="15687517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8"/>
            <a:ext cx="7315200" cy="740664"/>
          </a:xfrm>
        </p:spPr>
        <p:txBody>
          <a:bodyPr/>
          <a:lstStyle/>
          <a:p>
            <a:r>
              <a:rPr lang="en-US" dirty="0"/>
              <a:t>The IDLE Debugger </a:t>
            </a:r>
            <a:br>
              <a:rPr lang="en-US" dirty="0"/>
            </a:br>
            <a:r>
              <a:rPr lang="en-US" dirty="0"/>
              <a:t>when the Future Value program is running</a:t>
            </a:r>
          </a:p>
        </p:txBody>
      </p:sp>
      <p:pic>
        <p:nvPicPr>
          <p:cNvPr id="7" name="Content Placeholder 6" descr="Refer to page 157 in textbook.">
            <a:extLst>
              <a:ext uri="{FF2B5EF4-FFF2-40B4-BE49-F238E27FC236}">
                <a16:creationId xmlns:a16="http://schemas.microsoft.com/office/drawing/2014/main" id="{7398E2FB-6BD1-46E9-969B-AC2AEC3F0B43}"/>
              </a:ext>
            </a:extLst>
          </p:cNvPr>
          <p:cNvPicPr>
            <a:picLocks noGrp="1" noChangeAspect="1"/>
          </p:cNvPicPr>
          <p:nvPr>
            <p:ph sz="quarter" idx="13"/>
          </p:nvPr>
        </p:nvPicPr>
        <p:blipFill>
          <a:blip r:embed="rId2"/>
          <a:stretch>
            <a:fillRect/>
          </a:stretch>
        </p:blipFill>
        <p:spPr>
          <a:xfrm>
            <a:off x="1220979" y="1524000"/>
            <a:ext cx="4494021" cy="4303124"/>
          </a:xfrm>
          <a:prstGeom prst="rect">
            <a:avLst/>
          </a:prstGeom>
        </p:spPr>
      </p:pic>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12EC42B9-8CFD-4731-A8E2-4219D614FE0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29</a:t>
            </a:fld>
            <a:endParaRPr lang="en-US" dirty="0">
              <a:solidFill>
                <a:schemeClr val="bg1"/>
              </a:solidFill>
            </a:endParaRPr>
          </a:p>
        </p:txBody>
      </p:sp>
    </p:spTree>
    <p:extLst>
      <p:ext uri="{BB962C8B-B14F-4D97-AF65-F5344CB8AC3E}">
        <p14:creationId xmlns:p14="http://schemas.microsoft.com/office/powerpoint/2010/main" val="2481827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Knowledge objectives</a:t>
            </a:r>
          </a:p>
        </p:txBody>
      </p:sp>
      <p:sp>
        <p:nvSpPr>
          <p:cNvPr id="7" name="Text Placeholder 6">
            <a:extLst>
              <a:ext uri="{FF2B5EF4-FFF2-40B4-BE49-F238E27FC236}">
                <a16:creationId xmlns:a16="http://schemas.microsoft.com/office/drawing/2014/main" id="{93632E77-665D-44E6-ADBC-3C61F27B4966}"/>
              </a:ext>
            </a:extLst>
          </p:cNvPr>
          <p:cNvSpPr>
            <a:spLocks noGrp="1"/>
          </p:cNvSpPr>
          <p:nvPr>
            <p:ph type="body" sz="quarter" idx="13"/>
          </p:nvPr>
        </p:nvSpPr>
        <p:spPr/>
        <p:txBody>
          <a:bodyPr/>
          <a:lstStyle/>
          <a:p>
            <a:pPr marL="342900" marR="274320" lvl="0" indent="-342900">
              <a:spcBef>
                <a:spcPts val="0"/>
              </a:spcBef>
              <a:spcAft>
                <a:spcPts val="600"/>
              </a:spcAft>
              <a:buFont typeface="+mj-lt"/>
              <a:buAutoNum type="arabicPeriod"/>
              <a:tabLst>
                <a:tab pos="347345" algn="l"/>
                <a:tab pos="347345" algn="l"/>
                <a:tab pos="365760" algn="l"/>
              </a:tabLst>
            </a:pPr>
            <a:r>
              <a:rPr lang="en-US" spc="-10" dirty="0">
                <a:latin typeface="Times New Roman" panose="02020603050405020304" pitchFamily="18" charset="0"/>
                <a:ea typeface="Times New Roman" panose="02020603050405020304" pitchFamily="18" charset="0"/>
              </a:rPr>
              <a:t>Distinguish among syntax, runtime, and logic errors.</a:t>
            </a:r>
          </a:p>
          <a:p>
            <a:pPr marL="342900" marR="274320" lvl="0" indent="-342900">
              <a:spcBef>
                <a:spcPts val="0"/>
              </a:spcBef>
              <a:spcAft>
                <a:spcPts val="600"/>
              </a:spcAft>
              <a:buFont typeface="+mj-lt"/>
              <a:buAutoNum type="arabicPeriod" startAt="2"/>
              <a:tabLst>
                <a:tab pos="347345" algn="l"/>
                <a:tab pos="365760" algn="l"/>
              </a:tabLst>
            </a:pPr>
            <a:r>
              <a:rPr lang="en-US" spc="-10" dirty="0">
                <a:latin typeface="Times New Roman" panose="02020603050405020304" pitchFamily="18" charset="0"/>
                <a:ea typeface="Times New Roman" panose="02020603050405020304" pitchFamily="18" charset="0"/>
              </a:rPr>
              <a:t>Distinguish between testing and debugging.</a:t>
            </a:r>
          </a:p>
          <a:p>
            <a:pPr marL="342900" marR="274320" lvl="0" indent="-342900">
              <a:spcBef>
                <a:spcPts val="0"/>
              </a:spcBef>
              <a:spcAft>
                <a:spcPts val="600"/>
              </a:spcAft>
              <a:buFont typeface="+mj-lt"/>
              <a:buAutoNum type="arabicPeriod" startAt="2"/>
              <a:tabLst>
                <a:tab pos="347345" algn="l"/>
                <a:tab pos="365760" algn="l"/>
              </a:tabLst>
            </a:pPr>
            <a:r>
              <a:rPr lang="en-US" spc="-10" dirty="0">
                <a:latin typeface="Times New Roman" panose="02020603050405020304" pitchFamily="18" charset="0"/>
                <a:ea typeface="Times New Roman" panose="02020603050405020304" pitchFamily="18" charset="0"/>
              </a:rPr>
              <a:t>Describe the process of tracing the execution of a program with print() functions, including the use of the </a:t>
            </a:r>
            <a:r>
              <a:rPr lang="en-US" sz="1600" b="1" spc="-10" dirty="0">
                <a:latin typeface="Courier New" panose="02070309020205020404" pitchFamily="49" charset="0"/>
                <a:ea typeface="Times New Roman" panose="02020603050405020304" pitchFamily="18" charset="0"/>
                <a:cs typeface="Courier New" panose="02070309020205020404" pitchFamily="49" charset="0"/>
              </a:rPr>
              <a:t>=</a:t>
            </a:r>
            <a:r>
              <a:rPr lang="en-US" spc="-10" dirty="0">
                <a:latin typeface="Times New Roman" panose="02020603050405020304" pitchFamily="18" charset="0"/>
                <a:ea typeface="Times New Roman" panose="02020603050405020304" pitchFamily="18" charset="0"/>
              </a:rPr>
              <a:t> operator with f-strings.</a:t>
            </a:r>
          </a:p>
          <a:p>
            <a:pPr marL="342900" marR="274320" lvl="0" indent="-342900">
              <a:spcBef>
                <a:spcPts val="0"/>
              </a:spcBef>
              <a:spcAft>
                <a:spcPts val="600"/>
              </a:spcAft>
              <a:buFont typeface="+mj-lt"/>
              <a:buAutoNum type="arabicPeriod" startAt="2"/>
              <a:tabLst>
                <a:tab pos="347345" algn="l"/>
                <a:tab pos="365760" algn="l"/>
              </a:tabLst>
            </a:pPr>
            <a:r>
              <a:rPr lang="en-US" spc="-10" dirty="0">
                <a:latin typeface="Times New Roman" panose="02020603050405020304" pitchFamily="18" charset="0"/>
                <a:ea typeface="Times New Roman" panose="02020603050405020304" pitchFamily="18" charset="0"/>
              </a:rPr>
              <a:t>Describe top-down coding and testing.</a:t>
            </a:r>
          </a:p>
          <a:p>
            <a:pPr marL="342900" marR="274320" lvl="0" indent="-342900">
              <a:spcBef>
                <a:spcPts val="0"/>
              </a:spcBef>
              <a:spcAft>
                <a:spcPts val="600"/>
              </a:spcAft>
              <a:buFont typeface="+mj-lt"/>
              <a:buAutoNum type="arabicPeriod" startAt="2"/>
              <a:tabLst>
                <a:tab pos="347345" algn="l"/>
                <a:tab pos="365760" algn="l"/>
              </a:tabLst>
            </a:pPr>
            <a:r>
              <a:rPr lang="en-US" spc="-10" dirty="0">
                <a:latin typeface="Times New Roman" panose="02020603050405020304" pitchFamily="18" charset="0"/>
                <a:ea typeface="Times New Roman" panose="02020603050405020304" pitchFamily="18" charset="0"/>
              </a:rPr>
              <a:t>Describe the use of the IDLE shell for testing the functions of a program or module.</a:t>
            </a:r>
          </a:p>
          <a:p>
            <a:pPr marL="342900" marR="274320" lvl="0" indent="-342900">
              <a:spcBef>
                <a:spcPts val="0"/>
              </a:spcBef>
              <a:spcAft>
                <a:spcPts val="600"/>
              </a:spcAft>
              <a:buFont typeface="+mj-lt"/>
              <a:buAutoNum type="arabicPeriod" startAt="2"/>
              <a:tabLst>
                <a:tab pos="347345" algn="l"/>
                <a:tab pos="365760" algn="l"/>
              </a:tabLst>
            </a:pPr>
            <a:r>
              <a:rPr lang="en-US" spc="-10" dirty="0">
                <a:latin typeface="Times New Roman" panose="02020603050405020304" pitchFamily="18" charset="0"/>
                <a:ea typeface="Times New Roman" panose="02020603050405020304" pitchFamily="18" charset="0"/>
              </a:rPr>
              <a:t>Describe the use of breakpoints and the IDLE debugger for stepping through a program.</a:t>
            </a:r>
          </a:p>
          <a:p>
            <a:pPr marL="342900" marR="274320" lvl="0" indent="-342900">
              <a:spcBef>
                <a:spcPts val="0"/>
              </a:spcBef>
              <a:spcAft>
                <a:spcPts val="600"/>
              </a:spcAft>
              <a:buFont typeface="+mj-lt"/>
              <a:buAutoNum type="arabicPeriod" startAt="2"/>
              <a:tabLst>
                <a:tab pos="347345" algn="l"/>
                <a:tab pos="365760" algn="l"/>
              </a:tabLst>
            </a:pPr>
            <a:r>
              <a:rPr lang="en-US" spc="-10" dirty="0">
                <a:latin typeface="Times New Roman" panose="02020603050405020304" pitchFamily="18" charset="0"/>
                <a:ea typeface="Times New Roman" panose="02020603050405020304" pitchFamily="18" charset="0"/>
              </a:rPr>
              <a:t>Describe the use of the stack when a program exception occurs.</a:t>
            </a:r>
          </a:p>
          <a:p>
            <a:pPr marL="342900" marR="274320" lvl="0" indent="-342900">
              <a:spcBef>
                <a:spcPts val="0"/>
              </a:spcBef>
              <a:spcAft>
                <a:spcPts val="600"/>
              </a:spcAft>
              <a:buFont typeface="+mj-lt"/>
              <a:buAutoNum type="arabicPeriod" startAt="2"/>
              <a:tabLst>
                <a:tab pos="347345" algn="l"/>
                <a:tab pos="365760" algn="l"/>
              </a:tabLst>
            </a:pPr>
            <a:r>
              <a:rPr lang="en-US" spc="-10" dirty="0">
                <a:latin typeface="Times New Roman" panose="02020603050405020304" pitchFamily="18" charset="0"/>
                <a:ea typeface="Times New Roman" panose="02020603050405020304" pitchFamily="18" charset="0"/>
              </a:rPr>
              <a:t>Describe the debugging problems that can occur when you use floating-point numbers in arithmetic expressions.</a:t>
            </a:r>
          </a:p>
          <a:p>
            <a:pPr>
              <a:spcBef>
                <a:spcPts val="0"/>
              </a:spcBef>
              <a:spcAft>
                <a:spcPts val="600"/>
              </a:spcAft>
            </a:pPr>
            <a:r>
              <a:rPr lang="en-US" sz="1100" dirty="0">
                <a:latin typeface="Times New Roman" panose="02020603050405020304" pitchFamily="18" charset="0"/>
                <a:ea typeface="Times New Roman" panose="02020603050405020304" pitchFamily="18" charset="0"/>
              </a:rPr>
              <a:t> </a:t>
            </a:r>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2" name="Footer Placeholder 1"/>
          <p:cNvSpPr>
            <a:spLocks noGrp="1"/>
          </p:cNvSpPr>
          <p:nvPr>
            <p:ph type="ftr" sz="quarter" idx="11"/>
          </p:nvPr>
        </p:nvSpPr>
        <p:spPr/>
        <p:txBody>
          <a:bodyPr/>
          <a:lstStyle/>
          <a:p>
            <a:pPr>
              <a:defRPr/>
            </a:pPr>
            <a:r>
              <a:rPr lang="en-US"/>
              <a:t>© 2021, Mike Murach &amp; Associates, Inc.</a:t>
            </a:r>
          </a:p>
        </p:txBody>
      </p:sp>
      <p:sp>
        <p:nvSpPr>
          <p:cNvPr id="5" name="Slide Number Placeholder 4">
            <a:extLst>
              <a:ext uri="{FF2B5EF4-FFF2-40B4-BE49-F238E27FC236}">
                <a16:creationId xmlns:a16="http://schemas.microsoft.com/office/drawing/2014/main" id="{B3E2E9B2-FD09-4BD4-B081-C5B5B100F30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3</a:t>
            </a:fld>
            <a:endParaRPr lang="en-US" dirty="0">
              <a:solidFill>
                <a:schemeClr val="bg1"/>
              </a:solidFill>
            </a:endParaRPr>
          </a:p>
        </p:txBody>
      </p:sp>
    </p:spTree>
    <p:extLst>
      <p:ext uri="{BB962C8B-B14F-4D97-AF65-F5344CB8AC3E}">
        <p14:creationId xmlns:p14="http://schemas.microsoft.com/office/powerpoint/2010/main" val="37968664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buttons on the Debug toolbar</a:t>
            </a:r>
          </a:p>
        </p:txBody>
      </p:sp>
      <p:sp>
        <p:nvSpPr>
          <p:cNvPr id="7" name="Text Placeholder 6">
            <a:extLst>
              <a:ext uri="{FF2B5EF4-FFF2-40B4-BE49-F238E27FC236}">
                <a16:creationId xmlns:a16="http://schemas.microsoft.com/office/drawing/2014/main" id="{0A02DE9D-867E-4A10-A309-3DCF6428524C}"/>
              </a:ext>
            </a:extLst>
          </p:cNvPr>
          <p:cNvSpPr>
            <a:spLocks noGrp="1"/>
          </p:cNvSpPr>
          <p:nvPr>
            <p:ph type="body" sz="quarter" idx="13"/>
          </p:nvPr>
        </p:nvSpPr>
        <p:spPr/>
        <p:txBody>
          <a:bodyPr/>
          <a:lstStyle/>
          <a:p>
            <a:pPr marL="347345" marR="274320">
              <a:spcBef>
                <a:spcPts val="0"/>
              </a:spcBef>
              <a:spcAft>
                <a:spcPts val="600"/>
              </a:spcAft>
            </a:pPr>
            <a:r>
              <a:rPr lang="en-US" spc="-10" dirty="0">
                <a:latin typeface="Times New Roman" panose="02020603050405020304" pitchFamily="18" charset="0"/>
                <a:ea typeface="Times New Roman" panose="02020603050405020304" pitchFamily="18" charset="0"/>
              </a:rPr>
              <a:t>Go</a:t>
            </a:r>
          </a:p>
          <a:p>
            <a:pPr marL="347345" marR="274320">
              <a:spcBef>
                <a:spcPts val="0"/>
              </a:spcBef>
              <a:spcAft>
                <a:spcPts val="600"/>
              </a:spcAft>
            </a:pPr>
            <a:r>
              <a:rPr lang="en-US" spc="-10" dirty="0">
                <a:latin typeface="Times New Roman" panose="02020603050405020304" pitchFamily="18" charset="0"/>
                <a:ea typeface="Times New Roman" panose="02020603050405020304" pitchFamily="18" charset="0"/>
              </a:rPr>
              <a:t>Step</a:t>
            </a:r>
          </a:p>
          <a:p>
            <a:pPr marL="347345" marR="274320">
              <a:spcBef>
                <a:spcPts val="0"/>
              </a:spcBef>
              <a:spcAft>
                <a:spcPts val="600"/>
              </a:spcAft>
            </a:pPr>
            <a:r>
              <a:rPr lang="en-US" spc="-10" dirty="0">
                <a:latin typeface="Times New Roman" panose="02020603050405020304" pitchFamily="18" charset="0"/>
                <a:ea typeface="Times New Roman" panose="02020603050405020304" pitchFamily="18" charset="0"/>
              </a:rPr>
              <a:t>Over</a:t>
            </a:r>
          </a:p>
          <a:p>
            <a:pPr marL="347345" marR="274320">
              <a:spcBef>
                <a:spcPts val="0"/>
              </a:spcBef>
              <a:spcAft>
                <a:spcPts val="600"/>
              </a:spcAft>
            </a:pPr>
            <a:r>
              <a:rPr lang="en-US" spc="-10" dirty="0">
                <a:latin typeface="Times New Roman" panose="02020603050405020304" pitchFamily="18" charset="0"/>
                <a:ea typeface="Times New Roman" panose="02020603050405020304" pitchFamily="18" charset="0"/>
              </a:rPr>
              <a:t>Out</a:t>
            </a:r>
          </a:p>
          <a:p>
            <a:pPr marL="347345" marR="274320">
              <a:spcBef>
                <a:spcPts val="0"/>
              </a:spcBef>
              <a:spcAft>
                <a:spcPts val="600"/>
              </a:spcAft>
            </a:pPr>
            <a:r>
              <a:rPr lang="en-US" spc="-10" dirty="0">
                <a:latin typeface="Times New Roman" panose="02020603050405020304" pitchFamily="18" charset="0"/>
                <a:ea typeface="Times New Roman" panose="02020603050405020304" pitchFamily="18" charset="0"/>
              </a:rPr>
              <a:t>Quit</a:t>
            </a:r>
          </a:p>
          <a:p>
            <a:endParaRPr lang="en-US"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189F0EFF-DC49-4293-84CA-BB1FE5B0237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30</a:t>
            </a:fld>
            <a:endParaRPr lang="en-US" dirty="0">
              <a:solidFill>
                <a:schemeClr val="bg1"/>
              </a:solidFill>
            </a:endParaRPr>
          </a:p>
        </p:txBody>
      </p:sp>
    </p:spTree>
    <p:extLst>
      <p:ext uri="{BB962C8B-B14F-4D97-AF65-F5344CB8AC3E}">
        <p14:creationId xmlns:p14="http://schemas.microsoft.com/office/powerpoint/2010/main" val="23962996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7"/>
            <a:ext cx="7315200" cy="740664"/>
          </a:xfrm>
        </p:spPr>
        <p:txBody>
          <a:bodyPr/>
          <a:lstStyle/>
          <a:p>
            <a:r>
              <a:rPr lang="en-US" dirty="0"/>
              <a:t>A debugging session </a:t>
            </a:r>
            <a:br>
              <a:rPr lang="en-US" dirty="0"/>
            </a:br>
            <a:r>
              <a:rPr lang="en-US" dirty="0"/>
              <a:t>with the Stack Viewer window displayed</a:t>
            </a:r>
          </a:p>
        </p:txBody>
      </p:sp>
      <p:pic>
        <p:nvPicPr>
          <p:cNvPr id="7" name="Content Placeholder 6" descr="Refer to page 159 in the textbook.">
            <a:extLst>
              <a:ext uri="{FF2B5EF4-FFF2-40B4-BE49-F238E27FC236}">
                <a16:creationId xmlns:a16="http://schemas.microsoft.com/office/drawing/2014/main" id="{A66C9FE4-68C5-4FE7-B15F-D3975865451F}"/>
              </a:ext>
            </a:extLst>
          </p:cNvPr>
          <p:cNvPicPr>
            <a:picLocks noGrp="1" noChangeAspect="1"/>
          </p:cNvPicPr>
          <p:nvPr>
            <p:ph sz="quarter" idx="13"/>
          </p:nvPr>
        </p:nvPicPr>
        <p:blipFill>
          <a:blip r:embed="rId2"/>
          <a:stretch>
            <a:fillRect/>
          </a:stretch>
        </p:blipFill>
        <p:spPr>
          <a:xfrm>
            <a:off x="1295400" y="1539116"/>
            <a:ext cx="6399775" cy="3871084"/>
          </a:xfrm>
          <a:prstGeom prst="rect">
            <a:avLst/>
          </a:prstGeom>
        </p:spPr>
      </p:pic>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A2D4E5CD-6BD0-417A-A492-6064544E461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31</a:t>
            </a:fld>
            <a:endParaRPr lang="en-US" dirty="0">
              <a:solidFill>
                <a:schemeClr val="bg1"/>
              </a:solidFill>
            </a:endParaRPr>
          </a:p>
        </p:txBody>
      </p:sp>
    </p:spTree>
    <p:extLst>
      <p:ext uri="{BB962C8B-B14F-4D97-AF65-F5344CB8AC3E}">
        <p14:creationId xmlns:p14="http://schemas.microsoft.com/office/powerpoint/2010/main" val="3173994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Future Value program with a logic error</a:t>
            </a:r>
          </a:p>
        </p:txBody>
      </p:sp>
      <p:sp>
        <p:nvSpPr>
          <p:cNvPr id="7" name="Text Placeholder 6">
            <a:extLst>
              <a:ext uri="{FF2B5EF4-FFF2-40B4-BE49-F238E27FC236}">
                <a16:creationId xmlns:a16="http://schemas.microsoft.com/office/drawing/2014/main" id="{13E8C1FE-59A9-43AF-9BC2-22915E0781C1}"/>
              </a:ext>
            </a:extLst>
          </p:cNvPr>
          <p:cNvSpPr>
            <a:spLocks noGrp="1"/>
          </p:cNvSpPr>
          <p:nvPr>
            <p:ph type="body" sz="quarter" idx="15"/>
          </p:nvPr>
        </p:nvSpPr>
        <p:spPr>
          <a:xfrm>
            <a:off x="1295400" y="1143000"/>
            <a:ext cx="6019800" cy="1828800"/>
          </a:xfrm>
        </p:spPr>
        <p:txBody>
          <a:bodyPr/>
          <a:lstStyle/>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monthly investment: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100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yearly interest rate: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12</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number of years: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Future value:                     22903.87</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Continue? (y/n):</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F16297D3-ACB8-4FA3-A46B-B8075DC9D323}"/>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4</a:t>
            </a:fld>
            <a:endParaRPr lang="en-US" dirty="0">
              <a:solidFill>
                <a:schemeClr val="bg1"/>
              </a:solidFill>
            </a:endParaRPr>
          </a:p>
        </p:txBody>
      </p:sp>
    </p:spTree>
    <p:extLst>
      <p:ext uri="{BB962C8B-B14F-4D97-AF65-F5344CB8AC3E}">
        <p14:creationId xmlns:p14="http://schemas.microsoft.com/office/powerpoint/2010/main" val="1007206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goal of testing</a:t>
            </a:r>
          </a:p>
        </p:txBody>
      </p:sp>
      <p:sp>
        <p:nvSpPr>
          <p:cNvPr id="7" name="Text Placeholder 6">
            <a:extLst>
              <a:ext uri="{FF2B5EF4-FFF2-40B4-BE49-F238E27FC236}">
                <a16:creationId xmlns:a16="http://schemas.microsoft.com/office/drawing/2014/main" id="{3BE02151-D204-43C6-82AA-A16182F52256}"/>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To find all errors before the program is put into production.</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The goal of debugging</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To fix all errors before the program is put into production.</a:t>
            </a:r>
          </a:p>
          <a:p>
            <a:endParaRPr lang="en-US"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09E8B04A-B698-416A-BE8E-1FBCD1F726A3}"/>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5</a:t>
            </a:fld>
            <a:endParaRPr lang="en-US" dirty="0">
              <a:solidFill>
                <a:schemeClr val="bg1"/>
              </a:solidFill>
            </a:endParaRPr>
          </a:p>
        </p:txBody>
      </p:sp>
    </p:spTree>
    <p:extLst>
      <p:ext uri="{BB962C8B-B14F-4D97-AF65-F5344CB8AC3E}">
        <p14:creationId xmlns:p14="http://schemas.microsoft.com/office/powerpoint/2010/main" val="1124854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three types of errors that can occur</a:t>
            </a:r>
          </a:p>
        </p:txBody>
      </p:sp>
      <p:sp>
        <p:nvSpPr>
          <p:cNvPr id="7" name="Text Placeholder 6">
            <a:extLst>
              <a:ext uri="{FF2B5EF4-FFF2-40B4-BE49-F238E27FC236}">
                <a16:creationId xmlns:a16="http://schemas.microsoft.com/office/drawing/2014/main" id="{51357FE8-0367-402C-B0C1-BEBA54B8416C}"/>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i="1" spc="-10" dirty="0">
                <a:latin typeface="Times New Roman" panose="02020603050405020304" pitchFamily="18" charset="0"/>
                <a:ea typeface="Times New Roman" panose="02020603050405020304" pitchFamily="18" charset="0"/>
              </a:rPr>
              <a:t>Syntax errors</a:t>
            </a:r>
            <a:r>
              <a:rPr lang="en-US" spc="-10" dirty="0">
                <a:latin typeface="Times New Roman" panose="02020603050405020304" pitchFamily="18" charset="0"/>
                <a:ea typeface="Times New Roman" panose="02020603050405020304" pitchFamily="18" charset="0"/>
              </a:rPr>
              <a:t> violate the rules for how Python statements must be written. These errors, also called </a:t>
            </a:r>
            <a:r>
              <a:rPr lang="en-US" i="1" spc="-10" dirty="0">
                <a:latin typeface="Times New Roman" panose="02020603050405020304" pitchFamily="18" charset="0"/>
                <a:ea typeface="Times New Roman" panose="02020603050405020304" pitchFamily="18" charset="0"/>
              </a:rPr>
              <a:t>compile-time errors</a:t>
            </a:r>
            <a:r>
              <a:rPr lang="en-US" spc="-10" dirty="0">
                <a:latin typeface="Times New Roman" panose="02020603050405020304" pitchFamily="18" charset="0"/>
                <a:ea typeface="Times New Roman" panose="02020603050405020304" pitchFamily="18" charset="0"/>
              </a:rPr>
              <a:t>, are caught by IDLE and the Python compiler before you run the program.</a:t>
            </a:r>
          </a:p>
          <a:p>
            <a:pPr marL="342900" marR="274320" lvl="0" indent="-342900">
              <a:spcBef>
                <a:spcPts val="0"/>
              </a:spcBef>
              <a:spcAft>
                <a:spcPts val="600"/>
              </a:spcAft>
              <a:buFont typeface="Symbol" panose="05050102010706020507" pitchFamily="18" charset="2"/>
              <a:buChar char=""/>
            </a:pPr>
            <a:r>
              <a:rPr lang="en-US" i="1" spc="-10" dirty="0">
                <a:latin typeface="Times New Roman" panose="02020603050405020304" pitchFamily="18" charset="0"/>
                <a:ea typeface="Times New Roman" panose="02020603050405020304" pitchFamily="18" charset="0"/>
              </a:rPr>
              <a:t>Runtime errors</a:t>
            </a:r>
            <a:r>
              <a:rPr lang="en-US" spc="-10" dirty="0">
                <a:latin typeface="Times New Roman" panose="02020603050405020304" pitchFamily="18" charset="0"/>
                <a:ea typeface="Times New Roman" panose="02020603050405020304" pitchFamily="18" charset="0"/>
              </a:rPr>
              <a:t> don’t violate the syntax rules, but they throw </a:t>
            </a:r>
            <a:r>
              <a:rPr lang="en-US" i="1" spc="-10" dirty="0">
                <a:latin typeface="Times New Roman" panose="02020603050405020304" pitchFamily="18" charset="0"/>
                <a:ea typeface="Times New Roman" panose="02020603050405020304" pitchFamily="18" charset="0"/>
              </a:rPr>
              <a:t>exceptions</a:t>
            </a:r>
            <a:r>
              <a:rPr lang="en-US" spc="-10" dirty="0">
                <a:latin typeface="Times New Roman" panose="02020603050405020304" pitchFamily="18" charset="0"/>
                <a:ea typeface="Times New Roman" panose="02020603050405020304" pitchFamily="18" charset="0"/>
              </a:rPr>
              <a:t> that stop the execution of the program. Many of these exceptions are due to programming errors that need to be fixed. But some exceptions need to be handled by the program so the program won’t crash.</a:t>
            </a:r>
          </a:p>
          <a:p>
            <a:pPr marL="342900" marR="274320" lvl="0" indent="-342900">
              <a:spcBef>
                <a:spcPts val="0"/>
              </a:spcBef>
              <a:spcAft>
                <a:spcPts val="600"/>
              </a:spcAft>
              <a:buFont typeface="Symbol" panose="05050102010706020507" pitchFamily="18" charset="2"/>
              <a:buChar char=""/>
            </a:pPr>
            <a:r>
              <a:rPr lang="en-US" i="1" spc="-10" dirty="0">
                <a:latin typeface="Times New Roman" panose="02020603050405020304" pitchFamily="18" charset="0"/>
                <a:ea typeface="Times New Roman" panose="02020603050405020304" pitchFamily="18" charset="0"/>
              </a:rPr>
              <a:t>Logic errors</a:t>
            </a:r>
            <a:r>
              <a:rPr lang="en-US" spc="-10" dirty="0">
                <a:latin typeface="Times New Roman" panose="02020603050405020304" pitchFamily="18" charset="0"/>
                <a:ea typeface="Times New Roman" panose="02020603050405020304" pitchFamily="18" charset="0"/>
              </a:rPr>
              <a:t> are statements that don’t cause syntax or runtime errors, but produce the wrong results. In the console for the Future Value program above, the future value isn’t correct, which is a logic error.</a:t>
            </a:r>
          </a:p>
          <a:p>
            <a:endParaRPr lang="en-US"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DB3E1E85-14DC-42B5-BBCE-C073220D2D3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6</a:t>
            </a:fld>
            <a:endParaRPr lang="en-US" dirty="0">
              <a:solidFill>
                <a:schemeClr val="bg1"/>
              </a:solidFill>
            </a:endParaRPr>
          </a:p>
        </p:txBody>
      </p:sp>
    </p:spTree>
    <p:extLst>
      <p:ext uri="{BB962C8B-B14F-4D97-AF65-F5344CB8AC3E}">
        <p14:creationId xmlns:p14="http://schemas.microsoft.com/office/powerpoint/2010/main" val="784791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Python function that contains errors</a:t>
            </a:r>
          </a:p>
        </p:txBody>
      </p:sp>
      <p:sp>
        <p:nvSpPr>
          <p:cNvPr id="7" name="Text Placeholder 6">
            <a:extLst>
              <a:ext uri="{FF2B5EF4-FFF2-40B4-BE49-F238E27FC236}">
                <a16:creationId xmlns:a16="http://schemas.microsoft.com/office/drawing/2014/main" id="{75637901-1294-4367-997F-D326D0C3D3B4}"/>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calculate_future_value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monthly_investment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yearly_interest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years):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 convert yearly values to monthly values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monthly_interest_rate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yearly_interest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12 / 100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months = years * 12</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 calculate future value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0.0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for i in range(1, months)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monthly_investment_amount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monthly_interest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future_value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monthly_interest_rate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monthly_interest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future_value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5BA25BE1-B203-4107-9A4C-73B29C02B92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7</a:t>
            </a:fld>
            <a:endParaRPr lang="en-US" dirty="0">
              <a:solidFill>
                <a:schemeClr val="bg1"/>
              </a:solidFill>
            </a:endParaRPr>
          </a:p>
        </p:txBody>
      </p:sp>
    </p:spTree>
    <p:extLst>
      <p:ext uri="{BB962C8B-B14F-4D97-AF65-F5344CB8AC3E}">
        <p14:creationId xmlns:p14="http://schemas.microsoft.com/office/powerpoint/2010/main" val="151505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syntax errors</a:t>
            </a:r>
          </a:p>
        </p:txBody>
      </p:sp>
      <p:sp>
        <p:nvSpPr>
          <p:cNvPr id="7" name="Text Placeholder 6">
            <a:extLst>
              <a:ext uri="{FF2B5EF4-FFF2-40B4-BE49-F238E27FC236}">
                <a16:creationId xmlns:a16="http://schemas.microsoft.com/office/drawing/2014/main" id="{E1625942-BF06-4F45-ABCC-8699F1735ACD}"/>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Misspelling keywords.</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Forgetting the colon at the end of the opening line of a function definition, if clause, else clause, while statement, for statement, try clause, or except clause.</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Forgetting an opening or closing quotation mark or parenthesis.</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Using parentheses when you should be using brackets, or vice versa.</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Improper indentation.</a:t>
            </a:r>
          </a:p>
          <a:p>
            <a:endParaRPr lang="en-US"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DF1B3AF7-3C73-4D80-8C32-3FBB2F399AE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8</a:t>
            </a:fld>
            <a:endParaRPr lang="en-US" dirty="0">
              <a:solidFill>
                <a:schemeClr val="bg1"/>
              </a:solidFill>
            </a:endParaRPr>
          </a:p>
        </p:txBody>
      </p:sp>
    </p:spTree>
    <p:extLst>
      <p:ext uri="{BB962C8B-B14F-4D97-AF65-F5344CB8AC3E}">
        <p14:creationId xmlns:p14="http://schemas.microsoft.com/office/powerpoint/2010/main" val="332502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names and values</a:t>
            </a:r>
          </a:p>
        </p:txBody>
      </p:sp>
      <p:sp>
        <p:nvSpPr>
          <p:cNvPr id="7" name="Text Placeholder 6">
            <a:extLst>
              <a:ext uri="{FF2B5EF4-FFF2-40B4-BE49-F238E27FC236}">
                <a16:creationId xmlns:a16="http://schemas.microsoft.com/office/drawing/2014/main" id="{52AA5DD4-776C-43B7-8F28-B41D8ABFE7AE}"/>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Misspelling or incorrectly capitalizing a variable or function name. </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Using a keyword as a variable or function name.</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Not checking that a value is the right data type before processing it. For example, using a number when it needs to be converted to a string, or vice versa.</a:t>
            </a:r>
          </a:p>
          <a:p>
            <a:endParaRPr lang="en-US"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B6ABDB43-D7FA-4995-8081-9BBF7C25DAB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9</a:t>
            </a:fld>
            <a:endParaRPr lang="en-US" dirty="0">
              <a:solidFill>
                <a:schemeClr val="bg1"/>
              </a:solidFill>
            </a:endParaRPr>
          </a:p>
        </p:txBody>
      </p:sp>
    </p:spTree>
    <p:extLst>
      <p:ext uri="{BB962C8B-B14F-4D97-AF65-F5344CB8AC3E}">
        <p14:creationId xmlns:p14="http://schemas.microsoft.com/office/powerpoint/2010/main" val="2703869024"/>
      </p:ext>
    </p:extLst>
  </p:cSld>
  <p:clrMapOvr>
    <a:masterClrMapping/>
  </p:clrMapOvr>
</p:sld>
</file>

<file path=ppt/theme/theme1.xml><?xml version="1.0" encoding="utf-8"?>
<a:theme xmlns:a="http://schemas.openxmlformats.org/drawingml/2006/main" name="Master slides_with_titles_logo">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MA accessible slides.potx" id="{FA774D23-CD87-4BB6-B365-D73C968B11E5}" vid="{78B8C40C-25A7-4077-896B-60A8EE8B832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MMA accessible slides</Template>
  <TotalTime>57</TotalTime>
  <Words>2482</Words>
  <Application>Microsoft Office PowerPoint</Application>
  <PresentationFormat>On-screen Show (4:3)</PresentationFormat>
  <Paragraphs>325</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Arial Narrow</vt:lpstr>
      <vt:lpstr>Courier New</vt:lpstr>
      <vt:lpstr>Symbol</vt:lpstr>
      <vt:lpstr>Times New Roman</vt:lpstr>
      <vt:lpstr>Master slides_with_titles_logo</vt:lpstr>
      <vt:lpstr>Chapter 5</vt:lpstr>
      <vt:lpstr>Applied objectives</vt:lpstr>
      <vt:lpstr>Knowledge objectives</vt:lpstr>
      <vt:lpstr>The Future Value program with a logic error</vt:lpstr>
      <vt:lpstr>The goal of testing</vt:lpstr>
      <vt:lpstr>The three types of errors that can occur</vt:lpstr>
      <vt:lpstr>A Python function that contains errors</vt:lpstr>
      <vt:lpstr>Common syntax errors</vt:lpstr>
      <vt:lpstr>Problems with names and values</vt:lpstr>
      <vt:lpstr>Problem with floating-point arithmetic</vt:lpstr>
      <vt:lpstr>The Miles Per Gallon program with valid data</vt:lpstr>
      <vt:lpstr>Starting to test the Future Value program  with invalid data</vt:lpstr>
      <vt:lpstr>The Future Value program as it’s tested  with valid data</vt:lpstr>
      <vt:lpstr>The two critical test phases</vt:lpstr>
      <vt:lpstr>How to make a test plan for the critical phases</vt:lpstr>
      <vt:lpstr>Two common testing problems</vt:lpstr>
      <vt:lpstr>A function that uses print() functions  to trace execution</vt:lpstr>
      <vt:lpstr>The data that’s printed to the console</vt:lpstr>
      <vt:lpstr>A hierarchy chart for a Future Value program</vt:lpstr>
      <vt:lpstr>Testing phase 1:  The main() function and the calculate function</vt:lpstr>
      <vt:lpstr>Testing phase 2:  Add data validation for float entries</vt:lpstr>
      <vt:lpstr>Testing phase 3:  Add data validation for int entries</vt:lpstr>
      <vt:lpstr>Testing phase 4:  Add the finishing touches</vt:lpstr>
      <vt:lpstr>Testing the functions of the Future Value program in the Python shell</vt:lpstr>
      <vt:lpstr>Testing the functions of the temperature module in the shell</vt:lpstr>
      <vt:lpstr>Testing the functions of the Convert Temperatures program in the shell</vt:lpstr>
      <vt:lpstr>The IDLE editor window with a breakpoint</vt:lpstr>
      <vt:lpstr>The IDLE Debug Control window  when the Future Value program starts</vt:lpstr>
      <vt:lpstr>The IDLE Debugger  when the Future Value program is running</vt:lpstr>
      <vt:lpstr>The buttons on the Debug toolbar</vt:lpstr>
      <vt:lpstr>A debugging session  with the Stack Viewer window displayed</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creator>Judy Taylor</dc:creator>
  <cp:lastModifiedBy>Anne Boehm</cp:lastModifiedBy>
  <cp:revision>14</cp:revision>
  <cp:lastPrinted>2016-01-14T23:03:16Z</cp:lastPrinted>
  <dcterms:created xsi:type="dcterms:W3CDTF">2019-07-23T19:24:41Z</dcterms:created>
  <dcterms:modified xsi:type="dcterms:W3CDTF">2021-03-19T18:03:46Z</dcterms:modified>
</cp:coreProperties>
</file>