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256" r:id="rId2"/>
    <p:sldId id="324" r:id="rId3"/>
    <p:sldId id="371" r:id="rId4"/>
    <p:sldId id="38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72" r:id="rId20"/>
    <p:sldId id="339" r:id="rId21"/>
    <p:sldId id="373" r:id="rId22"/>
    <p:sldId id="340" r:id="rId23"/>
    <p:sldId id="374" r:id="rId24"/>
    <p:sldId id="375" r:id="rId25"/>
    <p:sldId id="376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77" r:id="rId49"/>
    <p:sldId id="378" r:id="rId50"/>
    <p:sldId id="379" r:id="rId51"/>
    <p:sldId id="380" r:id="rId52"/>
    <p:sldId id="381" r:id="rId53"/>
    <p:sldId id="382" r:id="rId54"/>
    <p:sldId id="364" r:id="rId55"/>
    <p:sldId id="365" r:id="rId56"/>
    <p:sldId id="366" r:id="rId57"/>
    <p:sldId id="367" r:id="rId58"/>
    <p:sldId id="368" r:id="rId59"/>
    <p:sldId id="369" r:id="rId60"/>
    <p:sldId id="370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86433" autoAdjust="0"/>
  </p:normalViewPr>
  <p:slideViewPr>
    <p:cSldViewPr>
      <p:cViewPr varScale="1">
        <p:scale>
          <a:sx n="95" d="100"/>
          <a:sy n="95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and tuples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B370-E6F0-41E2-8AD6-DBD42C56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append(), insert(), and remove()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857AE-DD88-4BD3-9709-DEA1030C2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 = [48.0, 30.5, 20.2, 100.0]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(99.5)      # [48.0, 30.5, 20.2, 100.0, 99.5]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"robe") #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#  "robe",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("shoes")   # ["staff", "hat", "robe",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#  "bread", "potion"]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8292-056D-41CD-935F-CFF7B6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8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9FF28-2F09-49E2-8FE4-39BC6ABFC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# inventory = ["staff", "hat",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# item = "hat"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# inventory = ["staff", "robe"]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0784-1378-4CB8-A68A-563AC09E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6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index() and pop()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6F0274-372F-4006-9313-0D4AC9BB3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("hat")	#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          # ["staff", "robe", "bread"]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E707-545D-41F5-8EF9-BF467978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built-in function for getting the length of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2FCBE7-45B6-4CD8-9CFC-205D46822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len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D34C-0A53-4DAA-B62F-2EF37581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4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use the in keyword </a:t>
            </a:r>
            <a:br>
              <a:rPr lang="en-US" dirty="0"/>
            </a:br>
            <a:r>
              <a:rPr lang="en-US" dirty="0"/>
              <a:t>to check whether an item is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BB48DB-5A6A-4B14-8AF4-52A56CA10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item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	# ["staff", "hat", "potion"]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BF8C-9E45-432A-A391-345A17D7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list to 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23CB82-DF35-4F20-B540-CD03374A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4A09B1-969B-4230-A691-F08A87C99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['staff', 'hat', 'shoes', 'bread', 'potion']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A956-DC16-4AFD-80F9-3C3468F4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looping through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A35B09-6DAF-486F-BD5A-58C2F2D41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each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item in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print(item)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49694-E524-497C-BFE4-4219821C05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3528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7A85-7659-4926-BCE4-DCF11964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7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process the items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F3CCA9-A180-42AC-A807-943B818DC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for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score in scores: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print(total)	           # 340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while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i 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(scores):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scores[i]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print(total)	           # 340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C8A0-A7B1-4358-B466-0B4A845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7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immutable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72745-A14C-41ED-A2E7-9824C001D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mutable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696F-4F73-4AF8-9966-7F86945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9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6E3-DD16-4EC4-853E-3D2A1C3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300"/>
              </a:spcAft>
              <a:tabLst>
                <a:tab pos="5200650" algn="r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built-in functions for processing list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A6E5-87E1-46A7-BA78-3AE22FC66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000250" marR="0" indent="-1655763">
              <a:spcBef>
                <a:spcPts val="0"/>
              </a:spcBef>
              <a:spcAft>
                <a:spcPts val="6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list,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[start=0])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000250" marR="0" indent="-1655763">
              <a:spcBef>
                <a:spcPts val="0"/>
              </a:spcBef>
              <a:spcAft>
                <a:spcPts val="6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list1, list2, ...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00250" marR="0" indent="-2000250">
              <a:spcBef>
                <a:spcPts val="0"/>
              </a:spcBef>
              <a:spcAft>
                <a:spcPts val="300"/>
              </a:spcAft>
              <a:tabLst>
                <a:tab pos="914400" algn="l"/>
                <a:tab pos="2057400" algn="l"/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27BA-06EA-4413-B9D8-71643B2F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5E0F-E54D-4D6C-A3F0-D81ED0AC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2089-52AE-4CB0-B849-5AC4183E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7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8C0DB-D5E4-4BEF-9B3C-ED031767C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1500"/>
              </a:spcBef>
              <a:spcAft>
                <a:spcPts val="600"/>
              </a:spcAft>
            </a:pPr>
            <a:r>
              <a:rPr lang="en-US" b="1" spc="-10" dirty="0">
                <a:latin typeface="+mj-lt"/>
                <a:ea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lists in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lists of lists in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tuples in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b="1" dirty="0">
                <a:latin typeface="+mj-lt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item in a list is accessed.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methods for modifying a list: append(), insert(), remove(), index(), and pop().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enumerate() and zip() methods for processing the items in a list.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methods for working with lists: map(), filter(), list(), and reduce().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3035-92A0-4522-9D8A-F518F810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immutable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5BADD-E0E4-45BA-AEDC-4E2AD714D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value * 2  # new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value       # new int object must be returned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25            #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print(value1)          # 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print(value2)          # 50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B90E-5503-4E0E-83D2-68D5A325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9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687-673B-4659-8AB2-C875EB6B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1866"/>
            <a:ext cx="7315200" cy="738664"/>
          </a:xfrm>
        </p:spPr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 counter value when processing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items in a list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9F38-B2B4-4F7E-AAE5-1C6A27472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44598"/>
            <a:ext cx="7391400" cy="4170402"/>
          </a:xfrm>
        </p:spPr>
        <p:txBody>
          <a:bodyPr/>
          <a:lstStyle/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"bread", "potion"]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counter variable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item in inventory: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{item}")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value returned by the range() function 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(inventory)):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item = inventory[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+ 1}. {item}")</a:t>
            </a:r>
          </a:p>
          <a:p>
            <a:pPr marL="344488"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371600" algn="l"/>
                <a:tab pos="2743200" algn="l"/>
              </a:tabLst>
              <a:defRPr/>
            </a:pPr>
            <a:r>
              <a:rPr kumimoji="0" 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value returned by the enumerate() function </a:t>
            </a:r>
          </a:p>
          <a:p>
            <a:pPr marL="344488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item in enumerate(inventory, start=1):</a:t>
            </a:r>
          </a:p>
          <a:p>
            <a:pPr marL="2286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{item}")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5561-26ED-437C-803B-D209773F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ED65-61C5-47A8-87E8-F201EBB3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B584-60FE-42FA-8F23-224F045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6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35FE3-DD25-4B0A-9347-F61C2DB4E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(list, item):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	       # list object changed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list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(inventory, "robe")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      # ["staff", "hat", "bread",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NOTE: no need to return list object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4364-F63C-4A0B-A6F6-AED23651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9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E8D8-1CCC-4FB1-9AE5-AE2DA3E0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 counter value when processing 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items in a list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D6F2-0219-4C92-ABF9-C79EC30A6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2326"/>
            <a:ext cx="7391400" cy="823674"/>
          </a:xfrm>
        </p:spPr>
        <p:txBody>
          <a:bodyPr/>
          <a:lstStyle/>
          <a:p>
            <a:pPr marL="344488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all three examples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831B9-DF6A-4845-B6C4-6C94BDA42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981200"/>
            <a:ext cx="5105400" cy="1143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staff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hat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bread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potion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9C47-43C0-4A2E-9290-C5B024D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C7742-B39B-4316-870F-7418C067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475A-5B69-4F2F-9953-E48304A9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6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1CDD-A4BE-456F-A4F7-BF1C8D9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process two lists in parallel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AF52-1A83-40E8-8CA6-009501F98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"bread", "potion"]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 = [27.99, 10.99, 5.99, 19.99]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item, price in zip(inventory, prices):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print(f"{item} (${price})")</a:t>
            </a:r>
          </a:p>
          <a:p>
            <a:pPr marL="344488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EC10-FE03-4EAE-A0B6-7FB4F06F0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79244"/>
            <a:ext cx="5105400" cy="113555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staff ($27.99)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($10.99)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bread ($5.99)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potion ($19.99)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D6D18-008B-47CF-A744-4C6DAB57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99B5-4C71-4113-A2F0-8EAED7FC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B15B3-0669-4FAA-A4CF-E2F1FA58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A8ED-3600-40DE-8E1D-241F81F7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389A6-2BCD-46F0-9BE1-E62D12472C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5105400" cy="4953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movie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movie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_tradnl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_tradnl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</a:t>
            </a:r>
            <a:r>
              <a:rPr lang="es-ES_tradnl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s-ES_tradnl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s-ES_tradnl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E3BC-803E-4024-8202-CC26498C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4681-31BD-4DDB-9FBA-7A6AC75B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0FE9-D33E-4786-9F04-CFF13D88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1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chart for the Movie List program</a:t>
            </a:r>
          </a:p>
        </p:txBody>
      </p:sp>
      <p:pic>
        <p:nvPicPr>
          <p:cNvPr id="10" name="Content Placeholder 9" descr="Refer to page 175 of textbook.">
            <a:extLst>
              <a:ext uri="{FF2B5EF4-FFF2-40B4-BE49-F238E27FC236}">
                <a16:creationId xmlns:a16="http://schemas.microsoft.com/office/drawing/2014/main" id="{25FB131D-9142-47D2-AEB6-1C5F27E212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35251" y="1371600"/>
            <a:ext cx="5273497" cy="167044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3CCC-5DE7-4E0D-A02D-D0280497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FC1B5B-4C00-41FA-AE82-EBA1954D5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 -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{movie}")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print(f"{movie} was added.\n")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24F2-6B9A-49BA-A5EC-A5EC966E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6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9C0208-9A11-4F80-BD49-C442D181C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movie}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["Monty Python and the Holy Grail",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"On the Waterfront",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"Cat on a Hot Tin Roof"]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6A1B3-1E2D-47B2-840B-14F6FDDD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BD6883-584E-443A-9C44-667FAE1E8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5721-8819-4EC0-9F2C-6A713E8E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8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BCC73E-DF27-4D1B-90CB-AFB425EC2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use list comprehensions to create a list from another list.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mutable types like a list are passed to and returned by functions and the way immutable types like integers are passed to and returned by functions.</a:t>
            </a:r>
          </a:p>
          <a:p>
            <a:pPr marL="341313" marR="274320" lvl="0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list of lists.</a:t>
            </a:r>
          </a:p>
          <a:p>
            <a:pPr marL="341313" marR="274320" lvl="0" indent="-34131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functions with lists: count(), reverse(), sort(), min(), max(), sum(), choice(), shuffle(),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deepcopy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a shallow copy of a list and a deep copy.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tuple and a list.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multiple assignment statement when you unpack a tuple.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87C27-9CBC-48A2-856D-5A86309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6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 of lists…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6DEEA-A2C5-4D27-9270-B05DE932C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3 rows and 4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= [["Joel", 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["Anne", 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["Mike", 77, 70, 85]]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3 rows and 3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["Life of Brian", 1979, 12.30],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["The Meaning of Life", 1983, 7.50]]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4DD8-BB4A-4B38-8D56-15CFD7D1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72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to a list of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C502D-5C08-469C-B5C3-75E80CC5C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["Life of Brian", 1979, 12.30]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movie list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["The Meaning of Life", 1983, 7.5]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movie list to movies list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4BAE-210C-4C61-92DF-84C6ECFD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55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items in the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A19EC6-FFE7-4E10-BD5C-15E0F7DB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movies[0][0]		# "The Holy Grail"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movies[0][2]		# 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movies[0][3]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movies[1][0]		# "Life of Brian"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movies[3][0]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3752-CD24-4546-92CA-F5C2C86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61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two-dimensional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545F6-823D-4FF8-9DBC-31F638B02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print(movies)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67949-5940-4F21-BDC0-3290AC74E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828800"/>
            <a:ext cx="6019800" cy="8300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[['The Holy Grail', 1975, 9.99], ['Life of Brian', 1979, 12.3], ['The Meaning of Life', 1983, 7.5]]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7E29-6077-4604-97CE-43CA49A6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2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0711"/>
          </a:xfrm>
        </p:spPr>
        <p:txBody>
          <a:bodyPr/>
          <a:lstStyle/>
          <a:p>
            <a:r>
              <a:rPr lang="en-US" dirty="0"/>
              <a:t>How to loop through the rows and columns </a:t>
            </a:r>
            <a:br>
              <a:rPr lang="en-US" dirty="0"/>
            </a:br>
            <a:r>
              <a:rPr lang="en-US" dirty="0"/>
              <a:t>of a two-dimensional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A6BECB-8FDC-4C5A-AC1F-1214EA701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181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item in movie: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print(item, end=" |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2DCA14-59EA-4989-A620-9F08F1FE7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718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Holy Grail | 1975 | 9.99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of Brian | 1979 | 12.3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Meaning of Life | 1983 | 7.5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A927-14A4-41DD-A01D-21197C29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46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2D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B1B8F0-543C-4149-88D4-539CA77A5C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5105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Waterfront(1954)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 (1954)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was deleted.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Gone with the Wind (1939)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7CC7-3077-4989-99AC-4E1CC53F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8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E38CB6-2484-4E4F-81C8-4E30940D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are no movies in the list.\n")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start=1):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{movie[0]} ({movie[1]})")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[name, 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print(f"{movie[0]} was added.\n")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1CEA-49BD-4F21-B8CB-8926F7D9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5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399D7E-5F46-4891-B5B3-F2F8FB29A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print(f"{movie[0]}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AB36-168C-4DBF-B65C-A111A2BA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0FE3E-8AC1-4FED-9439-4EE6BEF7B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["On the Waterfront", 1954],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["Cat on a Hot Tin Roof", 1958]]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7FC9-DA5D-4D87-A81C-0C4204A5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1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list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9AA56-3B07-4B47-B2A9-AEA3C866C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count(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reverse(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sort([key=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built-in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sorted(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key=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4A83-E545-4A06-9C9A-DF906951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D341-EB07-4D01-94F5-070CC9E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9139-CBA6-4065-8101-D5A26AEE0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2ADF-AD47-4BDE-BC6B-E3F60F72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E356-BACB-4DC5-9308-13ED69C2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82A5-E098-4AD4-82A1-BA8C746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22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count(), reverse(), and sort()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F94FAE-4A21-4B29-974D-473FFE11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numlist.reverse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[25, 14, 10, 8, 2, 14, 3, 84, 15,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# [2, 3, 5, 8, 10, 14, 14, 15, 25, 84]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D44E-EDC8-4F66-976A-1616C523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52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sort() method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5E2B3-BE18-46C9-8512-F0EE7334D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["orange", "apple",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["Pear",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# ["apple", "banana", "orange", "Pear"]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19D9-6851-4D75-A2B8-A5B52015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58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sorted() function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4E75D-34C3-466D-BF2E-A26CAFBF7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["orange", "apple",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["apple", "banana", "orange",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95FF-2803-479C-A227-FD0B8AB9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96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more built-in functions for use with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174154-407D-4051-8C51-4EE7C3F51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max(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sum(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that’s used in the following examples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min() and max()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= min(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=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# 84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sum() function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# 180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start=100)      # 280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2400" b="1" dirty="0">
              <a:solidFill>
                <a:srgbClr val="000099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BF9-E7D2-4779-879C-D5FD310C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69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9574"/>
            <a:ext cx="7315200" cy="73866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of the random module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use with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E033E-E91B-465A-9645-CA5A7F618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4630"/>
            <a:ext cx="75438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choice(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shuffle(</a:t>
            </a:r>
            <a:r>
              <a:rPr lang="en-US" sz="14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choice() and shuffle()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# gets random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random.shuffle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# shuffles items randomly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FA60-438A-4552-ADD4-56AD7B34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62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1AE7E6-2E28-49F2-B5D8-41BDC082A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deepcopy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shallow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deep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copy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copy.deepcopy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8005-3733-4B75-B325-EE86D6C3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58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slice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8DFF2-9408-48E4-A73E-86BA30705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slicing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start:end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slices with the start and end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[52, 54, 56, 58, 60, 62]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numbers[4:]		# [60, 62]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slices with the step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numbers[0:4:2]	# [52, 56]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numbers[::-1]	# [62, 60, 58, 56, 54, 52]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10C6-70B0-4557-B9FD-7AD42C2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1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How to concatenate two lists </a:t>
            </a:r>
            <a:br>
              <a:rPr lang="en-US" dirty="0"/>
            </a:br>
            <a:r>
              <a:rPr lang="en-US" dirty="0"/>
              <a:t>with the + and +=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E17EE-8725-482C-B544-DEAD539EA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chest = ["scroll",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= inventory + chest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+= chest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37B5-E4AD-4834-BE59-AF922213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47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6ECC-F7AC-4387-B47F-65B2BDAB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built-in functions for use with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13BC-310D-4DF4-B8BF-7AA717A66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1600200" marR="0" indent="-1258888">
              <a:spcBef>
                <a:spcPts val="0"/>
              </a:spcBef>
              <a:spcAft>
                <a:spcPts val="6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map(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function, 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258888">
              <a:spcBef>
                <a:spcPts val="0"/>
              </a:spcBef>
              <a:spcAft>
                <a:spcPts val="6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filter(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function,list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258888">
              <a:spcBef>
                <a:spcPts val="0"/>
              </a:spcBef>
              <a:spcAft>
                <a:spcPts val="6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that’s used in the following examples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5, 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map() and list() functions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square(n):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 * 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 = map(square,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# squares is a map object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 = list(squares)         # squares is [1, 4, 9, 16, 25, 36]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filter() and list() functions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 % 2 == 0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evens = filter(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numbers) # evens is a filter object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evens = list(evens)              # evens is [2, 4, 6]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985A-497D-44E8-AFB0-4CD28D44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C88A-B521-445D-AD02-7C254486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1022-F5B6-4169-83F2-FAE2088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8641-1195-4E6B-9239-8298F5D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of the </a:t>
            </a:r>
            <a:r>
              <a:rPr lang="en-US" dirty="0" err="1"/>
              <a:t>functools</a:t>
            </a:r>
            <a:r>
              <a:rPr lang="en-US" dirty="0"/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A68C-0135-4BEE-8D36-5EEB93CFA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1313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reduce(function, list[, start])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reduce() function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functools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5, 6]</a:t>
            </a: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add_square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(total, current):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total + (current * current)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functools.reduce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add_square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# 91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functools.reduce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add_square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10)       # 101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functools.reduce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add_square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start=10) #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A66C-A000-43DB-9E40-480CADFC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3ED3-098D-4758-B627-507B9A8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5135-F021-454D-8F13-97E592A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3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23424E-1F73-44AA-8DE1-296114359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lists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 # 5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"shoes"]   # 3 str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["The Holy Grail", 1975, 9.99]  # str, int, 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                        # an empty 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A9C6-9327-468B-8B66-51D8842F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FB9-3E78-4D75-9AC1-42DC6F28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for a list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2019-4D6D-4BCA-ABEC-E6FC8D5D0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[if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numbers used by the following examples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[1, 2, 3, 4, 5, 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that creates a list of squares</a:t>
            </a:r>
          </a:p>
          <a:p>
            <a:pPr marL="341313" marR="0" indent="-3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 = []</a:t>
            </a:r>
          </a:p>
          <a:p>
            <a:pPr marL="341313" marR="0" indent="-3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 in numbers:</a:t>
            </a:r>
          </a:p>
          <a:p>
            <a:pPr marL="341313" marR="0" indent="-3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 * n)    # squares is [1, 4, 9, 16, 25, 36]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comprehension that creates a list of squares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 = [n * n for n in numbers]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# squares is [1, 4, 9, 16, 25, 36]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849E-E03C-44DB-B6FE-1EAEBE3D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095D-72D2-4DE1-A853-68FC449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AE18-7F30-4BB0-A94F-EE5AA31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65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601F-28F9-4449-831E-46FFF2B7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5068"/>
            <a:ext cx="7315200" cy="738664"/>
          </a:xfrm>
        </p:spPr>
        <p:txBody>
          <a:bodyPr/>
          <a:lstStyle/>
          <a:p>
            <a:r>
              <a:rPr lang="en-US" dirty="0"/>
              <a:t>A list comprehension that uses a conditional expression for 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B84C5-AF06-405A-B70A-3016DD713C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131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[1, 2, 3, 4, 5, 6]</a:t>
            </a: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even_squares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[n * n for n in numbers if n % 2 == 0]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even_squares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[4, 16, 36]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75AF-E7C2-43BB-80E5-89F75F2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40A2-EBD6-43C9-977C-C22556AB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C6C7-F543-40F8-A259-AEA28A95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27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F71-66BE-426B-A0DB-8B62BE8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comprehension that calls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CE86C-C3C8-4DBE-9FB3-8BCB697311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131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[1, 2, 3, 4, 5, 6]</a:t>
            </a: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square(n):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 * 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 % 2 == 0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even_squares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[square(n) for n in numbers if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even_squares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[4, 16, 36]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9086-D2C7-40C3-9094-D3F7E1FC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4FAF-BF1B-48E0-9C38-477ED70F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EF36-9E97-4B7C-8799-3185B60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73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94C-DB0A-4699-AB06-78472B3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5068"/>
            <a:ext cx="7315200" cy="738664"/>
          </a:xfrm>
        </p:spPr>
        <p:txBody>
          <a:bodyPr/>
          <a:lstStyle/>
          <a:p>
            <a:r>
              <a:rPr lang="en-US" dirty="0"/>
              <a:t>A list comprehension that uses an assignment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6520-B6EF-463C-AF70-055F6D5797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(1, 10)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squares = [square(num) for n in range(10) if 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 :=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&lt;= 6]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squares is [4, 9, 1, 36, 16, 16, 4]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8117-75F2-4D3B-B254-AB222E5B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DA2D-F8EE-4A98-9AD0-7E03A2D9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DA27-0DEE-4FBD-A5D5-E4E88A7C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92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6EEAED-8819-42FC-8D98-716F8E7F51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tuples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of 5 floating-point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 = (48.0, 30.5, 20.2, 100.0, 48.0)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of 6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 = ("lavender", "pokeroot", "chamomile",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"valerian", "nettles",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oatstraw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that stores the data for a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("Monty Python and the Holy Grail", 1975, 9.99)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3FA0-AE1C-4C1D-945B-F7F40B79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76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accesses items in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32D34-3B47-4399-ADC2-BCE096DB5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herbs[0]    # lavender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herbs[-1]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oatstraw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herbs[1:4]  # ('pokeroot', 'chamomile', 'valerian')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herbs[1] = "red clover"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'tuple' object does not support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item assignment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1D1C-ACFE-4C56-9272-C256BA51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29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unpacks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AC50B0-BC62-47CC-A74F-9C1D3239C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tuple_values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(1, 2,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b, c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tuple_values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 = 1, b = 2, c = 3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08BE-24B2-48F9-ABE8-20416DC6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09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returns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8924F-176D-4D93-9FFF-F083EEDF5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code that computes values for x, y, and z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x, y, z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unpacks the returned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y, z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A10F-97D4-4441-A1DA-778AD022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8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user interface</a:t>
            </a:r>
            <a:br>
              <a:rPr lang="en-US" dirty="0"/>
            </a:br>
            <a:r>
              <a:rPr lang="en-US" dirty="0"/>
              <a:t>for the Number Cruncher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D1BA58-8DE8-416B-97AD-3694339142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24000"/>
            <a:ext cx="6934200" cy="1371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 DATA: (0, 5, 10, 15, 20, 25, 30, 35, 40, 45, 50)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= 25 Median = 25 Min = 0 Max = 50 Dups = []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DATA: [4, 6, 19, 22, 26, 29, 29, 39, 42, 45, 47]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= 28 Median = 29 Min = 4 Max = 47 Dups = [29]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596F-E353-47DD-BADE-72DD330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59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Number Cruncher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E52208-E428-4CD8-A393-86B065A76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data: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average = round(total /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median_index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 //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median = data[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median_index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minimum = min(data)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maximum = max(data)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dups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get_duplicates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print("Average =", average,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"Median =", median,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"Min =", minimum,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"Max =", maximum,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=", 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B748-92CE-4187-A605-41C1B428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use the repetition operator (*) </a:t>
            </a:r>
            <a:br>
              <a:rPr lang="en-US" dirty="0"/>
            </a:br>
            <a:r>
              <a:rPr lang="en-US" dirty="0"/>
              <a:t>to create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3CCA52-4E44-4E97-B9DA-80DDC6D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[0] * 5         # test scores = [0, 0, 0, 0, 0]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FBD2-30EC-4347-ADB2-F8113901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0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Cruncher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42485-F649-400E-9404-8D436B80E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get_duplicates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dups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range(51):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count &gt;=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dups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(0,5,10,15,20,25,30,35,40,45,50)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[0] *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random_list.sort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print("TUPLE DATA:",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print("RANDOM DATA:",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started as the main module, call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FB08-B032-4D86-8F91-8599A942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temps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F51E5-DEAF-4391-A59F-ECD1FEF69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positive and negative index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temps[0]	temps[-5]	# returns 48.0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temps[1]	temps[-4]	# returns 30.5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temps[2]	temps[-3]	# returns 20.2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temps[3]	temps[-2]	# returns 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temps[4]	temps[-1]	# returns 42.0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927A-D6E2-4160-B434-515E619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 item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2A13B7-BE75-4584-93BB-AA493403A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items from the temps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temps[0]			# temp = 48.0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temps[4]			# temp = 42.0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temps[5]	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items from the inventory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"bread", "potion", "scroll"]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inventory[5]		# item = "scroll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inventory[3]		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inventory[6]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temps[3] = 98.0         # replaces 100.0 with 98.0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inventory[4] = "ration" # replaces "potion" with "ration"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F0A-2103-4133-8B0A-66A0B822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modifying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BA13-C620-4776-8D7F-BFAD1A1FF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append(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insert(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pop([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0DDE-BE38-4E77-9918-92E8D5EE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7809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585</TotalTime>
  <Words>6387</Words>
  <Application>Microsoft Office PowerPoint</Application>
  <PresentationFormat>On-screen Show (4:3)</PresentationFormat>
  <Paragraphs>871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 (part 1)</vt:lpstr>
      <vt:lpstr>Objectives (part 2)</vt:lpstr>
      <vt:lpstr>Knowledge objectives (part 2)</vt:lpstr>
      <vt:lpstr>The syntax for creating a list</vt:lpstr>
      <vt:lpstr>How to use the repetition operator (*)  to create a list</vt:lpstr>
      <vt:lpstr>The temps list</vt:lpstr>
      <vt:lpstr>How to get an item in a list</vt:lpstr>
      <vt:lpstr>Methods for modifying a list</vt:lpstr>
      <vt:lpstr>The append(), insert(), and remove() methods</vt:lpstr>
      <vt:lpstr>The pop() method</vt:lpstr>
      <vt:lpstr>The index() and pop() methods</vt:lpstr>
      <vt:lpstr>A built-in function for getting the length of a list</vt:lpstr>
      <vt:lpstr>How to use the in keyword  to check whether an item is in a list</vt:lpstr>
      <vt:lpstr>How to print a list to the console</vt:lpstr>
      <vt:lpstr>The syntax for looping through a list</vt:lpstr>
      <vt:lpstr>How to process the items in a list</vt:lpstr>
      <vt:lpstr>Four immutable types</vt:lpstr>
      <vt:lpstr>Two built-in functions for processing list items</vt:lpstr>
      <vt:lpstr>How to work with immutable arguments</vt:lpstr>
      <vt:lpstr>How to get a counter value when processing  the items in a list (part 1)</vt:lpstr>
      <vt:lpstr>How to work with mutable arguments</vt:lpstr>
      <vt:lpstr>How to get a counter value when processing  the items in a list (part 2)</vt:lpstr>
      <vt:lpstr>How to process two lists in parallel</vt:lpstr>
      <vt:lpstr>The user interface for the Movie List program</vt:lpstr>
      <vt:lpstr>The hierarchy chart for the Movie List program</vt:lpstr>
      <vt:lpstr>The code for the Movie List program (part 1)</vt:lpstr>
      <vt:lpstr>The code for the Movie List program (part 2)</vt:lpstr>
      <vt:lpstr>The code for the Movie List program (part 3)</vt:lpstr>
      <vt:lpstr>How to define a list of lists…</vt:lpstr>
      <vt:lpstr>How to add to a list of lists</vt:lpstr>
      <vt:lpstr>How to access the items in the list of movies</vt:lpstr>
      <vt:lpstr>How to print a two-dimensional list</vt:lpstr>
      <vt:lpstr>How to loop through the rows and columns  of a two-dimensional list</vt:lpstr>
      <vt:lpstr>The user interface for the Movie List 2D program</vt:lpstr>
      <vt:lpstr>The code for the Movie List 2D program (part 1)</vt:lpstr>
      <vt:lpstr>The code for the Movie List 2D program (part 2)</vt:lpstr>
      <vt:lpstr>The code for the Movie List 2D program (part 3)</vt:lpstr>
      <vt:lpstr>Three more list methods</vt:lpstr>
      <vt:lpstr>The count(), reverse(), and sort() methods</vt:lpstr>
      <vt:lpstr>The sort() method with mixed-case lists</vt:lpstr>
      <vt:lpstr>The sorted() function with mixed-case lists</vt:lpstr>
      <vt:lpstr>Three more built-in functions for use with lists</vt:lpstr>
      <vt:lpstr>Two functions of the random module for use with lists</vt:lpstr>
      <vt:lpstr>The deepcopy() function</vt:lpstr>
      <vt:lpstr>How to slice a list</vt:lpstr>
      <vt:lpstr>How to concatenate two lists  with the + and += operators</vt:lpstr>
      <vt:lpstr>Three more built-in functions for use with lists</vt:lpstr>
      <vt:lpstr>A function of the functools module</vt:lpstr>
      <vt:lpstr>Basic syntax for a list comprehension</vt:lpstr>
      <vt:lpstr>A list comprehension that uses a conditional expression for filtering</vt:lpstr>
      <vt:lpstr>A list comprehension that calls functions</vt:lpstr>
      <vt:lpstr>A list comprehension that uses an assignment expression</vt:lpstr>
      <vt:lpstr>How to create a tuple</vt:lpstr>
      <vt:lpstr>Code that accesses items in a tuple</vt:lpstr>
      <vt:lpstr>Code that unpacks a tuple</vt:lpstr>
      <vt:lpstr>A function that returns a tuple</vt:lpstr>
      <vt:lpstr>The user interface for the Number Cruncher program</vt:lpstr>
      <vt:lpstr>The Number Cruncher program (part 1)</vt:lpstr>
      <vt:lpstr>The Number Cruncher program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Judy Taylor</dc:creator>
  <cp:lastModifiedBy>Anne Boehm</cp:lastModifiedBy>
  <cp:revision>37</cp:revision>
  <cp:lastPrinted>2016-01-14T23:03:16Z</cp:lastPrinted>
  <dcterms:created xsi:type="dcterms:W3CDTF">2019-07-23T20:16:47Z</dcterms:created>
  <dcterms:modified xsi:type="dcterms:W3CDTF">2021-03-23T19:27:50Z</dcterms:modified>
</cp:coreProperties>
</file>