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36"/>
  </p:notesMasterIdLst>
  <p:handoutMasterIdLst>
    <p:handoutMasterId r:id="rId37"/>
  </p:handoutMasterIdLst>
  <p:sldIdLst>
    <p:sldId id="256" r:id="rId2"/>
    <p:sldId id="324" r:id="rId3"/>
    <p:sldId id="356" r:id="rId4"/>
    <p:sldId id="325" r:id="rId5"/>
    <p:sldId id="326" r:id="rId6"/>
    <p:sldId id="327" r:id="rId7"/>
    <p:sldId id="328" r:id="rId8"/>
    <p:sldId id="329" r:id="rId9"/>
    <p:sldId id="358" r:id="rId10"/>
    <p:sldId id="330" r:id="rId11"/>
    <p:sldId id="331" r:id="rId12"/>
    <p:sldId id="332" r:id="rId13"/>
    <p:sldId id="333" r:id="rId14"/>
    <p:sldId id="334" r:id="rId15"/>
    <p:sldId id="335" r:id="rId16"/>
    <p:sldId id="336" r:id="rId17"/>
    <p:sldId id="337" r:id="rId18"/>
    <p:sldId id="338" r:id="rId19"/>
    <p:sldId id="339" r:id="rId20"/>
    <p:sldId id="340" r:id="rId21"/>
    <p:sldId id="342" r:id="rId22"/>
    <p:sldId id="343" r:id="rId23"/>
    <p:sldId id="344" r:id="rId24"/>
    <p:sldId id="345" r:id="rId25"/>
    <p:sldId id="346" r:id="rId26"/>
    <p:sldId id="347" r:id="rId27"/>
    <p:sldId id="348" r:id="rId28"/>
    <p:sldId id="349" r:id="rId29"/>
    <p:sldId id="350" r:id="rId30"/>
    <p:sldId id="351" r:id="rId31"/>
    <p:sldId id="352" r:id="rId32"/>
    <p:sldId id="353" r:id="rId33"/>
    <p:sldId id="354" r:id="rId34"/>
    <p:sldId id="355" r:id="rId35"/>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70" autoAdjust="0"/>
    <p:restoredTop sz="86433" autoAdjust="0"/>
  </p:normalViewPr>
  <p:slideViewPr>
    <p:cSldViewPr>
      <p:cViewPr varScale="1">
        <p:scale>
          <a:sx n="95" d="100"/>
          <a:sy n="95" d="100"/>
        </p:scale>
        <p:origin x="158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3/23/2021</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69699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667000" y="6248400"/>
            <a:ext cx="3886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dirty="0" err="1"/>
              <a:t>Murach's</a:t>
            </a:r>
            <a:r>
              <a:rPr lang="en-US" dirty="0"/>
              <a:t> Python Programming (2nd Ed.)</a:t>
            </a:r>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2021,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C15,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75" r:id="rId9"/>
    <p:sldLayoutId id="2147483684" r:id="rId10"/>
    <p:sldLayoutId id="2147483685" r:id="rId11"/>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15</a:t>
            </a:r>
          </a:p>
        </p:txBody>
      </p:sp>
      <p:sp>
        <p:nvSpPr>
          <p:cNvPr id="6" name="Text Placeholder 5"/>
          <p:cNvSpPr>
            <a:spLocks noGrp="1"/>
          </p:cNvSpPr>
          <p:nvPr>
            <p:ph type="body" sz="quarter" idx="13"/>
          </p:nvPr>
        </p:nvSpPr>
        <p:spPr/>
        <p:txBody>
          <a:bodyPr/>
          <a:lstStyle/>
          <a:p>
            <a:r>
              <a:rPr lang="en-US" dirty="0"/>
              <a:t>How to work </a:t>
            </a:r>
            <a:br>
              <a:rPr lang="en-US" dirty="0"/>
            </a:br>
            <a:r>
              <a:rPr lang="en-US" dirty="0"/>
              <a:t>with inheritance</a:t>
            </a:r>
          </a:p>
        </p:txBody>
      </p:sp>
      <p:sp>
        <p:nvSpPr>
          <p:cNvPr id="2" name="Date Placeholder 1"/>
          <p:cNvSpPr>
            <a:spLocks noGrp="1"/>
          </p:cNvSpPr>
          <p:nvPr>
            <p:ph type="dt" sz="half" idx="10"/>
          </p:nvPr>
        </p:nvSpPr>
        <p:spPr/>
        <p:txBody>
          <a:bodyPr/>
          <a:lstStyle/>
          <a:p>
            <a:pPr>
              <a:defRPr/>
            </a:pPr>
            <a:r>
              <a:rPr lang="en-US"/>
              <a:t>Murach's Python Programming (2nd Ed.)</a:t>
            </a:r>
            <a:endParaRPr lang="en-US" dirty="0"/>
          </a:p>
        </p:txBody>
      </p:sp>
      <p:sp>
        <p:nvSpPr>
          <p:cNvPr id="3" name="Footer Placeholder 2"/>
          <p:cNvSpPr>
            <a:spLocks noGrp="1"/>
          </p:cNvSpPr>
          <p:nvPr>
            <p:ph type="ftr" sz="quarter" idx="11"/>
          </p:nvPr>
        </p:nvSpPr>
        <p:spPr/>
        <p:txBody>
          <a:bodyPr/>
          <a:lstStyle/>
          <a:p>
            <a:pPr>
              <a:defRPr/>
            </a:pPr>
            <a:r>
              <a:rPr lang="en-US"/>
              <a:t>© 2021, Mike Murach &amp; Associates, Inc.</a:t>
            </a:r>
            <a:endParaRPr lang="en-US" dirty="0"/>
          </a:p>
        </p:txBody>
      </p:sp>
      <p:sp>
        <p:nvSpPr>
          <p:cNvPr id="7" name="Slide Number Placeholder 6">
            <a:extLst>
              <a:ext uri="{FF2B5EF4-FFF2-40B4-BE49-F238E27FC236}">
                <a16:creationId xmlns:a16="http://schemas.microsoft.com/office/drawing/2014/main" id="{F1D3E708-C66D-4BCF-88F0-2CDF31E7A242}"/>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C15,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coding a subclass…</a:t>
            </a:r>
          </a:p>
        </p:txBody>
      </p:sp>
      <p:sp>
        <p:nvSpPr>
          <p:cNvPr id="7" name="Text Placeholder 6">
            <a:extLst>
              <a:ext uri="{FF2B5EF4-FFF2-40B4-BE49-F238E27FC236}">
                <a16:creationId xmlns:a16="http://schemas.microsoft.com/office/drawing/2014/main" id="{07C8640D-3577-4332-9CE0-F1569E349C79}"/>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You can directly access public attributes of the superclass.</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You can add new attributes and methods that aren’t in the superclass.</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You can call methods of the superclass (including constructors and properties) by coding the name of the superclass, the dot operator, and the name of the method.</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You can override existing methods in the superclass by coding methods that have the same name.</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10</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019553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versions of the </a:t>
            </a:r>
            <a:r>
              <a:rPr lang="en-US" dirty="0" err="1"/>
              <a:t>getDescription</a:t>
            </a:r>
            <a:r>
              <a:rPr lang="en-US" dirty="0"/>
              <a:t>() method</a:t>
            </a:r>
          </a:p>
        </p:txBody>
      </p:sp>
      <p:sp>
        <p:nvSpPr>
          <p:cNvPr id="7" name="Text Placeholder 6">
            <a:extLst>
              <a:ext uri="{FF2B5EF4-FFF2-40B4-BE49-F238E27FC236}">
                <a16:creationId xmlns:a16="http://schemas.microsoft.com/office/drawing/2014/main" id="{0708C250-3E50-4095-8A0D-04977E230D7B}"/>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In the Product superclass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getDescription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self.name</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In the Book subclass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getDescription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f"{</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Product.getDescription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(self)} "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f"by</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self.author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In the Movie subclass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getDescription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f"{</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Product.getDescription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(self)} "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f"({</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self.year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11</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177767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that uses the overridden methods</a:t>
            </a:r>
          </a:p>
        </p:txBody>
      </p:sp>
      <p:sp>
        <p:nvSpPr>
          <p:cNvPr id="7" name="Text Placeholder 6">
            <a:extLst>
              <a:ext uri="{FF2B5EF4-FFF2-40B4-BE49-F238E27FC236}">
                <a16:creationId xmlns:a16="http://schemas.microsoft.com/office/drawing/2014/main" id="{0C67ECF5-DD1C-4F69-8ED3-A926B3E9899E}"/>
              </a:ext>
            </a:extLst>
          </p:cNvPr>
          <p:cNvSpPr>
            <a:spLocks noGrp="1"/>
          </p:cNvSpPr>
          <p:nvPr>
            <p:ph type="body" sz="quarter" idx="13"/>
          </p:nvPr>
        </p:nvSpPr>
        <p:spPr>
          <a:xfrm>
            <a:off x="838200" y="1066800"/>
            <a:ext cx="7391400" cy="38100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from objects import Product, Book, Movie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show_products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(products):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print("PRODUCTS")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for product in products: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product.getDescription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main():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a tuple of Product objects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products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Product("Stanley 13 Ounce Wood Hammer", 12.99, 62),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Book("The Big Short", 15.95, 34, "Michael Lewis"),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Movie("The Holy Grail - DVD", 14.99, 68, 1975))</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show_products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(products)</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console</a:t>
            </a:r>
          </a:p>
          <a:p>
            <a:endParaRPr lang="en-US" dirty="0"/>
          </a:p>
        </p:txBody>
      </p:sp>
      <p:sp>
        <p:nvSpPr>
          <p:cNvPr id="8" name="Text Placeholder 7">
            <a:extLst>
              <a:ext uri="{FF2B5EF4-FFF2-40B4-BE49-F238E27FC236}">
                <a16:creationId xmlns:a16="http://schemas.microsoft.com/office/drawing/2014/main" id="{12D13BCC-05AF-47F3-82C8-869CFF85469E}"/>
              </a:ext>
            </a:extLst>
          </p:cNvPr>
          <p:cNvSpPr>
            <a:spLocks noGrp="1"/>
          </p:cNvSpPr>
          <p:nvPr>
            <p:ph type="body" sz="quarter" idx="15"/>
          </p:nvPr>
        </p:nvSpPr>
        <p:spPr>
          <a:xfrm>
            <a:off x="1295400" y="4949279"/>
            <a:ext cx="5105400" cy="918121"/>
          </a:xfrm>
        </p:spPr>
        <p:txBody>
          <a:bodyPr/>
          <a:lstStyle/>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PRODUCTS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Stanley 13 Ounce Wood Hammer</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The Big Short by Michael Lewis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The Holy Grail - DVD (1975)</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12</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740245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function for checking an object’s type</a:t>
            </a:r>
          </a:p>
        </p:txBody>
      </p:sp>
      <p:sp>
        <p:nvSpPr>
          <p:cNvPr id="7" name="Text Placeholder 6">
            <a:extLst>
              <a:ext uri="{FF2B5EF4-FFF2-40B4-BE49-F238E27FC236}">
                <a16:creationId xmlns:a16="http://schemas.microsoft.com/office/drawing/2014/main" id="{06F928CC-7693-4196-BA72-A741A7D07C68}"/>
              </a:ext>
            </a:extLst>
          </p:cNvPr>
          <p:cNvSpPr>
            <a:spLocks noGrp="1"/>
          </p:cNvSpPr>
          <p:nvPr>
            <p:ph type="body" sz="quarter" idx="13"/>
          </p:nvPr>
        </p:nvSpPr>
        <p:spPr/>
        <p:txBody>
          <a:bodyPr/>
          <a:lstStyle/>
          <a:p>
            <a:pPr marL="347345" marR="274320">
              <a:spcBef>
                <a:spcPts val="0"/>
              </a:spcBef>
              <a:spcAft>
                <a:spcPts val="600"/>
              </a:spcAft>
            </a:pPr>
            <a:r>
              <a:rPr lang="en-US" sz="1600" b="1" spc="-10" dirty="0" err="1">
                <a:latin typeface="Courier New" panose="02070309020205020404" pitchFamily="49" charset="0"/>
                <a:ea typeface="Times New Roman" panose="02020603050405020304" pitchFamily="18" charset="0"/>
              </a:rPr>
              <a:t>isinstance</a:t>
            </a:r>
            <a:r>
              <a:rPr lang="en-US" sz="1600" b="1" spc="-10" dirty="0">
                <a:latin typeface="Courier New" panose="02070309020205020404" pitchFamily="49" charset="0"/>
                <a:ea typeface="Times New Roman" panose="02020603050405020304" pitchFamily="18" charset="0"/>
              </a:rPr>
              <a:t>(</a:t>
            </a:r>
            <a:r>
              <a:rPr lang="en-US" sz="1600" b="1" i="1" spc="-10" dirty="0">
                <a:latin typeface="Courier New" panose="02070309020205020404" pitchFamily="49" charset="0"/>
                <a:ea typeface="Times New Roman" panose="02020603050405020304" pitchFamily="18" charset="0"/>
              </a:rPr>
              <a:t>object</a:t>
            </a:r>
            <a:r>
              <a:rPr lang="en-US" sz="1600" b="1" spc="-10" dirty="0">
                <a:latin typeface="Courier New" panose="02070309020205020404" pitchFamily="49" charset="0"/>
                <a:ea typeface="Times New Roman" panose="02020603050405020304" pitchFamily="18" charset="0"/>
              </a:rPr>
              <a:t>, [</a:t>
            </a:r>
            <a:r>
              <a:rPr lang="en-US" sz="1600" b="1" i="1" spc="-10" dirty="0" err="1">
                <a:latin typeface="Courier New" panose="02070309020205020404" pitchFamily="49" charset="0"/>
                <a:ea typeface="Times New Roman" panose="02020603050405020304" pitchFamily="18" charset="0"/>
              </a:rPr>
              <a:t>modName</a:t>
            </a:r>
            <a:r>
              <a:rPr lang="en-US" sz="1600" b="1" spc="-10" dirty="0">
                <a:latin typeface="Courier New" panose="02070309020205020404" pitchFamily="49" charset="0"/>
                <a:ea typeface="Times New Roman" panose="02020603050405020304" pitchFamily="18" charset="0"/>
              </a:rPr>
              <a:t>.]</a:t>
            </a:r>
            <a:r>
              <a:rPr lang="en-US" sz="1600" b="1" i="1" spc="-10" dirty="0" err="1">
                <a:latin typeface="Courier New" panose="02070309020205020404" pitchFamily="49" charset="0"/>
                <a:ea typeface="Times New Roman" panose="02020603050405020304" pitchFamily="18" charset="0"/>
              </a:rPr>
              <a:t>ClassName</a:t>
            </a:r>
            <a:r>
              <a:rPr lang="en-US" sz="1600" b="1" spc="-10" dirty="0">
                <a:latin typeface="Courier New" panose="02070309020205020404" pitchFamily="49" charset="0"/>
                <a:ea typeface="Times New Roman" panose="02020603050405020304" pitchFamily="18" charset="0"/>
              </a:rPr>
              <a:t>)</a:t>
            </a:r>
            <a:endParaRPr lang="en-US" sz="1600" spc="-10" dirty="0">
              <a:latin typeface="Times New Roman" panose="02020603050405020304" pitchFamily="18" charset="0"/>
              <a:ea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13</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660563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that uses the </a:t>
            </a:r>
            <a:r>
              <a:rPr lang="en-US" dirty="0" err="1"/>
              <a:t>isinstance</a:t>
            </a:r>
            <a:r>
              <a:rPr lang="en-US" dirty="0"/>
              <a:t>() method</a:t>
            </a:r>
          </a:p>
        </p:txBody>
      </p:sp>
      <p:sp>
        <p:nvSpPr>
          <p:cNvPr id="7" name="Text Placeholder 6">
            <a:extLst>
              <a:ext uri="{FF2B5EF4-FFF2-40B4-BE49-F238E27FC236}">
                <a16:creationId xmlns:a16="http://schemas.microsoft.com/office/drawing/2014/main" id="{30E6E260-517C-4135-855F-4045604E9682}"/>
              </a:ext>
            </a:extLst>
          </p:cNvPr>
          <p:cNvSpPr>
            <a:spLocks noGrp="1"/>
          </p:cNvSpPr>
          <p:nvPr>
            <p:ph type="body" sz="quarter" idx="13"/>
          </p:nvPr>
        </p:nvSpPr>
        <p:spPr>
          <a:xfrm>
            <a:off x="838200" y="1066800"/>
            <a:ext cx="7620000" cy="50292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from objects import Product, Book, Movie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show_product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(product):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print("PRODUCT DATA")</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print(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f"Name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{product.name}")</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isinstance</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(product, Book)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print(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f"Author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product.author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isinstance</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(product, Movie)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print(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f"Year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product.year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print(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f"Discount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price: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product.getDiscountPrice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():.2f}")</a:t>
            </a:r>
          </a:p>
          <a:p>
            <a:pPr marL="344488"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main():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product1 = Product("Stanley 13 Ounce Wood Hammer", 12.99, 62)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show_product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(product1)</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product2 = Movie("The Holy Grail - DVD", 14.99, 68, 1975)</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show_product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(product2)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if __name__ == "__main__":</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main()</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14</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802079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console</a:t>
            </a:r>
          </a:p>
        </p:txBody>
      </p:sp>
      <p:sp>
        <p:nvSpPr>
          <p:cNvPr id="7" name="Text Placeholder 6">
            <a:extLst>
              <a:ext uri="{FF2B5EF4-FFF2-40B4-BE49-F238E27FC236}">
                <a16:creationId xmlns:a16="http://schemas.microsoft.com/office/drawing/2014/main" id="{A38762FC-3368-46C4-A414-A774F8533451}"/>
              </a:ext>
            </a:extLst>
          </p:cNvPr>
          <p:cNvSpPr>
            <a:spLocks noGrp="1"/>
          </p:cNvSpPr>
          <p:nvPr>
            <p:ph type="body" sz="quarter" idx="15"/>
          </p:nvPr>
        </p:nvSpPr>
        <p:spPr>
          <a:xfrm>
            <a:off x="1295400" y="1143000"/>
            <a:ext cx="6477000" cy="20574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PRODUCT DATA</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Name:             Stanley 13 Ounce Wood Hammer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Discount price:   4.94</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PRODUCT DATA</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Name:             The Holy Grail - DVD</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Year:             1975</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Discount price:   4.80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15</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062622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objects module (part 1)</a:t>
            </a:r>
          </a:p>
        </p:txBody>
      </p:sp>
      <p:sp>
        <p:nvSpPr>
          <p:cNvPr id="7" name="Text Placeholder 6">
            <a:extLst>
              <a:ext uri="{FF2B5EF4-FFF2-40B4-BE49-F238E27FC236}">
                <a16:creationId xmlns:a16="http://schemas.microsoft.com/office/drawing/2014/main" id="{71A05B45-A190-4C34-B8B4-AE31B91D07E5}"/>
              </a:ext>
            </a:extLst>
          </p:cNvPr>
          <p:cNvSpPr>
            <a:spLocks noGrp="1"/>
          </p:cNvSpPr>
          <p:nvPr>
            <p:ph type="body" sz="quarter" idx="13"/>
          </p:nvPr>
        </p:nvSpPr>
        <p:spPr/>
        <p:txBody>
          <a:bodyPr/>
          <a:lstStyle/>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from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dataclasses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import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dataclass</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@dataclass</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class Product:</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name:str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price:float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0.0</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discountPercent:int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getDiscountAmount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100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getDiscountPrice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self.getDiscountAmount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getDescription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self.name</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16</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795358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objects module (part 2)</a:t>
            </a:r>
          </a:p>
        </p:txBody>
      </p:sp>
      <p:sp>
        <p:nvSpPr>
          <p:cNvPr id="7" name="Text Placeholder 6">
            <a:extLst>
              <a:ext uri="{FF2B5EF4-FFF2-40B4-BE49-F238E27FC236}">
                <a16:creationId xmlns:a16="http://schemas.microsoft.com/office/drawing/2014/main" id="{E715D203-A90A-46B4-8923-5C8915B7500C}"/>
              </a:ext>
            </a:extLst>
          </p:cNvPr>
          <p:cNvSpPr>
            <a:spLocks noGrp="1"/>
          </p:cNvSpPr>
          <p:nvPr>
            <p:ph type="body" sz="quarter" idx="13"/>
          </p:nvPr>
        </p:nvSpPr>
        <p:spPr>
          <a:xfrm>
            <a:off x="838200" y="1066800"/>
            <a:ext cx="7467600" cy="4876800"/>
          </a:xfrm>
        </p:spPr>
        <p:txBody>
          <a:bodyPr/>
          <a:lstStyle/>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@dataclass</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class Book(Product):</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author:str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getDescription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(self):</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f"{</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Product.getDescription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(self)} by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self.author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@dataclass                </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class Movie(Product):</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year:int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0</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getDescription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(self):</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f"{</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Product.getDescription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(self)}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self.year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17</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321195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user interface for the Product Viewer</a:t>
            </a:r>
          </a:p>
        </p:txBody>
      </p:sp>
      <p:sp>
        <p:nvSpPr>
          <p:cNvPr id="7" name="Text Placeholder 6">
            <a:extLst>
              <a:ext uri="{FF2B5EF4-FFF2-40B4-BE49-F238E27FC236}">
                <a16:creationId xmlns:a16="http://schemas.microsoft.com/office/drawing/2014/main" id="{16F84E76-FD50-400E-B103-6D704216DFB1}"/>
              </a:ext>
            </a:extLst>
          </p:cNvPr>
          <p:cNvSpPr>
            <a:spLocks noGrp="1"/>
          </p:cNvSpPr>
          <p:nvPr>
            <p:ph type="body" sz="quarter" idx="15"/>
          </p:nvPr>
        </p:nvSpPr>
        <p:spPr>
          <a:xfrm>
            <a:off x="1295400" y="1143000"/>
            <a:ext cx="5105400" cy="32766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PRODUCTS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 Stanley 13 Ounce Wood Hammer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 The Big Short by Michael Lewis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3. The Holy Grail - DVD (1975)</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product number: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PRODUCT DATA</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Name:             The Big Short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Author:           Michael Lewis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Discount price:   10.53</a:t>
            </a:r>
          </a:p>
          <a:p>
            <a:pPr marL="0"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View another product? (y/n)</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18</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928173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product_viewer</a:t>
            </a:r>
            <a:r>
              <a:rPr lang="en-US" dirty="0"/>
              <a:t> module (part 1)</a:t>
            </a:r>
          </a:p>
        </p:txBody>
      </p:sp>
      <p:sp>
        <p:nvSpPr>
          <p:cNvPr id="7" name="Text Placeholder 6">
            <a:extLst>
              <a:ext uri="{FF2B5EF4-FFF2-40B4-BE49-F238E27FC236}">
                <a16:creationId xmlns:a16="http://schemas.microsoft.com/office/drawing/2014/main" id="{426183DE-D94C-4E58-A510-5242065D98F0}"/>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from objects import Product, Book, Movie</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show_products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(products):</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print("PRODUCTS")</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for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product in enumerate(products, start=1):</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print(f"{</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product.</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getDescription</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print()</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show_product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(product):</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w=18</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print("PRODUCT DATA")</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print(f"{'Name:':{w}}{product.name}")</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isinstance</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(product, Book)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print(f"{'Author:':{w}}{</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product.author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isinstance</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(product, Movie)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print(f"{'Year:':{w}}{</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product.year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print(f"{'Discount price:':{w}}{</a:t>
            </a:r>
          </a:p>
          <a:p>
            <a:pPr marL="344488"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product.getDiscountPrice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():.2f}")</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print()</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19</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915532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Applied objectives</a:t>
            </a:r>
          </a:p>
        </p:txBody>
      </p:sp>
      <p:sp>
        <p:nvSpPr>
          <p:cNvPr id="7" name="Text Placeholder 6">
            <a:extLst>
              <a:ext uri="{FF2B5EF4-FFF2-40B4-BE49-F238E27FC236}">
                <a16:creationId xmlns:a16="http://schemas.microsoft.com/office/drawing/2014/main" id="{816B904D-9DA7-43F0-8198-C1B2B4B4DF53}"/>
              </a:ext>
            </a:extLst>
          </p:cNvPr>
          <p:cNvSpPr>
            <a:spLocks noGrp="1"/>
          </p:cNvSpPr>
          <p:nvPr>
            <p:ph type="body" sz="quarter" idx="13"/>
          </p:nvPr>
        </p:nvSpPr>
        <p:spPr/>
        <p:txBody>
          <a:bodyPr/>
          <a:lstStyle/>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Define and use a subclass that inherits a superclass and overrides one or more of the methods of the superclass.</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Define and use a class that overrides one or more methods of the object class.</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2" name="Footer Placeholder 1"/>
          <p:cNvSpPr>
            <a:spLocks noGrp="1"/>
          </p:cNvSpPr>
          <p:nvPr>
            <p:ph type="ftr" sz="quarter" idx="11"/>
          </p:nvPr>
        </p:nvSpPr>
        <p:spPr/>
        <p:txBody>
          <a:bodyPr/>
          <a:lstStyle/>
          <a:p>
            <a:pPr>
              <a:defRPr/>
            </a:pPr>
            <a:r>
              <a:rPr lang="en-US"/>
              <a:t>© 2021, Mike Murach &amp; Associates, Inc.</a:t>
            </a:r>
          </a:p>
        </p:txBody>
      </p:sp>
      <p:sp>
        <p:nvSpPr>
          <p:cNvPr id="4" name="Slide Number Placeholder 3"/>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253648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product_viewer</a:t>
            </a:r>
            <a:r>
              <a:rPr lang="en-US" dirty="0"/>
              <a:t> module (part 2)</a:t>
            </a:r>
          </a:p>
        </p:txBody>
      </p:sp>
      <p:sp>
        <p:nvSpPr>
          <p:cNvPr id="7" name="Text Placeholder 6">
            <a:extLst>
              <a:ext uri="{FF2B5EF4-FFF2-40B4-BE49-F238E27FC236}">
                <a16:creationId xmlns:a16="http://schemas.microsoft.com/office/drawing/2014/main" id="{FE03EC6F-908B-4B5B-AE94-59C721132E19}"/>
              </a:ext>
            </a:extLst>
          </p:cNvPr>
          <p:cNvSpPr>
            <a:spLocks noGrp="1"/>
          </p:cNvSpPr>
          <p:nvPr>
            <p:ph type="body" sz="quarter" idx="13"/>
          </p:nvPr>
        </p:nvSpPr>
        <p:spPr/>
        <p:txBody>
          <a:bodyPr/>
          <a:lstStyle/>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get_products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return a tuple of Product, Book, and Movie objects</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(Product("Stanley 13 Ounce Wood Hammer", 12.99, 62),</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Book("The Big Short", 15.95, 34, "Michael Lewis")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Movie("The Holy Grail - DVD", 14.99, 68, 1975)</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4488" marR="0">
              <a:spcBef>
                <a:spcPts val="0"/>
              </a:spcBef>
              <a:spcAft>
                <a:spcPts val="0"/>
              </a:spcAft>
              <a:tabLst>
                <a:tab pos="1371600" algn="l"/>
              </a:tabLst>
            </a:pPr>
            <a:r>
              <a:rPr lang="en-US" sz="1400" b="1" dirty="0">
                <a:effectLst/>
                <a:highlight>
                  <a:srgbClr val="00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get_product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(products):</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same as code in figure 14-6</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def main():</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4488"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same as code in figure 14-6</a:t>
            </a:r>
          </a:p>
          <a:p>
            <a:pPr marL="344488" marR="0">
              <a:spcBef>
                <a:spcPts val="0"/>
              </a:spcBef>
              <a:spcAft>
                <a:spcPts val="0"/>
              </a:spcAft>
              <a:tabLst>
                <a:tab pos="1371600" algn="l"/>
              </a:tabLst>
            </a:pP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if __name__ == "__main__":</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main()</a:t>
            </a:r>
          </a:p>
          <a:p>
            <a:pPr marL="344488" marR="0">
              <a:spcBef>
                <a:spcPts val="0"/>
              </a:spcBef>
              <a:spcAft>
                <a:spcPts val="0"/>
              </a:spcAft>
              <a:tabLst>
                <a:tab pos="1371600" algn="l"/>
              </a:tabLst>
            </a:pP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20</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851341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method of the object class</a:t>
            </a:r>
          </a:p>
        </p:txBody>
      </p:sp>
      <p:sp>
        <p:nvSpPr>
          <p:cNvPr id="7" name="Text Placeholder 6">
            <a:extLst>
              <a:ext uri="{FF2B5EF4-FFF2-40B4-BE49-F238E27FC236}">
                <a16:creationId xmlns:a16="http://schemas.microsoft.com/office/drawing/2014/main" id="{4C53F06C-EB6C-49C7-9099-F6BF69958B4B}"/>
              </a:ext>
            </a:extLst>
          </p:cNvPr>
          <p:cNvSpPr>
            <a:spLocks noGrp="1"/>
          </p:cNvSpPr>
          <p:nvPr>
            <p:ph type="body" sz="quarter" idx="13"/>
          </p:nvPr>
        </p:nvSpPr>
        <p:spPr>
          <a:xfrm>
            <a:off x="838200" y="1066800"/>
            <a:ext cx="7467600" cy="4876800"/>
          </a:xfrm>
        </p:spPr>
        <p:txBody>
          <a:bodyPr/>
          <a:lstStyle/>
          <a:p>
            <a:pPr marL="347345" marR="274320">
              <a:spcBef>
                <a:spcPts val="0"/>
              </a:spcBef>
              <a:spcAft>
                <a:spcPts val="600"/>
              </a:spcAft>
            </a:pPr>
            <a:r>
              <a:rPr lang="en-US" sz="1400" b="1" spc="-10" dirty="0">
                <a:latin typeface="Courier New" panose="02070309020205020404" pitchFamily="49" charset="0"/>
                <a:ea typeface="Times New Roman" panose="02020603050405020304" pitchFamily="18" charset="0"/>
              </a:rPr>
              <a:t>__str__(self)</a:t>
            </a:r>
          </a:p>
          <a:p>
            <a:pPr marR="274320">
              <a:spcBef>
                <a:spcPts val="1500"/>
              </a:spcBef>
              <a:spcAft>
                <a:spcPts val="600"/>
              </a:spcAft>
            </a:pPr>
            <a:r>
              <a:rPr lang="en-US" sz="2400" b="1" spc="-10" dirty="0">
                <a:solidFill>
                  <a:srgbClr val="000099"/>
                </a:solidFill>
                <a:latin typeface="+mj-lt"/>
                <a:ea typeface="Times New Roman" panose="02020603050405020304" pitchFamily="18" charset="0"/>
              </a:rPr>
              <a:t>The syntax for overriding the __str__() method</a:t>
            </a:r>
            <a:endParaRPr lang="en-US" sz="2400" spc="-10" dirty="0">
              <a:solidFill>
                <a:srgbClr val="000099"/>
              </a:solidFill>
              <a:latin typeface="+mj-lt"/>
              <a:ea typeface="Times New Roman" panose="02020603050405020304" pitchFamily="18" charset="0"/>
            </a:endParaRPr>
          </a:p>
          <a:p>
            <a:pPr marL="347345" marR="0" lvl="0" indent="0" algn="l" defTabSz="914400" rtl="0" eaLnBrk="1" fontAlgn="base" latinLnBrk="0" hangingPunct="1">
              <a:lnSpc>
                <a:spcPct val="100000"/>
              </a:lnSpc>
              <a:spcBef>
                <a:spcPts val="0"/>
              </a:spcBef>
              <a:spcAft>
                <a:spcPts val="0"/>
              </a:spcAft>
              <a:buClrTx/>
              <a:buSzTx/>
              <a:buFontTx/>
              <a:buNone/>
              <a:tabLst>
                <a:tab pos="1371600" algn="l"/>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def __str__(self):</a:t>
            </a:r>
          </a:p>
          <a:p>
            <a:pPr marL="347345" marR="0" lvl="0" indent="0" algn="l" defTabSz="914400" rtl="0" eaLnBrk="1" fontAlgn="base" latinLnBrk="0" hangingPunct="1">
              <a:lnSpc>
                <a:spcPct val="100000"/>
              </a:lnSpc>
              <a:spcBef>
                <a:spcPts val="0"/>
              </a:spcBef>
              <a:spcAft>
                <a:spcPts val="0"/>
              </a:spcAft>
              <a:buClrTx/>
              <a:buSzTx/>
              <a:buFontTx/>
              <a:buNone/>
              <a:tabLst>
                <a:tab pos="1371600" algn="l"/>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return </a:t>
            </a:r>
            <a:r>
              <a:rPr kumimoji="0" lang="en-US" sz="1400" b="1" i="1" u="none" strike="noStrike" kern="0" cap="none" spc="0" normalizeH="0" baseline="0" noProof="0" dirty="0" err="1">
                <a:ln>
                  <a:noFill/>
                </a:ln>
                <a:solidFill>
                  <a:srgbClr val="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stringForObject</a:t>
            </a:r>
            <a:endPar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Times New Roman" panose="02020603050405020304" pitchFamily="18" charset="0"/>
            </a:endParaRPr>
          </a:p>
          <a:p>
            <a:pPr marL="347345" marR="0" lvl="0" indent="0" algn="l" defTabSz="914400" rtl="0" eaLnBrk="1" fontAlgn="base" latinLnBrk="0" hangingPunct="1">
              <a:lnSpc>
                <a:spcPct val="100000"/>
              </a:lnSpc>
              <a:spcBef>
                <a:spcPts val="900"/>
              </a:spcBef>
              <a:spcAft>
                <a:spcPts val="600"/>
              </a:spcAft>
              <a:buClrTx/>
              <a:buSzTx/>
              <a:buFontTx/>
              <a:buNone/>
              <a:tabLst>
                <a:tab pos="1371600" algn="l"/>
                <a:tab pos="2743200" algn="l"/>
              </a:tabLst>
              <a:defRPr/>
            </a:pPr>
            <a:r>
              <a:rPr kumimoji="0" lang="en-US" sz="2000" b="1" i="0" u="none" strike="noStrike" kern="0" cap="none" spc="-10" normalizeH="0" baseline="0" noProof="0" dirty="0">
                <a:ln>
                  <a:noFill/>
                </a:ln>
                <a:solidFill>
                  <a:srgbClr val="000099"/>
                </a:solidFill>
                <a:effectLst/>
                <a:uLnTx/>
                <a:uFillTx/>
                <a:latin typeface="Arial" panose="020B0604020202020204" pitchFamily="34" charset="0"/>
                <a:ea typeface="Times New Roman" panose="02020603050405020304" pitchFamily="18" charset="0"/>
                <a:cs typeface="Times New Roman" panose="02020603050405020304" pitchFamily="18" charset="0"/>
              </a:rPr>
              <a:t>A __str__() method in the Product class </a:t>
            </a:r>
          </a:p>
          <a:p>
            <a:pPr marL="347345" marR="0" lvl="0" indent="0" algn="l" defTabSz="914400" rtl="0" eaLnBrk="1" fontAlgn="base" latinLnBrk="0" hangingPunct="1">
              <a:lnSpc>
                <a:spcPct val="100000"/>
              </a:lnSpc>
              <a:spcBef>
                <a:spcPts val="0"/>
              </a:spcBef>
              <a:spcAft>
                <a:spcPts val="0"/>
              </a:spcAft>
              <a:buClrTx/>
              <a:buSzTx/>
              <a:buFontTx/>
              <a:buNone/>
              <a:tabLst>
                <a:tab pos="1371600" algn="l"/>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def __str__(self):</a:t>
            </a:r>
          </a:p>
          <a:p>
            <a:pPr marL="347345" marR="0" lvl="0" indent="0" algn="l" defTabSz="914400" rtl="0" eaLnBrk="1" fontAlgn="base" latinLnBrk="0" hangingPunct="1">
              <a:lnSpc>
                <a:spcPct val="100000"/>
              </a:lnSpc>
              <a:spcBef>
                <a:spcPts val="0"/>
              </a:spcBef>
              <a:spcAft>
                <a:spcPts val="0"/>
              </a:spcAft>
              <a:buClrTx/>
              <a:buSzTx/>
              <a:buFontTx/>
              <a:buNone/>
              <a:tabLst>
                <a:tab pos="1371600" algn="l"/>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return f"{self.name} | {</a:t>
            </a:r>
            <a:r>
              <a:rPr kumimoji="0" lang="en-US" sz="1400" b="1" i="0" u="none" strike="noStrike" kern="0" cap="none" spc="0" normalizeH="0" baseline="0" noProof="0" dirty="0" err="1">
                <a:ln>
                  <a:noFill/>
                </a:ln>
                <a:solidFill>
                  <a:srgbClr val="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self.price</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 | {</a:t>
            </a:r>
            <a:r>
              <a:rPr kumimoji="0" lang="en-US" sz="1400" b="1" i="0" u="none" strike="noStrike" kern="0" cap="none" spc="0" normalizeH="0" baseline="0" noProof="0" dirty="0" err="1">
                <a:ln>
                  <a:noFill/>
                </a:ln>
                <a:solidFill>
                  <a:srgbClr val="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self.discountPercent</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21</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737052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pPr marL="0" marR="0" lvl="0" indent="0" defTabSz="914400" rtl="0" eaLnBrk="1" fontAlgn="base" latinLnBrk="0" hangingPunct="1">
              <a:lnSpc>
                <a:spcPct val="100000"/>
              </a:lnSpc>
              <a:spcBef>
                <a:spcPts val="900"/>
              </a:spcBef>
              <a:spcAft>
                <a:spcPts val="600"/>
              </a:spcAft>
              <a:tabLst>
                <a:tab pos="1371600" algn="l"/>
              </a:tabLst>
              <a:defRPr/>
            </a:pPr>
            <a:r>
              <a:rPr kumimoji="0" lang="en-US" sz="2400" b="1" i="0" u="none" strike="noStrike" kern="0" cap="none" spc="0" normalizeH="0" baseline="0" noProof="0" dirty="0">
                <a:ln>
                  <a:noFill/>
                </a:ln>
                <a:solidFill>
                  <a:srgbClr val="000099"/>
                </a:solidFill>
                <a:effectLst/>
                <a:uLnTx/>
                <a:uFillTx/>
                <a:latin typeface="Arial" panose="020B0604020202020204" pitchFamily="34" charset="0"/>
                <a:ea typeface="Times New Roman" panose="02020603050405020304" pitchFamily="18" charset="0"/>
                <a:cs typeface="Times New Roman" panose="02020603050405020304" pitchFamily="18" charset="0"/>
              </a:rPr>
              <a:t>Code that automatically calls the __str__() method</a:t>
            </a:r>
            <a:endParaRPr lang="en-US" dirty="0"/>
          </a:p>
        </p:txBody>
      </p:sp>
      <p:sp>
        <p:nvSpPr>
          <p:cNvPr id="7" name="Text Placeholder 6">
            <a:extLst>
              <a:ext uri="{FF2B5EF4-FFF2-40B4-BE49-F238E27FC236}">
                <a16:creationId xmlns:a16="http://schemas.microsoft.com/office/drawing/2014/main" id="{196606A7-D961-4C73-9906-4887792A0D8B}"/>
              </a:ext>
            </a:extLst>
          </p:cNvPr>
          <p:cNvSpPr>
            <a:spLocks noGrp="1"/>
          </p:cNvSpPr>
          <p:nvPr>
            <p:ph type="body" sz="quarter" idx="13"/>
          </p:nvPr>
        </p:nvSpPr>
        <p:spPr>
          <a:xfrm>
            <a:off x="838200" y="1066800"/>
            <a:ext cx="7924800" cy="10668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product = Product("Stanley 13 Ounce Wood Hammer", 12.99, 62)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print(product)</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console if the Product class</a:t>
            </a:r>
            <a:b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overrides the __str__() method </a:t>
            </a:r>
          </a:p>
          <a:p>
            <a:endParaRPr lang="en-US" dirty="0"/>
          </a:p>
        </p:txBody>
      </p:sp>
      <p:sp>
        <p:nvSpPr>
          <p:cNvPr id="9" name="Text Placeholder 8">
            <a:extLst>
              <a:ext uri="{FF2B5EF4-FFF2-40B4-BE49-F238E27FC236}">
                <a16:creationId xmlns:a16="http://schemas.microsoft.com/office/drawing/2014/main" id="{F3384722-F4F3-4E74-8C4D-FE3A8CF71F2F}"/>
              </a:ext>
            </a:extLst>
          </p:cNvPr>
          <p:cNvSpPr>
            <a:spLocks noGrp="1"/>
          </p:cNvSpPr>
          <p:nvPr>
            <p:ph type="body" sz="quarter" idx="16"/>
          </p:nvPr>
        </p:nvSpPr>
        <p:spPr>
          <a:xfrm>
            <a:off x="1295400" y="2442121"/>
            <a:ext cx="5562600" cy="283668"/>
          </a:xfrm>
        </p:spPr>
        <p:txBody>
          <a:bodyPr/>
          <a:lstStyle/>
          <a:p>
            <a:pPr>
              <a:spcBef>
                <a:spcPts val="0"/>
              </a:spcBef>
              <a:spcAft>
                <a:spcPts val="0"/>
              </a:spcAft>
              <a:tabLst>
                <a:tab pos="1371600" algn="l"/>
                <a:tab pos="1371600" algn="l"/>
                <a:tab pos="469646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Stanley 13 Ounce Wood Hammer | 12.99 | 62</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10" name="Text Placeholder 9">
            <a:extLst>
              <a:ext uri="{FF2B5EF4-FFF2-40B4-BE49-F238E27FC236}">
                <a16:creationId xmlns:a16="http://schemas.microsoft.com/office/drawing/2014/main" id="{2DC12CEC-D936-414B-9CA6-22FA3C915F5D}"/>
              </a:ext>
            </a:extLst>
          </p:cNvPr>
          <p:cNvSpPr>
            <a:spLocks noGrp="1"/>
          </p:cNvSpPr>
          <p:nvPr>
            <p:ph type="body" sz="quarter" idx="17"/>
          </p:nvPr>
        </p:nvSpPr>
        <p:spPr>
          <a:xfrm>
            <a:off x="838200" y="2969980"/>
            <a:ext cx="7543800" cy="457200"/>
          </a:xfrm>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console if the __str__() method isn’t overridden</a:t>
            </a:r>
            <a:b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(data class)</a:t>
            </a:r>
          </a:p>
          <a:p>
            <a:endParaRPr lang="en-US" dirty="0"/>
          </a:p>
        </p:txBody>
      </p:sp>
      <p:sp>
        <p:nvSpPr>
          <p:cNvPr id="8" name="Text Placeholder 7">
            <a:extLst>
              <a:ext uri="{FF2B5EF4-FFF2-40B4-BE49-F238E27FC236}">
                <a16:creationId xmlns:a16="http://schemas.microsoft.com/office/drawing/2014/main" id="{38C2199E-1A32-4864-831C-48B27E0601F1}"/>
              </a:ext>
            </a:extLst>
          </p:cNvPr>
          <p:cNvSpPr>
            <a:spLocks noGrp="1"/>
          </p:cNvSpPr>
          <p:nvPr>
            <p:ph type="body" sz="quarter" idx="15"/>
          </p:nvPr>
        </p:nvSpPr>
        <p:spPr>
          <a:xfrm>
            <a:off x="1295400" y="3759514"/>
            <a:ext cx="5562600" cy="504046"/>
          </a:xfrm>
        </p:spPr>
        <p:txBody>
          <a:bodyPr/>
          <a:lstStyle/>
          <a:p>
            <a:pPr marL="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Product(name='Stanley 13 Ounce Wood Hammer', price=12.99,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=62)</a:t>
            </a:r>
          </a:p>
          <a:p>
            <a:endParaRPr lang="en-US" sz="1400" dirty="0"/>
          </a:p>
        </p:txBody>
      </p:sp>
      <p:sp>
        <p:nvSpPr>
          <p:cNvPr id="11" name="Text Placeholder 9">
            <a:extLst>
              <a:ext uri="{FF2B5EF4-FFF2-40B4-BE49-F238E27FC236}">
                <a16:creationId xmlns:a16="http://schemas.microsoft.com/office/drawing/2014/main" id="{4F148A12-5981-45F2-A86C-16E8F97A409E}"/>
              </a:ext>
            </a:extLst>
          </p:cNvPr>
          <p:cNvSpPr txBox="1">
            <a:spLocks/>
          </p:cNvSpPr>
          <p:nvPr/>
        </p:nvSpPr>
        <p:spPr bwMode="auto">
          <a:xfrm>
            <a:off x="838200" y="4497620"/>
            <a:ext cx="7543800" cy="6839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2000">
                <a:solidFill>
                  <a:schemeClr val="tx1"/>
                </a:solidFill>
                <a:latin typeface="+mn-lt"/>
                <a:ea typeface="+mn-ea"/>
                <a:cs typeface="+mn-cs"/>
              </a:defRPr>
            </a:lvl1pPr>
            <a:lvl2pPr marL="457200" indent="0" algn="l" rtl="0" eaLnBrk="1" fontAlgn="base" hangingPunct="1">
              <a:spcBef>
                <a:spcPct val="20000"/>
              </a:spcBef>
              <a:spcAft>
                <a:spcPct val="0"/>
              </a:spcAft>
              <a:buNone/>
              <a:defRPr sz="2800">
                <a:solidFill>
                  <a:schemeClr val="tx1"/>
                </a:solidFill>
                <a:latin typeface="+mn-lt"/>
              </a:defRPr>
            </a:lvl2pPr>
            <a:lvl3pPr marL="914400" indent="0" algn="l" rtl="0" eaLnBrk="1" fontAlgn="base" hangingPunct="1">
              <a:spcBef>
                <a:spcPct val="20000"/>
              </a:spcBef>
              <a:spcAft>
                <a:spcPct val="0"/>
              </a:spcAft>
              <a:buNone/>
              <a:defRPr sz="2400">
                <a:solidFill>
                  <a:schemeClr val="tx1"/>
                </a:solidFill>
                <a:latin typeface="+mn-lt"/>
              </a:defRPr>
            </a:lvl3pPr>
            <a:lvl4pPr marL="1371600" indent="0" algn="l" rtl="0" eaLnBrk="1" fontAlgn="base" hangingPunct="1">
              <a:spcBef>
                <a:spcPct val="20000"/>
              </a:spcBef>
              <a:spcAft>
                <a:spcPct val="0"/>
              </a:spcAft>
              <a:buNone/>
              <a:defRPr sz="2000">
                <a:solidFill>
                  <a:schemeClr val="tx1"/>
                </a:solidFill>
                <a:latin typeface="+mn-lt"/>
              </a:defRPr>
            </a:lvl4pPr>
            <a:lvl5pPr marL="1828800" indent="0" algn="l" rtl="0" eaLnBrk="1" fontAlgn="base" hangingPunct="1">
              <a:spcBef>
                <a:spcPct val="20000"/>
              </a:spcBef>
              <a:spcAft>
                <a:spcPct val="0"/>
              </a:spcAft>
              <a:buNone/>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7345">
              <a:spcBef>
                <a:spcPts val="900"/>
              </a:spcBef>
              <a:spcAft>
                <a:spcPts val="600"/>
              </a:spcAft>
              <a:tabLst>
                <a:tab pos="1371600" algn="l"/>
                <a:tab pos="2743200" algn="l"/>
              </a:tabLst>
            </a:pPr>
            <a:r>
              <a:rPr lang="en-US" b="1" kern="0"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console if the __str__() method isn’t overridden</a:t>
            </a:r>
            <a:br>
              <a:rPr lang="en-US" b="1" kern="0"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b="1" kern="0"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(explicit constructor)</a:t>
            </a:r>
          </a:p>
          <a:p>
            <a:endParaRPr lang="en-US" kern="0" dirty="0"/>
          </a:p>
        </p:txBody>
      </p:sp>
      <p:sp>
        <p:nvSpPr>
          <p:cNvPr id="12" name="Text Placeholder 7">
            <a:extLst>
              <a:ext uri="{FF2B5EF4-FFF2-40B4-BE49-F238E27FC236}">
                <a16:creationId xmlns:a16="http://schemas.microsoft.com/office/drawing/2014/main" id="{4ECBF828-AF1C-4452-AC47-0935216855E7}"/>
              </a:ext>
            </a:extLst>
          </p:cNvPr>
          <p:cNvSpPr txBox="1">
            <a:spLocks/>
          </p:cNvSpPr>
          <p:nvPr/>
        </p:nvSpPr>
        <p:spPr bwMode="auto">
          <a:xfrm>
            <a:off x="1295400" y="5336875"/>
            <a:ext cx="5562600" cy="325932"/>
          </a:xfrm>
          <a:prstGeom prst="rect">
            <a:avLst/>
          </a:prstGeom>
          <a:solidFill>
            <a:schemeClr val="bg1">
              <a:lumMod val="95000"/>
            </a:schemeClr>
          </a:solidFill>
          <a:ln w="31750" cmpd="thickThin">
            <a:solidFill>
              <a:schemeClr val="tx1"/>
            </a:solidFill>
          </a:ln>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spcBef>
                <a:spcPts val="0"/>
              </a:spcBef>
              <a:spcAft>
                <a:spcPts val="0"/>
              </a:spcAft>
              <a:tabLst>
                <a:tab pos="1371600" algn="l"/>
              </a:tabLst>
            </a:pPr>
            <a:r>
              <a:rPr lang="en-US" sz="1400" b="1" kern="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sz="1400" b="1" kern="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objects.Product</a:t>
            </a:r>
            <a:r>
              <a:rPr lang="en-US" sz="1400" b="1" kern="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object at 0x03769930&gt;</a:t>
            </a:r>
            <a:endParaRPr lang="en-US" sz="1400" b="1" kern="0"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kern="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22</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938145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__</a:t>
            </a:r>
            <a:r>
              <a:rPr lang="en-US" dirty="0" err="1"/>
              <a:t>iter</a:t>
            </a:r>
            <a:r>
              <a:rPr lang="en-US" dirty="0"/>
              <a:t>__() method of the object class</a:t>
            </a:r>
          </a:p>
        </p:txBody>
      </p:sp>
      <p:sp>
        <p:nvSpPr>
          <p:cNvPr id="7" name="Text Placeholder 6">
            <a:extLst>
              <a:ext uri="{FF2B5EF4-FFF2-40B4-BE49-F238E27FC236}">
                <a16:creationId xmlns:a16="http://schemas.microsoft.com/office/drawing/2014/main" id="{177DD5DA-F7F5-4D9C-A584-651DCB05AC6B}"/>
              </a:ext>
            </a:extLst>
          </p:cNvPr>
          <p:cNvSpPr>
            <a:spLocks noGrp="1"/>
          </p:cNvSpPr>
          <p:nvPr>
            <p:ph type="body" sz="quarter" idx="13"/>
          </p:nvPr>
        </p:nvSpPr>
        <p:spPr>
          <a:xfrm>
            <a:off x="838200" y="1143000"/>
            <a:ext cx="7391400" cy="4800600"/>
          </a:xfrm>
        </p:spPr>
        <p:txBody>
          <a:bodyPr/>
          <a:lstStyle/>
          <a:p>
            <a:pPr marL="347345" marR="274320">
              <a:spcBef>
                <a:spcPts val="0"/>
              </a:spcBef>
              <a:spcAft>
                <a:spcPts val="600"/>
              </a:spcAft>
            </a:pPr>
            <a:r>
              <a:rPr lang="en-US" sz="1600" b="1" spc="-10" dirty="0">
                <a:latin typeface="Courier New" panose="02070309020205020404" pitchFamily="49" charset="0"/>
                <a:ea typeface="Times New Roman" panose="02020603050405020304" pitchFamily="18" charset="0"/>
              </a:rPr>
              <a:t>__</a:t>
            </a:r>
            <a:r>
              <a:rPr lang="en-US" sz="1600" b="1" spc="-10" dirty="0" err="1">
                <a:latin typeface="Courier New" panose="02070309020205020404" pitchFamily="49" charset="0"/>
                <a:ea typeface="Times New Roman" panose="02020603050405020304" pitchFamily="18" charset="0"/>
              </a:rPr>
              <a:t>iter</a:t>
            </a:r>
            <a:r>
              <a:rPr lang="en-US" sz="1600" b="1" spc="-10" dirty="0">
                <a:latin typeface="Courier New" panose="02070309020205020404" pitchFamily="49" charset="0"/>
                <a:ea typeface="Times New Roman" panose="02020603050405020304" pitchFamily="18" charset="0"/>
              </a:rPr>
              <a:t>__(self)</a:t>
            </a:r>
          </a:p>
          <a:p>
            <a:pPr marR="274320">
              <a:spcBef>
                <a:spcPts val="1500"/>
              </a:spcBef>
              <a:spcAft>
                <a:spcPts val="600"/>
              </a:spcAft>
            </a:pPr>
            <a:r>
              <a:rPr lang="en-US" sz="2400" b="1" spc="-10" dirty="0">
                <a:solidFill>
                  <a:srgbClr val="000099"/>
                </a:solidFill>
                <a:latin typeface="+mj-lt"/>
                <a:ea typeface="Times New Roman" panose="02020603050405020304" pitchFamily="18" charset="0"/>
              </a:rPr>
              <a:t>The yield keyword</a:t>
            </a:r>
          </a:p>
          <a:p>
            <a:pPr marL="344488" marR="274320">
              <a:spcBef>
                <a:spcPts val="0"/>
              </a:spcBef>
              <a:spcAft>
                <a:spcPts val="600"/>
              </a:spcAft>
            </a:pPr>
            <a:r>
              <a:rPr lang="en-US" sz="1600" b="1" spc="-10" dirty="0">
                <a:latin typeface="Courier New" panose="02070309020205020404" pitchFamily="49" charset="0"/>
                <a:ea typeface="Times New Roman" panose="02020603050405020304" pitchFamily="18" charset="0"/>
                <a:cs typeface="Courier New" panose="02070309020205020404" pitchFamily="49" charset="0"/>
              </a:rPr>
              <a:t>yield</a:t>
            </a:r>
            <a:endParaRPr lang="en-US" sz="1600" spc="-10"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23</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52606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constructor for a Dice class</a:t>
            </a:r>
          </a:p>
        </p:txBody>
      </p:sp>
      <p:sp>
        <p:nvSpPr>
          <p:cNvPr id="7" name="Text Placeholder 6">
            <a:extLst>
              <a:ext uri="{FF2B5EF4-FFF2-40B4-BE49-F238E27FC236}">
                <a16:creationId xmlns:a16="http://schemas.microsoft.com/office/drawing/2014/main" id="{D410347F-A668-47DD-8C2A-5FE170F600FF}"/>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class Dice: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def __</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__(self):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self.__list</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 method that defines an iterator for the class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__</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iter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__(self):</a:t>
            </a:r>
          </a:p>
          <a:p>
            <a:pPr marL="228600"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for die in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self.__list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228600"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yield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die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24</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460392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Dice object that contains five Die objects</a:t>
            </a:r>
          </a:p>
        </p:txBody>
      </p:sp>
      <p:sp>
        <p:nvSpPr>
          <p:cNvPr id="7" name="Text Placeholder 6">
            <a:extLst>
              <a:ext uri="{FF2B5EF4-FFF2-40B4-BE49-F238E27FC236}">
                <a16:creationId xmlns:a16="http://schemas.microsoft.com/office/drawing/2014/main" id="{30570887-8D7D-4704-82F1-D3C42106A54C}"/>
              </a:ext>
            </a:extLst>
          </p:cNvPr>
          <p:cNvSpPr>
            <a:spLocks noGrp="1"/>
          </p:cNvSpPr>
          <p:nvPr>
            <p:ph type="body" sz="quarter" idx="13"/>
          </p:nvPr>
        </p:nvSpPr>
        <p:spPr>
          <a:xfrm>
            <a:off x="838200" y="1066801"/>
            <a:ext cx="7696200" cy="26670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dice = Dice()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for i in range(5):</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die = Die()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dice.addDie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(die)</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that automatically calls the __</a:t>
            </a:r>
            <a:r>
              <a:rPr lang="en-US" sz="2400" b="1" dirty="0" err="1">
                <a:solidFill>
                  <a:srgbClr val="000099"/>
                </a:solidFill>
                <a:latin typeface="Arial" panose="020B0604020202020204" pitchFamily="34" charset="0"/>
                <a:ea typeface="Times New Roman" panose="02020603050405020304" pitchFamily="18" charset="0"/>
                <a:cs typeface="Times New Roman" panose="02020603050405020304" pitchFamily="18" charset="0"/>
              </a:rPr>
              <a:t>iter</a:t>
            </a: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__() method</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for die in dice: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die.value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end=" ")</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console if the Dice class defines an iterator</a:t>
            </a:r>
          </a:p>
          <a:p>
            <a:endParaRPr lang="en-US" dirty="0"/>
          </a:p>
        </p:txBody>
      </p:sp>
      <p:sp>
        <p:nvSpPr>
          <p:cNvPr id="9" name="Text Placeholder 8">
            <a:extLst>
              <a:ext uri="{FF2B5EF4-FFF2-40B4-BE49-F238E27FC236}">
                <a16:creationId xmlns:a16="http://schemas.microsoft.com/office/drawing/2014/main" id="{E1CD6CE7-9162-401D-BD41-4A46755370FE}"/>
              </a:ext>
            </a:extLst>
          </p:cNvPr>
          <p:cNvSpPr>
            <a:spLocks noGrp="1"/>
          </p:cNvSpPr>
          <p:nvPr>
            <p:ph type="body" sz="quarter" idx="16"/>
          </p:nvPr>
        </p:nvSpPr>
        <p:spPr>
          <a:xfrm>
            <a:off x="1295400" y="3778964"/>
            <a:ext cx="5562600" cy="32004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1 1 1 1 1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10" name="Text Placeholder 9">
            <a:extLst>
              <a:ext uri="{FF2B5EF4-FFF2-40B4-BE49-F238E27FC236}">
                <a16:creationId xmlns:a16="http://schemas.microsoft.com/office/drawing/2014/main" id="{7E9C4953-CEF9-45A8-BACC-D352360DE79A}"/>
              </a:ext>
            </a:extLst>
          </p:cNvPr>
          <p:cNvSpPr>
            <a:spLocks noGrp="1"/>
          </p:cNvSpPr>
          <p:nvPr>
            <p:ph type="body" sz="quarter" idx="17"/>
          </p:nvPr>
        </p:nvSpPr>
        <p:spPr>
          <a:xfrm>
            <a:off x="838200" y="4335502"/>
            <a:ext cx="7391400" cy="457200"/>
          </a:xfrm>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console if the Dice class doesn’t define an iterator</a:t>
            </a:r>
          </a:p>
          <a:p>
            <a:endParaRPr lang="en-US" dirty="0"/>
          </a:p>
        </p:txBody>
      </p:sp>
      <p:sp>
        <p:nvSpPr>
          <p:cNvPr id="8" name="Text Placeholder 7">
            <a:extLst>
              <a:ext uri="{FF2B5EF4-FFF2-40B4-BE49-F238E27FC236}">
                <a16:creationId xmlns:a16="http://schemas.microsoft.com/office/drawing/2014/main" id="{04748E3F-0A11-467A-BC94-0F10D2E34F1B}"/>
              </a:ext>
            </a:extLst>
          </p:cNvPr>
          <p:cNvSpPr>
            <a:spLocks noGrp="1"/>
          </p:cNvSpPr>
          <p:nvPr>
            <p:ph type="body" sz="quarter" idx="15"/>
          </p:nvPr>
        </p:nvSpPr>
        <p:spPr>
          <a:xfrm>
            <a:off x="1295400" y="4800600"/>
            <a:ext cx="5562600" cy="320040"/>
          </a:xfrm>
        </p:spPr>
        <p:txBody>
          <a:bodyPr/>
          <a:lstStyle/>
          <a:p>
            <a:pPr>
              <a:spcBef>
                <a:spcPts val="0"/>
              </a:spcBef>
              <a:spcAft>
                <a:spcPts val="0"/>
              </a:spcAft>
              <a:tabLst>
                <a:tab pos="1371600" algn="l"/>
              </a:tabLst>
            </a:pPr>
            <a:r>
              <a:rPr lang="en-US" sz="16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TypeError</a:t>
            </a: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'Dice' object is not </a:t>
            </a:r>
            <a:r>
              <a:rPr lang="en-US" sz="16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iterable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25</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060403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dice module (part 1)</a:t>
            </a:r>
          </a:p>
        </p:txBody>
      </p:sp>
      <p:sp>
        <p:nvSpPr>
          <p:cNvPr id="7" name="Text Placeholder 6">
            <a:extLst>
              <a:ext uri="{FF2B5EF4-FFF2-40B4-BE49-F238E27FC236}">
                <a16:creationId xmlns:a16="http://schemas.microsoft.com/office/drawing/2014/main" id="{5B77E884-6F89-4BAF-8FAA-A57BC459CF1B}"/>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import random</a:t>
            </a:r>
          </a:p>
          <a:p>
            <a:pPr marL="344488"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from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dataclasses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import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dataclass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4488"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4488"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@dataclass</a:t>
            </a:r>
          </a:p>
          <a:p>
            <a:pPr marL="344488"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class Die:</a:t>
            </a:r>
          </a:p>
          <a:p>
            <a:pPr marL="344488"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__</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value:int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1</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@property  # read-only!</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def value(self):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self.__value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def roll(self):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self.__value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random.randrange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(1, 7)</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make it easier to get the value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def __str__(self):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return str(</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self.__value</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26</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143565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dice module (part 2)</a:t>
            </a:r>
          </a:p>
        </p:txBody>
      </p:sp>
      <p:sp>
        <p:nvSpPr>
          <p:cNvPr id="7" name="Text Placeholder 6">
            <a:extLst>
              <a:ext uri="{FF2B5EF4-FFF2-40B4-BE49-F238E27FC236}">
                <a16:creationId xmlns:a16="http://schemas.microsoft.com/office/drawing/2014/main" id="{391A8F59-B888-4F61-8AE7-C50A2BFB435B}"/>
              </a:ext>
            </a:extLst>
          </p:cNvPr>
          <p:cNvSpPr>
            <a:spLocks noGrp="1"/>
          </p:cNvSpPr>
          <p:nvPr>
            <p:ph type="body" sz="quarter" idx="13"/>
          </p:nvPr>
        </p:nvSpPr>
        <p:spPr>
          <a:xfrm>
            <a:off x="838200" y="1066800"/>
            <a:ext cx="7696200" cy="49530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class Dice: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def __</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__(self):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self.__list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addDie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(self, die):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self.__</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list.append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(die)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rollAll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for die in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self.__list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die.roll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def __</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iter</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__(self):</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4488"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for die in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self.__list</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4488"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yield die</a:t>
            </a:r>
          </a:p>
          <a:p>
            <a:pPr marL="344488" marR="0">
              <a:spcBef>
                <a:spcPts val="0"/>
              </a:spcBef>
              <a:spcAft>
                <a:spcPts val="0"/>
              </a:spcAft>
              <a:tabLst>
                <a:tab pos="1371600" algn="l"/>
              </a:tabLst>
            </a:pPr>
            <a:endPar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600"/>
              </a:spcBef>
              <a:spcAft>
                <a:spcPts val="300"/>
              </a:spcAf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displays the value of each die</a:t>
            </a:r>
          </a:p>
          <a:p>
            <a:pPr marL="344488"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for die in dice:</a:t>
            </a:r>
            <a:b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b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print(die, end=" ")</a:t>
            </a:r>
          </a:p>
          <a:p>
            <a:pPr marL="344488" marR="0">
              <a:spcBef>
                <a:spcPts val="0"/>
              </a:spcBef>
              <a:spcAft>
                <a:spcPts val="0"/>
              </a:spcAft>
              <a:tabLst>
                <a:tab pos="1371600" algn="l"/>
              </a:tabLst>
            </a:pPr>
            <a:endPar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27</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105851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hierarchy for six common exceptions</a:t>
            </a:r>
          </a:p>
        </p:txBody>
      </p:sp>
      <p:sp>
        <p:nvSpPr>
          <p:cNvPr id="7" name="Text Placeholder 6">
            <a:extLst>
              <a:ext uri="{FF2B5EF4-FFF2-40B4-BE49-F238E27FC236}">
                <a16:creationId xmlns:a16="http://schemas.microsoft.com/office/drawing/2014/main" id="{510919AB-DED3-4E84-84DD-C1E43E327CEC}"/>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Exception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NameError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OSError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FileExistsError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FileNotFoundError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ValueError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28</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235349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syntax for creating your own exceptions</a:t>
            </a:r>
          </a:p>
        </p:txBody>
      </p:sp>
      <p:sp>
        <p:nvSpPr>
          <p:cNvPr id="7" name="Text Placeholder 6">
            <a:extLst>
              <a:ext uri="{FF2B5EF4-FFF2-40B4-BE49-F238E27FC236}">
                <a16:creationId xmlns:a16="http://schemas.microsoft.com/office/drawing/2014/main" id="{4D9E7D18-E8BB-467F-81BD-74DC469B2B46}"/>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class </a:t>
            </a: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CustomErrorName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ExceptionClassName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pass</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 class that defines a custom exception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class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DataAccessError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(Exception):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pass</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29</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735362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Knowledge objectives</a:t>
            </a:r>
          </a:p>
        </p:txBody>
      </p:sp>
      <p:sp>
        <p:nvSpPr>
          <p:cNvPr id="7" name="Text Placeholder 6">
            <a:extLst>
              <a:ext uri="{FF2B5EF4-FFF2-40B4-BE49-F238E27FC236}">
                <a16:creationId xmlns:a16="http://schemas.microsoft.com/office/drawing/2014/main" id="{A2F5D5FC-9EC5-42CE-95A2-6084A90F611D}"/>
              </a:ext>
            </a:extLst>
          </p:cNvPr>
          <p:cNvSpPr>
            <a:spLocks noGrp="1"/>
          </p:cNvSpPr>
          <p:nvPr>
            <p:ph type="body" sz="quarter" idx="13"/>
          </p:nvPr>
        </p:nvSpPr>
        <p:spPr/>
        <p:txBody>
          <a:bodyPr/>
          <a:lstStyle/>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Describe the way inheritance works.</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In general terms, explain how to override a method in the superclass when you’re defining a subclass. </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Describe the concept of polymorphism.</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Describe the use of the </a:t>
            </a:r>
            <a:r>
              <a:rPr lang="en-US" spc="-10" dirty="0" err="1">
                <a:latin typeface="Times New Roman" panose="02020603050405020304" pitchFamily="18" charset="0"/>
                <a:ea typeface="Times New Roman" panose="02020603050405020304" pitchFamily="18" charset="0"/>
              </a:rPr>
              <a:t>isinstance</a:t>
            </a:r>
            <a:r>
              <a:rPr lang="en-US" spc="-10" dirty="0">
                <a:latin typeface="Times New Roman" panose="02020603050405020304" pitchFamily="18" charset="0"/>
                <a:ea typeface="Times New Roman" panose="02020603050405020304" pitchFamily="18" charset="0"/>
              </a:rPr>
              <a:t>() method when working with objects.</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Describe the use of the __str__() method of the object class for defining a string representation for an object. </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Explain what an iterator is and how you create one using the __</a:t>
            </a:r>
            <a:r>
              <a:rPr lang="en-US" spc="-10" dirty="0" err="1">
                <a:latin typeface="Times New Roman" panose="02020603050405020304" pitchFamily="18" charset="0"/>
                <a:ea typeface="Times New Roman" panose="02020603050405020304" pitchFamily="18" charset="0"/>
              </a:rPr>
              <a:t>iter</a:t>
            </a:r>
            <a:r>
              <a:rPr lang="en-US" spc="-10" dirty="0">
                <a:latin typeface="Times New Roman" panose="02020603050405020304" pitchFamily="18" charset="0"/>
                <a:ea typeface="Times New Roman" panose="02020603050405020304" pitchFamily="18" charset="0"/>
              </a:rPr>
              <a:t>__() method of the object class and the yield keyword.</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Describe three factors that help determine when it is appropriate to use inheritance </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2" name="Footer Placeholder 1"/>
          <p:cNvSpPr>
            <a:spLocks noGrp="1"/>
          </p:cNvSpPr>
          <p:nvPr>
            <p:ph type="ftr" sz="quarter" idx="11"/>
          </p:nvPr>
        </p:nvSpPr>
        <p:spPr/>
        <p:txBody>
          <a:bodyPr/>
          <a:lstStyle/>
          <a:p>
            <a:pPr>
              <a:defRPr/>
            </a:pPr>
            <a:r>
              <a:rPr lang="en-US"/>
              <a:t>© 2021, Mike Murach &amp; Associates, Inc.</a:t>
            </a:r>
          </a:p>
        </p:txBody>
      </p:sp>
      <p:sp>
        <p:nvSpPr>
          <p:cNvPr id="4" name="Slide Number Placeholder 3"/>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3</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33738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module that uses the </a:t>
            </a:r>
            <a:r>
              <a:rPr lang="en-US" dirty="0" err="1"/>
              <a:t>DataAccessError</a:t>
            </a:r>
            <a:r>
              <a:rPr lang="en-US" dirty="0"/>
              <a:t> class</a:t>
            </a:r>
          </a:p>
        </p:txBody>
      </p:sp>
      <p:sp>
        <p:nvSpPr>
          <p:cNvPr id="7" name="Text Placeholder 6">
            <a:extLst>
              <a:ext uri="{FF2B5EF4-FFF2-40B4-BE49-F238E27FC236}">
                <a16:creationId xmlns:a16="http://schemas.microsoft.com/office/drawing/2014/main" id="{56E693EB-D901-4A59-BC77-A3A08EBE07EA}"/>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from objects import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DataAccessError</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read_movies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try:</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movies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with open("movies.csv", newline="") as file: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reader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csv.reader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(file)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for row in reader:</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movies.append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(row)</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movies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except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FileNotFoundError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raise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DataAccessError</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("Data source not found.")</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except Exception: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raise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DataAccessError</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("Error accessing data source.")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30</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766851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that handles a custom exception</a:t>
            </a:r>
          </a:p>
        </p:txBody>
      </p:sp>
      <p:sp>
        <p:nvSpPr>
          <p:cNvPr id="7" name="Text Placeholder 6">
            <a:extLst>
              <a:ext uri="{FF2B5EF4-FFF2-40B4-BE49-F238E27FC236}">
                <a16:creationId xmlns:a16="http://schemas.microsoft.com/office/drawing/2014/main" id="{2901D5BE-E837-40D2-980D-79AAE3FA37AB}"/>
              </a:ext>
            </a:extLst>
          </p:cNvPr>
          <p:cNvSpPr>
            <a:spLocks noGrp="1"/>
          </p:cNvSpPr>
          <p:nvPr>
            <p:ph type="body" sz="quarter" idx="13"/>
          </p:nvPr>
        </p:nvSpPr>
        <p:spPr>
          <a:xfrm>
            <a:off x="838200" y="1066799"/>
            <a:ext cx="7391400" cy="1916133"/>
          </a:xfrm>
        </p:spPr>
        <p:txBody>
          <a:bodyPr/>
          <a:lstStyle/>
          <a:p>
            <a:pPr marL="347345" marR="0">
              <a:spcBef>
                <a:spcPts val="0"/>
              </a:spcBef>
              <a:spcAft>
                <a:spcPts val="0"/>
              </a:spcAft>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from objects import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DataAccessError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try:</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movies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db.read_movies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except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DataAccessError</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as 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DataAccessError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e)</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console when the </a:t>
            </a:r>
            <a:r>
              <a:rPr lang="en-US" b="1" spc="-10" dirty="0" err="1">
                <a:solidFill>
                  <a:srgbClr val="000099"/>
                </a:solidFill>
                <a:latin typeface="Arial" panose="020B0604020202020204" pitchFamily="34" charset="0"/>
                <a:ea typeface="Times New Roman" panose="02020603050405020304" pitchFamily="18" charset="0"/>
                <a:cs typeface="Times New Roman" panose="02020603050405020304" pitchFamily="18" charset="0"/>
              </a:rPr>
              <a:t>FileNotFoundError</a:t>
            </a: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 occurs</a:t>
            </a:r>
          </a:p>
          <a:p>
            <a:endParaRPr lang="en-US" dirty="0"/>
          </a:p>
        </p:txBody>
      </p:sp>
      <p:sp>
        <p:nvSpPr>
          <p:cNvPr id="9" name="Text Placeholder 8">
            <a:extLst>
              <a:ext uri="{FF2B5EF4-FFF2-40B4-BE49-F238E27FC236}">
                <a16:creationId xmlns:a16="http://schemas.microsoft.com/office/drawing/2014/main" id="{4B511236-E953-4919-B3CE-6B158A479170}"/>
              </a:ext>
            </a:extLst>
          </p:cNvPr>
          <p:cNvSpPr>
            <a:spLocks noGrp="1"/>
          </p:cNvSpPr>
          <p:nvPr>
            <p:ph type="body" sz="quarter" idx="16"/>
          </p:nvPr>
        </p:nvSpPr>
        <p:spPr>
          <a:xfrm>
            <a:off x="1295400" y="3089611"/>
            <a:ext cx="6934200" cy="320040"/>
          </a:xfrm>
        </p:spPr>
        <p:txBody>
          <a:bodyPr/>
          <a:lstStyle/>
          <a:p>
            <a:pPr>
              <a:spcBef>
                <a:spcPts val="0"/>
              </a:spcBef>
              <a:spcAft>
                <a:spcPts val="0"/>
              </a:spcAft>
              <a:tabLst>
                <a:tab pos="1371600" algn="l"/>
              </a:tabLst>
            </a:pPr>
            <a:r>
              <a:rPr lang="en-US" sz="16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DataAccessError</a:t>
            </a: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Data source not found.</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10" name="Text Placeholder 9">
            <a:extLst>
              <a:ext uri="{FF2B5EF4-FFF2-40B4-BE49-F238E27FC236}">
                <a16:creationId xmlns:a16="http://schemas.microsoft.com/office/drawing/2014/main" id="{84ECCA3B-CAD4-44F8-9216-D71DA4088989}"/>
              </a:ext>
            </a:extLst>
          </p:cNvPr>
          <p:cNvSpPr>
            <a:spLocks noGrp="1"/>
          </p:cNvSpPr>
          <p:nvPr>
            <p:ph type="body" sz="quarter" idx="17"/>
          </p:nvPr>
        </p:nvSpPr>
        <p:spPr>
          <a:xfrm>
            <a:off x="838200" y="3570358"/>
            <a:ext cx="7391400" cy="457201"/>
          </a:xfrm>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console if you don’t use the </a:t>
            </a:r>
            <a:r>
              <a:rPr lang="en-US" b="1" spc="-10" dirty="0" err="1">
                <a:solidFill>
                  <a:srgbClr val="000099"/>
                </a:solidFill>
                <a:latin typeface="Arial" panose="020B0604020202020204" pitchFamily="34" charset="0"/>
                <a:ea typeface="Times New Roman" panose="02020603050405020304" pitchFamily="18" charset="0"/>
                <a:cs typeface="Times New Roman" panose="02020603050405020304" pitchFamily="18" charset="0"/>
              </a:rPr>
              <a:t>DataAccessError</a:t>
            </a: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 class</a:t>
            </a:r>
          </a:p>
          <a:p>
            <a:endParaRPr lang="en-US" dirty="0"/>
          </a:p>
        </p:txBody>
      </p:sp>
      <p:sp>
        <p:nvSpPr>
          <p:cNvPr id="8" name="Text Placeholder 7">
            <a:extLst>
              <a:ext uri="{FF2B5EF4-FFF2-40B4-BE49-F238E27FC236}">
                <a16:creationId xmlns:a16="http://schemas.microsoft.com/office/drawing/2014/main" id="{F28B060B-E145-4046-BDA3-CA78195A67C3}"/>
              </a:ext>
            </a:extLst>
          </p:cNvPr>
          <p:cNvSpPr>
            <a:spLocks noGrp="1"/>
          </p:cNvSpPr>
          <p:nvPr>
            <p:ph type="body" sz="quarter" idx="15"/>
          </p:nvPr>
        </p:nvSpPr>
        <p:spPr>
          <a:xfrm>
            <a:off x="1295400" y="4067031"/>
            <a:ext cx="6934200" cy="547954"/>
          </a:xfrm>
        </p:spPr>
        <p:txBody>
          <a:bodyPr/>
          <a:lstStyle/>
          <a:p>
            <a:pPr>
              <a:spcBef>
                <a:spcPts val="0"/>
              </a:spcBef>
              <a:spcAft>
                <a:spcPts val="0"/>
              </a:spcAft>
              <a:tabLst>
                <a:tab pos="1371600" algn="l"/>
              </a:tabLst>
            </a:pPr>
            <a:r>
              <a:rPr lang="en-US" sz="16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FileNotFoundError</a:t>
            </a: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Errno</a:t>
            </a: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2] No such file or directory: 'movies.csv'</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31</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16166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makes sense to use inheritance when…</a:t>
            </a:r>
          </a:p>
        </p:txBody>
      </p:sp>
      <p:sp>
        <p:nvSpPr>
          <p:cNvPr id="7" name="Text Placeholder 6">
            <a:extLst>
              <a:ext uri="{FF2B5EF4-FFF2-40B4-BE49-F238E27FC236}">
                <a16:creationId xmlns:a16="http://schemas.microsoft.com/office/drawing/2014/main" id="{5CFE1C75-09EB-4996-8D31-E168902D23A1}"/>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One object </a:t>
            </a:r>
            <a:r>
              <a:rPr lang="en-US" i="1" spc="-10" dirty="0">
                <a:latin typeface="Times New Roman" panose="02020603050405020304" pitchFamily="18" charset="0"/>
                <a:ea typeface="Times New Roman" panose="02020603050405020304" pitchFamily="18" charset="0"/>
              </a:rPr>
              <a:t>is a</a:t>
            </a:r>
            <a:r>
              <a:rPr lang="en-US" spc="-10" dirty="0">
                <a:latin typeface="Times New Roman" panose="02020603050405020304" pitchFamily="18" charset="0"/>
                <a:ea typeface="Times New Roman" panose="02020603050405020304" pitchFamily="18" charset="0"/>
              </a:rPr>
              <a:t> type of another object.</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Both classes are part of the same logical domain.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The subclass primarily adds features to the superclass.</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32</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290095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749808"/>
          </a:xfrm>
        </p:spPr>
        <p:txBody>
          <a:bodyPr/>
          <a:lstStyle/>
          <a:p>
            <a:r>
              <a:rPr lang="en-US" dirty="0"/>
              <a:t>A Dice class that inherits the list class </a:t>
            </a:r>
            <a:br>
              <a:rPr lang="en-US" dirty="0"/>
            </a:br>
            <a:r>
              <a:rPr lang="en-US" dirty="0"/>
              <a:t>(not recommended)</a:t>
            </a:r>
          </a:p>
        </p:txBody>
      </p:sp>
      <p:sp>
        <p:nvSpPr>
          <p:cNvPr id="7" name="Text Placeholder 6">
            <a:extLst>
              <a:ext uri="{FF2B5EF4-FFF2-40B4-BE49-F238E27FC236}">
                <a16:creationId xmlns:a16="http://schemas.microsoft.com/office/drawing/2014/main" id="{F65A8325-DACB-4108-83B4-6EFFD523E0E6}"/>
              </a:ext>
            </a:extLst>
          </p:cNvPr>
          <p:cNvSpPr>
            <a:spLocks noGrp="1"/>
          </p:cNvSpPr>
          <p:nvPr>
            <p:ph type="body" sz="quarter" idx="13"/>
          </p:nvPr>
        </p:nvSpPr>
        <p:spPr>
          <a:xfrm>
            <a:off x="838200" y="1447800"/>
            <a:ext cx="7391400" cy="44196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class Dice(list):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rollAll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for die in self: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die.roll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that uses this Dice class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dice = Dice()</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dice.append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(Die())    # uses method from list class</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dice.append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(Die())    # uses method from list class</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dice.rollAll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die = dice[0]         # uses operators from list class</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dice.insert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(0, Die()) # uses method from list class</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dice.pop</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uses method from list class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print("Die value:",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die.value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print("Dice count:",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len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(dice))</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33</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809843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few of the problems with this approach</a:t>
            </a:r>
          </a:p>
        </p:txBody>
      </p:sp>
      <p:sp>
        <p:nvSpPr>
          <p:cNvPr id="7" name="Text Placeholder 6">
            <a:extLst>
              <a:ext uri="{FF2B5EF4-FFF2-40B4-BE49-F238E27FC236}">
                <a16:creationId xmlns:a16="http://schemas.microsoft.com/office/drawing/2014/main" id="{69D40CF2-F3E1-46BB-93C3-1EDA9326996A}"/>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1800" b="1" spc="-10" dirty="0">
                <a:latin typeface="Times New Roman" panose="02020603050405020304" pitchFamily="18" charset="0"/>
                <a:ea typeface="Times New Roman" panose="02020603050405020304" pitchFamily="18" charset="0"/>
              </a:rPr>
              <a:t>The Dice object </a:t>
            </a:r>
            <a:r>
              <a:rPr lang="en-US" sz="1800" b="1" i="1" spc="-10" dirty="0">
                <a:latin typeface="Times New Roman" panose="02020603050405020304" pitchFamily="18" charset="0"/>
                <a:ea typeface="Times New Roman" panose="02020603050405020304" pitchFamily="18" charset="0"/>
              </a:rPr>
              <a:t>is not a</a:t>
            </a:r>
            <a:r>
              <a:rPr lang="en-US" sz="1800" b="1" spc="-10" dirty="0">
                <a:latin typeface="Times New Roman" panose="02020603050405020304" pitchFamily="18" charset="0"/>
                <a:ea typeface="Times New Roman" panose="02020603050405020304" pitchFamily="18" charset="0"/>
              </a:rPr>
              <a:t> type of list object.</a:t>
            </a:r>
            <a:r>
              <a:rPr lang="en-US" sz="1800" spc="-10" dirty="0">
                <a:latin typeface="Times New Roman" panose="02020603050405020304" pitchFamily="18" charset="0"/>
                <a:ea typeface="Times New Roman" panose="02020603050405020304" pitchFamily="18" charset="0"/>
              </a:rPr>
              <a:t> A list object stores any type of object and provides a wide variety of methods for working with those objects. A Dice object stores Die objects and provides specialized methods for working with them.</a:t>
            </a:r>
          </a:p>
          <a:p>
            <a:pPr marL="342900" marR="274320" lvl="0" indent="-342900">
              <a:spcBef>
                <a:spcPts val="0"/>
              </a:spcBef>
              <a:spcAft>
                <a:spcPts val="600"/>
              </a:spcAft>
              <a:buFont typeface="Symbol" panose="05050102010706020507" pitchFamily="18" charset="2"/>
              <a:buChar char=""/>
            </a:pPr>
            <a:r>
              <a:rPr lang="en-US" sz="1800" b="1" spc="-10" dirty="0">
                <a:latin typeface="Times New Roman" panose="02020603050405020304" pitchFamily="18" charset="0"/>
                <a:ea typeface="Times New Roman" panose="02020603050405020304" pitchFamily="18" charset="0"/>
              </a:rPr>
              <a:t>Both classes are </a:t>
            </a:r>
            <a:r>
              <a:rPr lang="en-US" sz="1800" b="1" i="1" spc="-10" dirty="0">
                <a:latin typeface="Times New Roman" panose="02020603050405020304" pitchFamily="18" charset="0"/>
                <a:ea typeface="Times New Roman" panose="02020603050405020304" pitchFamily="18" charset="0"/>
              </a:rPr>
              <a:t>not</a:t>
            </a:r>
            <a:r>
              <a:rPr lang="en-US" sz="1800" b="1" spc="-10" dirty="0">
                <a:latin typeface="Times New Roman" panose="02020603050405020304" pitchFamily="18" charset="0"/>
                <a:ea typeface="Times New Roman" panose="02020603050405020304" pitchFamily="18" charset="0"/>
              </a:rPr>
              <a:t> part of the same logical domain.</a:t>
            </a:r>
            <a:r>
              <a:rPr lang="en-US" sz="1800" spc="-10" dirty="0">
                <a:latin typeface="Times New Roman" panose="02020603050405020304" pitchFamily="18" charset="0"/>
                <a:ea typeface="Times New Roman" panose="02020603050405020304" pitchFamily="18" charset="0"/>
              </a:rPr>
              <a:t> The list class is an implementation class that provides a general-purpose object that all Python programmers can use to work with lists of objects. The Dice class is part of a specific logical domain that creates a model that programmers can use to store and roll multiple dice.</a:t>
            </a:r>
          </a:p>
          <a:p>
            <a:pPr marL="342900" marR="274320" lvl="0" indent="-342900">
              <a:spcBef>
                <a:spcPts val="0"/>
              </a:spcBef>
              <a:spcAft>
                <a:spcPts val="600"/>
              </a:spcAft>
              <a:buFont typeface="Symbol" panose="05050102010706020507" pitchFamily="18" charset="2"/>
              <a:buChar char=""/>
            </a:pPr>
            <a:r>
              <a:rPr lang="en-US" sz="1800" b="1" spc="-10" dirty="0">
                <a:latin typeface="Times New Roman" panose="02020603050405020304" pitchFamily="18" charset="0"/>
                <a:ea typeface="Times New Roman" panose="02020603050405020304" pitchFamily="18" charset="0"/>
              </a:rPr>
              <a:t>The interface is too complex.</a:t>
            </a:r>
            <a:r>
              <a:rPr lang="en-US" sz="1800" spc="-10" dirty="0">
                <a:latin typeface="Times New Roman" panose="02020603050405020304" pitchFamily="18" charset="0"/>
                <a:ea typeface="Times New Roman" panose="02020603050405020304" pitchFamily="18" charset="0"/>
              </a:rPr>
              <a:t> The Dice object should only provide the methods necessary to use it. This makes it easy for other programmers to use.</a:t>
            </a:r>
          </a:p>
          <a:p>
            <a:pPr marL="342900" marR="274320" lvl="0" indent="-342900">
              <a:spcBef>
                <a:spcPts val="0"/>
              </a:spcBef>
              <a:spcAft>
                <a:spcPts val="600"/>
              </a:spcAft>
              <a:buFont typeface="Symbol" panose="05050102010706020507" pitchFamily="18" charset="2"/>
              <a:buChar char=""/>
            </a:pPr>
            <a:r>
              <a:rPr lang="en-US" sz="1800" b="1" spc="-10" dirty="0">
                <a:latin typeface="Times New Roman" panose="02020603050405020304" pitchFamily="18" charset="0"/>
                <a:ea typeface="Times New Roman" panose="02020603050405020304" pitchFamily="18" charset="0"/>
              </a:rPr>
              <a:t>It violates encapsulation.</a:t>
            </a:r>
            <a:r>
              <a:rPr lang="en-US" sz="1800" spc="-10" dirty="0">
                <a:latin typeface="Times New Roman" panose="02020603050405020304" pitchFamily="18" charset="0"/>
                <a:ea typeface="Times New Roman" panose="02020603050405020304" pitchFamily="18" charset="0"/>
              </a:rPr>
              <a:t> The Dice object allows other programmers to access the list that stores the Die objects. But the list is an implementation choice that should be hidden from other programmers in case you want or need to change the implementation later.</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34</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646424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749808"/>
          </a:xfrm>
        </p:spPr>
        <p:txBody>
          <a:bodyPr/>
          <a:lstStyle/>
          <a:p>
            <a:r>
              <a:rPr lang="en-US" dirty="0"/>
              <a:t>A UML diagram for three classes </a:t>
            </a:r>
            <a:br>
              <a:rPr lang="en-US" dirty="0"/>
            </a:br>
            <a:r>
              <a:rPr lang="en-US" dirty="0"/>
              <a:t>that use inheritance</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4</a:t>
            </a:fld>
            <a:endParaRPr lang="en-US" sz="900" dirty="0">
              <a:solidFill>
                <a:schemeClr val="bg1"/>
              </a:solidFill>
              <a:latin typeface="Arial Narrow" pitchFamily="34" charset="0"/>
            </a:endParaRPr>
          </a:p>
        </p:txBody>
      </p:sp>
      <p:pic>
        <p:nvPicPr>
          <p:cNvPr id="14" name="Content Placeholder 13" descr="Refer to page 415 in textbook.">
            <a:extLst>
              <a:ext uri="{FF2B5EF4-FFF2-40B4-BE49-F238E27FC236}">
                <a16:creationId xmlns:a16="http://schemas.microsoft.com/office/drawing/2014/main" id="{E01ECD3A-4890-4DC0-9C69-625DF1391DB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36987" y="1524000"/>
            <a:ext cx="4848358" cy="4114800"/>
          </a:xfrm>
        </p:spPr>
      </p:pic>
    </p:spTree>
    <p:extLst>
      <p:ext uri="{BB962C8B-B14F-4D97-AF65-F5344CB8AC3E}">
        <p14:creationId xmlns:p14="http://schemas.microsoft.com/office/powerpoint/2010/main" val="1676385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diagramming note</a:t>
            </a:r>
          </a:p>
        </p:txBody>
      </p:sp>
      <p:sp>
        <p:nvSpPr>
          <p:cNvPr id="7" name="Text Placeholder 6">
            <a:extLst>
              <a:ext uri="{FF2B5EF4-FFF2-40B4-BE49-F238E27FC236}">
                <a16:creationId xmlns:a16="http://schemas.microsoft.com/office/drawing/2014/main" id="{1CF363F8-2DF6-4083-942E-8C267D0FBD9C}"/>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To indicate that a class inherits another class, a UML diagram typically uses an arrow with an open arrowhead, not a shaded arrowhead as shown in the previous slide.</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5</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98000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syntax for working with subclasses</a:t>
            </a:r>
          </a:p>
        </p:txBody>
      </p:sp>
      <p:sp>
        <p:nvSpPr>
          <p:cNvPr id="7" name="Text Placeholder 6">
            <a:extLst>
              <a:ext uri="{FF2B5EF4-FFF2-40B4-BE49-F238E27FC236}">
                <a16:creationId xmlns:a16="http://schemas.microsoft.com/office/drawing/2014/main" id="{CFEFA0B6-068C-401F-A0A9-B4900744CF06}"/>
              </a:ext>
            </a:extLst>
          </p:cNvPr>
          <p:cNvSpPr>
            <a:spLocks noGrp="1"/>
          </p:cNvSpPr>
          <p:nvPr>
            <p:ph type="body" sz="quarter" idx="13"/>
          </p:nvPr>
        </p:nvSpPr>
        <p:spPr>
          <a:xfrm>
            <a:off x="838200" y="1066800"/>
            <a:ext cx="7391400" cy="4876800"/>
          </a:xfrm>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To define a subclass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class </a:t>
            </a: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SubClassName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SuperClassName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To call a method or constructor of the superclass</a:t>
            </a:r>
          </a:p>
          <a:p>
            <a:pPr marL="347345" marR="0">
              <a:spcBef>
                <a:spcPts val="0"/>
              </a:spcBef>
              <a:spcAft>
                <a:spcPts val="0"/>
              </a:spcAft>
              <a:tabLst>
                <a:tab pos="1371600" algn="l"/>
              </a:tabLst>
            </a:pP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SuperClassName</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a:t>
            </a: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methodName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(self[, </a:t>
            </a: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argumentList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6</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930488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for the Product superclass</a:t>
            </a:r>
          </a:p>
        </p:txBody>
      </p:sp>
      <p:sp>
        <p:nvSpPr>
          <p:cNvPr id="7" name="Text Placeholder 6">
            <a:extLst>
              <a:ext uri="{FF2B5EF4-FFF2-40B4-BE49-F238E27FC236}">
                <a16:creationId xmlns:a16="http://schemas.microsoft.com/office/drawing/2014/main" id="{F1A69E70-E61D-4160-8E9A-7DBBCD4583C6}"/>
              </a:ext>
            </a:extLst>
          </p:cNvPr>
          <p:cNvSpPr>
            <a:spLocks noGrp="1"/>
          </p:cNvSpPr>
          <p:nvPr>
            <p:ph type="body" sz="quarter" idx="13"/>
          </p:nvPr>
        </p:nvSpPr>
        <p:spPr/>
        <p:txBody>
          <a:bodyPr/>
          <a:lstStyle/>
          <a:p>
            <a:pPr marL="344488"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@dataclass</a:t>
            </a:r>
          </a:p>
          <a:p>
            <a:pPr marL="344488"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class Product:</a:t>
            </a:r>
          </a:p>
          <a:p>
            <a:pPr marL="344488"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name:str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344488"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price:float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0.0</a:t>
            </a:r>
          </a:p>
          <a:p>
            <a:pPr marL="344488"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discountPercent:int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getDiscountAmount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self.price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self.discountPercent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100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getDiscountPrice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self.price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self.getDiscountAmount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getDescription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self.name</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7</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276153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for the Book subclass</a:t>
            </a:r>
          </a:p>
        </p:txBody>
      </p:sp>
      <p:sp>
        <p:nvSpPr>
          <p:cNvPr id="7" name="Text Placeholder 6">
            <a:extLst>
              <a:ext uri="{FF2B5EF4-FFF2-40B4-BE49-F238E27FC236}">
                <a16:creationId xmlns:a16="http://schemas.microsoft.com/office/drawing/2014/main" id="{2335A8FC-1613-4484-BFAB-BF1B174CB487}"/>
              </a:ext>
            </a:extLst>
          </p:cNvPr>
          <p:cNvSpPr>
            <a:spLocks noGrp="1"/>
          </p:cNvSpPr>
          <p:nvPr>
            <p:ph type="body" sz="quarter" idx="13"/>
          </p:nvPr>
        </p:nvSpPr>
        <p:spPr/>
        <p:txBody>
          <a:bodyPr/>
          <a:lstStyle/>
          <a:p>
            <a:pPr marL="344488"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@dataclass</a:t>
            </a:r>
          </a:p>
          <a:p>
            <a:pPr marL="344488" marR="0">
              <a:spcBef>
                <a:spcPts val="0"/>
              </a:spcBef>
              <a:spcAft>
                <a:spcPts val="0"/>
              </a:spcAft>
              <a:tabLst>
                <a:tab pos="1371600" algn="l"/>
              </a:tabLst>
            </a:pP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class Book(Product):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Python calls the constructor</a:t>
            </a:r>
          </a:p>
          <a:p>
            <a:pPr marL="344488"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of the superclass</a:t>
            </a:r>
          </a:p>
          <a:p>
            <a:pPr marL="344488"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4488"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author:str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  # add another attribute to the</a:t>
            </a:r>
          </a:p>
          <a:p>
            <a:pPr marL="344488"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three in the superclass</a:t>
            </a:r>
          </a:p>
          <a:p>
            <a:pPr marL="344488"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4488"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override the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getDescription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method</a:t>
            </a:r>
          </a:p>
          <a:p>
            <a:pPr marL="344488"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def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getDescription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(self):</a:t>
            </a:r>
          </a:p>
          <a:p>
            <a:pPr marL="344488"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return f"{</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Product.getDescription</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(self)</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by "</a:t>
            </a:r>
          </a:p>
          <a:p>
            <a:pPr marL="344488"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f"{</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self.author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8</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72882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ACDA2-08C2-4737-B5F1-24ACA3E707CB}"/>
              </a:ext>
            </a:extLst>
          </p:cNvPr>
          <p:cNvSpPr>
            <a:spLocks noGrp="1"/>
          </p:cNvSpPr>
          <p:nvPr>
            <p:ph type="title"/>
          </p:nvPr>
        </p:nvSpPr>
        <p:spPr>
          <a:xfrm>
            <a:off x="914400" y="545068"/>
            <a:ext cx="7315200" cy="738664"/>
          </a:xfrm>
        </p:spPr>
        <p:txBody>
          <a:bodyPr/>
          <a:lstStyle/>
          <a:p>
            <a:r>
              <a:rPr lang="en-US" dirty="0"/>
              <a:t>The code for the Book subclass</a:t>
            </a:r>
            <a:br>
              <a:rPr lang="en-US" dirty="0"/>
            </a:br>
            <a:r>
              <a:rPr lang="en-US" dirty="0"/>
              <a:t>with a constructor</a:t>
            </a:r>
          </a:p>
        </p:txBody>
      </p:sp>
      <p:sp>
        <p:nvSpPr>
          <p:cNvPr id="3" name="Text Placeholder 2">
            <a:extLst>
              <a:ext uri="{FF2B5EF4-FFF2-40B4-BE49-F238E27FC236}">
                <a16:creationId xmlns:a16="http://schemas.microsoft.com/office/drawing/2014/main" id="{1A87F9AD-E504-4317-A2B7-0352F6032539}"/>
              </a:ext>
            </a:extLst>
          </p:cNvPr>
          <p:cNvSpPr>
            <a:spLocks noGrp="1"/>
          </p:cNvSpPr>
          <p:nvPr>
            <p:ph type="body" sz="quarter" idx="13"/>
          </p:nvPr>
        </p:nvSpPr>
        <p:spPr>
          <a:xfrm>
            <a:off x="838200" y="1371600"/>
            <a:ext cx="7391400" cy="4572000"/>
          </a:xfrm>
        </p:spPr>
        <p:txBody>
          <a:bodyPr/>
          <a:lstStyle/>
          <a:p>
            <a:pPr marL="341313" marR="0">
              <a:spcBef>
                <a:spcPts val="0"/>
              </a:spcBef>
              <a:spcAft>
                <a:spcPts val="0"/>
              </a:spcAft>
              <a:tabLst>
                <a:tab pos="1371600" algn="l"/>
              </a:tabLst>
            </a:pP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class Book(Product):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1313"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1313"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def __</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init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__(self, name="", price=0.0,</a:t>
            </a:r>
          </a:p>
          <a:p>
            <a:pPr marL="341313"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=0, author=""):</a:t>
            </a:r>
          </a:p>
          <a:p>
            <a:pPr marL="341313"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call the constructor of the superclass</a:t>
            </a:r>
          </a:p>
          <a:p>
            <a:pPr marL="341313"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Product.__</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init</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__(self, name, price,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1313"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1313"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set the author</a:t>
            </a:r>
          </a:p>
          <a:p>
            <a:pPr marL="341313"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self.author</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author</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1313"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1313"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4" name="Date Placeholder 3">
            <a:extLst>
              <a:ext uri="{FF2B5EF4-FFF2-40B4-BE49-F238E27FC236}">
                <a16:creationId xmlns:a16="http://schemas.microsoft.com/office/drawing/2014/main" id="{768FC66F-9711-45CB-BB05-1A17EAD87884}"/>
              </a:ext>
            </a:extLst>
          </p:cNvPr>
          <p:cNvSpPr>
            <a:spLocks noGrp="1"/>
          </p:cNvSpPr>
          <p:nvPr>
            <p:ph type="dt" sz="half" idx="10"/>
          </p:nvPr>
        </p:nvSpPr>
        <p:spPr/>
        <p:txBody>
          <a:bodyPr/>
          <a:lstStyle/>
          <a:p>
            <a:pPr>
              <a:defRPr/>
            </a:pPr>
            <a:r>
              <a:rPr lang="en-US"/>
              <a:t>Murach's Python Programming (2nd Ed.)</a:t>
            </a:r>
            <a:endParaRPr lang="en-US" dirty="0"/>
          </a:p>
        </p:txBody>
      </p:sp>
      <p:sp>
        <p:nvSpPr>
          <p:cNvPr id="5" name="Footer Placeholder 4">
            <a:extLst>
              <a:ext uri="{FF2B5EF4-FFF2-40B4-BE49-F238E27FC236}">
                <a16:creationId xmlns:a16="http://schemas.microsoft.com/office/drawing/2014/main" id="{493F4351-F2E5-4676-8D6A-F2010F4B6DE1}"/>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CDAE6D9A-846B-4E99-989A-A66E954140E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C15,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619412789"/>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50B7D1D4-3F7E-4579-B166-09A2FAC5C745}" vid="{7C365D12-5A37-45DA-A43C-A906C0D97DD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654</TotalTime>
  <Words>3225</Words>
  <Application>Microsoft Office PowerPoint</Application>
  <PresentationFormat>On-screen Show (4:3)</PresentationFormat>
  <Paragraphs>491</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Arial Narrow</vt:lpstr>
      <vt:lpstr>Courier New</vt:lpstr>
      <vt:lpstr>Symbol</vt:lpstr>
      <vt:lpstr>Times New Roman</vt:lpstr>
      <vt:lpstr>Master slides_with_titles_logo</vt:lpstr>
      <vt:lpstr>Chapter 15</vt:lpstr>
      <vt:lpstr>Applied objectives</vt:lpstr>
      <vt:lpstr>Knowledge objectives</vt:lpstr>
      <vt:lpstr>A UML diagram for three classes  that use inheritance</vt:lpstr>
      <vt:lpstr>UML diagramming note</vt:lpstr>
      <vt:lpstr>The syntax for working with subclasses</vt:lpstr>
      <vt:lpstr>The code for the Product superclass</vt:lpstr>
      <vt:lpstr>The code for the Book subclass</vt:lpstr>
      <vt:lpstr>The code for the Book subclass with a constructor</vt:lpstr>
      <vt:lpstr>When coding a subclass…</vt:lpstr>
      <vt:lpstr>Three versions of the getDescription() method</vt:lpstr>
      <vt:lpstr>Code that uses the overridden methods</vt:lpstr>
      <vt:lpstr>A function for checking an object’s type</vt:lpstr>
      <vt:lpstr>Code that uses the isinstance() method</vt:lpstr>
      <vt:lpstr>The console</vt:lpstr>
      <vt:lpstr>The objects module (part 1)</vt:lpstr>
      <vt:lpstr>The objects module (part 2)</vt:lpstr>
      <vt:lpstr>The user interface for the Product Viewer</vt:lpstr>
      <vt:lpstr>The product_viewer module (part 1)</vt:lpstr>
      <vt:lpstr>The product_viewer module (part 2)</vt:lpstr>
      <vt:lpstr>A method of the object class</vt:lpstr>
      <vt:lpstr>Code that automatically calls the __str__() method</vt:lpstr>
      <vt:lpstr>The __iter__() method of the object class</vt:lpstr>
      <vt:lpstr>The constructor for a Dice class</vt:lpstr>
      <vt:lpstr>A Dice object that contains five Die objects</vt:lpstr>
      <vt:lpstr>The dice module (part 1)</vt:lpstr>
      <vt:lpstr>The dice module (part 2)</vt:lpstr>
      <vt:lpstr>The hierarchy for six common exceptions</vt:lpstr>
      <vt:lpstr>The syntax for creating your own exceptions</vt:lpstr>
      <vt:lpstr>A module that uses the DataAccessError class</vt:lpstr>
      <vt:lpstr>Code that handles a custom exception</vt:lpstr>
      <vt:lpstr>It makes sense to use inheritance when…</vt:lpstr>
      <vt:lpstr>A Dice class that inherits the list class  (not recommended)</vt:lpstr>
      <vt:lpstr>A few of the problems with this approach</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dc:title>
  <dc:creator>Judy Taylor</dc:creator>
  <cp:lastModifiedBy>Anne Boehm</cp:lastModifiedBy>
  <cp:revision>32</cp:revision>
  <cp:lastPrinted>2016-01-14T23:03:16Z</cp:lastPrinted>
  <dcterms:created xsi:type="dcterms:W3CDTF">2019-07-25T19:40:47Z</dcterms:created>
  <dcterms:modified xsi:type="dcterms:W3CDTF">2021-03-24T00:26:57Z</dcterms:modified>
</cp:coreProperties>
</file>