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1"/>
  </p:notesMasterIdLst>
  <p:handoutMasterIdLst>
    <p:handoutMasterId r:id="rId52"/>
  </p:handoutMasterIdLst>
  <p:sldIdLst>
    <p:sldId id="256" r:id="rId2"/>
    <p:sldId id="324" r:id="rId3"/>
    <p:sldId id="370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71" r:id="rId21"/>
    <p:sldId id="341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72" r:id="rId43"/>
    <p:sldId id="363" r:id="rId44"/>
    <p:sldId id="364" r:id="rId45"/>
    <p:sldId id="365" r:id="rId46"/>
    <p:sldId id="366" r:id="rId47"/>
    <p:sldId id="367" r:id="rId48"/>
    <p:sldId id="368" r:id="rId49"/>
    <p:sldId id="369" r:id="rId5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933" autoAdjust="0"/>
    <p:restoredTop sz="86433" autoAdjust="0"/>
  </p:normalViewPr>
  <p:slideViewPr>
    <p:cSldViewPr>
      <p:cViewPr varScale="1">
        <p:scale>
          <a:sx n="95" d="100"/>
          <a:sy n="95" d="100"/>
        </p:scale>
        <p:origin x="15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3/23/2021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2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9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667000" y="6248400"/>
            <a:ext cx="3886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Python Programming (2nd Ed.)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work </a:t>
            </a:r>
            <a:br>
              <a:rPr lang="en-US" dirty="0"/>
            </a:br>
            <a:r>
              <a:rPr lang="en-US" dirty="0"/>
              <a:t>with a database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2927B-0EA0-403F-96A5-E7CE29C6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SQLite data types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2A2D5C-5462-4E75-926D-2120D8A914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TEXT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INTEGER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REAL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BLOB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DE7A4-963A-4E2F-9114-6806A0FF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65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9808"/>
          </a:xfrm>
        </p:spPr>
        <p:txBody>
          <a:bodyPr/>
          <a:lstStyle/>
          <a:p>
            <a:r>
              <a:rPr lang="en-US" dirty="0"/>
              <a:t>The syntax for a SELECT statement </a:t>
            </a:r>
            <a:br>
              <a:rPr lang="en-US" dirty="0"/>
            </a:br>
            <a:r>
              <a:rPr lang="en-US" dirty="0"/>
              <a:t>that gets all columns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C79141-D733-4659-9E26-DA75D0F7BB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5199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[WHERE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selection-criteria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[ORDER BY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col-1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[ASC|DESC] [,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col-2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[ASC|DESC]] ...]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gets all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endParaRPr lang="en-US" dirty="0"/>
          </a:p>
        </p:txBody>
      </p:sp>
      <p:pic>
        <p:nvPicPr>
          <p:cNvPr id="8" name="Content Placeholder 7" descr="Refer to page 477 in textbook.">
            <a:extLst>
              <a:ext uri="{FF2B5EF4-FFF2-40B4-BE49-F238E27FC236}">
                <a16:creationId xmlns:a16="http://schemas.microsoft.com/office/drawing/2014/main" id="{9312E0BE-C799-4119-8EDF-E5E419BA75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1" y="3581399"/>
            <a:ext cx="6781799" cy="134331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B85177-77B1-4B06-AD93-B5DDADF1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44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9808"/>
          </a:xfrm>
        </p:spPr>
        <p:txBody>
          <a:bodyPr/>
          <a:lstStyle/>
          <a:p>
            <a:r>
              <a:rPr lang="en-US" dirty="0"/>
              <a:t>The syntax for a SELECT statement </a:t>
            </a:r>
            <a:br>
              <a:rPr lang="en-US" dirty="0"/>
            </a:br>
            <a:r>
              <a:rPr lang="en-US" dirty="0"/>
              <a:t>that gets selected columns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14D456-DACF-4E77-856C-12B7B2A62E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4726" y="1524000"/>
            <a:ext cx="7521074" cy="2819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column-1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column-2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...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[WHERE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selection-criteria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[ORDER BY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column-1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[ASC|DESC][,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column-2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[ASC|DESC]] ...]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gets selected columns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rows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name, minutes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Movie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minutes &lt; 90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minutes ASC</a:t>
            </a:r>
          </a:p>
          <a:p>
            <a:endParaRPr lang="en-US" dirty="0"/>
          </a:p>
        </p:txBody>
      </p:sp>
      <p:pic>
        <p:nvPicPr>
          <p:cNvPr id="8" name="Content Placeholder 7" descr="Refer to page 477 in textbook.">
            <a:extLst>
              <a:ext uri="{FF2B5EF4-FFF2-40B4-BE49-F238E27FC236}">
                <a16:creationId xmlns:a16="http://schemas.microsoft.com/office/drawing/2014/main" id="{CCDA30A1-0AC7-4A20-A0DD-A31F6BF8BA4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24351" y="4419600"/>
            <a:ext cx="3870648" cy="14478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8DAFC-ED3D-4855-A817-BC003C1F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539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9808"/>
          </a:xfrm>
        </p:spPr>
        <p:txBody>
          <a:bodyPr/>
          <a:lstStyle/>
          <a:p>
            <a:r>
              <a:rPr lang="en-US" dirty="0"/>
              <a:t>The syntax for a SELECT statement </a:t>
            </a:r>
            <a:br>
              <a:rPr lang="en-US" dirty="0"/>
            </a:br>
            <a:r>
              <a:rPr lang="en-US" dirty="0"/>
              <a:t>that joins two tables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1C5A2C-937C-4E17-9560-23D4F0DBA7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32090"/>
            <a:ext cx="7569200" cy="275891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col-1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[AS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alias-1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[[,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col-2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[AS alias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 ...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table-1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[INNER ]JOIN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table-2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table-1.col-1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table-2.col-2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gets data from two related tables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Movie.name, Category.name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minutes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Movie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JOIN Category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Category.categoryID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Movie.categoryID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minutes &lt; 90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minutes ASC</a:t>
            </a:r>
          </a:p>
          <a:p>
            <a:endParaRPr lang="en-US" dirty="0"/>
          </a:p>
        </p:txBody>
      </p:sp>
      <p:pic>
        <p:nvPicPr>
          <p:cNvPr id="8" name="Content Placeholder 7" descr="Refer to page 479 in textbook.">
            <a:extLst>
              <a:ext uri="{FF2B5EF4-FFF2-40B4-BE49-F238E27FC236}">
                <a16:creationId xmlns:a16="http://schemas.microsoft.com/office/drawing/2014/main" id="{DBAF57B5-6D9D-4D49-A55F-257D5CC5C6B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4267200"/>
            <a:ext cx="5356861" cy="14478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A8542-518E-41BA-B916-FD29F20A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139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the INSERT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7DB324-E5B3-47EA-8702-39259C3FDC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table-name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column-list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value-list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uses a column list to add one row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Movie (name, year, minutes,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('Juno', 2007, 96, 2)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doesn’t use a column list to add one row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(14, 2, 'Juno', 2007, 96)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37B48-4310-4B27-B723-79C202F6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949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the UPDATE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C17670-4DC4-4149-AFD0-B479AF687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table-name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expression-1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expression-2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...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selection-criteria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updates a column in one row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Movie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minutes = 84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F2040-BF9D-4A07-9A3B-20633FB7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6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the DELETE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55EA24-A464-4BAF-B836-3EA6A96F28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FROM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table-name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selection-criteria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deletes one row from a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FROM Movie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14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deletes multiple rows from a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FROM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year = 1979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538A5-ECF4-4FF9-B2DA-1F926E86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969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Browse Data tab of DB Browser for SQLite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F7109EB-E8B8-4028-9AA5-265854E3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Refer to page 483 in textbook.">
            <a:extLst>
              <a:ext uri="{FF2B5EF4-FFF2-40B4-BE49-F238E27FC236}">
                <a16:creationId xmlns:a16="http://schemas.microsoft.com/office/drawing/2014/main" id="{F97372CD-AE9E-4114-A737-ADF03EC679F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6705600" cy="405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19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1792"/>
            <a:ext cx="7315200" cy="369332"/>
          </a:xfrm>
        </p:spPr>
        <p:txBody>
          <a:bodyPr/>
          <a:lstStyle/>
          <a:p>
            <a:r>
              <a:rPr lang="en-US" dirty="0"/>
              <a:t>How to open a database using DB Browser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8B00E8-EAEC-488D-B982-9CFD885FEE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00600"/>
          </a:xfrm>
        </p:spPr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Start DB Browser for SQLite.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the Open Database button or choose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Database command. Then, use the dialog box to select the SQLite database you want to open. The database for this chapter is located here: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\python\_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movies.sqlite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marR="0" lvl="0" indent="-344488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This displays the tree structure of the database in the Database Structure tab.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a table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the Browse Data tab.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drop-down Table list to select the table that you want to view.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sort the table by the values in a column, click on the column name.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6C25F-286A-4D73-B5E4-461B8073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442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edit a table using DB Browser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6761855-49B4-43DC-8A29-7243D5B9A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edit the data in the rows, change the data in the table.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add or delete rows, use the Insert a New Record or Delete the Current Record button.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save the changes, click the Write Changes button.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cancel the changes, click the Revert Changes button.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execute a SQL statement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the Execute SQL tab.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Enter the SQL statement.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the Execute SQL button.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EA6B522-4402-47F8-AE5A-D2DF2FB6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0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(part 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E78C5-971D-4C37-9F0A-79731697C1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R="274320" lvl="0">
              <a:spcBef>
                <a:spcPts val="1500"/>
              </a:spcBef>
              <a:spcAft>
                <a:spcPts val="600"/>
              </a:spcAft>
              <a:tabLst>
                <a:tab pos="347345" algn="l"/>
              </a:tabLst>
            </a:pPr>
            <a:r>
              <a:rPr lang="en-US" b="1" spc="-10" dirty="0">
                <a:latin typeface="+mj-lt"/>
                <a:ea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SQLite Manager to test SQL statements against a SQLite database.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Develop Python programs that use SQLite databases to store the data of the programs.</a:t>
            </a:r>
          </a:p>
          <a:p>
            <a:pPr marR="274320" lvl="0">
              <a:spcBef>
                <a:spcPts val="1500"/>
              </a:spcBef>
              <a:spcAft>
                <a:spcPts val="600"/>
              </a:spcAft>
              <a:tabLst>
                <a:tab pos="347345" algn="l"/>
              </a:tabLst>
            </a:pPr>
            <a:r>
              <a:rPr lang="en-US" b="1" spc="-10" dirty="0">
                <a:latin typeface="+mj-lt"/>
                <a:ea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organization of a relational database in terms of tables, rows, columns, primary keys, and foreign keys.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a one-to-many relationship between two tables.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way the columns in a table are defined in terms of data types, null values, default values, primary keys, and foreign keys.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8C5E2-1DA3-4DEB-9104-B3747425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0D4FA51-E55D-4EFB-81F7-63A7D06E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1792"/>
            <a:ext cx="7315200" cy="749808"/>
          </a:xfrm>
        </p:spPr>
        <p:txBody>
          <a:bodyPr/>
          <a:lstStyle/>
          <a:p>
            <a:r>
              <a:rPr lang="en-US" dirty="0"/>
              <a:t>The Execute SQL tab after a SQL statement </a:t>
            </a:r>
            <a:br>
              <a:rPr lang="en-US" dirty="0"/>
            </a:br>
            <a:r>
              <a:rPr lang="en-US" dirty="0"/>
              <a:t>has been executed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4D177-7235-44BC-9E6D-01F2EE7E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B9943-382F-4D77-91A2-D12D2C1F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5A2C6-3228-4239-9A4C-61ED7FA3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8201566-6540-40B4-A12B-2657C260A49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00200" y="1524000"/>
            <a:ext cx="5715000" cy="427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78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import the SQLite module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F21BFD-8A3A-4BFA-BB8D-F021D60A17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sqlite3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connecting to a database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 = sqlite3.connect(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path_to_database_file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connect to a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working directory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 = sqlite3.connect("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movies.sqlite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connect to a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 in the working directory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DB_FILE = "/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/python/_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movies.sqlite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 = sqlite3.connect(DB_FILE)</a:t>
            </a:r>
          </a:p>
          <a:p>
            <a:pPr marL="0" marR="0">
              <a:spcBef>
                <a:spcPts val="150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close a connection object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conn: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conn.close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6A1A1-0A1F-4BDA-B879-7CDAB77D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44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cursor() method of the connection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755CD4-4A6D-4288-ADC5-3448434395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cursor()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execute() method of the cursor object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execute(</a:t>
            </a:r>
            <a:r>
              <a:rPr lang="en-US" sz="1600" b="1" i="1" spc="-1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BD272-BE61-4900-AB39-CE207A3C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32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a cursor from the connection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A71475-62F6-495C-8A24-957310CDA6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execute a SELECT statement…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…that doesn’t have placeholders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 = '''SELECT * FROM Movie'''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c.execute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(query)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…that has a placeholder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 = '''SELECT * FROM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WHERE minutes &lt; ?'''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c.execute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(query, (90,))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9E51E-5673-497A-93EF-2045717C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886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automatically close the cursor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145B88-2CDA-4D0E-89FC-CDDFF86401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importing the closing()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contextlib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closing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automatically closing the cursor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closing(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automatically closing the cursor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closing(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as 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query = '''SELECT * FROM Movie'''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c.execute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(query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C5E18-E07F-44AC-9ECA-D84652FA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462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980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fetchone</a:t>
            </a:r>
            <a:r>
              <a:rPr lang="en-US" dirty="0"/>
              <a:t>() and </a:t>
            </a:r>
            <a:r>
              <a:rPr lang="en-US" dirty="0" err="1"/>
              <a:t>fetchall</a:t>
            </a:r>
            <a:r>
              <a:rPr lang="en-US" dirty="0"/>
              <a:t>() methods </a:t>
            </a:r>
            <a:br>
              <a:rPr lang="en-US" dirty="0"/>
            </a:br>
            <a:r>
              <a:rPr lang="en-US" dirty="0"/>
              <a:t>of the cursor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6618C0-0494-47F3-BD98-B8179E9D4E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274320">
              <a:spcBef>
                <a:spcPts val="120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fetchone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120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fetchall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E9291-D92F-459D-95FD-FBB13255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56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fetchone</a:t>
            </a:r>
            <a:r>
              <a:rPr lang="en-US" dirty="0"/>
              <a:t>() method to get a row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7B2592-D4D9-4EF7-9825-9C198D5B0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closing(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as 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query = '''SELECT * FROM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?'''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c.execute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(query, (5,)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c.fetchone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2DAC1-4F38-4560-8EB2-023D0DFA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590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columns by index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A1D2F7-991C-43DC-893F-213E0B8E81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print("Name:    ", movie[2])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print("Year:    ", movie[3])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print("Minutes: ", movie[4])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access columns by name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enable column access by 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conn.row_factory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sqlite3.Row      # Row is a constant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access columns by 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print("Name:    ", movie["name"])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print("Year:    ", movie["year"])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print("Minutes: ", movie["minutes"])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BB245-18DF-415C-8A09-0AEF498E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227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fetchall</a:t>
            </a:r>
            <a:r>
              <a:rPr lang="en-US" dirty="0"/>
              <a:t>() method to get all rows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C0B2D5-1399-4ADB-A30E-BCE8E816E0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971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closing(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as 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query = '''SELECT * FROM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WHERE minutes &lt; ?'''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c.execute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(query, (90,))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c.fetchall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loop through all rows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movie in movies: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print(f"{movie['name']} | {movie['year']} | 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f"{movie['minutes']}")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0366FA-041E-42CF-B703-84E78DAAF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111079"/>
            <a:ext cx="6019800" cy="84192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Spirit: Stallion of the Cimarron | 2002 | 83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Ice Age | 2002 | 81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Toy Story | 1995 | 81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BD575C1-BA63-4905-A53F-11B6D601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138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commit() method of the connection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788F63-B534-46D2-BE54-87846F69B4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commit()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C1FE8-0D1E-45D3-8EA9-0D4A6862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78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(part 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E8074-7978-4E2C-9CC3-9AC264FC3C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SQL statements: SELECT, INSERT, UPDATE, and DELETE.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clauses in SQL statements: FROM, WHERE, ORDER BY, and JOIN.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a result set.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methods of a cursor object: execute(),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fetchone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(), and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fetchall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to use the with statement to automatically close a cursor object.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commit() method of a connection object.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explain how to handle database exceptions.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96594-1902-49B7-AEED-1425F701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902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 an INSERT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6B061C-A3D6-4FB1-866E-BCF41C04B7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= "Juno"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 = 2007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 = 96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closing(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as 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'''INSERT INTO Movie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(name, year, minutes,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VALUES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(?, ?, ?, ?)'''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c.execute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(name, year, minutes,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conn.commit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D54A5-A6CC-49CC-8A10-EBED396C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147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 an UPDATE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F90D06-D454-40EC-B5FE-8891B025D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= 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 = 84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closing(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as 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'''UPDATE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SET minutes = ?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?'''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c.execute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(minutes, id))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conn.commit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EC4FE-2A6F-4B9A-BB4D-F2CEB418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125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 a DELETE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BB5E95-C8AA-44BF-98FC-754F72266E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= 12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closing(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as 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 '''DELETE FROM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?'''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c.execute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(id,))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conn.commit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F7875-3A04-4F51-B339-EBE23DAE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110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tests the database (part 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0571E9-81AC-4F3D-99F0-7669A4127B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import the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 and closing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sqlite3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contextlib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closing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connect to the database and set the row factory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 = sqlite3.connect("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movies.sqlite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conn.row_factory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sqlite3.Row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execute a SELECT statement - with exception handling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closing(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as 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query = '''SELECT * FROM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WHERE minutes &lt; ?'''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c.execute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(query, (90,))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c.fetchall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sqlite3.OperationalError as 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print("Error reading database -",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movies = None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7E2AD-C257-4329-9CAE-89215FA5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506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tests the database (part 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B3BD46-C8B5-474D-BB7F-8F29594281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display the results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movies != None: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movie in movies: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print(f"{movie['name']} | {movie['year']} | 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f"{movie['minutes']}")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execute an INSERT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= "A Fish Called Wanda"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 = 1988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 = 108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closing(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as 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'''INSERT INTO Movie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(name, year, minutes,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VALUES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(?, ?, ?, ?)'''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c.execute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(name, year, minutes,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conn.commit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print(name, "was inserted.")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BE579-714F-445F-9CB1-8AEAB6D4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890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tests the database (part 3)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C1D656-1C54-48EB-A8E3-DFF841AEC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362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execute a DELETE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closing(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as 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 '''DELETE FROM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WHERE name = ?'''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c.execute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(name,))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conn.commit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print(name, "was deleted.")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E94B89-C15B-4C3D-9BC1-C2F9314CD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501479"/>
            <a:ext cx="6019800" cy="160392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Spirit: Stallion of the Cimarron | 2002 | 83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Ice Age | 2002 | 81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Toy Story | 1995 | 81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Fish Called Wanda was inserted.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Fish Called Wanda was deleted.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A794D2-591C-489F-8CF4-F59B4A58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107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1792"/>
            <a:ext cx="7315200" cy="365760"/>
          </a:xfrm>
        </p:spPr>
        <p:txBody>
          <a:bodyPr/>
          <a:lstStyle/>
          <a:p>
            <a:r>
              <a:rPr lang="en-US" dirty="0"/>
              <a:t>User interface for the Movie List program (part 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1986DF-8217-477B-9214-C72B4A90BE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143000"/>
            <a:ext cx="72390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 List program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  - View movies by category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 - View movies by year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 - Add a movie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 - Delete a movie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 - Exit program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Animation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Comedy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History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Lion King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1994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89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 ID: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Lion King was added to database.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2BBF5-26C1-4B01-AAE8-367D9CE0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390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User interface for the Movie List program (part 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900E3B-132F-426A-B2D5-1366916779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143000"/>
            <a:ext cx="7239000" cy="3352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 ID: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 - ANIMATION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 Name                                  Year   Mins  Category 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  Spirit: Stallion of the Cimarron      2002   83    Animation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  Spirited Away                         2001   125   Animation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  Aladdin                               1992   90    Animation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  Ice Age                               2002   81    Animation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  Toy Story                             1995   81    Animation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  The Lion King                         1994   89    Animation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Bye!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A1889-BDC4-4C8D-8304-6EC760D3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443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objects module for the business tier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F32F8F-618B-4C65-B56F-4E93573BE6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dataclasses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dataclass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@dataclass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Category: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id:int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name:str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@dataclass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Movie: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id:int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name:str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year:int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minutes:int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category:Category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None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C8C70-B211-460E-98D7-C8D47E9A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8305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db</a:t>
            </a:r>
            <a:r>
              <a:rPr lang="en-US" dirty="0"/>
              <a:t> module for the database tier (part 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FBB175-A74E-4B45-9018-045DB257ED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sqlite3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contextlib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closing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objects import Category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objects import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 = None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connect():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global conn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not conn: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DB_FILE = "/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/python/_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movies.sqlite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conn = sqlite3.connect(DB_FILE)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conn.row_factory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sqlite3.Row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396A7-803D-47DD-81C1-BE24289B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58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Movie table</a:t>
            </a:r>
          </a:p>
        </p:txBody>
      </p:sp>
      <p:pic>
        <p:nvPicPr>
          <p:cNvPr id="6" name="Content Placeholder 5" descr="Refer to page 471 in textbook.">
            <a:extLst>
              <a:ext uri="{FF2B5EF4-FFF2-40B4-BE49-F238E27FC236}">
                <a16:creationId xmlns:a16="http://schemas.microsoft.com/office/drawing/2014/main" id="{B49E244F-6BC5-4D96-88F5-148F3038798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80806" y="1295400"/>
            <a:ext cx="6782388" cy="39093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4C935F5-717F-49C4-9764-AE58A73A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319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db</a:t>
            </a:r>
            <a:r>
              <a:rPr lang="en-US" dirty="0"/>
              <a:t> module for the database tier (part 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AEA6FB-B798-47FA-AF28-FE3232087A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953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close():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conn: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conn.close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Category(row["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"], row["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Movie(row["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"], row["name"], row["year"],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row["minutes"],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query = '''SELECT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categoryName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FROM Category'''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closing(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as 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c.execute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(query)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results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c.fetchall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categories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row in results: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categories.append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categories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B7724-0069-4C8F-9BD6-6F9F225D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802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db</a:t>
            </a:r>
            <a:r>
              <a:rPr lang="en-US" dirty="0"/>
              <a:t> module for the database tier (part 3)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10D540-A971-4FC2-AA96-1E7E905D07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query = '''SELECT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categoryName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FROM Category 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?'''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closing(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as 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c.execute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(query,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row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c.fetchone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row: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None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make_movie_list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(results):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movies = []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row in results: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make_movie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movies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D8D94-DC02-4B41-8DE8-A3BBDF96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422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8524-F48D-41B9-86B6-77A7ABEC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db</a:t>
            </a:r>
            <a:r>
              <a:rPr lang="en-US" dirty="0"/>
              <a:t> module for the database tier (part 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6E9DA-D356-4AD7-A7A1-15D7816638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get_movies_by_category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query = '''SELECT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Movie.name, year, minutes,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Movie.categoryID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Category.name as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categoryName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FROM Movie JOIN Category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ON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Movie.categoryID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Category.categoryID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WHERE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Movie.categoryID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?'''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closing(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as c: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c.execute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(query,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,))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results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c.fetchall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make_movie_list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(results)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39C5C-8652-4926-9B0E-1CCAFB30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FDB82-7A60-4A9C-BE14-18DADE2E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3F6BF-572E-4EF6-9ACD-2200AAF7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92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db</a:t>
            </a:r>
            <a:r>
              <a:rPr lang="en-US" dirty="0"/>
              <a:t> module for the database tier (part 5)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3D01AD-824D-42B6-B7F2-D5BBF88AD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get_movies_by_year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(year):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query = '''SELECT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Movie.name, year, minutes,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Category.name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categoryName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FROM Movie JOIN Category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ON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Category.categoryID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WHERE year = ?'''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closing(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as 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c.execute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(query, (year,))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results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c.fetchall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row in results: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movies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B3EE2-ECE3-445E-88C2-8118EE37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1878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db</a:t>
            </a:r>
            <a:r>
              <a:rPr lang="en-US" dirty="0"/>
              <a:t> module for the database tier (part 6)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54B9CF-D9C6-4379-8548-AED3ED5CF9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'''INSERT INTO Movie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name, year, minutes)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VALUES (?, ?, ?, ?)'''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closing(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as 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c.execute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(movie.category.id, movie.name,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movie.minutes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conn.commit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'''DELETE FROM Movie 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?'''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closing(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as 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c.execute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conn.commit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293EB-2EEE-452E-B794-91F14D2D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1159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for the presentation tier (part 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E88188-62B0-4971-9939-0645874BA6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/bin/env/python3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objects import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display_welcome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print("The Movie List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print("COMMAND MENU")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print("cat  - View movies by category")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print("year - View movies by year")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print("add  - Add a movie")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("del  - </a:t>
            </a:r>
            <a:r>
              <a:rPr lang="es-E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print("exit - Exit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    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2C0B0-9FA1-4CE4-8F09-FC09642B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6480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for the presentation tier (part 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7005F7-6D36-42C3-BA61-0CFCF28DF9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print("CATEGORIES")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categories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db.get_categories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category in categories: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print(f"{category.id}. {category.name}")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title_term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f"MOVIES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title_term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print(f"{'ID':4}{'Name':38}{'Year':6}" 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f"{'Mins':6}{'Category':10}")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print("-" * 63)</a:t>
            </a:r>
          </a:p>
          <a:p>
            <a:pPr marL="344488" marR="0" indent="-4763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movie in movies: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print(f"{movie.id:&lt;4d}{movie.name:38}{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movie.year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:&lt;6d}"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f"{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movie.minutes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:&lt;6d}{movie.category.name:10}")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    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79266-C68D-47B3-AF01-54A4C16E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292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for the presentation tier (part 3)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050FAD-66A9-4491-8119-DE637219D3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(prompt):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try: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int(input(prompt))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except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print("Invalid whole number. Please try again.\n")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display_movies_by_category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("Category ID: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category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db.get_category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category == None: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print("There is no category with that ID.\n")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db.get_movies_by_category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category.name.upper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display_movies_by_year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year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("Year: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db.get_movies_by_year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(year)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(movies, year)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A5E4D-3ABA-4C9B-9FB2-386DB9B5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137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for the presentation tier (part 4)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EE8E54-5428-4570-9C7A-BB817025E3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add_movie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        = input("Name: 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year       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("Year: 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minutes    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("Minutes: 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("Category ID: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category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db.get_category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category == None: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print("There is no category with that ID. 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"Movie NOT added.\n")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 = Movie(name=name, year=year, minutes=minutes,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category=category)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db.add_movie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print(f"{name} was added to database.\n")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("Movie ID: 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db.delete_movie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f"Movie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 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was deleted from database.\n")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D8714-39B7-474B-A260-EE579E92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949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for the presentation tier (part 5)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B8393F-0502-4786-9176-870AF63AF8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799"/>
            <a:ext cx="7391400" cy="5166211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db.connect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display_welcome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display_categories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command = input("Command: ").lower()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command == "cat":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display_movies_by_category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"year":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display_movies_by_year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"add":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add_movie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"del":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"exit":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print("Not a valid command. Please try again.\n")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db.close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print("Bye!")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</a:p>
          <a:p>
            <a:endParaRPr lang="en-US" sz="135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D2663-3A18-4DC9-BF30-37202429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73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database table is organized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E90771-DAA2-4A0D-BDFB-07B984846C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relational database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consists of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tables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Tables consist of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rows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columns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which can also be referred to as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records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fields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table is typically modeled after a real-world entity, such as a product or customer, but it can also be modeled after an abstract concept, such as the data for a game.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column represents an attribute of the entity, such as a movie’s name.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row contains a set of values for one instance of the entity, such as one movie.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Most tables have a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primary key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that uniquely identifies each row in the table.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primary key is usually a single column, but it can also consist of two or more columns.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5D668-1A83-4876-AF72-E8E4C452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18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relationship between two tables</a:t>
            </a:r>
          </a:p>
        </p:txBody>
      </p:sp>
      <p:pic>
        <p:nvPicPr>
          <p:cNvPr id="6" name="Content Placeholder 5" descr="Refer to page 473 in textbook.">
            <a:extLst>
              <a:ext uri="{FF2B5EF4-FFF2-40B4-BE49-F238E27FC236}">
                <a16:creationId xmlns:a16="http://schemas.microsoft.com/office/drawing/2014/main" id="{55DF0D3E-15C6-45D8-BFD3-1247C0CB574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53122" y="1066800"/>
            <a:ext cx="4837756" cy="48006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37B692-B0A5-4A72-81D5-5D118BDF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89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tables in a relational database are related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E5707A-B4C8-4DFE-9020-51DABB85A1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tables in a relational database are related to each other through their key columns. For example, the Category and Movie tables in this figure use the </a:t>
            </a:r>
            <a:r>
              <a:rPr lang="en-US" sz="18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categoryID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column to create the relationship between the two tables.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18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categoryID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column in the Movie table is called a </a:t>
            </a:r>
            <a:r>
              <a:rPr lang="en-US" sz="18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foreign key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because it identifies a related row in the Category table. A table may contain one or more foreign keys.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you define a foreign key, you can’t add rows to the table with the foreign key unless there’s a matching primary key in the related table.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relationships between the tables in a database correspond to the relationships between the entities they represent. The most common type of relationship is a </a:t>
            </a:r>
            <a:r>
              <a:rPr lang="en-US" sz="18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one-to-many relationship,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as illustrated by the Category and Movie tables.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table can also have a </a:t>
            </a:r>
            <a:r>
              <a:rPr lang="en-US" sz="18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one-to-one relationship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or a </a:t>
            </a:r>
            <a:r>
              <a:rPr lang="en-US" sz="18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many-to-many relationship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with another table.</a:t>
            </a:r>
          </a:p>
          <a:p>
            <a:endParaRPr lang="en-US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E7719-CDD8-43C9-8641-6636BDD7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81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columns of the Category table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94C0CC-5DED-4938-8753-98FA50905B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tabLst>
                <a:tab pos="1604963" algn="l"/>
                <a:tab pos="2855913" algn="l"/>
                <a:tab pos="3881438" algn="l"/>
                <a:tab pos="5037138" algn="l"/>
                <a:tab pos="6224588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Data	Allow	Default	Primary	Foreign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604963" algn="l"/>
                <a:tab pos="2855913" algn="l"/>
                <a:tab pos="3881438" algn="l"/>
                <a:tab pos="5037138" algn="l"/>
                <a:tab pos="6224588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	Type	Null?	Value	Key?	Key?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604963" algn="l"/>
                <a:tab pos="2855913" algn="l"/>
                <a:tab pos="3881438" algn="l"/>
                <a:tab pos="5037138" algn="l"/>
                <a:tab pos="6224588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categoryID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INTEGER	N	NULL	N	N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604963" algn="l"/>
                <a:tab pos="2855913" algn="l"/>
                <a:tab pos="3881438" algn="l"/>
                <a:tab pos="5037138" algn="l"/>
                <a:tab pos="6224588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	TEXT	N	NULL	N	N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A8AE8-E5A2-4100-911A-054543F8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46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columns of the Movie table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97F9BB-9698-444C-87D4-9D874BF45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tabLst>
                <a:tab pos="1604963" algn="l"/>
                <a:tab pos="2855913" algn="l"/>
                <a:tab pos="3881438" algn="l"/>
                <a:tab pos="5029200" algn="l"/>
                <a:tab pos="622935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Data	Allow	Default	Primary	Foreign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604963" algn="l"/>
                <a:tab pos="2855913" algn="l"/>
                <a:tab pos="3881438" algn="l"/>
                <a:tab pos="5029200" algn="l"/>
                <a:tab pos="622935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	Type	Null?	Value	Key?	Key?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604963" algn="l"/>
                <a:tab pos="2855913" algn="l"/>
                <a:tab pos="3881438" algn="l"/>
                <a:tab pos="5029200" algn="l"/>
                <a:tab pos="622935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movieID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INTEGER	N	NULL	Y	N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604963" algn="l"/>
                <a:tab pos="2855913" algn="l"/>
                <a:tab pos="3881438" algn="l"/>
                <a:tab pos="5029200" algn="l"/>
                <a:tab pos="6229350" algn="l"/>
              </a:tabLst>
            </a:pPr>
            <a:r>
              <a:rPr lang="es-E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categoryID</a:t>
            </a: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INTEGER	N	NULL	N	Y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604963" algn="l"/>
                <a:tab pos="2855913" algn="l"/>
                <a:tab pos="3881438" algn="l"/>
                <a:tab pos="5029200" algn="l"/>
                <a:tab pos="62293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	TEXT	N	NULL	N	N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604963" algn="l"/>
                <a:tab pos="2855913" algn="l"/>
                <a:tab pos="3881438" algn="l"/>
                <a:tab pos="5029200" algn="l"/>
                <a:tab pos="62293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year	INTEGER	N	NULL	N	N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604963" algn="l"/>
                <a:tab pos="2855913" algn="l"/>
                <a:tab pos="3881438" algn="l"/>
                <a:tab pos="5029200" algn="l"/>
                <a:tab pos="62293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minutes	INTEGER	N	NULL	N	N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0CC2E-2185-4CFE-AECB-B9E2E33A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36706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600</TotalTime>
  <Words>5099</Words>
  <Application>Microsoft Office PowerPoint</Application>
  <PresentationFormat>On-screen Show (4:3)</PresentationFormat>
  <Paragraphs>722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17</vt:lpstr>
      <vt:lpstr>Objectives (part 1)</vt:lpstr>
      <vt:lpstr>Objectives (part 2)</vt:lpstr>
      <vt:lpstr>The Movie table</vt:lpstr>
      <vt:lpstr>How a database table is organized</vt:lpstr>
      <vt:lpstr>The relationship between two tables</vt:lpstr>
      <vt:lpstr>How the tables in a relational database are related</vt:lpstr>
      <vt:lpstr>The columns of the Category table</vt:lpstr>
      <vt:lpstr>The columns of the Movie table</vt:lpstr>
      <vt:lpstr>Common SQLite data types</vt:lpstr>
      <vt:lpstr>The syntax for a SELECT statement  that gets all columns</vt:lpstr>
      <vt:lpstr>The syntax for a SELECT statement  that gets selected columns</vt:lpstr>
      <vt:lpstr>The syntax for a SELECT statement  that joins two tables</vt:lpstr>
      <vt:lpstr>The syntax for the INSERT statement</vt:lpstr>
      <vt:lpstr>The syntax for the UPDATE statement</vt:lpstr>
      <vt:lpstr>The syntax for the DELETE statement</vt:lpstr>
      <vt:lpstr>The Browse Data tab of DB Browser for SQLite</vt:lpstr>
      <vt:lpstr>How to open a database using DB Browser</vt:lpstr>
      <vt:lpstr>How to edit a table using DB Browser</vt:lpstr>
      <vt:lpstr>The Execute SQL tab after a SQL statement  has been executed</vt:lpstr>
      <vt:lpstr>How to import the SQLite module</vt:lpstr>
      <vt:lpstr>The cursor() method of the connection object</vt:lpstr>
      <vt:lpstr>How to get a cursor from the connection object</vt:lpstr>
      <vt:lpstr>How to automatically close the cursor object</vt:lpstr>
      <vt:lpstr>The fetchone() and fetchall() methods  of the cursor object</vt:lpstr>
      <vt:lpstr>How to use the fetchone() method to get a row</vt:lpstr>
      <vt:lpstr>How to access columns by index</vt:lpstr>
      <vt:lpstr>How to use the fetchall() method to get all rows</vt:lpstr>
      <vt:lpstr>The commit() method of the connection object</vt:lpstr>
      <vt:lpstr>How to execute an INSERT statement</vt:lpstr>
      <vt:lpstr>How to execute an UPDATE statement</vt:lpstr>
      <vt:lpstr>How to execute a DELETE statement</vt:lpstr>
      <vt:lpstr>Code that tests the database (part 1)</vt:lpstr>
      <vt:lpstr>Code that tests the database (part 2)</vt:lpstr>
      <vt:lpstr>Code that tests the database (part 3)</vt:lpstr>
      <vt:lpstr>User interface for the Movie List program (part 1)</vt:lpstr>
      <vt:lpstr>User interface for the Movie List program (part 2)</vt:lpstr>
      <vt:lpstr>The objects module for the business tier</vt:lpstr>
      <vt:lpstr>The db module for the database tier (part 1)</vt:lpstr>
      <vt:lpstr>The db module for the database tier (part 2)</vt:lpstr>
      <vt:lpstr>The db module for the database tier (part 3)</vt:lpstr>
      <vt:lpstr>The db module for the database tier (part 4)</vt:lpstr>
      <vt:lpstr>The db module for the database tier (part 5)</vt:lpstr>
      <vt:lpstr>The db module for the database tier (part 6)</vt:lpstr>
      <vt:lpstr>The ui module for the presentation tier (part 1)</vt:lpstr>
      <vt:lpstr>The ui module for the presentation tier (part 2)</vt:lpstr>
      <vt:lpstr>The ui module for the presentation tier (part 3)</vt:lpstr>
      <vt:lpstr>The ui module for the presentation tier (part 4)</vt:lpstr>
      <vt:lpstr>The ui module for the presentation tier (part 5)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</dc:title>
  <dc:creator>Judy Taylor</dc:creator>
  <cp:lastModifiedBy>Anne Boehm</cp:lastModifiedBy>
  <cp:revision>38</cp:revision>
  <cp:lastPrinted>2016-01-14T23:03:16Z</cp:lastPrinted>
  <dcterms:created xsi:type="dcterms:W3CDTF">2019-07-25T22:56:25Z</dcterms:created>
  <dcterms:modified xsi:type="dcterms:W3CDTF">2021-03-23T23:53:45Z</dcterms:modified>
</cp:coreProperties>
</file>