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50" r:id="rId23"/>
    <p:sldId id="351" r:id="rId24"/>
    <p:sldId id="352" r:id="rId25"/>
    <p:sldId id="344" r:id="rId26"/>
    <p:sldId id="345" r:id="rId27"/>
    <p:sldId id="346" r:id="rId28"/>
    <p:sldId id="347" r:id="rId29"/>
    <p:sldId id="348" r:id="rId30"/>
    <p:sldId id="353" r:id="rId31"/>
    <p:sldId id="349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392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br>
              <a:rPr lang="en-US" dirty="0"/>
            </a:br>
            <a:r>
              <a:rPr lang="en-US" dirty="0"/>
              <a:t>a GUI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AF8C-E02D-4D5F-8176-D95C1CD3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two buttons to callback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F5C21-7F05-4DD1-AD97-DFC55ED7D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280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callback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click_button1():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("You clicked the button!")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click_button2():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root.destroy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after the user clicks the first button</a:t>
            </a:r>
          </a:p>
          <a:p>
            <a:endParaRPr lang="en-US" dirty="0"/>
          </a:p>
        </p:txBody>
      </p:sp>
      <p:pic>
        <p:nvPicPr>
          <p:cNvPr id="13" name="Content Placeholder 12" descr="Refer to page 517 in textbook.">
            <a:extLst>
              <a:ext uri="{FF2B5EF4-FFF2-40B4-BE49-F238E27FC236}">
                <a16:creationId xmlns:a16="http://schemas.microsoft.com/office/drawing/2014/main" id="{A90795AE-EE05-44BD-901B-3E007CD824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495800"/>
            <a:ext cx="3203976" cy="144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labels and text entry fields</a:t>
            </a:r>
          </a:p>
        </p:txBody>
      </p:sp>
      <p:pic>
        <p:nvPicPr>
          <p:cNvPr id="8" name="Content Placeholder 7" descr="Refer to page 519 in textbook.">
            <a:extLst>
              <a:ext uri="{FF2B5EF4-FFF2-40B4-BE49-F238E27FC236}">
                <a16:creationId xmlns:a16="http://schemas.microsoft.com/office/drawing/2014/main" id="{F78E994A-94D8-4333-992F-EA7B990D2C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1219200"/>
            <a:ext cx="3961524" cy="20411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for labels and text entry fields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9F1BF-E42E-4003-97C2-A6758C54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Label(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Entry(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textvariable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5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label and display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C53A1-31C8-4856-B281-A2D33482D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text="Monthly Investment")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label and display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Investment").pack()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methods of the </a:t>
            </a:r>
            <a:r>
              <a:rPr lang="en-US" dirty="0" err="1"/>
              <a:t>StringVar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9803-DE9B-4A04-9116-9793E822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StringVar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get()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bind a text entry field to a </a:t>
            </a:r>
            <a:r>
              <a:rPr lang="en-US" dirty="0" err="1"/>
              <a:t>StringVar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DA09F5-9400-448F-9519-2773A07C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read-only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state="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or set a string in a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fvText.set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("$2,000")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components in a grid</a:t>
            </a:r>
          </a:p>
        </p:txBody>
      </p:sp>
      <p:pic>
        <p:nvPicPr>
          <p:cNvPr id="8" name="Content Placeholder 7" descr="Refer to page 521 in textbook.">
            <a:extLst>
              <a:ext uri="{FF2B5EF4-FFF2-40B4-BE49-F238E27FC236}">
                <a16:creationId xmlns:a16="http://schemas.microsoft.com/office/drawing/2014/main" id="{AA5427F1-909B-4028-B437-ED452D3384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4093209" cy="20904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arguments of the grid()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6DCAB-B2C5-42EF-929B-F5EAD8C80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padx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pady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columnspan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rowspan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lay out components in a grid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AE459-0F4D-4A57-88C0-78481E07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row=0,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row=1,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row=1)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padding to all components in a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child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frame.winfo_children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    # get children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 # pad each child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that contains a frame</a:t>
            </a:r>
          </a:p>
        </p:txBody>
      </p:sp>
      <p:pic>
        <p:nvPicPr>
          <p:cNvPr id="8" name="Content Placeholder 7" descr="Refer to page 523 in textbook.">
            <a:extLst>
              <a:ext uri="{FF2B5EF4-FFF2-40B4-BE49-F238E27FC236}">
                <a16:creationId xmlns:a16="http://schemas.microsoft.com/office/drawing/2014/main" id="{3E1034A1-79AB-40C5-AADE-A30515E011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5185097" cy="11522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342219-97DA-4CEF-864F-947A4BFF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 GUI program that has a user interface that consists of frames, buttons, labels, and text entry fields in a grid format.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need for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mainloop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root window in terms of the event processing loop.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an event handler works with a GUI component like a button.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grid() method is used to lay out the components in a frame.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reason for creating a subclass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ttk.Frame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when you’re building a GUI.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 message box to display a message to the user of a 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EF77D5-5D32-4B78-82F4-C22F0079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 for the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Create a label, an entry field, and a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text="Clear",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column=2, row=0)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7231C-46AB-40D6-8968-2F6252ADD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Add padding to all child components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the callback method for the Clear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clear(self):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print("Monthly Investment:",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 # Create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         # Create the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# Display the frame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F31F-BF9F-415D-875C-4AE37E91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methods of the </a:t>
            </a:r>
            <a:r>
              <a:rPr lang="en-US" dirty="0" err="1"/>
              <a:t>messagebox</a:t>
            </a:r>
            <a:r>
              <a:rPr lang="en-US" dirty="0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02D8-E96D-4D04-8AAD-846634FC2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600"/>
              </a:spcAft>
              <a:tabLst>
                <a:tab pos="914400" algn="l"/>
                <a:tab pos="4572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showinfo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title, 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600"/>
              </a:spcAft>
              <a:tabLst>
                <a:tab pos="914400" algn="l"/>
                <a:tab pos="4572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showwarning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title, 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600"/>
              </a:spcAft>
              <a:tabLst>
                <a:tab pos="914400" algn="l"/>
                <a:tab pos="4572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title, 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286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askyesno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title, 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1313"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askokcancel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title, 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marL="0" marR="0">
              <a:spcBef>
                <a:spcPts val="4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arguments for these methods</a:t>
            </a:r>
          </a:p>
          <a:p>
            <a:pPr marL="341313" marR="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</a:p>
          <a:p>
            <a:pPr marL="341313" marR="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2C13-8F8C-40E7-9DF9-6DC17E70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A7ED-912F-4F1E-8CAA-445BB356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21F6-A579-4637-AA3F-F2AAE366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CA4-D6A9-4102-A005-887418E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display a message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92CA-A0C6-43CE-9BB2-40D9ECE2E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4499842"/>
          </a:xfrm>
        </p:spPr>
        <p:txBody>
          <a:bodyPr/>
          <a:lstStyle/>
          <a:p>
            <a:pPr marL="341313" marR="0">
              <a:spcBef>
                <a:spcPts val="600"/>
              </a:spcBef>
              <a:spcAft>
                <a:spcPts val="300"/>
              </a:spcAf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400"/>
              </a:spcBef>
              <a:spcAft>
                <a:spcPts val="200"/>
              </a:spcAf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message box that displays information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messagebox.showinfo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"Info", "This application monitors keystrokes.")</a:t>
            </a:r>
          </a:p>
          <a:p>
            <a:pPr marL="341313" marR="0">
              <a:spcBef>
                <a:spcPts val="400"/>
              </a:spcBef>
              <a:spcAft>
                <a:spcPts val="2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message box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displays an error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"Error", "Years must be a valid whole number.")</a:t>
            </a:r>
          </a:p>
          <a:p>
            <a:pPr marL="341313" marR="0">
              <a:spcBef>
                <a:spcPts val="400"/>
              </a:spcBef>
              <a:spcAft>
                <a:spcPts val="200"/>
              </a:spcAf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message box </a:t>
            </a:r>
            <a:b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gets information from a user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messagebox.askokcancel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"Confirm deletion", "Are you sure you want to delete?")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response == True: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code that performs deletion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611C-2BEA-4C0D-93F9-87D810DA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2B4B-DECE-4C89-A91A-3EBBB5FB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9B81-E31F-4EAC-B66A-10F12D49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0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3972-A749-41D4-8EA9-7CB0597B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message box that displays an error message</a:t>
            </a:r>
          </a:p>
        </p:txBody>
      </p:sp>
      <p:pic>
        <p:nvPicPr>
          <p:cNvPr id="7" name="Content Placeholder 6" descr="Refer to page 525 in textbook.">
            <a:extLst>
              <a:ext uri="{FF2B5EF4-FFF2-40B4-BE49-F238E27FC236}">
                <a16:creationId xmlns:a16="http://schemas.microsoft.com/office/drawing/2014/main" id="{74C2EF0A-34BE-4AFD-83BD-0BB8187442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3685352" cy="1728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42F9-A27C-4493-B7C6-25A3074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B973-CCFA-4D4B-BABF-F215D63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C25C-3170-4AAF-953A-60F041DC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3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 for the Future Value Calculator</a:t>
            </a:r>
          </a:p>
        </p:txBody>
      </p:sp>
      <p:pic>
        <p:nvPicPr>
          <p:cNvPr id="8" name="Content Placeholder 7" descr="Refer to page 527 in textbook.">
            <a:extLst>
              <a:ext uri="{FF2B5EF4-FFF2-40B4-BE49-F238E27FC236}">
                <a16:creationId xmlns:a16="http://schemas.microsoft.com/office/drawing/2014/main" id="{54A5D7F5-6F40-4E93-98A8-3D109F742A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3345C-8EC0-4A74-BC46-18EED5355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Investment():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yearlyInterestRate:float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months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4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A6846-5D7A-434B-9567-E47F4BCF1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Investment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parent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variables for text entry fields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3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18C535-823A-4BEB-894F-66F5077D7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row=1,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text="Years:").grid(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row=2)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8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9C273C-50F8-40C2-A79C-96D7E4521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text="Future Value:").grid(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row=3,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state="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").grid(column=1, row=3)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a frame to store the two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buttonFrame.grid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(column=0, row=4,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text="Calculate",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self.calculate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).grid(column=0, row=0,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text="Exit",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self.parent.destroy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).grid(column=1, row=0)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ten components</a:t>
            </a:r>
          </a:p>
        </p:txBody>
      </p:sp>
      <p:pic>
        <p:nvPicPr>
          <p:cNvPr id="8" name="Content Placeholder 7" descr="Refer to page 513 in textbook.">
            <a:extLst>
              <a:ext uri="{FF2B5EF4-FFF2-40B4-BE49-F238E27FC236}">
                <a16:creationId xmlns:a16="http://schemas.microsoft.com/office/drawing/2014/main" id="{6226E51C-D36C-4820-9A37-45B3132B89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1678" y="12192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8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095-23F1-47B9-A5AC-0D757DAA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CC206-AA3F-42B5-97D5-EEF3FD7F8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float(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must be a valid number.\n"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must be a valid whole"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0B8E-23D8-4C44-BF44-BD3383DB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3E06-70E7-4186-B859-3237CC2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1D28-0C2D-408C-B664-34A26AF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14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</a:t>
            </a:r>
            <a:r>
              <a:rPr lang="en-US"/>
              <a:t>part 5)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531B9-F913-4665-A9CA-16F512CE7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calculate(self):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self.get_float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"Monthly investment")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self.get_float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"Yearly interest rate")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"Years")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"": # no errors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self.futureValue.set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grouping=True))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("Error",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of the root window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3FADF-E1EA-4318-8A7A-95DCB381C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Tk()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geometry(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mainloop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1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735595-2D94-4011-8C85-F6536C16C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128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empty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root.geometry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("300x150")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the root window visible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empty root window</a:t>
            </a:r>
          </a:p>
          <a:p>
            <a:endParaRPr lang="en-US" dirty="0"/>
          </a:p>
        </p:txBody>
      </p:sp>
      <p:pic>
        <p:nvPicPr>
          <p:cNvPr id="9" name="Content Placeholder 8" descr="Refer to page 513 in textbook.">
            <a:extLst>
              <a:ext uri="{FF2B5EF4-FFF2-40B4-BE49-F238E27FC236}">
                <a16:creationId xmlns:a16="http://schemas.microsoft.com/office/drawing/2014/main" id="{399267A3-EE12-4157-B923-6339D40837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59437"/>
            <a:ext cx="3712833" cy="1676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constructors of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43FCF-85CE-4038-89F8-A29ACF804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Frame(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padding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Button(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for working with all components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pack([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fill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expand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143B27-8346-4DE4-BD46-9252F4C6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frame to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two buttons to the frame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B387D-A7D1-4845-BA8A-1C9FC7FE4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90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button1.pack()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button2.pack()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buttons in a frame</a:t>
            </a:r>
          </a:p>
          <a:p>
            <a:endParaRPr lang="en-US" dirty="0"/>
          </a:p>
        </p:txBody>
      </p:sp>
      <p:pic>
        <p:nvPicPr>
          <p:cNvPr id="9" name="Content Placeholder 8" descr="Refer to page 515 in textbook.">
            <a:extLst>
              <a:ext uri="{FF2B5EF4-FFF2-40B4-BE49-F238E27FC236}">
                <a16:creationId xmlns:a16="http://schemas.microsoft.com/office/drawing/2014/main" id="{EDD2A293-65EE-4261-B665-7028C01F81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1"/>
            <a:ext cx="3917629" cy="17612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argument of the Button constructor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5C863F-C6B9-4898-A1C2-BCC24AD78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destroy() method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destroy()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98</TotalTime>
  <Words>2863</Words>
  <Application>Microsoft Office PowerPoint</Application>
  <PresentationFormat>On-screen Show (4:3)</PresentationFormat>
  <Paragraphs>415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Courier New</vt:lpstr>
      <vt:lpstr>Times New Roman</vt:lpstr>
      <vt:lpstr>Master slides_with_titles_logo</vt:lpstr>
      <vt:lpstr>Chapter 18</vt:lpstr>
      <vt:lpstr>Objectives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 (part 1)</vt:lpstr>
      <vt:lpstr>A class that defines a frame (part 2)</vt:lpstr>
      <vt:lpstr>Some methods of the messagebox module</vt:lpstr>
      <vt:lpstr>How to display a message box</vt:lpstr>
      <vt:lpstr>A message box that displays an error message</vt:lpstr>
      <vt:lpstr>The GUI for the Future Value Calculator</vt:lpstr>
      <vt:lpstr>The business module</vt:lpstr>
      <vt:lpstr>The ui module (part 1)</vt:lpstr>
      <vt:lpstr>The ui module (part 2)</vt:lpstr>
      <vt:lpstr>The ui module (part 3)</vt:lpstr>
      <vt:lpstr>The ui module (part 4)</vt:lpstr>
      <vt:lpstr>The ui module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Judy Taylor</dc:creator>
  <cp:lastModifiedBy>Anne Boehm</cp:lastModifiedBy>
  <cp:revision>19</cp:revision>
  <cp:lastPrinted>2016-01-14T23:03:16Z</cp:lastPrinted>
  <dcterms:created xsi:type="dcterms:W3CDTF">2019-07-26T18:18:32Z</dcterms:created>
  <dcterms:modified xsi:type="dcterms:W3CDTF">2021-03-24T15:55:24Z</dcterms:modified>
</cp:coreProperties>
</file>