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86452" autoAdjust="0"/>
  </p:normalViewPr>
  <p:slideViewPr>
    <p:cSldViewPr>
      <p:cViewPr varScale="1">
        <p:scale>
          <a:sx n="111" d="100"/>
          <a:sy n="111" d="100"/>
        </p:scale>
        <p:origin x="157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3/17/2021</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a:xfrm>
            <a:off x="2590800" y="6248400"/>
            <a:ext cx="3962400" cy="457200"/>
          </a:xfrm>
        </p:spPr>
        <p:txBody>
          <a:bodyPr/>
          <a:lstStyle/>
          <a:p>
            <a:pPr>
              <a:defRPr/>
            </a:pPr>
            <a:r>
              <a:rPr lang="en-US" dirty="0" err="1"/>
              <a:t>Murach's</a:t>
            </a:r>
            <a:r>
              <a:rPr lang="en-US" dirty="0"/>
              <a:t> Python Programming (2nd Ed.)</a:t>
            </a:r>
          </a:p>
        </p:txBody>
      </p:sp>
      <p:sp>
        <p:nvSpPr>
          <p:cNvPr id="4" name="Footer Placeholder 3"/>
          <p:cNvSpPr>
            <a:spLocks noGrp="1"/>
          </p:cNvSpPr>
          <p:nvPr>
            <p:ph type="ftr" sz="quarter" idx="11"/>
          </p:nvPr>
        </p:nvSpPr>
        <p:spPr>
          <a:xfrm>
            <a:off x="76200" y="6248400"/>
            <a:ext cx="2590800" cy="457200"/>
          </a:xfrm>
        </p:spPr>
        <p:txBody>
          <a:bodyPr/>
          <a:lstStyle/>
          <a:p>
            <a:pPr>
              <a:defRPr/>
            </a:pPr>
            <a:r>
              <a:rPr lang="en-US" dirty="0"/>
              <a:t>© 2021, Mike Murach &amp; Associates, Inc.</a:t>
            </a:r>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a:xfrm>
            <a:off x="2590800" y="6248400"/>
            <a:ext cx="3962400" cy="457200"/>
          </a:xfrm>
        </p:spPr>
        <p:txBody>
          <a:bodyPr/>
          <a:lstStyle/>
          <a:p>
            <a:pPr>
              <a:defRPr/>
            </a:pPr>
            <a:r>
              <a:rPr lang="en-US" dirty="0" err="1"/>
              <a:t>Murach's</a:t>
            </a:r>
            <a:r>
              <a:rPr lang="en-US" dirty="0"/>
              <a:t> Python Programming (2nd Ed.)</a:t>
            </a:r>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590800" y="6248400"/>
            <a:ext cx="39624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dirty="0" err="1"/>
              <a:t>Murach's</a:t>
            </a:r>
            <a:r>
              <a:rPr lang="en-US" dirty="0"/>
              <a:t> Python Programming (2nd Ed.)</a:t>
            </a:r>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2021,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1</a:t>
            </a:r>
          </a:p>
        </p:txBody>
      </p:sp>
      <p:sp>
        <p:nvSpPr>
          <p:cNvPr id="6" name="Text Placeholder 5"/>
          <p:cNvSpPr>
            <a:spLocks noGrp="1"/>
          </p:cNvSpPr>
          <p:nvPr>
            <p:ph type="body" sz="quarter" idx="13"/>
          </p:nvPr>
        </p:nvSpPr>
        <p:spPr>
          <a:xfrm>
            <a:off x="1181100" y="2133600"/>
            <a:ext cx="6781800" cy="2971800"/>
          </a:xfrm>
        </p:spPr>
        <p:txBody>
          <a:bodyPr/>
          <a:lstStyle/>
          <a:p>
            <a:r>
              <a:rPr lang="en-US" dirty="0"/>
              <a:t>An introduction to Python programming</a:t>
            </a:r>
          </a:p>
          <a:p>
            <a:endParaRPr lang="en-US" dirty="0"/>
          </a:p>
        </p:txBody>
      </p:sp>
      <p:sp>
        <p:nvSpPr>
          <p:cNvPr id="2" name="Date Placeholder 1"/>
          <p:cNvSpPr>
            <a:spLocks noGrp="1"/>
          </p:cNvSpPr>
          <p:nvPr>
            <p:ph type="dt" sz="half" idx="10"/>
          </p:nvPr>
        </p:nvSpPr>
        <p:spPr/>
        <p:txBody>
          <a:bodyPr/>
          <a:lstStyle/>
          <a:p>
            <a:pPr>
              <a:defRPr/>
            </a:pPr>
            <a:r>
              <a:rPr lang="en-US"/>
              <a:t>Murach's Python Programming (2nd Ed.)</a:t>
            </a:r>
            <a:endParaRPr lang="en-US" dirty="0"/>
          </a:p>
        </p:txBody>
      </p:sp>
      <p:sp>
        <p:nvSpPr>
          <p:cNvPr id="3" name="Footer Placeholder 2"/>
          <p:cNvSpPr>
            <a:spLocks noGrp="1"/>
          </p:cNvSpPr>
          <p:nvPr>
            <p:ph type="ftr" sz="quarter" idx="11"/>
          </p:nvPr>
        </p:nvSpPr>
        <p:spPr/>
        <p:txBody>
          <a:bodyPr/>
          <a:lstStyle/>
          <a:p>
            <a:pPr>
              <a:defRPr/>
            </a:pPr>
            <a:r>
              <a:rPr lang="en-US"/>
              <a:t>© 2021, Mike Murach &amp; Associates, Inc.</a:t>
            </a:r>
            <a:endParaRPr lang="en-US" dirty="0"/>
          </a:p>
        </p:txBody>
      </p:sp>
      <p:sp>
        <p:nvSpPr>
          <p:cNvPr id="7" name="Slide Number Placeholder 6">
            <a:extLst>
              <a:ext uri="{FF2B5EF4-FFF2-40B4-BE49-F238E27FC236}">
                <a16:creationId xmlns:a16="http://schemas.microsoft.com/office/drawing/2014/main" id="{8CDE14FC-228A-47E6-9EFB-1D5A2D09F036}"/>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3751-18E9-4C61-B976-1694D206D989}"/>
              </a:ext>
            </a:extLst>
          </p:cNvPr>
          <p:cNvSpPr>
            <a:spLocks noGrp="1"/>
          </p:cNvSpPr>
          <p:nvPr>
            <p:ph type="title"/>
          </p:nvPr>
        </p:nvSpPr>
        <p:spPr/>
        <p:txBody>
          <a:bodyPr/>
          <a:lstStyle/>
          <a:p>
            <a:r>
              <a:rPr lang="en-US" dirty="0"/>
              <a:t>A web application</a:t>
            </a:r>
          </a:p>
        </p:txBody>
      </p:sp>
      <p:pic>
        <p:nvPicPr>
          <p:cNvPr id="8" name="Content Placeholder 7" descr="Refer to page 7 in textbook.">
            <a:extLst>
              <a:ext uri="{FF2B5EF4-FFF2-40B4-BE49-F238E27FC236}">
                <a16:creationId xmlns:a16="http://schemas.microsoft.com/office/drawing/2014/main" id="{D524AD44-FA9F-4805-8C99-C500520D9EBA}"/>
              </a:ext>
            </a:extLst>
          </p:cNvPr>
          <p:cNvPicPr>
            <a:picLocks noGrp="1" noChangeAspect="1"/>
          </p:cNvPicPr>
          <p:nvPr>
            <p:ph sz="quarter" idx="13"/>
          </p:nvPr>
        </p:nvPicPr>
        <p:blipFill>
          <a:blip r:embed="rId2"/>
          <a:stretch>
            <a:fillRect/>
          </a:stretch>
        </p:blipFill>
        <p:spPr>
          <a:xfrm>
            <a:off x="1219200" y="1143000"/>
            <a:ext cx="6677937" cy="2590800"/>
          </a:xfrm>
          <a:prstGeom prst="rect">
            <a:avLst/>
          </a:prstGeom>
        </p:spPr>
      </p:pic>
      <p:sp>
        <p:nvSpPr>
          <p:cNvPr id="4" name="Date Placeholder 3">
            <a:extLst>
              <a:ext uri="{FF2B5EF4-FFF2-40B4-BE49-F238E27FC236}">
                <a16:creationId xmlns:a16="http://schemas.microsoft.com/office/drawing/2014/main" id="{4795426B-8769-44F7-835D-EF9BC260346D}"/>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C9AD6FBB-3124-4FCD-9B69-2B3748D0520F}"/>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6DF9134F-D95A-46B4-AD27-6C16E4A856F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661904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FC81-9199-41AD-B9E3-05F426CAB2A8}"/>
              </a:ext>
            </a:extLst>
          </p:cNvPr>
          <p:cNvSpPr>
            <a:spLocks noGrp="1"/>
          </p:cNvSpPr>
          <p:nvPr>
            <p:ph type="title"/>
          </p:nvPr>
        </p:nvSpPr>
        <p:spPr/>
        <p:txBody>
          <a:bodyPr/>
          <a:lstStyle/>
          <a:p>
            <a:r>
              <a:rPr lang="en-US" dirty="0"/>
              <a:t>The source code for a console application (part 1)</a:t>
            </a:r>
          </a:p>
        </p:txBody>
      </p:sp>
      <p:sp>
        <p:nvSpPr>
          <p:cNvPr id="3" name="Text Placeholder 2">
            <a:extLst>
              <a:ext uri="{FF2B5EF4-FFF2-40B4-BE49-F238E27FC236}">
                <a16:creationId xmlns:a16="http://schemas.microsoft.com/office/drawing/2014/main" id="{3CF404CD-C545-4A3F-898E-D76B9D5F07D3}"/>
              </a:ext>
            </a:extLst>
          </p:cNvPr>
          <p:cNvSpPr>
            <a:spLocks noGrp="1"/>
          </p:cNvSpPr>
          <p:nvPr>
            <p:ph type="body" sz="quarter" idx="13"/>
          </p:nvPr>
        </p:nvSpPr>
        <p:spPr/>
        <p:txBody>
          <a:bodyPr/>
          <a:lstStyle/>
          <a:p>
            <a:pPr marL="347345" marR="0">
              <a:spcBef>
                <a:spcPts val="0"/>
              </a:spcBef>
              <a:spcAft>
                <a:spcPts val="0"/>
              </a:spcAft>
              <a:tabLst>
                <a:tab pos="1371600" algn="l"/>
              </a:tabLst>
            </a:pPr>
            <a:r>
              <a:rPr lang="fr-FR" sz="1200" b="1" dirty="0">
                <a:latin typeface="Courier New" panose="02070309020205020404" pitchFamily="49" charset="0"/>
                <a:ea typeface="Times New Roman" panose="02020603050405020304" pitchFamily="18" charset="0"/>
                <a:cs typeface="Times New Roman" panose="02020603050405020304" pitchFamily="18" charset="0"/>
              </a:rPr>
              <a:t>#!/</a:t>
            </a:r>
            <a:r>
              <a:rPr lang="fr-FR" sz="1200" b="1" dirty="0" err="1">
                <a:latin typeface="Courier New" panose="02070309020205020404" pitchFamily="49" charset="0"/>
                <a:ea typeface="Times New Roman" panose="02020603050405020304" pitchFamily="18" charset="0"/>
                <a:cs typeface="Times New Roman" panose="02020603050405020304" pitchFamily="18" charset="0"/>
              </a:rPr>
              <a:t>usr</a:t>
            </a:r>
            <a:r>
              <a:rPr lang="fr-FR" sz="1200" b="1" dirty="0">
                <a:latin typeface="Courier New" panose="02070309020205020404" pitchFamily="49" charset="0"/>
                <a:ea typeface="Times New Roman" panose="02020603050405020304" pitchFamily="18" charset="0"/>
                <a:cs typeface="Times New Roman" panose="02020603050405020304" pitchFamily="18" charset="0"/>
              </a:rPr>
              <a:t>/bin/</a:t>
            </a:r>
            <a:r>
              <a:rPr lang="fr-FR" sz="1200" b="1" dirty="0" err="1">
                <a:latin typeface="Courier New" panose="02070309020205020404" pitchFamily="49" charset="0"/>
                <a:ea typeface="Times New Roman" panose="02020603050405020304" pitchFamily="18" charset="0"/>
                <a:cs typeface="Times New Roman" panose="02020603050405020304" pitchFamily="18" charset="0"/>
              </a:rPr>
              <a:t>env</a:t>
            </a:r>
            <a:r>
              <a:rPr lang="fr-FR" sz="1200" b="1" dirty="0">
                <a:latin typeface="Courier New" panose="02070309020205020404" pitchFamily="49" charset="0"/>
                <a:ea typeface="Times New Roman" panose="02020603050405020304" pitchFamily="18" charset="0"/>
                <a:cs typeface="Times New Roman" panose="02020603050405020304" pitchFamily="18" charset="0"/>
              </a:rPr>
              <a:t> python3</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200" b="1" dirty="0">
                <a:latin typeface="Courier New" panose="02070309020205020404" pitchFamily="49" charset="0"/>
                <a:ea typeface="Times New Roman" panose="02020603050405020304" pitchFamily="18" charset="0"/>
                <a:cs typeface="Times New Roman" panose="02020603050405020304" pitchFamily="18" charset="0"/>
              </a:rPr>
              <a:t> </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200" b="1" dirty="0">
                <a:latin typeface="Courier New" panose="02070309020205020404" pitchFamily="49" charset="0"/>
                <a:ea typeface="Times New Roman" panose="02020603050405020304" pitchFamily="18" charset="0"/>
                <a:cs typeface="Times New Roman" panose="02020603050405020304" pitchFamily="18" charset="0"/>
              </a:rPr>
              <a:t>import locale</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200" b="1" dirty="0">
                <a:latin typeface="Courier New" panose="02070309020205020404" pitchFamily="49" charset="0"/>
                <a:ea typeface="Times New Roman" panose="02020603050405020304" pitchFamily="18" charset="0"/>
                <a:cs typeface="Times New Roman" panose="02020603050405020304" pitchFamily="18" charset="0"/>
              </a:rPr>
              <a:t> </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set the locale for use in currency formatting</a:t>
            </a:r>
          </a:p>
          <a:p>
            <a:pPr marL="347345" marR="0">
              <a:spcBef>
                <a:spcPts val="0"/>
              </a:spcBef>
              <a:spcAft>
                <a:spcPts val="0"/>
              </a:spcAft>
              <a:tabLst>
                <a:tab pos="1371600" algn="l"/>
              </a:tabLst>
            </a:pP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locale.setlocale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locale.LC_ALL</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en_US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display a welcome message</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print("Welcome to the Future Value Calculator")</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print()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choice = "y"</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while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choice.lower</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"y":</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get input from the user</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float(input("Enter monthly investment:\t"))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yearly_interest_rate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float(input("Enter yearly interest rate:\t"))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years = int(input("Enter number of years:\t\t"))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convert yearly values to monthly values</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yearly_interest_rate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12 / 100</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months = years * 12</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endParaRPr lang="en-US" sz="1200" dirty="0"/>
          </a:p>
        </p:txBody>
      </p:sp>
      <p:sp>
        <p:nvSpPr>
          <p:cNvPr id="4" name="Date Placeholder 3">
            <a:extLst>
              <a:ext uri="{FF2B5EF4-FFF2-40B4-BE49-F238E27FC236}">
                <a16:creationId xmlns:a16="http://schemas.microsoft.com/office/drawing/2014/main" id="{58F376EF-7131-44CA-A14E-1643A25D53F7}"/>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5411A738-4183-49E7-AE05-6A8D0D62DC1E}"/>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45AE66D6-C09E-4F56-8F17-1AD58F747FB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54208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32AD-49F9-4718-86D4-A86F0B21DB13}"/>
              </a:ext>
            </a:extLst>
          </p:cNvPr>
          <p:cNvSpPr>
            <a:spLocks noGrp="1"/>
          </p:cNvSpPr>
          <p:nvPr>
            <p:ph type="title"/>
          </p:nvPr>
        </p:nvSpPr>
        <p:spPr/>
        <p:txBody>
          <a:bodyPr/>
          <a:lstStyle/>
          <a:p>
            <a:r>
              <a:rPr lang="en-US" dirty="0"/>
              <a:t>The source code for a console application (part 2)</a:t>
            </a:r>
          </a:p>
        </p:txBody>
      </p:sp>
      <p:sp>
        <p:nvSpPr>
          <p:cNvPr id="3" name="Text Placeholder 2">
            <a:extLst>
              <a:ext uri="{FF2B5EF4-FFF2-40B4-BE49-F238E27FC236}">
                <a16:creationId xmlns:a16="http://schemas.microsoft.com/office/drawing/2014/main" id="{6B7442B3-3521-4875-8427-90D38624E0B9}"/>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calculate the future value</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for i in range(months):</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monthly_interest_amount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monthly_interest_amount</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format and display the result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print("Future value:\t\t\t"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locale.currency</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grouping=True))</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see if the user wants to continue</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choice = input("Continue? (y/n):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print("Bye!")</a:t>
            </a:r>
            <a:endParaRPr lang="en-US" sz="1200" dirty="0"/>
          </a:p>
        </p:txBody>
      </p:sp>
      <p:sp>
        <p:nvSpPr>
          <p:cNvPr id="4" name="Date Placeholder 3">
            <a:extLst>
              <a:ext uri="{FF2B5EF4-FFF2-40B4-BE49-F238E27FC236}">
                <a16:creationId xmlns:a16="http://schemas.microsoft.com/office/drawing/2014/main" id="{EFF6CB28-F1BB-4F6F-9E69-1D3051BDF46C}"/>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774B87D4-0064-4AFF-8853-1051B6535748}"/>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CD17F97F-73B7-4814-A2DC-B1D04EFE0C6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19977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40E88-1CCD-4341-8976-1BDDC5639230}"/>
              </a:ext>
            </a:extLst>
          </p:cNvPr>
          <p:cNvSpPr>
            <a:spLocks noGrp="1"/>
          </p:cNvSpPr>
          <p:nvPr>
            <p:ph type="title"/>
          </p:nvPr>
        </p:nvSpPr>
        <p:spPr/>
        <p:txBody>
          <a:bodyPr/>
          <a:lstStyle/>
          <a:p>
            <a:r>
              <a:rPr lang="en-US" dirty="0"/>
              <a:t>How Python compiles and runs source code</a:t>
            </a:r>
          </a:p>
        </p:txBody>
      </p:sp>
      <p:pic>
        <p:nvPicPr>
          <p:cNvPr id="7" name="Content Placeholder 6" descr="Refer to page 11 in textbook.">
            <a:extLst>
              <a:ext uri="{FF2B5EF4-FFF2-40B4-BE49-F238E27FC236}">
                <a16:creationId xmlns:a16="http://schemas.microsoft.com/office/drawing/2014/main" id="{6C940BDB-6919-4E51-984B-50BC15A29A52}"/>
              </a:ext>
            </a:extLst>
          </p:cNvPr>
          <p:cNvPicPr>
            <a:picLocks noGrp="1" noChangeAspect="1"/>
          </p:cNvPicPr>
          <p:nvPr>
            <p:ph sz="quarter" idx="13"/>
          </p:nvPr>
        </p:nvPicPr>
        <p:blipFill>
          <a:blip r:embed="rId2"/>
          <a:stretch>
            <a:fillRect/>
          </a:stretch>
        </p:blipFill>
        <p:spPr>
          <a:xfrm>
            <a:off x="1292067" y="1295400"/>
            <a:ext cx="6559865" cy="4109060"/>
          </a:xfrm>
          <a:prstGeom prst="rect">
            <a:avLst/>
          </a:prstGeom>
        </p:spPr>
      </p:pic>
      <p:sp>
        <p:nvSpPr>
          <p:cNvPr id="4" name="Date Placeholder 3">
            <a:extLst>
              <a:ext uri="{FF2B5EF4-FFF2-40B4-BE49-F238E27FC236}">
                <a16:creationId xmlns:a16="http://schemas.microsoft.com/office/drawing/2014/main" id="{B63F4443-7DC9-4B87-AC21-0AD087B7360C}"/>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364E0565-7981-414C-B947-100C6DF7B279}"/>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2B139A8B-4F4E-4972-996E-5F28AE52EC4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170193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C640-E510-4D9A-804C-9E00236E4055}"/>
              </a:ext>
            </a:extLst>
          </p:cNvPr>
          <p:cNvSpPr>
            <a:spLocks noGrp="1"/>
          </p:cNvSpPr>
          <p:nvPr>
            <p:ph type="title"/>
          </p:nvPr>
        </p:nvSpPr>
        <p:spPr/>
        <p:txBody>
          <a:bodyPr/>
          <a:lstStyle/>
          <a:p>
            <a:r>
              <a:rPr lang="en-US" dirty="0"/>
              <a:t>Procedure</a:t>
            </a:r>
          </a:p>
        </p:txBody>
      </p:sp>
      <p:sp>
        <p:nvSpPr>
          <p:cNvPr id="7" name="Text Placeholder 6">
            <a:extLst>
              <a:ext uri="{FF2B5EF4-FFF2-40B4-BE49-F238E27FC236}">
                <a16:creationId xmlns:a16="http://schemas.microsoft.com/office/drawing/2014/main" id="{7BF9460B-73E4-4FA7-B7AB-5B63AA9E8692}"/>
              </a:ext>
            </a:extLst>
          </p:cNvPr>
          <p:cNvSpPr>
            <a:spLocks noGrp="1"/>
          </p:cNvSpPr>
          <p:nvPr>
            <p:ph type="body" sz="quarter" idx="13"/>
          </p:nvPr>
        </p:nvSpPr>
        <p:spPr/>
        <p:txBody>
          <a:bodyPr/>
          <a:lstStyle/>
          <a:p>
            <a:pPr marL="914400" marR="274320" indent="-914400">
              <a:spcBef>
                <a:spcPts val="0"/>
              </a:spcBef>
              <a:spcAft>
                <a:spcPts val="600"/>
              </a:spcAft>
            </a:pPr>
            <a:r>
              <a:rPr lang="en-US" b="1" spc="-10" dirty="0">
                <a:latin typeface="Times New Roman" panose="02020603050405020304" pitchFamily="18" charset="0"/>
                <a:ea typeface="Times New Roman" panose="02020603050405020304" pitchFamily="18" charset="0"/>
              </a:rPr>
              <a:t>Step 1	</a:t>
            </a:r>
            <a:r>
              <a:rPr lang="en-US" spc="-10" dirty="0">
                <a:latin typeface="Times New Roman" panose="02020603050405020304" pitchFamily="18" charset="0"/>
                <a:ea typeface="Times New Roman" panose="02020603050405020304" pitchFamily="18" charset="0"/>
              </a:rPr>
              <a:t>The programmer uses a </a:t>
            </a:r>
            <a:r>
              <a:rPr lang="en-US" i="1" spc="-10" dirty="0">
                <a:latin typeface="Times New Roman" panose="02020603050405020304" pitchFamily="18" charset="0"/>
                <a:ea typeface="Times New Roman" panose="02020603050405020304" pitchFamily="18" charset="0"/>
              </a:rPr>
              <a:t>text editor</a:t>
            </a:r>
            <a:r>
              <a:rPr lang="en-US" spc="-10" dirty="0">
                <a:latin typeface="Times New Roman" panose="02020603050405020304" pitchFamily="18" charset="0"/>
                <a:ea typeface="Times New Roman" panose="02020603050405020304" pitchFamily="18" charset="0"/>
              </a:rPr>
              <a:t> or </a:t>
            </a:r>
            <a:r>
              <a:rPr lang="en-US" i="1" spc="-10" dirty="0">
                <a:latin typeface="Times New Roman" panose="02020603050405020304" pitchFamily="18" charset="0"/>
                <a:ea typeface="Times New Roman" panose="02020603050405020304" pitchFamily="18" charset="0"/>
              </a:rPr>
              <a:t>IDE</a:t>
            </a:r>
            <a:r>
              <a:rPr lang="en-US" spc="-10" dirty="0">
                <a:latin typeface="Times New Roman" panose="02020603050405020304" pitchFamily="18" charset="0"/>
                <a:ea typeface="Times New Roman" panose="02020603050405020304" pitchFamily="18" charset="0"/>
              </a:rPr>
              <a:t> to enter and edit the </a:t>
            </a:r>
            <a:r>
              <a:rPr lang="en-US" i="1" spc="-10" dirty="0">
                <a:latin typeface="Times New Roman" panose="02020603050405020304" pitchFamily="18" charset="0"/>
                <a:ea typeface="Times New Roman" panose="02020603050405020304" pitchFamily="18" charset="0"/>
              </a:rPr>
              <a:t>source code</a:t>
            </a:r>
            <a:r>
              <a:rPr lang="en-US" spc="-10" dirty="0">
                <a:latin typeface="Times New Roman" panose="02020603050405020304" pitchFamily="18" charset="0"/>
                <a:ea typeface="Times New Roman" panose="02020603050405020304" pitchFamily="18" charset="0"/>
              </a:rPr>
              <a:t>. Then, the programmer saves the source code to a file with a .</a:t>
            </a:r>
            <a:r>
              <a:rPr lang="en-US" spc="-10" dirty="0" err="1">
                <a:latin typeface="Times New Roman" panose="02020603050405020304" pitchFamily="18" charset="0"/>
                <a:ea typeface="Times New Roman" panose="02020603050405020304" pitchFamily="18" charset="0"/>
              </a:rPr>
              <a:t>py</a:t>
            </a:r>
            <a:r>
              <a:rPr lang="en-US" spc="-10" dirty="0">
                <a:latin typeface="Times New Roman" panose="02020603050405020304" pitchFamily="18" charset="0"/>
                <a:ea typeface="Times New Roman" panose="02020603050405020304" pitchFamily="18" charset="0"/>
              </a:rPr>
              <a:t> extension.</a:t>
            </a:r>
          </a:p>
          <a:p>
            <a:pPr marL="914400" marR="274320" indent="-914400">
              <a:spcBef>
                <a:spcPts val="0"/>
              </a:spcBef>
              <a:spcAft>
                <a:spcPts val="600"/>
              </a:spcAft>
            </a:pPr>
            <a:r>
              <a:rPr lang="en-US" b="1" spc="-10" dirty="0">
                <a:latin typeface="Times New Roman" panose="02020603050405020304" pitchFamily="18" charset="0"/>
                <a:ea typeface="Times New Roman" panose="02020603050405020304" pitchFamily="18" charset="0"/>
              </a:rPr>
              <a:t>Step 2	</a:t>
            </a:r>
            <a:r>
              <a:rPr lang="en-US" spc="-10" dirty="0">
                <a:latin typeface="Times New Roman" panose="02020603050405020304" pitchFamily="18" charset="0"/>
                <a:ea typeface="Times New Roman" panose="02020603050405020304" pitchFamily="18" charset="0"/>
              </a:rPr>
              <a:t>The source code is </a:t>
            </a:r>
            <a:r>
              <a:rPr lang="en-US" i="1" spc="-10" dirty="0">
                <a:latin typeface="Times New Roman" panose="02020603050405020304" pitchFamily="18" charset="0"/>
                <a:ea typeface="Times New Roman" panose="02020603050405020304" pitchFamily="18" charset="0"/>
              </a:rPr>
              <a:t>compiled</a:t>
            </a:r>
            <a:r>
              <a:rPr lang="en-US" spc="-10" dirty="0">
                <a:latin typeface="Times New Roman" panose="02020603050405020304" pitchFamily="18" charset="0"/>
                <a:ea typeface="Times New Roman" panose="02020603050405020304" pitchFamily="18" charset="0"/>
              </a:rPr>
              <a:t> by the Python </a:t>
            </a:r>
            <a:r>
              <a:rPr lang="en-US" i="1" spc="-10" dirty="0">
                <a:latin typeface="Times New Roman" panose="02020603050405020304" pitchFamily="18" charset="0"/>
                <a:ea typeface="Times New Roman" panose="02020603050405020304" pitchFamily="18" charset="0"/>
              </a:rPr>
              <a:t>interpreter</a:t>
            </a:r>
            <a:r>
              <a:rPr lang="en-US" spc="-10" dirty="0">
                <a:latin typeface="Times New Roman" panose="02020603050405020304" pitchFamily="18" charset="0"/>
                <a:ea typeface="Times New Roman" panose="02020603050405020304" pitchFamily="18" charset="0"/>
              </a:rPr>
              <a:t> into </a:t>
            </a:r>
            <a:r>
              <a:rPr lang="en-US" i="1" spc="-10" dirty="0">
                <a:latin typeface="Times New Roman" panose="02020603050405020304" pitchFamily="18" charset="0"/>
                <a:ea typeface="Times New Roman" panose="02020603050405020304" pitchFamily="18" charset="0"/>
              </a:rPr>
              <a:t>bytecode</a:t>
            </a:r>
            <a:r>
              <a:rPr lang="en-US" spc="-10" dirty="0">
                <a:latin typeface="Times New Roman" panose="02020603050405020304" pitchFamily="18" charset="0"/>
                <a:ea typeface="Times New Roman" panose="02020603050405020304" pitchFamily="18" charset="0"/>
              </a:rPr>
              <a:t>.</a:t>
            </a:r>
          </a:p>
          <a:p>
            <a:pPr marL="914400" marR="274320" indent="-914400">
              <a:spcBef>
                <a:spcPts val="0"/>
              </a:spcBef>
              <a:spcAft>
                <a:spcPts val="600"/>
              </a:spcAft>
            </a:pPr>
            <a:r>
              <a:rPr lang="en-US" b="1" spc="-10" dirty="0">
                <a:latin typeface="Times New Roman" panose="02020603050405020304" pitchFamily="18" charset="0"/>
                <a:ea typeface="Times New Roman" panose="02020603050405020304" pitchFamily="18" charset="0"/>
              </a:rPr>
              <a:t>Step 3	</a:t>
            </a:r>
            <a:r>
              <a:rPr lang="en-US" spc="-10" dirty="0">
                <a:latin typeface="Times New Roman" panose="02020603050405020304" pitchFamily="18" charset="0"/>
                <a:ea typeface="Times New Roman" panose="02020603050405020304" pitchFamily="18" charset="0"/>
              </a:rPr>
              <a:t>The bytecode is translated by the Python </a:t>
            </a:r>
            <a:r>
              <a:rPr lang="en-US" i="1" spc="-10" dirty="0">
                <a:latin typeface="Times New Roman" panose="02020603050405020304" pitchFamily="18" charset="0"/>
                <a:ea typeface="Times New Roman" panose="02020603050405020304" pitchFamily="18" charset="0"/>
              </a:rPr>
              <a:t>virtual machine</a:t>
            </a:r>
            <a:r>
              <a:rPr lang="en-US" spc="-10" dirty="0">
                <a:latin typeface="Times New Roman" panose="02020603050405020304" pitchFamily="18" charset="0"/>
                <a:ea typeface="Times New Roman" panose="02020603050405020304" pitchFamily="18" charset="0"/>
              </a:rPr>
              <a:t> into</a:t>
            </a:r>
            <a:r>
              <a:rPr lang="en-US" i="1" spc="-1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instructions</a:t>
            </a:r>
            <a:r>
              <a:rPr lang="en-US" i="1" spc="-1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that</a:t>
            </a:r>
            <a:r>
              <a:rPr lang="en-US" i="1" spc="-1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can interact with the operating system of the computer.</a:t>
            </a:r>
          </a:p>
          <a:p>
            <a:endParaRPr lang="en-US" dirty="0"/>
          </a:p>
        </p:txBody>
      </p:sp>
      <p:sp>
        <p:nvSpPr>
          <p:cNvPr id="4" name="Date Placeholder 3">
            <a:extLst>
              <a:ext uri="{FF2B5EF4-FFF2-40B4-BE49-F238E27FC236}">
                <a16:creationId xmlns:a16="http://schemas.microsoft.com/office/drawing/2014/main" id="{C5F4772C-CCEF-4E92-8E9C-44C906829D3C}"/>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787B6706-DE44-47F5-A62F-1ABE8F172EF1}"/>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B24911A6-60AF-4CCF-920A-C407462A414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75626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6891-77A5-4326-BEDD-29ECF39A6575}"/>
              </a:ext>
            </a:extLst>
          </p:cNvPr>
          <p:cNvSpPr>
            <a:spLocks noGrp="1"/>
          </p:cNvSpPr>
          <p:nvPr>
            <p:ph type="title"/>
          </p:nvPr>
        </p:nvSpPr>
        <p:spPr>
          <a:xfrm>
            <a:off x="914400" y="590862"/>
            <a:ext cx="7315200" cy="738664"/>
          </a:xfrm>
        </p:spPr>
        <p:txBody>
          <a:bodyPr/>
          <a:lstStyle/>
          <a:p>
            <a:r>
              <a:rPr lang="en-US" dirty="0"/>
              <a:t>Main memory and disk storage </a:t>
            </a:r>
            <a:br>
              <a:rPr lang="en-US" dirty="0"/>
            </a:br>
            <a:r>
              <a:rPr lang="en-US" dirty="0"/>
              <a:t>as an application runs</a:t>
            </a:r>
          </a:p>
        </p:txBody>
      </p:sp>
      <p:pic>
        <p:nvPicPr>
          <p:cNvPr id="7" name="Content Placeholder 6" descr="Refer to page 13 in textbook.">
            <a:extLst>
              <a:ext uri="{FF2B5EF4-FFF2-40B4-BE49-F238E27FC236}">
                <a16:creationId xmlns:a16="http://schemas.microsoft.com/office/drawing/2014/main" id="{2D21F2CF-AD24-4DC5-A47D-048807BE3D9F}"/>
              </a:ext>
            </a:extLst>
          </p:cNvPr>
          <p:cNvPicPr>
            <a:picLocks noGrp="1" noChangeAspect="1"/>
          </p:cNvPicPr>
          <p:nvPr>
            <p:ph sz="quarter" idx="13"/>
          </p:nvPr>
        </p:nvPicPr>
        <p:blipFill>
          <a:blip r:embed="rId2"/>
          <a:stretch>
            <a:fillRect/>
          </a:stretch>
        </p:blipFill>
        <p:spPr>
          <a:xfrm>
            <a:off x="914400" y="1696128"/>
            <a:ext cx="7315200" cy="1703645"/>
          </a:xfrm>
          <a:prstGeom prst="rect">
            <a:avLst/>
          </a:prstGeom>
        </p:spPr>
      </p:pic>
      <p:sp>
        <p:nvSpPr>
          <p:cNvPr id="4" name="Date Placeholder 3">
            <a:extLst>
              <a:ext uri="{FF2B5EF4-FFF2-40B4-BE49-F238E27FC236}">
                <a16:creationId xmlns:a16="http://schemas.microsoft.com/office/drawing/2014/main" id="{3FAED2EB-C3AA-46A2-9546-D5316AA755FC}"/>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27779D72-25D7-4C67-A495-00810E14B8B9}"/>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1AABB1B2-8DA4-4CAC-BC7F-E7B333001D1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2779993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359A-B846-4381-B3A0-EC357D33357A}"/>
              </a:ext>
            </a:extLst>
          </p:cNvPr>
          <p:cNvSpPr>
            <a:spLocks noGrp="1"/>
          </p:cNvSpPr>
          <p:nvPr>
            <p:ph type="title"/>
          </p:nvPr>
        </p:nvSpPr>
        <p:spPr/>
        <p:txBody>
          <a:bodyPr/>
          <a:lstStyle/>
          <a:p>
            <a:r>
              <a:rPr lang="en-US" dirty="0"/>
              <a:t>How disk storage and main memory work together</a:t>
            </a:r>
          </a:p>
        </p:txBody>
      </p:sp>
      <p:sp>
        <p:nvSpPr>
          <p:cNvPr id="3" name="Text Placeholder 2">
            <a:extLst>
              <a:ext uri="{FF2B5EF4-FFF2-40B4-BE49-F238E27FC236}">
                <a16:creationId xmlns:a16="http://schemas.microsoft.com/office/drawing/2014/main" id="{24AAAA07-7D35-4C83-8165-A69E61719100}"/>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When you start the computer, it loads the operating system into main memory. Then, you use the features of the operating system to start an application.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When you start an application, the operating system loads it into main memory. Then, it runs the application.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As the application runs, it may read data from disk storage into main memory or write data from main memory to disk storage.</a:t>
            </a:r>
          </a:p>
          <a:p>
            <a:endParaRPr lang="en-US" dirty="0"/>
          </a:p>
        </p:txBody>
      </p:sp>
      <p:sp>
        <p:nvSpPr>
          <p:cNvPr id="4" name="Date Placeholder 3">
            <a:extLst>
              <a:ext uri="{FF2B5EF4-FFF2-40B4-BE49-F238E27FC236}">
                <a16:creationId xmlns:a16="http://schemas.microsoft.com/office/drawing/2014/main" id="{6815C7E8-3D44-4FB1-87EB-F29D8116ACE2}"/>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635E1C2D-FC3F-430A-9444-F46B6D9EFDAC}"/>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8A6E7450-4D68-4E81-90D9-E7343DB27D2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3293429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C4BE-A673-46AA-9A1B-B5BD8FF46EA4}"/>
              </a:ext>
            </a:extLst>
          </p:cNvPr>
          <p:cNvSpPr>
            <a:spLocks noGrp="1"/>
          </p:cNvSpPr>
          <p:nvPr>
            <p:ph type="title"/>
          </p:nvPr>
        </p:nvSpPr>
        <p:spPr/>
        <p:txBody>
          <a:bodyPr/>
          <a:lstStyle/>
          <a:p>
            <a:r>
              <a:rPr lang="en-US" dirty="0"/>
              <a:t>IDLE’s interactive shell</a:t>
            </a:r>
          </a:p>
        </p:txBody>
      </p:sp>
      <p:pic>
        <p:nvPicPr>
          <p:cNvPr id="8" name="Content Placeholder 7" descr="Refer to page 15 in the textbook.">
            <a:extLst>
              <a:ext uri="{FF2B5EF4-FFF2-40B4-BE49-F238E27FC236}">
                <a16:creationId xmlns:a16="http://schemas.microsoft.com/office/drawing/2014/main" id="{71EC10B8-3CFC-419F-831B-45A40401DBFD}"/>
              </a:ext>
            </a:extLst>
          </p:cNvPr>
          <p:cNvPicPr>
            <a:picLocks noGrp="1" noChangeAspect="1"/>
          </p:cNvPicPr>
          <p:nvPr>
            <p:ph sz="quarter" idx="13"/>
          </p:nvPr>
        </p:nvPicPr>
        <p:blipFill>
          <a:blip r:embed="rId2"/>
          <a:stretch>
            <a:fillRect/>
          </a:stretch>
        </p:blipFill>
        <p:spPr>
          <a:xfrm>
            <a:off x="1219200" y="1219200"/>
            <a:ext cx="6629400" cy="4404888"/>
          </a:xfrm>
          <a:prstGeom prst="rect">
            <a:avLst/>
          </a:prstGeom>
        </p:spPr>
      </p:pic>
      <p:sp>
        <p:nvSpPr>
          <p:cNvPr id="4" name="Date Placeholder 3">
            <a:extLst>
              <a:ext uri="{FF2B5EF4-FFF2-40B4-BE49-F238E27FC236}">
                <a16:creationId xmlns:a16="http://schemas.microsoft.com/office/drawing/2014/main" id="{EB8321FD-DD00-4ACE-A25E-360F55B95077}"/>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6AA4BBEB-C1FD-4EE9-A96C-14787FFDD725}"/>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F2A25273-1DB4-4036-B141-E6B53F4704A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662486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D4885-DA75-4836-A52F-A925A60D38AB}"/>
              </a:ext>
            </a:extLst>
          </p:cNvPr>
          <p:cNvSpPr>
            <a:spLocks noGrp="1"/>
          </p:cNvSpPr>
          <p:nvPr>
            <p:ph type="title"/>
          </p:nvPr>
        </p:nvSpPr>
        <p:spPr/>
        <p:txBody>
          <a:bodyPr/>
          <a:lstStyle/>
          <a:p>
            <a:r>
              <a:rPr lang="en-US" dirty="0"/>
              <a:t>How to open, close, and restart the shell</a:t>
            </a:r>
          </a:p>
        </p:txBody>
      </p:sp>
      <p:sp>
        <p:nvSpPr>
          <p:cNvPr id="3" name="Text Placeholder 2">
            <a:extLst>
              <a:ext uri="{FF2B5EF4-FFF2-40B4-BE49-F238E27FC236}">
                <a16:creationId xmlns:a16="http://schemas.microsoft.com/office/drawing/2014/main" id="{1EFAAA35-8715-4D2F-B4FF-2068430979F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To start IDLE, use the features of your operating system. This opens an interactive shell.</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To close the interactive shell, click on its close button or select </a:t>
            </a:r>
            <a:r>
              <a:rPr lang="en-US" spc="-10" dirty="0" err="1">
                <a:latin typeface="Times New Roman" panose="02020603050405020304" pitchFamily="18" charset="0"/>
                <a:ea typeface="Times New Roman" panose="02020603050405020304" pitchFamily="18" charset="0"/>
              </a:rPr>
              <a:t>File</a:t>
            </a:r>
            <a:r>
              <a:rPr lang="en-US" spc="-10" dirty="0" err="1">
                <a:latin typeface="Times New Roman" panose="02020603050405020304" pitchFamily="18" charset="0"/>
                <a:ea typeface="Times New Roman" panose="02020603050405020304" pitchFamily="18" charset="0"/>
                <a:sym typeface="Wingdings" panose="05000000000000000000" pitchFamily="2" charset="2"/>
              </a:rPr>
              <a:t></a:t>
            </a:r>
            <a:r>
              <a:rPr lang="en-US" spc="-10" dirty="0" err="1">
                <a:latin typeface="Times New Roman" panose="02020603050405020304" pitchFamily="18" charset="0"/>
                <a:ea typeface="Times New Roman" panose="02020603050405020304" pitchFamily="18" charset="0"/>
              </a:rPr>
              <a:t>Close</a:t>
            </a:r>
            <a:r>
              <a:rPr lang="en-US" spc="-10" dirty="0">
                <a:latin typeface="Times New Roman" panose="02020603050405020304" pitchFamily="18" charset="0"/>
                <a:ea typeface="Times New Roman" panose="02020603050405020304" pitchFamily="18" charset="0"/>
              </a:rPr>
              <a:t>.</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To restart an interactive shell, select </a:t>
            </a:r>
            <a:r>
              <a:rPr lang="en-US" spc="-10" dirty="0" err="1">
                <a:latin typeface="Times New Roman" panose="02020603050405020304" pitchFamily="18" charset="0"/>
                <a:ea typeface="Times New Roman" panose="02020603050405020304" pitchFamily="18" charset="0"/>
              </a:rPr>
              <a:t>Run</a:t>
            </a:r>
            <a:r>
              <a:rPr lang="en-US" spc="-10" dirty="0" err="1">
                <a:latin typeface="Times New Roman" panose="02020603050405020304" pitchFamily="18" charset="0"/>
                <a:ea typeface="Times New Roman" panose="02020603050405020304" pitchFamily="18" charset="0"/>
                <a:sym typeface="Wingdings" panose="05000000000000000000" pitchFamily="2" charset="2"/>
              </a:rPr>
              <a:t></a:t>
            </a:r>
            <a:r>
              <a:rPr lang="en-US" spc="-10" dirty="0" err="1">
                <a:latin typeface="Times New Roman" panose="02020603050405020304" pitchFamily="18" charset="0"/>
                <a:ea typeface="Times New Roman" panose="02020603050405020304" pitchFamily="18" charset="0"/>
              </a:rPr>
              <a:t>Python</a:t>
            </a:r>
            <a:r>
              <a:rPr lang="en-US" spc="-10" dirty="0">
                <a:latin typeface="Times New Roman" panose="02020603050405020304" pitchFamily="18" charset="0"/>
                <a:ea typeface="Times New Roman" panose="02020603050405020304" pitchFamily="18" charset="0"/>
              </a:rPr>
              <a:t> Shell from an interactive shell window.</a:t>
            </a:r>
          </a:p>
          <a:p>
            <a:endParaRPr lang="en-US" dirty="0"/>
          </a:p>
        </p:txBody>
      </p:sp>
      <p:sp>
        <p:nvSpPr>
          <p:cNvPr id="4" name="Date Placeholder 3">
            <a:extLst>
              <a:ext uri="{FF2B5EF4-FFF2-40B4-BE49-F238E27FC236}">
                <a16:creationId xmlns:a16="http://schemas.microsoft.com/office/drawing/2014/main" id="{29E8283B-4E20-4FCC-8174-65EF638331FA}"/>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5580AD23-0A2E-451A-B17A-D321E1BE0590}"/>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DA8E1CC-19AE-47F0-9E2B-8654BBBE897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291928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E3DE2-7FB3-4B1D-BFD8-04F2A7FDD5D7}"/>
              </a:ext>
            </a:extLst>
          </p:cNvPr>
          <p:cNvSpPr>
            <a:spLocks noGrp="1"/>
          </p:cNvSpPr>
          <p:nvPr>
            <p:ph type="title"/>
          </p:nvPr>
        </p:nvSpPr>
        <p:spPr/>
        <p:txBody>
          <a:bodyPr/>
          <a:lstStyle/>
          <a:p>
            <a:r>
              <a:rPr lang="en-US" dirty="0"/>
              <a:t>How to use the interactive shell</a:t>
            </a:r>
          </a:p>
        </p:txBody>
      </p:sp>
      <p:sp>
        <p:nvSpPr>
          <p:cNvPr id="3" name="Text Placeholder 2">
            <a:extLst>
              <a:ext uri="{FF2B5EF4-FFF2-40B4-BE49-F238E27FC236}">
                <a16:creationId xmlns:a16="http://schemas.microsoft.com/office/drawing/2014/main" id="{5B973E1E-C3D7-4044-B8D1-8E54E4266D16}"/>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Enter Python code after the &gt;&gt;&gt; prompt. Then, press Enter.</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you enter valid code that produces a result, the shell displays the result.</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you enter an invalid code, the shell displays an error message.</a:t>
            </a:r>
          </a:p>
          <a:p>
            <a:endParaRPr lang="en-US" dirty="0"/>
          </a:p>
        </p:txBody>
      </p:sp>
      <p:sp>
        <p:nvSpPr>
          <p:cNvPr id="4" name="Date Placeholder 3">
            <a:extLst>
              <a:ext uri="{FF2B5EF4-FFF2-40B4-BE49-F238E27FC236}">
                <a16:creationId xmlns:a16="http://schemas.microsoft.com/office/drawing/2014/main" id="{64004EA2-1B0A-4FB0-AE6C-1E049254AD21}"/>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65BF287C-50A1-4737-B291-439C48096F6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172E2B40-13F7-4B47-8C34-0CDC66CA5D9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296176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6D7A-6541-44BB-9DAA-04D2944A6389}"/>
              </a:ext>
            </a:extLst>
          </p:cNvPr>
          <p:cNvSpPr>
            <a:spLocks noGrp="1"/>
          </p:cNvSpPr>
          <p:nvPr>
            <p:ph type="title"/>
          </p:nvPr>
        </p:nvSpPr>
        <p:spPr/>
        <p:txBody>
          <a:bodyPr/>
          <a:lstStyle/>
          <a:p>
            <a:r>
              <a:rPr lang="en-US" dirty="0"/>
              <a:t>Applied objectives</a:t>
            </a:r>
          </a:p>
        </p:txBody>
      </p:sp>
      <p:sp>
        <p:nvSpPr>
          <p:cNvPr id="3" name="Text Placeholder 2">
            <a:extLst>
              <a:ext uri="{FF2B5EF4-FFF2-40B4-BE49-F238E27FC236}">
                <a16:creationId xmlns:a16="http://schemas.microsoft.com/office/drawing/2014/main" id="{A8DE66D7-BAA0-471D-82E4-4F57798E83D9}"/>
              </a:ext>
            </a:extLst>
          </p:cNvPr>
          <p:cNvSpPr>
            <a:spLocks noGrp="1"/>
          </p:cNvSpPr>
          <p:nvPr>
            <p:ph type="body" sz="quarter" idx="13"/>
          </p:nvPr>
        </p:nvSpPr>
        <p:spPr/>
        <p:txBody>
          <a:bodyPr/>
          <a:lstStyle/>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Use IDLE to test Python expressions and statements in the interactive shell.</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Use IDLE to open, compile, and run a Python source file.</a:t>
            </a:r>
          </a:p>
          <a:p>
            <a:endParaRPr lang="en-US" dirty="0"/>
          </a:p>
        </p:txBody>
      </p:sp>
      <p:sp>
        <p:nvSpPr>
          <p:cNvPr id="4" name="Date Placeholder 3">
            <a:extLst>
              <a:ext uri="{FF2B5EF4-FFF2-40B4-BE49-F238E27FC236}">
                <a16:creationId xmlns:a16="http://schemas.microsoft.com/office/drawing/2014/main" id="{3779E7B1-AF3E-48D6-9634-2485DC0C50BF}"/>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8F8BFF9F-C1DE-41A6-8245-D3642A609AC8}"/>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14ECE2E5-5B59-4B9A-AE02-5C9CEE4352F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437825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EA809-9ACE-4D50-B5DB-D34A6A2911FB}"/>
              </a:ext>
            </a:extLst>
          </p:cNvPr>
          <p:cNvSpPr>
            <a:spLocks noGrp="1"/>
          </p:cNvSpPr>
          <p:nvPr>
            <p:ph type="title"/>
          </p:nvPr>
        </p:nvSpPr>
        <p:spPr/>
        <p:txBody>
          <a:bodyPr/>
          <a:lstStyle/>
          <a:p>
            <a:r>
              <a:rPr lang="en-US" dirty="0"/>
              <a:t>IDLE’s editor with a source file displayed</a:t>
            </a:r>
          </a:p>
        </p:txBody>
      </p:sp>
      <p:pic>
        <p:nvPicPr>
          <p:cNvPr id="8" name="Content Placeholder 7" descr="Refer to page 17 in the textbook.">
            <a:extLst>
              <a:ext uri="{FF2B5EF4-FFF2-40B4-BE49-F238E27FC236}">
                <a16:creationId xmlns:a16="http://schemas.microsoft.com/office/drawing/2014/main" id="{E8DC44AD-4DE5-423C-B3B3-05F53F49F2A4}"/>
              </a:ext>
            </a:extLst>
          </p:cNvPr>
          <p:cNvPicPr>
            <a:picLocks noGrp="1" noChangeAspect="1"/>
          </p:cNvPicPr>
          <p:nvPr>
            <p:ph sz="quarter" idx="13"/>
          </p:nvPr>
        </p:nvPicPr>
        <p:blipFill>
          <a:blip r:embed="rId2"/>
          <a:stretch>
            <a:fillRect/>
          </a:stretch>
        </p:blipFill>
        <p:spPr>
          <a:xfrm>
            <a:off x="1257300" y="1115604"/>
            <a:ext cx="5775284" cy="4675595"/>
          </a:xfrm>
          <a:prstGeom prst="rect">
            <a:avLst/>
          </a:prstGeom>
        </p:spPr>
      </p:pic>
      <p:sp>
        <p:nvSpPr>
          <p:cNvPr id="4" name="Date Placeholder 3">
            <a:extLst>
              <a:ext uri="{FF2B5EF4-FFF2-40B4-BE49-F238E27FC236}">
                <a16:creationId xmlns:a16="http://schemas.microsoft.com/office/drawing/2014/main" id="{EA692EB8-5D64-4537-9A11-CB55756512DC}"/>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D2997432-8495-4FD1-84CB-2777C1D42981}"/>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D9DD324E-96C7-471A-828D-55A90177FDA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3681514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0848F-ADD0-47DF-AA36-1935C283942D}"/>
              </a:ext>
            </a:extLst>
          </p:cNvPr>
          <p:cNvSpPr>
            <a:spLocks noGrp="1"/>
          </p:cNvSpPr>
          <p:nvPr>
            <p:ph type="title"/>
          </p:nvPr>
        </p:nvSpPr>
        <p:spPr/>
        <p:txBody>
          <a:bodyPr/>
          <a:lstStyle/>
          <a:p>
            <a:r>
              <a:rPr lang="en-US" dirty="0"/>
              <a:t>How to create, open, save, and close source files</a:t>
            </a:r>
          </a:p>
        </p:txBody>
      </p:sp>
      <p:sp>
        <p:nvSpPr>
          <p:cNvPr id="3" name="Text Placeholder 2">
            <a:extLst>
              <a:ext uri="{FF2B5EF4-FFF2-40B4-BE49-F238E27FC236}">
                <a16:creationId xmlns:a16="http://schemas.microsoft.com/office/drawing/2014/main" id="{CD00B73B-7BE4-4F1E-A20D-C1FDD685DCCE}"/>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Use IDLE’s File menu and common techniques for your operating system.</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switch between source and shell windows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Use IDLE’s Window menu.</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enter and edit Python code</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Use IDLE’s Edit and Format menus, common editing keystrokes, and context menus.</a:t>
            </a:r>
          </a:p>
          <a:p>
            <a:endParaRPr lang="en-US" dirty="0"/>
          </a:p>
        </p:txBody>
      </p:sp>
      <p:sp>
        <p:nvSpPr>
          <p:cNvPr id="4" name="Date Placeholder 3">
            <a:extLst>
              <a:ext uri="{FF2B5EF4-FFF2-40B4-BE49-F238E27FC236}">
                <a16:creationId xmlns:a16="http://schemas.microsoft.com/office/drawing/2014/main" id="{374C5034-A2A4-4207-BD49-4E4506BE798A}"/>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DBF06AE3-D4A2-4B81-B01A-DEB73A263A74}"/>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32A8A7AC-238D-4F7F-8D9D-2D53FE3FB6D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3275472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9456-85E5-4D9A-A661-75FABF81455B}"/>
              </a:ext>
            </a:extLst>
          </p:cNvPr>
          <p:cNvSpPr>
            <a:spLocks noGrp="1"/>
          </p:cNvSpPr>
          <p:nvPr>
            <p:ph type="title"/>
          </p:nvPr>
        </p:nvSpPr>
        <p:spPr/>
        <p:txBody>
          <a:bodyPr/>
          <a:lstStyle/>
          <a:p>
            <a:r>
              <a:rPr lang="en-US" dirty="0"/>
              <a:t>A console application that’s being run in the shell</a:t>
            </a:r>
          </a:p>
        </p:txBody>
      </p:sp>
      <p:pic>
        <p:nvPicPr>
          <p:cNvPr id="10" name="Content Placeholder 9" descr="Refer to page 19 in the textbook.">
            <a:extLst>
              <a:ext uri="{FF2B5EF4-FFF2-40B4-BE49-F238E27FC236}">
                <a16:creationId xmlns:a16="http://schemas.microsoft.com/office/drawing/2014/main" id="{3A13203B-C5FF-4F90-B43F-10E109FC53EB}"/>
              </a:ext>
            </a:extLst>
          </p:cNvPr>
          <p:cNvPicPr>
            <a:picLocks noGrp="1" noChangeAspect="1"/>
          </p:cNvPicPr>
          <p:nvPr>
            <p:ph sz="quarter" idx="13"/>
          </p:nvPr>
        </p:nvPicPr>
        <p:blipFill>
          <a:blip r:embed="rId2"/>
          <a:stretch>
            <a:fillRect/>
          </a:stretch>
        </p:blipFill>
        <p:spPr>
          <a:xfrm>
            <a:off x="1295399" y="1219200"/>
            <a:ext cx="6709451" cy="4572000"/>
          </a:xfrm>
          <a:prstGeom prst="rect">
            <a:avLst/>
          </a:prstGeom>
        </p:spPr>
      </p:pic>
      <p:sp>
        <p:nvSpPr>
          <p:cNvPr id="4" name="Date Placeholder 3">
            <a:extLst>
              <a:ext uri="{FF2B5EF4-FFF2-40B4-BE49-F238E27FC236}">
                <a16:creationId xmlns:a16="http://schemas.microsoft.com/office/drawing/2014/main" id="{AFD51BBC-9D69-4BFE-B8F2-5043C64268B6}"/>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5DF323E1-5785-45EA-AF17-B8CE5AEA68D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F42EAD0A-31ED-4E54-889F-E4DBEB7A04B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191852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CC795-1AF1-44BB-A5F2-FAA6FBDF358C}"/>
              </a:ext>
            </a:extLst>
          </p:cNvPr>
          <p:cNvSpPr>
            <a:spLocks noGrp="1"/>
          </p:cNvSpPr>
          <p:nvPr>
            <p:ph type="title"/>
          </p:nvPr>
        </p:nvSpPr>
        <p:spPr/>
        <p:txBody>
          <a:bodyPr/>
          <a:lstStyle/>
          <a:p>
            <a:r>
              <a:rPr lang="en-US" dirty="0"/>
              <a:t>How to compile and run a Python program</a:t>
            </a:r>
          </a:p>
        </p:txBody>
      </p:sp>
      <p:sp>
        <p:nvSpPr>
          <p:cNvPr id="3" name="Text Placeholder 2">
            <a:extLst>
              <a:ext uri="{FF2B5EF4-FFF2-40B4-BE49-F238E27FC236}">
                <a16:creationId xmlns:a16="http://schemas.microsoft.com/office/drawing/2014/main" id="{38CDE524-AC79-4B6C-8D47-08AD6A8FBA92}"/>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From the editor window, press the F5 key or select </a:t>
            </a:r>
            <a:r>
              <a:rPr lang="en-US" spc="-10" dirty="0" err="1">
                <a:latin typeface="Times New Roman" panose="02020603050405020304" pitchFamily="18" charset="0"/>
                <a:ea typeface="Times New Roman" panose="02020603050405020304" pitchFamily="18" charset="0"/>
              </a:rPr>
              <a:t>Run</a:t>
            </a:r>
            <a:r>
              <a:rPr lang="en-US" spc="-10" dirty="0" err="1">
                <a:latin typeface="Times New Roman" panose="02020603050405020304" pitchFamily="18" charset="0"/>
                <a:ea typeface="Times New Roman" panose="02020603050405020304" pitchFamily="18" charset="0"/>
                <a:sym typeface="Wingdings" panose="05000000000000000000" pitchFamily="2" charset="2"/>
              </a:rPr>
              <a:t></a:t>
            </a:r>
            <a:r>
              <a:rPr lang="en-US" spc="-10" dirty="0" err="1">
                <a:latin typeface="Times New Roman" panose="02020603050405020304" pitchFamily="18" charset="0"/>
                <a:ea typeface="Times New Roman" panose="02020603050405020304" pitchFamily="18" charset="0"/>
              </a:rPr>
              <a:t>Run</a:t>
            </a:r>
            <a:r>
              <a:rPr lang="en-US" spc="-10" dirty="0">
                <a:latin typeface="Times New Roman" panose="02020603050405020304" pitchFamily="18" charset="0"/>
                <a:ea typeface="Times New Roman" panose="02020603050405020304" pitchFamily="18" charset="0"/>
              </a:rPr>
              <a:t> Module.</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IDLE displays a dialog box that indicates that you must save the program first, press the Enter key or click Yes to save it. Then, if the program doesn’t have any errors, IDLE runs the program in the interactive shell.</a:t>
            </a:r>
          </a:p>
          <a:p>
            <a:endParaRPr lang="en-US" dirty="0"/>
          </a:p>
        </p:txBody>
      </p:sp>
      <p:sp>
        <p:nvSpPr>
          <p:cNvPr id="4" name="Date Placeholder 3">
            <a:extLst>
              <a:ext uri="{FF2B5EF4-FFF2-40B4-BE49-F238E27FC236}">
                <a16:creationId xmlns:a16="http://schemas.microsoft.com/office/drawing/2014/main" id="{8B446B4E-AB1F-4278-B6DE-1C0B0E40D662}"/>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A01FCC57-A514-4FD9-9942-FD5F7CAA715E}"/>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00F550CC-4C22-4D7E-9DF8-0C4E3463132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2611312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EE5B-83B2-45E8-B647-603C3879D17E}"/>
              </a:ext>
            </a:extLst>
          </p:cNvPr>
          <p:cNvSpPr>
            <a:spLocks noGrp="1"/>
          </p:cNvSpPr>
          <p:nvPr>
            <p:ph type="title"/>
          </p:nvPr>
        </p:nvSpPr>
        <p:spPr/>
        <p:txBody>
          <a:bodyPr/>
          <a:lstStyle/>
          <a:p>
            <a:r>
              <a:rPr lang="en-US" dirty="0"/>
              <a:t>A dialog box for a syntax error</a:t>
            </a:r>
          </a:p>
        </p:txBody>
      </p:sp>
      <p:pic>
        <p:nvPicPr>
          <p:cNvPr id="8" name="Content Placeholder 7" descr="Refer to page 21 in the textbook.">
            <a:extLst>
              <a:ext uri="{FF2B5EF4-FFF2-40B4-BE49-F238E27FC236}">
                <a16:creationId xmlns:a16="http://schemas.microsoft.com/office/drawing/2014/main" id="{8986FB41-98F8-453B-8A40-DDE4E0D0F448}"/>
              </a:ext>
            </a:extLst>
          </p:cNvPr>
          <p:cNvPicPr>
            <a:picLocks noGrp="1" noChangeAspect="1"/>
          </p:cNvPicPr>
          <p:nvPr>
            <p:ph sz="quarter" idx="13"/>
          </p:nvPr>
        </p:nvPicPr>
        <p:blipFill>
          <a:blip r:embed="rId2"/>
          <a:stretch>
            <a:fillRect/>
          </a:stretch>
        </p:blipFill>
        <p:spPr>
          <a:xfrm>
            <a:off x="1219200" y="1143000"/>
            <a:ext cx="6667500" cy="3200400"/>
          </a:xfrm>
          <a:prstGeom prst="rect">
            <a:avLst/>
          </a:prstGeom>
        </p:spPr>
      </p:pic>
      <p:sp>
        <p:nvSpPr>
          <p:cNvPr id="4" name="Date Placeholder 3">
            <a:extLst>
              <a:ext uri="{FF2B5EF4-FFF2-40B4-BE49-F238E27FC236}">
                <a16:creationId xmlns:a16="http://schemas.microsoft.com/office/drawing/2014/main" id="{E594F0CC-3DA1-46DF-933F-9209045F6B49}"/>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3CE6931E-1203-423F-A486-6CD83DAFEE64}"/>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3E3658F-6B1F-49ED-9D00-F0C9F23FD33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1373846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F4E71-0378-48BF-B53F-E323C1094FDB}"/>
              </a:ext>
            </a:extLst>
          </p:cNvPr>
          <p:cNvSpPr>
            <a:spLocks noGrp="1"/>
          </p:cNvSpPr>
          <p:nvPr>
            <p:ph type="title"/>
          </p:nvPr>
        </p:nvSpPr>
        <p:spPr/>
        <p:txBody>
          <a:bodyPr/>
          <a:lstStyle/>
          <a:p>
            <a:r>
              <a:rPr lang="en-US" dirty="0"/>
              <a:t>A message that’s displayed for a runtime error</a:t>
            </a:r>
          </a:p>
        </p:txBody>
      </p:sp>
      <p:pic>
        <p:nvPicPr>
          <p:cNvPr id="8" name="Content Placeholder 7" descr="Refer to page 21 in the textbook.">
            <a:extLst>
              <a:ext uri="{FF2B5EF4-FFF2-40B4-BE49-F238E27FC236}">
                <a16:creationId xmlns:a16="http://schemas.microsoft.com/office/drawing/2014/main" id="{8096709B-390A-4917-9CD7-7A2B494C1FA0}"/>
              </a:ext>
            </a:extLst>
          </p:cNvPr>
          <p:cNvPicPr>
            <a:picLocks noGrp="1" noChangeAspect="1"/>
          </p:cNvPicPr>
          <p:nvPr>
            <p:ph sz="quarter" idx="13"/>
          </p:nvPr>
        </p:nvPicPr>
        <p:blipFill>
          <a:blip r:embed="rId2"/>
          <a:stretch>
            <a:fillRect/>
          </a:stretch>
        </p:blipFill>
        <p:spPr>
          <a:xfrm>
            <a:off x="1219200" y="1197990"/>
            <a:ext cx="6754494" cy="2383410"/>
          </a:xfrm>
          <a:prstGeom prst="rect">
            <a:avLst/>
          </a:prstGeom>
        </p:spPr>
      </p:pic>
      <p:sp>
        <p:nvSpPr>
          <p:cNvPr id="4" name="Date Placeholder 3">
            <a:extLst>
              <a:ext uri="{FF2B5EF4-FFF2-40B4-BE49-F238E27FC236}">
                <a16:creationId xmlns:a16="http://schemas.microsoft.com/office/drawing/2014/main" id="{1BEAF021-B78D-4B03-8978-F2F01366008A}"/>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398BD489-3378-4575-988B-FC2FBB71ED69}"/>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210D2B89-CB0C-4F3E-9771-882DC61D252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3799018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0F5B-10D2-4CB1-8E5E-B9C15B2B9BFD}"/>
              </a:ext>
            </a:extLst>
          </p:cNvPr>
          <p:cNvSpPr>
            <a:spLocks noGrp="1"/>
          </p:cNvSpPr>
          <p:nvPr>
            <p:ph type="title"/>
          </p:nvPr>
        </p:nvSpPr>
        <p:spPr/>
        <p:txBody>
          <a:bodyPr/>
          <a:lstStyle/>
          <a:p>
            <a:r>
              <a:rPr lang="en-US" dirty="0"/>
              <a:t>Knowledge objectives</a:t>
            </a:r>
          </a:p>
        </p:txBody>
      </p:sp>
      <p:sp>
        <p:nvSpPr>
          <p:cNvPr id="3" name="Text Placeholder 2">
            <a:extLst>
              <a:ext uri="{FF2B5EF4-FFF2-40B4-BE49-F238E27FC236}">
                <a16:creationId xmlns:a16="http://schemas.microsoft.com/office/drawing/2014/main" id="{70EC78A4-4314-4D25-B75A-01E209C1C413}"/>
              </a:ext>
            </a:extLst>
          </p:cNvPr>
          <p:cNvSpPr>
            <a:spLocks noGrp="1"/>
          </p:cNvSpPr>
          <p:nvPr>
            <p:ph type="body" sz="quarter" idx="13"/>
          </p:nvPr>
        </p:nvSpPr>
        <p:spPr/>
        <p:txBody>
          <a:bodyPr/>
          <a:lstStyle/>
          <a:p>
            <a:pPr marL="342900" marR="274320" lvl="0" indent="-342900">
              <a:spcBef>
                <a:spcPts val="0"/>
              </a:spcBef>
              <a:spcAft>
                <a:spcPts val="600"/>
              </a:spcAft>
              <a:buFont typeface="+mj-lt"/>
              <a:buAutoNum type="arabicPeriod"/>
              <a:tabLst>
                <a:tab pos="347345" algn="l"/>
                <a:tab pos="347345" algn="l"/>
                <a:tab pos="365760" algn="l"/>
              </a:tabLst>
            </a:pPr>
            <a:r>
              <a:rPr lang="en-US" spc="-10" dirty="0">
                <a:latin typeface="Times New Roman" panose="02020603050405020304" pitchFamily="18" charset="0"/>
                <a:ea typeface="Times New Roman" panose="02020603050405020304" pitchFamily="18" charset="0"/>
              </a:rPr>
              <a:t>List three reasons why Python is a good first language for new programmers.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Describe a console program.</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Explain how Python compiles and runs a program in terms of source code, bytecode, and the virtual machine.</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Explain how main memory and disk storage work together when a program is running.</a:t>
            </a:r>
          </a:p>
          <a:p>
            <a:pPr marL="342900" marR="274320" lvl="0" indent="-342900">
              <a:spcBef>
                <a:spcPts val="0"/>
              </a:spcBef>
              <a:spcAft>
                <a:spcPts val="600"/>
              </a:spcAft>
              <a:buFont typeface="+mj-lt"/>
              <a:buAutoNum type="arabicPeriod" startAt="5"/>
              <a:tabLst>
                <a:tab pos="347345" algn="l"/>
                <a:tab pos="365760" algn="l"/>
              </a:tabLst>
            </a:pPr>
            <a:r>
              <a:rPr lang="en-US" spc="-10" dirty="0">
                <a:latin typeface="Times New Roman" panose="02020603050405020304" pitchFamily="18" charset="0"/>
                <a:ea typeface="Times New Roman" panose="02020603050405020304" pitchFamily="18" charset="0"/>
              </a:rPr>
              <a:t>Distinguish between systems software and application software.</a:t>
            </a:r>
          </a:p>
          <a:p>
            <a:pPr marL="342900" marR="274320" lvl="0" indent="-342900">
              <a:spcBef>
                <a:spcPts val="0"/>
              </a:spcBef>
              <a:spcAft>
                <a:spcPts val="600"/>
              </a:spcAft>
              <a:buFont typeface="+mj-lt"/>
              <a:buAutoNum type="arabicPeriod" startAt="5"/>
              <a:tabLst>
                <a:tab pos="347345" algn="l"/>
                <a:tab pos="365760" algn="l"/>
              </a:tabLst>
            </a:pPr>
            <a:r>
              <a:rPr lang="en-US" spc="-10" dirty="0">
                <a:latin typeface="Times New Roman" panose="02020603050405020304" pitchFamily="18" charset="0"/>
                <a:ea typeface="Times New Roman" panose="02020603050405020304" pitchFamily="18" charset="0"/>
              </a:rPr>
              <a:t>Distinguish between testing and debugging.</a:t>
            </a:r>
          </a:p>
          <a:p>
            <a:pPr marL="342900" marR="274320" lvl="0" indent="-342900">
              <a:spcBef>
                <a:spcPts val="0"/>
              </a:spcBef>
              <a:spcAft>
                <a:spcPts val="600"/>
              </a:spcAft>
              <a:buFont typeface="+mj-lt"/>
              <a:buAutoNum type="arabicPeriod" startAt="5"/>
              <a:tabLst>
                <a:tab pos="347345" algn="l"/>
                <a:tab pos="365760" algn="l"/>
              </a:tabLst>
            </a:pPr>
            <a:r>
              <a:rPr lang="en-US" spc="-10" dirty="0">
                <a:latin typeface="Times New Roman" panose="02020603050405020304" pitchFamily="18" charset="0"/>
                <a:ea typeface="Times New Roman" panose="02020603050405020304" pitchFamily="18" charset="0"/>
              </a:rPr>
              <a:t>Distinguish between syntax errors and runtime errors.</a:t>
            </a:r>
          </a:p>
          <a:p>
            <a:pPr marL="342900" marR="274320" lvl="0" indent="-342900">
              <a:spcBef>
                <a:spcPts val="0"/>
              </a:spcBef>
              <a:spcAft>
                <a:spcPts val="600"/>
              </a:spcAft>
              <a:buFont typeface="+mj-lt"/>
              <a:buAutoNum type="arabicPeriod" startAt="5"/>
              <a:tabLst>
                <a:tab pos="347345" algn="l"/>
                <a:tab pos="365760" algn="l"/>
              </a:tabLst>
            </a:pPr>
            <a:r>
              <a:rPr lang="en-US" spc="-10" dirty="0">
                <a:latin typeface="Times New Roman" panose="02020603050405020304" pitchFamily="18" charset="0"/>
                <a:ea typeface="Times New Roman" panose="02020603050405020304" pitchFamily="18" charset="0"/>
              </a:rPr>
              <a:t>Describe an exception.</a:t>
            </a:r>
          </a:p>
          <a:p>
            <a:endParaRPr lang="en-US" dirty="0"/>
          </a:p>
        </p:txBody>
      </p:sp>
      <p:sp>
        <p:nvSpPr>
          <p:cNvPr id="4" name="Date Placeholder 3">
            <a:extLst>
              <a:ext uri="{FF2B5EF4-FFF2-40B4-BE49-F238E27FC236}">
                <a16:creationId xmlns:a16="http://schemas.microsoft.com/office/drawing/2014/main" id="{07B96291-29D8-493C-98A0-F74B1E113DC8}"/>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044DB5E4-A56C-4890-A237-3F2310ABB8F8}"/>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1E484A61-44D5-4D09-8B17-99A21647298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744315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E91E-0D9D-498E-8F98-9FEC417AB489}"/>
              </a:ext>
            </a:extLst>
          </p:cNvPr>
          <p:cNvSpPr>
            <a:spLocks noGrp="1"/>
          </p:cNvSpPr>
          <p:nvPr>
            <p:ph type="title"/>
          </p:nvPr>
        </p:nvSpPr>
        <p:spPr/>
        <p:txBody>
          <a:bodyPr/>
          <a:lstStyle/>
          <a:p>
            <a:r>
              <a:rPr lang="en-US" dirty="0"/>
              <a:t>Four general-purpose programming languages</a:t>
            </a:r>
          </a:p>
        </p:txBody>
      </p:sp>
      <p:sp>
        <p:nvSpPr>
          <p:cNvPr id="3" name="Text Placeholder 2">
            <a:extLst>
              <a:ext uri="{FF2B5EF4-FFF2-40B4-BE49-F238E27FC236}">
                <a16:creationId xmlns:a16="http://schemas.microsoft.com/office/drawing/2014/main" id="{DB19F771-C2AD-46CE-B712-03E44416A410}"/>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C++</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Java</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C#</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Python</a:t>
            </a:r>
          </a:p>
          <a:p>
            <a:endParaRPr lang="en-US" dirty="0"/>
          </a:p>
        </p:txBody>
      </p:sp>
      <p:sp>
        <p:nvSpPr>
          <p:cNvPr id="4" name="Date Placeholder 3">
            <a:extLst>
              <a:ext uri="{FF2B5EF4-FFF2-40B4-BE49-F238E27FC236}">
                <a16:creationId xmlns:a16="http://schemas.microsoft.com/office/drawing/2014/main" id="{80F1D728-DD79-42F9-8AF1-D789BC792BD3}"/>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AEECB5DC-DA9C-481F-A984-7FF0739458E8}"/>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1817ACB-6B71-488C-8EF6-8F1733AC640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2071885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545E-3F48-46C8-8256-9E9BB8757979}"/>
              </a:ext>
            </a:extLst>
          </p:cNvPr>
          <p:cNvSpPr>
            <a:spLocks noGrp="1"/>
          </p:cNvSpPr>
          <p:nvPr>
            <p:ph type="title"/>
          </p:nvPr>
        </p:nvSpPr>
        <p:spPr/>
        <p:txBody>
          <a:bodyPr/>
          <a:lstStyle/>
          <a:p>
            <a:r>
              <a:rPr lang="en-US" dirty="0"/>
              <a:t>The Python timeline</a:t>
            </a:r>
          </a:p>
        </p:txBody>
      </p:sp>
      <p:graphicFrame>
        <p:nvGraphicFramePr>
          <p:cNvPr id="12" name="Content Placeholder 11">
            <a:extLst>
              <a:ext uri="{FF2B5EF4-FFF2-40B4-BE49-F238E27FC236}">
                <a16:creationId xmlns:a16="http://schemas.microsoft.com/office/drawing/2014/main" id="{32F8F483-A83C-42C8-8E5C-B0271B0D5C3E}"/>
              </a:ext>
            </a:extLst>
          </p:cNvPr>
          <p:cNvGraphicFramePr>
            <a:graphicFrameLocks noGrp="1"/>
          </p:cNvGraphicFramePr>
          <p:nvPr>
            <p:ph sz="quarter" idx="13"/>
            <p:extLst>
              <p:ext uri="{D42A27DB-BD31-4B8C-83A1-F6EECF244321}">
                <p14:modId xmlns:p14="http://schemas.microsoft.com/office/powerpoint/2010/main" val="1208809910"/>
              </p:ext>
            </p:extLst>
          </p:nvPr>
        </p:nvGraphicFramePr>
        <p:xfrm>
          <a:off x="914400" y="1143000"/>
          <a:ext cx="5097780" cy="1524000"/>
        </p:xfrm>
        <a:graphic>
          <a:graphicData uri="http://schemas.openxmlformats.org/drawingml/2006/table">
            <a:tbl>
              <a:tblPr firstRow="1" firstCol="1" bandRow="1"/>
              <a:tblGrid>
                <a:gridCol w="1554480">
                  <a:extLst>
                    <a:ext uri="{9D8B030D-6E8A-4147-A177-3AD203B41FA5}">
                      <a16:colId xmlns:a16="http://schemas.microsoft.com/office/drawing/2014/main" val="3212732916"/>
                    </a:ext>
                  </a:extLst>
                </a:gridCol>
                <a:gridCol w="1885950">
                  <a:extLst>
                    <a:ext uri="{9D8B030D-6E8A-4147-A177-3AD203B41FA5}">
                      <a16:colId xmlns:a16="http://schemas.microsoft.com/office/drawing/2014/main" val="3098305291"/>
                    </a:ext>
                  </a:extLst>
                </a:gridCol>
                <a:gridCol w="1657350">
                  <a:extLst>
                    <a:ext uri="{9D8B030D-6E8A-4147-A177-3AD203B41FA5}">
                      <a16:colId xmlns:a16="http://schemas.microsoft.com/office/drawing/2014/main" val="647716461"/>
                    </a:ext>
                  </a:extLst>
                </a:gridCol>
              </a:tblGrid>
              <a:tr h="30480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Year</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3D87B7"/>
                    </a:solidFill>
                  </a:tcPr>
                </a:tc>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Month</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3D87B7"/>
                    </a:solidFill>
                  </a:tcPr>
                </a:tc>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Release</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3D87B7"/>
                    </a:solidFill>
                  </a:tcPr>
                </a:tc>
                <a:extLst>
                  <a:ext uri="{0D108BD9-81ED-4DB2-BD59-A6C34878D82A}">
                    <a16:rowId xmlns:a16="http://schemas.microsoft.com/office/drawing/2014/main" val="1992466399"/>
                  </a:ext>
                </a:extLst>
              </a:tr>
              <a:tr h="0">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2000</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October </a:t>
                      </a:r>
                      <a:endParaRPr lang="en-US" sz="2000" dirty="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2.0</a:t>
                      </a:r>
                      <a:endParaRPr lang="en-US" sz="2000" dirty="0">
                        <a:effectLst/>
                        <a:latin typeface="Times New Roman" panose="02020603050405020304" pitchFamily="18" charset="0"/>
                        <a:ea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DFECF5"/>
                    </a:solidFill>
                  </a:tcPr>
                </a:tc>
                <a:extLst>
                  <a:ext uri="{0D108BD9-81ED-4DB2-BD59-A6C34878D82A}">
                    <a16:rowId xmlns:a16="http://schemas.microsoft.com/office/drawing/2014/main" val="4192931990"/>
                  </a:ext>
                </a:extLst>
              </a:tr>
              <a:tr h="0">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2008</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December</a:t>
                      </a:r>
                      <a:endParaRPr lang="en-US" sz="2000" dirty="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3.0 </a:t>
                      </a:r>
                      <a:endParaRPr lang="en-US" sz="2000">
                        <a:effectLst/>
                        <a:latin typeface="Times New Roman" panose="02020603050405020304" pitchFamily="18" charset="0"/>
                        <a:ea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DFECF5"/>
                    </a:solidFill>
                  </a:tcPr>
                </a:tc>
                <a:extLst>
                  <a:ext uri="{0D108BD9-81ED-4DB2-BD59-A6C34878D82A}">
                    <a16:rowId xmlns:a16="http://schemas.microsoft.com/office/drawing/2014/main" val="3579134129"/>
                  </a:ext>
                </a:extLst>
              </a:tr>
              <a:tr h="0">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2010</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July</a:t>
                      </a:r>
                      <a:endParaRPr lang="en-US" sz="2000" dirty="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2.7</a:t>
                      </a:r>
                      <a:endParaRPr lang="en-US" sz="2000">
                        <a:effectLst/>
                        <a:latin typeface="Times New Roman" panose="02020603050405020304" pitchFamily="18" charset="0"/>
                        <a:ea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DFECF5"/>
                    </a:solidFill>
                  </a:tcPr>
                </a:tc>
                <a:extLst>
                  <a:ext uri="{0D108BD9-81ED-4DB2-BD59-A6C34878D82A}">
                    <a16:rowId xmlns:a16="http://schemas.microsoft.com/office/drawing/2014/main" val="1364070408"/>
                  </a:ext>
                </a:extLst>
              </a:tr>
              <a:tr h="0">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2020</a:t>
                      </a:r>
                      <a:endParaRPr lang="en-US"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October</a:t>
                      </a:r>
                      <a:endParaRPr lang="en-US" sz="2000" dirty="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3.9</a:t>
                      </a:r>
                      <a:endParaRPr lang="en-US" sz="2000" dirty="0">
                        <a:effectLst/>
                        <a:latin typeface="Times New Roman" panose="02020603050405020304" pitchFamily="18" charset="0"/>
                        <a:ea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FECF5"/>
                    </a:solidFill>
                  </a:tcPr>
                </a:tc>
                <a:extLst>
                  <a:ext uri="{0D108BD9-81ED-4DB2-BD59-A6C34878D82A}">
                    <a16:rowId xmlns:a16="http://schemas.microsoft.com/office/drawing/2014/main" val="3894215044"/>
                  </a:ext>
                </a:extLst>
              </a:tr>
            </a:tbl>
          </a:graphicData>
        </a:graphic>
      </p:graphicFrame>
      <p:sp>
        <p:nvSpPr>
          <p:cNvPr id="4" name="Date Placeholder 3">
            <a:extLst>
              <a:ext uri="{FF2B5EF4-FFF2-40B4-BE49-F238E27FC236}">
                <a16:creationId xmlns:a16="http://schemas.microsoft.com/office/drawing/2014/main" id="{985CF500-2696-4526-92DA-054C2E034F21}"/>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E4F1F337-2121-4AFC-B6C7-C1C74B627F70}"/>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AEC68BA7-4239-4180-A1E3-A0A9C756D04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253279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F087F-A748-4E2F-9146-6E069AAF05B0}"/>
              </a:ext>
            </a:extLst>
          </p:cNvPr>
          <p:cNvSpPr>
            <a:spLocks noGrp="1"/>
          </p:cNvSpPr>
          <p:nvPr>
            <p:ph type="title"/>
          </p:nvPr>
        </p:nvSpPr>
        <p:spPr/>
        <p:txBody>
          <a:bodyPr/>
          <a:lstStyle/>
          <a:p>
            <a:r>
              <a:rPr lang="en-US" dirty="0"/>
              <a:t>Syntax differences between Python and Java</a:t>
            </a:r>
          </a:p>
        </p:txBody>
      </p:sp>
      <p:sp>
        <p:nvSpPr>
          <p:cNvPr id="3" name="Text Placeholder 2">
            <a:extLst>
              <a:ext uri="{FF2B5EF4-FFF2-40B4-BE49-F238E27FC236}">
                <a16:creationId xmlns:a16="http://schemas.microsoft.com/office/drawing/2014/main" id="{DA5C0BC1-15D9-4031-8F96-89C439D87ACF}"/>
              </a:ext>
            </a:extLst>
          </p:cNvPr>
          <p:cNvSpPr>
            <a:spLocks noGrp="1"/>
          </p:cNvSpPr>
          <p:nvPr>
            <p:ph type="body" sz="quarter" idx="13"/>
          </p:nvPr>
        </p:nvSpPr>
        <p:spPr>
          <a:xfrm>
            <a:off x="838200" y="1066800"/>
            <a:ext cx="7162800" cy="4876800"/>
          </a:xfrm>
        </p:spPr>
        <p:txBody>
          <a:bodyPr/>
          <a:lstStyle/>
          <a:p>
            <a:pPr marL="347345" marR="0">
              <a:spcBef>
                <a:spcPts val="900"/>
              </a:spcBef>
              <a:spcAft>
                <a:spcPts val="600"/>
              </a:spcAft>
              <a:tabLst>
                <a:tab pos="1371600" algn="l"/>
                <a:tab pos="2743200" algn="l"/>
              </a:tabLst>
            </a:pPr>
            <a:r>
              <a:rPr lang="en-US" sz="2400"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Some Java code</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private static 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calculateFutureValue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monthlyInvestment,double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int months)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0.0;</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for (int i = 1; i &lt;= months; i++)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monthlyInvestment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(1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sz="2400"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Python code that works the same</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calculateFutureValue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monthlyInvestment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months):</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0.0</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for i in range(months):</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monthlyInvestment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(1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2B70B350-99A5-420B-B7DF-0210F1D9A936}"/>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7DA03F16-6C67-4C58-BDAB-9D5D84DF6CCC}"/>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AC1DFE89-AC68-4244-8122-AC9B60C6A4A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345626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F5307-97F4-4F37-A07E-8249BA2BCD7C}"/>
              </a:ext>
            </a:extLst>
          </p:cNvPr>
          <p:cNvSpPr>
            <a:spLocks noGrp="1"/>
          </p:cNvSpPr>
          <p:nvPr>
            <p:ph type="title"/>
          </p:nvPr>
        </p:nvSpPr>
        <p:spPr/>
        <p:txBody>
          <a:bodyPr/>
          <a:lstStyle/>
          <a:p>
            <a:r>
              <a:rPr lang="en-US" dirty="0"/>
              <a:t>Why Python is a great first language</a:t>
            </a:r>
          </a:p>
        </p:txBody>
      </p:sp>
      <p:sp>
        <p:nvSpPr>
          <p:cNvPr id="3" name="Text Placeholder 2">
            <a:extLst>
              <a:ext uri="{FF2B5EF4-FFF2-40B4-BE49-F238E27FC236}">
                <a16:creationId xmlns:a16="http://schemas.microsoft.com/office/drawing/2014/main" id="{A2C06397-66F3-462E-ABA8-2B08E1AF0EBB}"/>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Python has a simple syntax that’s easier to read and use than most other languages.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Python has most of the features of traditional programming languages. As a result, you can use Python to learn concepts and skills that apply to those languages too.</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Python supports the development of a wide range of programs, including games, web applications, and system administration.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Python is used by many successful companies, including Google, IBM, Disney, and EA Games. As a result, knowing Python is a valuable skill.</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Python is </a:t>
            </a:r>
            <a:r>
              <a:rPr lang="en-US" i="1" spc="-10" dirty="0">
                <a:latin typeface="Times New Roman" panose="02020603050405020304" pitchFamily="18" charset="0"/>
                <a:ea typeface="Times New Roman" panose="02020603050405020304" pitchFamily="18" charset="0"/>
              </a:rPr>
              <a:t>open source</a:t>
            </a:r>
            <a:r>
              <a:rPr lang="en-US" spc="-10" dirty="0">
                <a:latin typeface="Times New Roman" panose="02020603050405020304" pitchFamily="18" charset="0"/>
                <a:ea typeface="Times New Roman" panose="02020603050405020304" pitchFamily="18" charset="0"/>
              </a:rPr>
              <a:t>. There are many advantages to being open source.</a:t>
            </a:r>
          </a:p>
          <a:p>
            <a:endParaRPr lang="en-US" dirty="0"/>
          </a:p>
        </p:txBody>
      </p:sp>
      <p:sp>
        <p:nvSpPr>
          <p:cNvPr id="4" name="Date Placeholder 3">
            <a:extLst>
              <a:ext uri="{FF2B5EF4-FFF2-40B4-BE49-F238E27FC236}">
                <a16:creationId xmlns:a16="http://schemas.microsoft.com/office/drawing/2014/main" id="{FD7697F5-55CB-4FFD-993D-396930A4C17F}"/>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62B89E61-7788-410B-B051-4E51C7017059}"/>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1D2C9FA4-AD9E-4D0A-AF0B-A7F2816E01E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918701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127C-7C1E-43E5-AFC2-C8B053C87F88}"/>
              </a:ext>
            </a:extLst>
          </p:cNvPr>
          <p:cNvSpPr>
            <a:spLocks noGrp="1"/>
          </p:cNvSpPr>
          <p:nvPr>
            <p:ph type="title"/>
          </p:nvPr>
        </p:nvSpPr>
        <p:spPr/>
        <p:txBody>
          <a:bodyPr/>
          <a:lstStyle/>
          <a:p>
            <a:r>
              <a:rPr lang="en-US" dirty="0"/>
              <a:t>A console application</a:t>
            </a:r>
          </a:p>
        </p:txBody>
      </p:sp>
      <p:sp>
        <p:nvSpPr>
          <p:cNvPr id="4" name="Date Placeholder 3">
            <a:extLst>
              <a:ext uri="{FF2B5EF4-FFF2-40B4-BE49-F238E27FC236}">
                <a16:creationId xmlns:a16="http://schemas.microsoft.com/office/drawing/2014/main" id="{100D39CD-54D6-405C-9A72-AE74F7DB8513}"/>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7BB1AE56-7606-42E1-8007-890FFCDD2318}"/>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24675C80-7010-4657-8276-43A02EB2964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8</a:t>
            </a:fld>
            <a:endParaRPr lang="en-US" dirty="0">
              <a:solidFill>
                <a:schemeClr val="bg1"/>
              </a:solidFill>
            </a:endParaRPr>
          </a:p>
        </p:txBody>
      </p:sp>
      <p:pic>
        <p:nvPicPr>
          <p:cNvPr id="8" name="Content Placeholder 7" descr="Refer to page 7 in textbook.">
            <a:extLst>
              <a:ext uri="{FF2B5EF4-FFF2-40B4-BE49-F238E27FC236}">
                <a16:creationId xmlns:a16="http://schemas.microsoft.com/office/drawing/2014/main" id="{815945CD-B3B2-47A1-B8F9-B0897D34136E}"/>
              </a:ext>
            </a:extLst>
          </p:cNvPr>
          <p:cNvPicPr>
            <a:picLocks noGrp="1" noChangeAspect="1"/>
          </p:cNvPicPr>
          <p:nvPr>
            <p:ph sz="quarter" idx="13"/>
          </p:nvPr>
        </p:nvPicPr>
        <p:blipFill>
          <a:blip r:embed="rId2"/>
          <a:stretch>
            <a:fillRect/>
          </a:stretch>
        </p:blipFill>
        <p:spPr>
          <a:xfrm>
            <a:off x="1219200" y="1143000"/>
            <a:ext cx="6817428" cy="2590800"/>
          </a:xfrm>
          <a:prstGeom prst="rect">
            <a:avLst/>
          </a:prstGeom>
        </p:spPr>
      </p:pic>
    </p:spTree>
    <p:extLst>
      <p:ext uri="{BB962C8B-B14F-4D97-AF65-F5344CB8AC3E}">
        <p14:creationId xmlns:p14="http://schemas.microsoft.com/office/powerpoint/2010/main" val="1500278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74CC-50CA-4FF6-814E-B848D859BBA3}"/>
              </a:ext>
            </a:extLst>
          </p:cNvPr>
          <p:cNvSpPr>
            <a:spLocks noGrp="1"/>
          </p:cNvSpPr>
          <p:nvPr>
            <p:ph type="title"/>
          </p:nvPr>
        </p:nvSpPr>
        <p:spPr/>
        <p:txBody>
          <a:bodyPr/>
          <a:lstStyle/>
          <a:p>
            <a:r>
              <a:rPr lang="en-US" dirty="0"/>
              <a:t>A GUI application</a:t>
            </a:r>
          </a:p>
        </p:txBody>
      </p:sp>
      <p:pic>
        <p:nvPicPr>
          <p:cNvPr id="8" name="Content Placeholder 7" descr="Refer to page 7 in textbook.">
            <a:extLst>
              <a:ext uri="{FF2B5EF4-FFF2-40B4-BE49-F238E27FC236}">
                <a16:creationId xmlns:a16="http://schemas.microsoft.com/office/drawing/2014/main" id="{F3994CB7-4C87-4FDC-97B8-3E30509BA07B}"/>
              </a:ext>
            </a:extLst>
          </p:cNvPr>
          <p:cNvPicPr>
            <a:picLocks noGrp="1" noChangeAspect="1"/>
          </p:cNvPicPr>
          <p:nvPr>
            <p:ph sz="quarter" idx="13"/>
          </p:nvPr>
        </p:nvPicPr>
        <p:blipFill>
          <a:blip r:embed="rId2"/>
          <a:stretch>
            <a:fillRect/>
          </a:stretch>
        </p:blipFill>
        <p:spPr>
          <a:xfrm>
            <a:off x="1219200" y="1219200"/>
            <a:ext cx="3209822" cy="1956986"/>
          </a:xfrm>
          <a:prstGeom prst="rect">
            <a:avLst/>
          </a:prstGeom>
        </p:spPr>
      </p:pic>
      <p:sp>
        <p:nvSpPr>
          <p:cNvPr id="4" name="Date Placeholder 3">
            <a:extLst>
              <a:ext uri="{FF2B5EF4-FFF2-40B4-BE49-F238E27FC236}">
                <a16:creationId xmlns:a16="http://schemas.microsoft.com/office/drawing/2014/main" id="{0329F2F1-9199-47BE-AE3F-7B914EBEE7D2}"/>
              </a:ext>
            </a:extLst>
          </p:cNvPr>
          <p:cNvSpPr>
            <a:spLocks noGrp="1"/>
          </p:cNvSpPr>
          <p:nvPr>
            <p:ph type="dt" sz="half" idx="10"/>
          </p:nvPr>
        </p:nvSpPr>
        <p:spPr/>
        <p:txBody>
          <a:bodyPr/>
          <a:lstStyle/>
          <a:p>
            <a:pPr>
              <a:defRPr/>
            </a:pPr>
            <a:r>
              <a:rPr lang="en-US"/>
              <a:t>Murach's Python Programming (2nd Ed.)</a:t>
            </a:r>
            <a:endParaRPr lang="en-US" dirty="0"/>
          </a:p>
        </p:txBody>
      </p:sp>
      <p:sp>
        <p:nvSpPr>
          <p:cNvPr id="5" name="Footer Placeholder 4">
            <a:extLst>
              <a:ext uri="{FF2B5EF4-FFF2-40B4-BE49-F238E27FC236}">
                <a16:creationId xmlns:a16="http://schemas.microsoft.com/office/drawing/2014/main" id="{C58D2A4D-3A78-434F-83F4-06806671C89E}"/>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BD65C2FF-C5AA-4286-87F7-CF4B73B85E4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437605599"/>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FA774D23-CD87-4BB6-B365-D73C968B11E5}" vid="{78B8C40C-25A7-4077-896B-60A8EE8B832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183</TotalTime>
  <Words>1672</Words>
  <Application>Microsoft Office PowerPoint</Application>
  <PresentationFormat>On-screen Show (4:3)</PresentationFormat>
  <Paragraphs>235</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Narrow</vt:lpstr>
      <vt:lpstr>Courier New</vt:lpstr>
      <vt:lpstr>Symbol</vt:lpstr>
      <vt:lpstr>Times New Roman</vt:lpstr>
      <vt:lpstr>Master slides_with_titles_logo</vt:lpstr>
      <vt:lpstr>Chapter 1</vt:lpstr>
      <vt:lpstr>Applied objectives</vt:lpstr>
      <vt:lpstr>Knowledge objectives</vt:lpstr>
      <vt:lpstr>Four general-purpose programming languages</vt:lpstr>
      <vt:lpstr>The Python timeline</vt:lpstr>
      <vt:lpstr>Syntax differences between Python and Java</vt:lpstr>
      <vt:lpstr>Why Python is a great first language</vt:lpstr>
      <vt:lpstr>A console application</vt:lpstr>
      <vt:lpstr>A GUI application</vt:lpstr>
      <vt:lpstr>A web application</vt:lpstr>
      <vt:lpstr>The source code for a console application (part 1)</vt:lpstr>
      <vt:lpstr>The source code for a console application (part 2)</vt:lpstr>
      <vt:lpstr>How Python compiles and runs source code</vt:lpstr>
      <vt:lpstr>Procedure</vt:lpstr>
      <vt:lpstr>Main memory and disk storage  as an application runs</vt:lpstr>
      <vt:lpstr>How disk storage and main memory work together</vt:lpstr>
      <vt:lpstr>IDLE’s interactive shell</vt:lpstr>
      <vt:lpstr>How to open, close, and restart the shell</vt:lpstr>
      <vt:lpstr>How to use the interactive shell</vt:lpstr>
      <vt:lpstr>IDLE’s editor with a source file displayed</vt:lpstr>
      <vt:lpstr>How to create, open, save, and close source files</vt:lpstr>
      <vt:lpstr>A console application that’s being run in the shell</vt:lpstr>
      <vt:lpstr>How to compile and run a Python program</vt:lpstr>
      <vt:lpstr>A dialog box for a syntax error</vt:lpstr>
      <vt:lpstr>A message that’s displayed for a runtime error</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Judy Taylor</dc:creator>
  <cp:lastModifiedBy>Anne Boehm</cp:lastModifiedBy>
  <cp:revision>17</cp:revision>
  <cp:lastPrinted>2016-01-14T23:03:16Z</cp:lastPrinted>
  <dcterms:created xsi:type="dcterms:W3CDTF">2019-07-19T23:37:00Z</dcterms:created>
  <dcterms:modified xsi:type="dcterms:W3CDTF">2021-03-17T20:05:10Z</dcterms:modified>
</cp:coreProperties>
</file>