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4" r:id="rId3"/>
    <p:sldId id="371" r:id="rId4"/>
    <p:sldId id="37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73" r:id="rId31"/>
    <p:sldId id="350" r:id="rId32"/>
    <p:sldId id="351" r:id="rId33"/>
    <p:sldId id="374" r:id="rId34"/>
    <p:sldId id="352" r:id="rId35"/>
    <p:sldId id="353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D87B7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3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first programs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B8EA-6E03-42B3-A2B1-506A2D98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27792-4018-4317-90A7-9218985D8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continuation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 	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same results as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commented out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0B24E-C504-429F-8E1F-41F6BEA9C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describe portions of code that are hard to understand, but don’t overdo them.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comment out (or disable) statements that you don’t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change the code that’s described by comments, change the comments too.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calling any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838A2-40B3-482A-ACE9-58B3F23A8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print()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print([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three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 out there!")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print("Goodbye!")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program runs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CF6E4A-EB1C-45EA-BD4E-D7A8F8F11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1079"/>
            <a:ext cx="5105400" cy="8419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out there!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C0D40-6039-4A88-BF8A-31C1407DE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313113" indent="-3313113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Name	Examples</a:t>
            </a:r>
          </a:p>
          <a:p>
            <a:pPr marL="3313113" marR="0" indent="-3313113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Mike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40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name: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3113" marR="0" indent="-3313113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      450      0     -25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3113" marR="0" indent="-3313113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21.9    450.25   0.01  -25.2  3.1416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initializes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F64A8-0762-4EC9-AA84-6ED7C0118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"Mike"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3          # sets quantity1 to an int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quantity2 = 5          # sets quantity2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19.99 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float of 19.99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new values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variables above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"Joel"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"Joel"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10         # sets quantity1 to an int of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sets quantity1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"15"       # sets quantity1 to a str of "15"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two variables</a:t>
            </a:r>
          </a:p>
          <a:p>
            <a:pPr marL="344488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3,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19.99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error due to incorrect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'Quantity2' is not defined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A44398-7174-4380-A8AC-B62470495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literal value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a string, enclose the characters of the string in single or double quotation marks. This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literal value for a number, code the number without quotation marks. This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numeric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41AA2-A2D0-42EB-8830-F10F1349A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must begin with a letter or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contain spaces, punctuation, or special characters other than the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begin with a number, but can use numbers later in the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be the same as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that’s reserved by Python.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5F49B9-28EA-450C-885B-A28FC709F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	except	lambda	while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	False	None	with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	finally	nonlocal	yield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	for	not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from	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	global	pass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	if	raise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	import	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	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	is	try</a:t>
            </a:r>
          </a:p>
          <a:p>
            <a:pPr>
              <a:tabLst>
                <a:tab pos="1828800" algn="l"/>
                <a:tab pos="3200400" algn="l"/>
              </a:tabLst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489DDE-3DB7-453D-99EE-6D73760E9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# underscore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camel case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naming variables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all variable names with a lowercase letter.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underscore notation or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meaningful names that are easy to remember.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the names of built-in functions, such as print().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arithmetic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144852-30E3-4F52-AB86-74CA10D6B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Addition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Subtraction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 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Modulo / Remainder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Exponentiation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2B4F-0920-4B31-A2D2-BCBFA1633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IDLE shell to test numeric and string operations.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require the skills that you’ve learned in this chapter.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comments for documenting your code and commenting out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implicit and explicit continuation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str, int, and float values and variables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multiple assignment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arithmetic expressions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concatenation with the 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operator and f-strings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special characters in 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built-in print(), input(), str(), float(), int(), and round() functions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 chaining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two operands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B036C-65F4-43E6-AB47-862E708CD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885950" algn="l"/>
                <a:tab pos="211455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 + 4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 4	6.25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// 4	6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25 % 4	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** 2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EBFAF-CC33-4172-BA71-03743E537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85800" marR="0" indent="-685800"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	Direction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Left to right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  /  //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 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0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Examples that show the order of precedence </a:t>
            </a:r>
            <a:br>
              <a:rPr lang="en-US" dirty="0"/>
            </a:br>
            <a:r>
              <a:rPr lang="en-US" dirty="0"/>
              <a:t>and use of parentheses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4AE7B3-C2DC-4AFC-96D2-CCCF6B5CD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+ 4 * 5	23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multiplication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(3 + 4) * 5	35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addition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65FECE-D8C0-4F53-9944-E6B97752D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200.00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10.0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210.0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calculates the perimeter of a rectangle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= 4.25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= 8.5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perimeter = (2 * width) + (2 * length)     # 25.5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EFF0D9-E006-4811-8D0A-3D23054BD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increment the number in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 + 1      # counter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+= 1               # counter = 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two numbers to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70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80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compound assignment operator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D7333-5049-4301-8DE7-41BA3E86E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1000.0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100.0             # total = 1100.0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-= 1               # counter =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                # price = 80.0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0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491265-5419-4A7C-ABDA-020462E7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74.95               # subtotal = 74.95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= subtotal * .1            # tax = 7.495000000000001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6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after some numeric testing</a:t>
            </a:r>
          </a:p>
        </p:txBody>
      </p:sp>
      <p:pic>
        <p:nvPicPr>
          <p:cNvPr id="7" name="Content Placeholder 6" descr="Refer to page 43 in the textbook.">
            <a:extLst>
              <a:ext uri="{FF2B5EF4-FFF2-40B4-BE49-F238E27FC236}">
                <a16:creationId xmlns:a16="http://schemas.microsoft.com/office/drawing/2014/main" id="{265FF461-F138-4D89-962E-862FB4D431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6400" y="1219200"/>
            <a:ext cx="4800600" cy="459257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9FAB2D-CD59-45D5-924F-1432B5978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your previous entry,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(macOS).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cycle through all of the previous entries, continue pressing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(macOS) keystroke until the entry you want is displayed at the prompt.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strings to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F8328-A26D-4FAC-8FB2-3BEB50A00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                   # Bob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'Smith'                  # Smith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""                            # (empty 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                   # Bob Smith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E48B-549B-42FB-9F92-377F0933D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indentation when coding Python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Python comments, including “commenting out” portions of Python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data types: str, int, float.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two recommendations for creating a Python variable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underscore notation (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snake case)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evaluation of an arithmetic expression, including order of precedence and the use of parentheses.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among these arithmetic operators: /, //, and %.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+= operator in a compound arithmetic expression.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escape sequences when working with strings.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0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37E4-854E-427A-8ACB-9F03ED8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841F-BD2B-43CF-AD2F-BBCE1275C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name is "Smith, Bob"</a:t>
            </a:r>
          </a:p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f-string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name is "Smith, Bob"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BA63-53D3-4FA5-A903-B64BDC8F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0CA-D283-476C-92CD-7655DB31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4F4C-1B31-410D-A877-C060AB3E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45248-99D4-49CF-9ED9-FDC526252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= 40</a:t>
            </a:r>
          </a:p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 and the str() function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name + " is " + str(age) + " years old."</a:t>
            </a:r>
          </a:p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f-string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f"{name} is {age} years old."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str() function not needed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45864-5D31-4D96-9DB5-229F0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	Character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New line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Tab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Return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double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single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Backslash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15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D07C-28EA-423B-8C94-30BE489A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continuation of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036EC-0A39-4A66-8DB6-88AF7FEF4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" + name + "\n" +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"Age:  " + str(age))</a:t>
            </a:r>
          </a:p>
          <a:p>
            <a:pPr marL="228600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f-string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{name}\n"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{age}")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620D-5431-454D-953F-7648911D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962A-E93F-41F6-B81E-C44E6600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AB60-38C0-4832-B463-969D9427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CD7008-BBD4-4728-AC71-B6B67C600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156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 Python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B73691-BA1B-49A8-8E6D-22DC6A884B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05001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8719E8-3C7F-40D7-958D-7DD7231166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125357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 and new line characters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print("Title:\t\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tPython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:\t5")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F13101-DE97-4F6A-B701-74FAB37D9A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38600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        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     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A50E-E593-4FA6-9C3E-6D3B3EAF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7660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print("C:\\murach\\python")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785C31-EE5E-41CC-99C0-F34EA586E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22299"/>
            <a:ext cx="5105400" cy="3637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C:\murach\python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F8BF61-C664-41A7-BA60-2D6AECC71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590800"/>
            <a:ext cx="7391400" cy="14967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include quotation marks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\"x\" to exit"  # String is: Type "x"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\'x\' to exit'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'x' to exit"  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"x" to exit'    # String is: Type "x" to exit.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7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with string testing</a:t>
            </a:r>
          </a:p>
        </p:txBody>
      </p:sp>
      <p:pic>
        <p:nvPicPr>
          <p:cNvPr id="7" name="Content Placeholder 6" descr="Refer to page 49 in the textbook.">
            <a:extLst>
              <a:ext uri="{FF2B5EF4-FFF2-40B4-BE49-F238E27FC236}">
                <a16:creationId xmlns:a16="http://schemas.microsoft.com/office/drawing/2014/main" id="{50C5728D-3F79-4E8E-868B-0ED88A8A2B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2999"/>
            <a:ext cx="5715000" cy="46370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2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42027-9C6D-4AF4-B53D-5D8BDD733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the previous statement on Windows,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To cycle through all of the previous statements, continue pressing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On macOS, use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75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print()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801514-7CF8-43EA-8127-EFE377DEE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 '][, end='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print()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print(19.99)                       #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print("Price:", 19.99)             # Price: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 2, 3, 4)                  # 1 2 3 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1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the same result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2FCF6C-9372-425A-B501-962E3A477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four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one string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argument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that’s displayed by both functions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71ED46-E2F8-4814-83C7-166857220C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06279"/>
            <a:ext cx="51054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240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39879-0993-438F-89A9-BA3385A2C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calling one of Python’s built-in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print(), input(), str(), float(), int(), and round()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it means to chain functions.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2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sep</a:t>
            </a:r>
            <a:r>
              <a:rPr lang="en-US" dirty="0"/>
              <a:t> and end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60428-101F-44DD-81BB-5765BEA6C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print(1,2,3,4,sep=' | ')      # 1 | 2 | 3 |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print(1,2,3,4,end='!!!')      # 1 2 3 4!!!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10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input()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B3C2EC-3001-4144-822E-F79795B2D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49956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input([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prompt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string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your first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071D6D-7495-4AC1-AE18-1D605612E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51054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your first 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89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input from the user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ADC298-6A1A-43E7-872D-2D843F87A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print("What is your first name?")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40AC5A-E6C2-4D6E-A7EC-9DDCDC3AA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3622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your first name?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attempts to get numeric 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78F4FB-6916-430A-BF17-71E67A0B6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input("Enter your score: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      # causes an error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# because score is a string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2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functions for working with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19A61-1784-427F-9D48-31BD0667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round(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number 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digits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y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can't add an int to a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using the int() function fixes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	# z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an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8C59B9-6928-4EF7-8306-74962D233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input("Enter the quantity: ")	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int(quantity)           # convert to int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int(input("Enter the quantity: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1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float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7F7B4-BD40-4800-9EA6-3D3C0ACD4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input("Enter the price: ")      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float(price)           # convert to float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float(input("Enter the price: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25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round()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1BCEFC-0DF3-4B1A-977F-BBBF91E5D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5.875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25.53191489361702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                # 25.53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the last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14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Miles Per Gallon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F0DFF1-D8B3-410D-846B-2938ED8CEB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205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35.875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              4.18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0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Miles Per Gallon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46955-C302-47D9-B118-6645DFE7E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Miles Per Gallon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miles driven:\t\t"))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"Enter gallons of gas used:\t"))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and round miles per gallon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f"Miles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Gallon:\t\t{mpg}")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code for a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68EA8-96EE-4FCC-BFF5-8DAE5BE56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19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Test Scores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45006B-1B1D-46A6-9E10-D92E9F569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3 test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  255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09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0A860-ECD8-4E05-9533-1C2648F01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Test Scores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3 test scores")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 from the user and accumulate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# initialize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and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6C7EC-CEE9-4C0F-9195-1887A6B52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1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Two ways to continue one statement over two </a:t>
            </a:r>
            <a:br>
              <a:rPr lang="en-US" dirty="0"/>
            </a:br>
            <a:r>
              <a:rPr lang="en-US" dirty="0"/>
              <a:t>or more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32DD5C-ADEC-4170-8C8A-F1D3AA0A3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fr-FR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continuation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("Total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Explicit continuation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AD0A0F-3C7B-49D3-BCB7-EC76091BD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relies on proper indentation. Incorrect indentation causes an error.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standard indentation is four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divide statements after parentheses, brackets, and braces, and before or after operators like plus or minus signs.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use the 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character to divide statements anywhere in a line.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AF1786-2378-4255-8C1F-1D47E802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This is a tutorial program that illustrates the use of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while and if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variables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score to 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1 to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507</TotalTime>
  <Words>4311</Words>
  <Application>Microsoft Office PowerPoint</Application>
  <PresentationFormat>On-screen Show (4:3)</PresentationFormat>
  <Paragraphs>606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Applied objectives</vt:lpstr>
      <vt:lpstr>Knowledge objectives (part 1)</vt:lpstr>
      <vt:lpstr>Knowledge objectives (part 2)</vt:lpstr>
      <vt:lpstr>The Python code for a Test Scores program</vt:lpstr>
      <vt:lpstr>An indentation error</vt:lpstr>
      <vt:lpstr>Two ways to continue one statement over two  or more lines</vt:lpstr>
      <vt:lpstr>Coding rules</vt:lpstr>
      <vt:lpstr>The Test Scores program with comments (part 1)</vt:lpstr>
      <vt:lpstr>The Test Scores program with comments (part 2)</vt:lpstr>
      <vt:lpstr>Guidelines for using comments</vt:lpstr>
      <vt:lpstr>The syntax for calling any function</vt:lpstr>
      <vt:lpstr>Three Python data types</vt:lpstr>
      <vt:lpstr>Code that initializes variables</vt:lpstr>
      <vt:lpstr>How to code literal values</vt:lpstr>
      <vt:lpstr>Rules for naming variables</vt:lpstr>
      <vt:lpstr>Python keywords</vt:lpstr>
      <vt:lpstr>Two naming styles for variables</vt:lpstr>
      <vt:lpstr>Python’s arithmetic operators</vt:lpstr>
      <vt:lpstr>Examples with two operands</vt:lpstr>
      <vt:lpstr>The order of precedence</vt:lpstr>
      <vt:lpstr>Examples that show the order of precedence  and use of parentheses</vt:lpstr>
      <vt:lpstr>Code that calculates sales tax</vt:lpstr>
      <vt:lpstr>The most useful compound assignment operators</vt:lpstr>
      <vt:lpstr>More compound assignment operator examples</vt:lpstr>
      <vt:lpstr>A floating-point result that isn’t precise</vt:lpstr>
      <vt:lpstr>The Python shell after some numeric testing</vt:lpstr>
      <vt:lpstr>How to use the shell</vt:lpstr>
      <vt:lpstr>How to assign strings to variables</vt:lpstr>
      <vt:lpstr>How to join strings</vt:lpstr>
      <vt:lpstr>The str() function</vt:lpstr>
      <vt:lpstr>Common escape sequences</vt:lpstr>
      <vt:lpstr>Implicit continuation of a string</vt:lpstr>
      <vt:lpstr>The new line character</vt:lpstr>
      <vt:lpstr>The backslash in a Windows path</vt:lpstr>
      <vt:lpstr>The Python shell with string testing</vt:lpstr>
      <vt:lpstr>Review of how to use the shell</vt:lpstr>
      <vt:lpstr>The syntax of the print() function</vt:lpstr>
      <vt:lpstr>Two ways to get the same result</vt:lpstr>
      <vt:lpstr>Examples that use the sep and end arguments</vt:lpstr>
      <vt:lpstr>The input() function</vt:lpstr>
      <vt:lpstr>Another way to get input from the user</vt:lpstr>
      <vt:lpstr>Code that attempts to get numeric input</vt:lpstr>
      <vt:lpstr>Three functions for working with numbers</vt:lpstr>
      <vt:lpstr>Code that gets an int value from the user</vt:lpstr>
      <vt:lpstr>Code that gets a float value from the user</vt:lpstr>
      <vt:lpstr>Code that uses the round() function</vt:lpstr>
      <vt:lpstr>The console for the Miles Per Gallon program</vt:lpstr>
      <vt:lpstr>The code for the Miles Per Gallon program</vt:lpstr>
      <vt:lpstr>The console for the Test Scores program</vt:lpstr>
      <vt:lpstr>The code for the Test Scores program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Judy Taylor</dc:creator>
  <cp:lastModifiedBy>Anne Boehm</cp:lastModifiedBy>
  <cp:revision>32</cp:revision>
  <cp:lastPrinted>2016-01-14T23:03:16Z</cp:lastPrinted>
  <dcterms:created xsi:type="dcterms:W3CDTF">2019-07-22T18:44:04Z</dcterms:created>
  <dcterms:modified xsi:type="dcterms:W3CDTF">2021-03-19T16:27:38Z</dcterms:modified>
</cp:coreProperties>
</file>