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68" r:id="rId4"/>
    <p:sldId id="37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9" r:id="rId41"/>
    <p:sldId id="370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1" autoAdjust="0"/>
    <p:restoredTop sz="86433" autoAdjust="0"/>
  </p:normalViewPr>
  <p:slideViewPr>
    <p:cSldViewPr>
      <p:cViewPr varScale="1">
        <p:scale>
          <a:sx n="95" d="100"/>
          <a:sy n="95" d="100"/>
        </p:scale>
        <p:origin x="17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6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3886200" cy="457200"/>
          </a:xfrm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38300" y="2209800"/>
            <a:ext cx="58674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819E-BCD8-45DA-881A-65202252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string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9076AA-D43E-4BCB-9067-73A677CEE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string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variableName.methodName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compare strings with the lower()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string1 = "Mary"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string2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string1 == string2                  #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string1.lower() == string2.lower()  #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print(string1)                      # prints 'Mary'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print(string2)                      # prints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BB23-3209-4E21-B2D7-F43D28D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1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lower() method can simplify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B3266-475A-4494-A7C7-42F0D02BE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the lower()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lower()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E13D-CC4D-4129-BE78-EE83AC7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if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7CF215-E158-4DAB-ADB1-99EC3275D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9E1F-88FB-4E01-86DF-26A0003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2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an if clause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E67E79-86BB-4E47-B7A7-292A0CDF3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age &gt;= 18: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may vote.")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clause and an else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age &gt;= 18: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may vote.")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are too young to vote.")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clause, two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clauses, and an else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print("Invoice total must be greater than zero.")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CFB2-48CD-455D-A8F5-7230C820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0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operation of an if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8C078-D084-49E9-9359-5763FE9B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always contains 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clause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In addition, it may contain one or more </a:t>
            </a:r>
            <a:r>
              <a:rPr lang="en-US" i="1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one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else clause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an if statement is executed, the condition in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 is evaluated first. If it is true, the statements in this clause are executed and the if statement ends. Otherwise, the condition in the first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(else if) clause is evaluated.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condition in the first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 is true, the statements in this clause are executed. Otherwise, the condition in the next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 is evaluated. This continues until the condition in one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clauses is true or the else clause is reached.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statements in the else clause are executed if the conditions in all of the preceding clauses are false.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Only one block of statements can be run each time an if statement is executed.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5A91-4583-4015-8B6A-1B544801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5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used for grading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CF764-3B94-4165-A2E4-EF57571A0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score &gt;= 90: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"A"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80: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70: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"C"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60: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"F"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the if statement could be coded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score &gt;= 90 and score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"A"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80 and score &lt; 90: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"B"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70 and score &lt; 80: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"C"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&gt;= 60 and score &lt; 70: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&lt; 60: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grade = "F"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DC96-D4E8-4D09-9776-FB2EA381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0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that validates the range of a 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F35C90-B568-45FE-8374-9FAF54ECF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score &gt;= 0 and score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print("Test score must be from 0 - 100.")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7861-7A4D-4F70-AA40-C1B2F34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7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that validates the customer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DD7A32-184A-4C97-BBA4-4A8A3722B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customer type (r/w):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pass           # this statement does nothing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print("Customer type must be 'r' or 'w'.")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B66A-974B-4D76-9C41-241B819B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6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that summarizes the discount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23292B-223B-404A-88CA-305E8B93A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code	Invoice total	Discount percent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 (for Retail)	&lt; 100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&gt;= 100 and &lt; 250	.1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&gt;= 250	.2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 (for Wholesale)	&lt; 500	.4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49752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&gt;= 500	.5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D033-A68D-4D9F-B452-DC6CC9C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C6F15-8621-4B68-ADC3-623D36937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"w":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97D1-3084-4D76-B645-B63AF2A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9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91B79-2799-4AF2-9D0D-FE26D28FF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require the skills that you’ve learned in this chapter.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while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break and continue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 expressions</a:t>
            </a:r>
          </a:p>
          <a:p>
            <a:pPr marL="349250" marR="274320" lvl="0" indent="-3492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pseudocode to plan your control structures and programs.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  <a:tab pos="365760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DB85-0182-4C62-B28A-4F32D55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that gets the same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2E4F0-7CAF-442C-8793-5431C0725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98976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discounts for Retail 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 and 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250):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discounts for Wholesale 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"w"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"w"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all other 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66B1-C06A-4DF9-92C1-7DEEDEC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customer discounts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CCF7DA-4DCC-41F5-9E97-2A504A8AF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customer type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 = 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 &lt; 250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 total &gt;= 250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discount = 20%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 = 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discount = 40%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 invalid type message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code that’s based on the pseudocode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customer type (R or W):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6363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print("Customer type must be R or W.")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62DA-0FF4-4D41-A955-45567C9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4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test score entries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3424C7-7F82-41B4-81A5-9015C9A0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test 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is from 0 to 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add score to total 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add 1 to the number of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= 999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 end of program message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 error message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code that’s based on the pseudocode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score_counter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score &gt;= 0 and score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score_counter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==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print("Ending program...")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print("Score must be from 0 through 100. Score discarded.")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3895-6361-413B-A2E1-DBC1EC8F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4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with invalid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F20B3-67F2-4612-9016-772CFC5B3E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32165"/>
            <a:ext cx="6477000" cy="183436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 used must be greater than zero.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730703-30F5-4304-AD9A-B32583EE2A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with valid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3B8DD-B2E3-4204-AF0B-9DC80AEEE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86200"/>
            <a:ext cx="6477000" cy="18396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          5.0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7C5A-6B6D-4102-9D4D-8C1B6817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Miles Per Gallon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562337-2DD2-4815-9CA5-CEAB00B11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welcome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Miles Per Gallon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miles driven:    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gallons of gas used: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print("Miles driven must be greater than zero.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print("Gallons used must be greater than zero.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and display miles per gallon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print("Miles Per Gallon:          ", mpg)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FBD4-6321-4CFE-B05C-699958E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the if statement could be coded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25AC5-D575-45EA-8B25-0DEF869DE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print("Miles Per Gallon:          ", mpg)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print("Both entries must be greater than zero. Try again.")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DC4A-8317-4489-9017-8F9F78D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Invoice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258055-B0EE-4D2F-BB17-29A02017F5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2362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customer type (r/w):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invoice total: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 250.0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      0.2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 50.0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invoice total:      200.0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8128-FA9B-466A-B75A-C8A44913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1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792E99-4BA0-43A4-B151-B3A895098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welcome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Invoice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user entries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customer type (r/w):\t")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invoice total:\t\t"))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               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3042-BD63-4D28-8BA5-922101ED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02273-FA4B-47E9-A1F6-1F0EE557B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determine discounts for Retail 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determine discounts for Wholesale customers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customer_type.lower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 discount to zero if neither Retail or Wholesale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00A7-AF64-46DB-8F88-7435155A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7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47E04-B370-465E-A21D-A844ADD56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discount amount and new invoice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total:\t\t{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percent:\t{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amount:\t{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f"New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 total:\t{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C2BD-EA57-42BA-A545-D7389D1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E3F4A-83C9-49DD-B950-97A4449A3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Boolean variable and a Boolean expression.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evaluation of a Boolean expression, including order of precedence and the use of parentheses.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sort sequence of string values and the use of the lower() or upper() method of a string for comparing two string values.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flow of control of an if statement that has both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else clauses.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flow of control in a while loop and the flow of control in a for loop.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 and continue statements.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32DAE-1F3A-4257-9156-D5E30E6E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92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while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4CFE84-CC44-44F4-9731-67AB6CFA6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00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continues as long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user enters ‘y’ or ‘Y’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print("Hello!")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input("Say hello again?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  # runs when loop ends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A3BF59-0FE8-4FBB-9474-CEF57954AA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343400"/>
            <a:ext cx="5105400" cy="129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 hello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 hello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776F-FEDB-4D28-B1A3-596C661F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3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685799"/>
          </a:xfrm>
        </p:spPr>
        <p:txBody>
          <a:bodyPr/>
          <a:lstStyle/>
          <a:p>
            <a:r>
              <a:rPr lang="en-US" dirty="0"/>
              <a:t>A while loop that prints the numbers 0 through 4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6FE052-2B90-45A3-B820-355CAA7DC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7200"/>
            <a:ext cx="7391400" cy="1752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counter &lt; 5: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print(counter, end="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889D73-803E-4C7B-B159-58E27E278D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53900"/>
            <a:ext cx="51054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loop has ended.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173D-33A1-4789-8A2C-07F89620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4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causes an infinite loop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6D49C-9C00-4F8F-96CA-62D65B3531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any statements in this loop run forever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unless a break statement is executed as shown later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end an infinite loop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Ctrl+C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Command+C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(macOS).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1F40-CFF0-4B21-A1F8-CB58B14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90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for loop with the range()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13927-8415-4B4C-B3D4-A98D461B3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range_function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range()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range(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range(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step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range()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range(5)				# 0, 1, 2, 3,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range(1, 6)			# 1, 2, 3, 4,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range(2, 10, 2)		# 2, 4, 6, 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range(5, 0, -1)		# 5, 4, 3, 2, 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7EF5-3B3F-4D31-A30F-690EBE05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32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 loop that prints the numbers 0 through 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B4EDB4-99DB-4614-9D1D-3CCEA3588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133165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range(5):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print(i, end="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9B341D-EF1C-4E3E-899F-8A0086991A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62200"/>
            <a:ext cx="5136776" cy="5963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loop has ended.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B72F96-C93E-4497-9EB6-02CFCE25C4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00400"/>
            <a:ext cx="7391400" cy="1910266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sums the numbers 1 through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sum_of_numbers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range(1,5):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sum_of_numbers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sum_of_numbers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ADAD71-4C09-4F6A-B132-D4E97CB881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186865"/>
            <a:ext cx="5136776" cy="2995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E8B6-C218-4ACB-B7E7-B7518E6C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8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break statement that exits an infinite while loop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DA54F-7073-4274-B222-43490BEBD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2518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'exit' when you're done.\n")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 = input("Enter an integer to square: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data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= int(data)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print(i, "squared is", i * i,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print("Okay, bye!")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6B0F1A-3A8D-4BA9-9931-37690CA5A7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5105400" cy="25189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'exit' when you're done.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 to square: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squared is 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 to square: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 squared is 529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 to square: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Okay, 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FC55-44EA-4FD6-A2B2-EC8B6300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42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62000"/>
          </a:xfrm>
        </p:spPr>
        <p:txBody>
          <a:bodyPr/>
          <a:lstStyle/>
          <a:p>
            <a:r>
              <a:rPr lang="en-US" dirty="0"/>
              <a:t>A continue statement that jumps to the beginning of a while loop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754F24-AA85-4E66-ABA3-C3DC8B35F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miles driven:\t\t"))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gallons of gas used:\t"))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validate input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print("Both entries must be greater than zero.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mpg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print("Miles Per Gallon:", mpg,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more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print("Okay, 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FDCC-03B1-486C-8D8F-83FAADD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35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862"/>
            <a:ext cx="7315200" cy="738664"/>
          </a:xfrm>
        </p:spPr>
        <p:txBody>
          <a:bodyPr/>
          <a:lstStyle/>
          <a:p>
            <a:r>
              <a:rPr lang="en-US" dirty="0"/>
              <a:t>Loops that calculates the future value </a:t>
            </a:r>
            <a:br>
              <a:rPr lang="en-US" dirty="0"/>
            </a:br>
            <a:r>
              <a:rPr lang="en-US" dirty="0"/>
              <a:t>of a one-time investment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DB4607-4A15-4F36-AFB4-87930FAFE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648200"/>
          </a:xfrm>
        </p:spPr>
        <p:txBody>
          <a:bodyPr/>
          <a:lstStyle/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10000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range(20):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 *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investment = investment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round(investment, 2)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10000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year &lt; 20: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 *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investment = investment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round(investment, 2)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0B79-6F8E-4514-A0D0-63211590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7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 monthly investment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BEA590-D541-4B0C-9769-60370944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.08 /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 = 120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month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8235-D0C1-495D-AEC0-73BAA709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3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Nested loops that get the total </a:t>
            </a:r>
            <a:br>
              <a:rPr lang="en-US" dirty="0"/>
            </a:br>
            <a:r>
              <a:rPr lang="en-US" dirty="0"/>
              <a:t>of 3 valid test scores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622E2F-3CAD-4A9E-BFA8-59AB51244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3145"/>
            <a:ext cx="7391400" cy="2667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range(3):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score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score &gt;= 0 and score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print("Test score must be from 0 - 100.")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D609B8-90F6-4909-AD8D-B06A1FC366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40144"/>
            <a:ext cx="5105400" cy="17918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score must be from 0 - 100.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score must be from 0 - 100.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190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ECFC-694A-4415-A983-40D6AB3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9B8-096E-4236-B89F-F360041F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859B-8B7F-4EAD-9A84-59B47C7AC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274320" lvl="0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while statement with an assignment expression can be used to replace a while statement with an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infinite loop.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pseudocode for planning a program and its control statements.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E255-B911-4873-87D2-73F2D43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456E-A3BC-4455-9E28-48D319C2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6AF0-47C7-4133-9FEB-4DEE4E8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93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504B-5BEF-4B2A-AD4C-158459FC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operator used with assignment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B28A6-A307-41B2-84E5-60D069BFE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14400" marR="0" indent="-914400">
              <a:spcBef>
                <a:spcPts val="300"/>
              </a:spcBef>
              <a:spcAft>
                <a:spcPts val="600"/>
              </a:spcAft>
              <a:tabLst>
                <a:tab pos="914400" algn="l"/>
                <a:tab pos="20574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2062163" marR="0" indent="-2062163">
              <a:spcBef>
                <a:spcPts val="0"/>
              </a:spcBef>
              <a:spcAft>
                <a:spcPts val="300"/>
              </a:spcAft>
              <a:tabLst>
                <a:tab pos="20574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:=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Walrus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statement that uses an infinite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process user data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-1 to quit.")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score = input("Enter a score: ") # assign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score == "-1":                # check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entered {score}.")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8CA2-329A-4116-8AE6-F01B1A3A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C6BD-E306-4B56-BB36-168FC27B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A3E8-C30F-4DD6-B5CC-C32BD0E4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33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F5BB-698A-43B0-902D-0157C7CD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40324"/>
            <a:ext cx="7239000" cy="738664"/>
          </a:xfrm>
        </p:spPr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rewrite the code using </a:t>
            </a:r>
            <a:b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assignment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2370-A2BE-4740-9B53-50B89F2D8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20966"/>
            <a:ext cx="7391400" cy="2049956"/>
          </a:xfrm>
        </p:spPr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-1 to quit.")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assign and check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 := input("Enter a score: ")) != "-1"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entered {score}.")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both loops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8DC9-E329-4A61-9E1D-84EE36E0E8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09741"/>
            <a:ext cx="5105400" cy="204995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-1 to quit.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score: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90.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score: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99.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score: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3890-F399-4009-A02C-9C7D1519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A3D7-5E92-499B-9123-BF5F7BFB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854AD-0515-4BC2-B401-FA76F69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0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C25137-712D-4826-BF4D-82BA15625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user message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TRUE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score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is from 0 to 100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add score to score total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add 1 to number of scores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is 999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end loop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print error message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average score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577850" algn="l"/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results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5474-7CED-4502-8950-7B551DD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ABF147-CFCE-4DA7-B946-8786D013E1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629400" cy="3733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999 to end input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score must be from 0 through 100.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5C17-591C-433B-9532-55125CC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14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Test Scores program (part 1)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665846-4FDB-4081-B82A-AED9F6563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welcome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Test Scores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999 to end input")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5213-BF24-4E41-89B3-9069D59F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85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Test Scores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782DDC-FB69-4372-990B-3EFD8E2B9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print("Test score must be from 0 through 100.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"Score discarded.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and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E9CA-3890-4756-AAD5-17593575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19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Future Value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5F111E-73E0-4359-B55F-4C0CA6EFE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user message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wants to continue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monthly investment, yearly interest rate, and years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convert yearly interest rate to monthly interest rate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convert years to months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set the future value to zero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month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monthly investment amount to future value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calculate interest for month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add interest to future value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display future value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ask if user wants to continue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803275" algn="l"/>
                <a:tab pos="14319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end message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6715-210A-4102-9B65-5EF46617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6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Future Value Calculator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C73AF5-7EFB-4EDD-9718-393B668F0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205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the Future Value Calculator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monthly investment: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yearly interest rate: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years: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                  23233.91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(y/n)?: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5D3A-2F0D-4896-98FF-5862C5A9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32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Calculator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70A27-90C6-4CF5-9C4C-AD7F388C8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welcome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print("Welcome to the 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monthly investment:\t"))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yearly interest rate:\t"))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int(input(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number of years:\t\t"))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convert yearly values to monthly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months = years * 12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C756-0EC1-47BA-B8F0-6C26A704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15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Calculator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632810-5B9D-437D-94B5-E58A53300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calculate the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range(months):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monthly_interest_amount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f"Future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value:\t\t\t{round(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see if the user wants to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input("Continue (y/n)?: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BDA6-BB91-4F8E-BD46-7C2A4A5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FFFDE3-BC0C-49A3-8C4C-90CCC4327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Equal to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Not equal to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Less than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 or equal to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Less than or equal to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524-5C4A-4ED1-B57E-E1C3ED6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8EA5A0-642B-47BF-AD82-D6DABDC5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== 5                # variable equal to numeric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"John"    # variable equal to string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!= 0           # variable not equal to numeric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&gt; 5.6          # variable greater than numeric literal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fuel_req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fuel_cap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# variable less than variable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&gt;= limit       # variable greater than or equal to variable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reorder_point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variable less than or equal to variable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 / 100 &gt;= 0.1      # expression greater than or equal to literal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a Boolean value to a variable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= True           # variable is set to Boolean True 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= False          # variable is set to Boolean False value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FD5A-1B15-4CC7-984D-4BBCD0F7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439163-E8E6-45C9-BD9B-AEEDC95C7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288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288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	AND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288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	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288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	NOT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precedence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operator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operator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operator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08D6-61FC-4E27-A1F9-BF095330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that use logical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098F6-F2C2-4439-A907-914BCF99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AND operator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&gt;= 65 and city == "Chicago"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OR operator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 == "Greenville" or age &gt;= 65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NOT operator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age &gt;= 65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Two AND operators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&gt;= 65 and city == "Greenville" and state == "SC"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Two OR operators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&gt;= 65 or age &lt;= 18 or status == "retired"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operators with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clarify sequence of operations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 &gt;= 65 and status == "retired") or age &lt; 18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operators with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change sequence of operations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&gt;= 65 and (status == "retired" or state == "SC")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9A12-F85C-4BE1-A75B-41D5400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string comparisons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CC16F-D38B-4D18-87E5-D0B975372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	Boolean result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"apple" &lt; "Apple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False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"App" &lt; "Apple"	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"1" &lt; "5"	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"10" &lt; "5"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sort sequence of digits and letters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Digits from 0-9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Uppercase letters from A-Z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Lowercase letters from a-z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6BE8-BFB0-4FC8-878C-74C7E5B3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509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362</TotalTime>
  <Words>5516</Words>
  <Application>Microsoft Office PowerPoint</Application>
  <PresentationFormat>On-screen Show (4:3)</PresentationFormat>
  <Paragraphs>832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Applied objectives</vt:lpstr>
      <vt:lpstr>Knowledge objectives (part 1)</vt:lpstr>
      <vt:lpstr>Knowledge objectives (part 2)</vt:lpstr>
      <vt:lpstr>Relational operators</vt:lpstr>
      <vt:lpstr>Boolean expressions</vt:lpstr>
      <vt:lpstr>Logical operators</vt:lpstr>
      <vt:lpstr>Boolean expressions that use logical operators</vt:lpstr>
      <vt:lpstr>Some string comparisons</vt:lpstr>
      <vt:lpstr>Two string methods</vt:lpstr>
      <vt:lpstr>How the lower() method can simplify code</vt:lpstr>
      <vt:lpstr>The syntax of the if statement</vt:lpstr>
      <vt:lpstr>Only an if clause</vt:lpstr>
      <vt:lpstr>The operation of an if statement</vt:lpstr>
      <vt:lpstr>An if statement used for grading</vt:lpstr>
      <vt:lpstr>An if statement that validates the range of a score</vt:lpstr>
      <vt:lpstr>An if statement that validates the customer type</vt:lpstr>
      <vt:lpstr>A table that summarizes the discount rules</vt:lpstr>
      <vt:lpstr>Nested if statements</vt:lpstr>
      <vt:lpstr>An if statement that gets the same results</vt:lpstr>
      <vt:lpstr>Pseudocode for customer discounts</vt:lpstr>
      <vt:lpstr>Pseudocode for test score entries</vt:lpstr>
      <vt:lpstr>The user interface with invalid data</vt:lpstr>
      <vt:lpstr>The code for the Miles Per Gallon program</vt:lpstr>
      <vt:lpstr>Another way the if statement could be coded</vt:lpstr>
      <vt:lpstr>The user interface for the Invoice program</vt:lpstr>
      <vt:lpstr>The code for the Invoice program (part 1)</vt:lpstr>
      <vt:lpstr>The code for the Invoice program (part 2)</vt:lpstr>
      <vt:lpstr>The code for the Invoice program (part 3)</vt:lpstr>
      <vt:lpstr>The syntax of the while statement</vt:lpstr>
      <vt:lpstr>A while loop that prints the numbers 0 through 4 to the console</vt:lpstr>
      <vt:lpstr>Code that causes an infinite loop</vt:lpstr>
      <vt:lpstr>The syntax of a for loop with the range() function</vt:lpstr>
      <vt:lpstr>A for loop that prints the numbers 0 through 4</vt:lpstr>
      <vt:lpstr>A break statement that exits an infinite while loop</vt:lpstr>
      <vt:lpstr>A continue statement that jumps to the beginning of a while loop</vt:lpstr>
      <vt:lpstr>Loops that calculates the future value  of a one-time investment</vt:lpstr>
      <vt:lpstr>A for loop that calculates the future value  of a monthly investment</vt:lpstr>
      <vt:lpstr>Nested loops that get the total  of 3 valid test scores</vt:lpstr>
      <vt:lpstr>The operator used with assignment expressions</vt:lpstr>
      <vt:lpstr>How to rewrite the code using  an assignment expression</vt:lpstr>
      <vt:lpstr>Pseudocode for a Test Scores program</vt:lpstr>
      <vt:lpstr>The user interface for the Test Scores program</vt:lpstr>
      <vt:lpstr>The code for the Test Scores program (part 1)</vt:lpstr>
      <vt:lpstr>The code for the Test Scores program (part 2)</vt:lpstr>
      <vt:lpstr>Pseudocode for a Future Value program</vt:lpstr>
      <vt:lpstr>The user interface for the Future Value Calculator</vt:lpstr>
      <vt:lpstr>The code for the Future Value Calculator (part 1)</vt:lpstr>
      <vt:lpstr>The code for the Future Value Calculator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Judy Taylor</dc:creator>
  <cp:lastModifiedBy>Anne Boehm</cp:lastModifiedBy>
  <cp:revision>31</cp:revision>
  <cp:lastPrinted>2016-01-14T23:03:16Z</cp:lastPrinted>
  <dcterms:created xsi:type="dcterms:W3CDTF">2019-07-22T23:09:08Z</dcterms:created>
  <dcterms:modified xsi:type="dcterms:W3CDTF">2021-03-19T16:31:46Z</dcterms:modified>
</cp:coreProperties>
</file>