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52"/>
  </p:notesMasterIdLst>
  <p:handoutMasterIdLst>
    <p:handoutMasterId r:id="rId53"/>
  </p:handoutMasterIdLst>
  <p:sldIdLst>
    <p:sldId id="256" r:id="rId2"/>
    <p:sldId id="324" r:id="rId3"/>
    <p:sldId id="344" r:id="rId4"/>
    <p:sldId id="325" r:id="rId5"/>
    <p:sldId id="326" r:id="rId6"/>
    <p:sldId id="327" r:id="rId7"/>
    <p:sldId id="328" r:id="rId8"/>
    <p:sldId id="329" r:id="rId9"/>
    <p:sldId id="330" r:id="rId10"/>
    <p:sldId id="331" r:id="rId11"/>
    <p:sldId id="332" r:id="rId12"/>
    <p:sldId id="333" r:id="rId13"/>
    <p:sldId id="334" r:id="rId14"/>
    <p:sldId id="335" r:id="rId15"/>
    <p:sldId id="336" r:id="rId16"/>
    <p:sldId id="337" r:id="rId17"/>
    <p:sldId id="338" r:id="rId18"/>
    <p:sldId id="339" r:id="rId19"/>
    <p:sldId id="340" r:id="rId20"/>
    <p:sldId id="341" r:id="rId21"/>
    <p:sldId id="342" r:id="rId22"/>
    <p:sldId id="343" r:id="rId23"/>
    <p:sldId id="345" r:id="rId24"/>
    <p:sldId id="346" r:id="rId25"/>
    <p:sldId id="347" r:id="rId26"/>
    <p:sldId id="348" r:id="rId27"/>
    <p:sldId id="349" r:id="rId28"/>
    <p:sldId id="350" r:id="rId29"/>
    <p:sldId id="351" r:id="rId30"/>
    <p:sldId id="352" r:id="rId31"/>
    <p:sldId id="353" r:id="rId32"/>
    <p:sldId id="354" r:id="rId33"/>
    <p:sldId id="355" r:id="rId34"/>
    <p:sldId id="356" r:id="rId35"/>
    <p:sldId id="357" r:id="rId36"/>
    <p:sldId id="358" r:id="rId37"/>
    <p:sldId id="359" r:id="rId38"/>
    <p:sldId id="360" r:id="rId39"/>
    <p:sldId id="361" r:id="rId40"/>
    <p:sldId id="362" r:id="rId41"/>
    <p:sldId id="363" r:id="rId42"/>
    <p:sldId id="364" r:id="rId43"/>
    <p:sldId id="365" r:id="rId44"/>
    <p:sldId id="366" r:id="rId45"/>
    <p:sldId id="367" r:id="rId46"/>
    <p:sldId id="368" r:id="rId47"/>
    <p:sldId id="372" r:id="rId48"/>
    <p:sldId id="373" r:id="rId49"/>
    <p:sldId id="374" r:id="rId50"/>
    <p:sldId id="375" r:id="rId51"/>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a:ea typeface="+mn-ea"/>
        <a:cs typeface="+mn-cs"/>
      </a:defRPr>
    </a:lvl1pPr>
    <a:lvl2pPr marL="457200" algn="l" rtl="0" eaLnBrk="0" fontAlgn="base" hangingPunct="0">
      <a:spcBef>
        <a:spcPct val="0"/>
      </a:spcBef>
      <a:spcAft>
        <a:spcPct val="0"/>
      </a:spcAft>
      <a:defRPr sz="2400" kern="1200">
        <a:solidFill>
          <a:schemeClr val="tx1"/>
        </a:solidFill>
        <a:latin typeface="Times New Roman"/>
        <a:ea typeface="+mn-ea"/>
        <a:cs typeface="+mn-cs"/>
      </a:defRPr>
    </a:lvl2pPr>
    <a:lvl3pPr marL="914400" algn="l" rtl="0" eaLnBrk="0" fontAlgn="base" hangingPunct="0">
      <a:spcBef>
        <a:spcPct val="0"/>
      </a:spcBef>
      <a:spcAft>
        <a:spcPct val="0"/>
      </a:spcAft>
      <a:defRPr sz="2400" kern="1200">
        <a:solidFill>
          <a:schemeClr val="tx1"/>
        </a:solidFill>
        <a:latin typeface="Times New Roman"/>
        <a:ea typeface="+mn-ea"/>
        <a:cs typeface="+mn-cs"/>
      </a:defRPr>
    </a:lvl3pPr>
    <a:lvl4pPr marL="1371600" algn="l" rtl="0" eaLnBrk="0" fontAlgn="base" hangingPunct="0">
      <a:spcBef>
        <a:spcPct val="0"/>
      </a:spcBef>
      <a:spcAft>
        <a:spcPct val="0"/>
      </a:spcAft>
      <a:defRPr sz="2400" kern="1200">
        <a:solidFill>
          <a:schemeClr val="tx1"/>
        </a:solidFill>
        <a:latin typeface="Times New Roman"/>
        <a:ea typeface="+mn-ea"/>
        <a:cs typeface="+mn-cs"/>
      </a:defRPr>
    </a:lvl4pPr>
    <a:lvl5pPr marL="1828800" algn="l" rtl="0" eaLnBrk="0" fontAlgn="base" hangingPunct="0">
      <a:spcBef>
        <a:spcPct val="0"/>
      </a:spcBef>
      <a:spcAft>
        <a:spcPct val="0"/>
      </a:spcAft>
      <a:defRPr sz="2400" kern="1200">
        <a:solidFill>
          <a:schemeClr val="tx1"/>
        </a:solidFill>
        <a:latin typeface="Times New Roman"/>
        <a:ea typeface="+mn-ea"/>
        <a:cs typeface="+mn-cs"/>
      </a:defRPr>
    </a:lvl5pPr>
    <a:lvl6pPr marL="2286000" algn="l" defTabSz="914400" rtl="0" eaLnBrk="1" latinLnBrk="0" hangingPunct="1">
      <a:defRPr sz="2400" kern="1200">
        <a:solidFill>
          <a:schemeClr val="tx1"/>
        </a:solidFill>
        <a:latin typeface="Times New Roman"/>
        <a:ea typeface="+mn-ea"/>
        <a:cs typeface="+mn-cs"/>
      </a:defRPr>
    </a:lvl6pPr>
    <a:lvl7pPr marL="2743200" algn="l" defTabSz="914400" rtl="0" eaLnBrk="1" latinLnBrk="0" hangingPunct="1">
      <a:defRPr sz="2400" kern="1200">
        <a:solidFill>
          <a:schemeClr val="tx1"/>
        </a:solidFill>
        <a:latin typeface="Times New Roman"/>
        <a:ea typeface="+mn-ea"/>
        <a:cs typeface="+mn-cs"/>
      </a:defRPr>
    </a:lvl7pPr>
    <a:lvl8pPr marL="3200400" algn="l" defTabSz="914400" rtl="0" eaLnBrk="1" latinLnBrk="0" hangingPunct="1">
      <a:defRPr sz="2400" kern="1200">
        <a:solidFill>
          <a:schemeClr val="tx1"/>
        </a:solidFill>
        <a:latin typeface="Times New Roman"/>
        <a:ea typeface="+mn-ea"/>
        <a:cs typeface="+mn-cs"/>
      </a:defRPr>
    </a:lvl8pPr>
    <a:lvl9pPr marL="3657600" algn="l" defTabSz="914400" rtl="0" eaLnBrk="1" latinLnBrk="0" hangingPunct="1">
      <a:defRPr sz="2400" kern="1200">
        <a:solidFill>
          <a:schemeClr val="tx1"/>
        </a:solidFill>
        <a:latin typeface="Times New Roman"/>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20396D"/>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86452" autoAdjust="0"/>
  </p:normalViewPr>
  <p:slideViewPr>
    <p:cSldViewPr>
      <p:cViewPr varScale="1">
        <p:scale>
          <a:sx n="111" d="100"/>
          <a:sy n="111" d="100"/>
        </p:scale>
        <p:origin x="139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sz="quarter"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vl1pPr>
          </a:lstStyle>
          <a:p>
            <a:pPr>
              <a:defRPr/>
            </a:pPr>
            <a:fld id="{94633A84-D730-4DB1-B585-7559B92CE5D8}" type="datetimeFigureOut">
              <a:rPr lang="en-US"/>
              <a:pPr>
                <a:defRPr/>
              </a:pPr>
              <a:t>3/19/2021</a:t>
            </a:fld>
            <a:endParaRPr lang="en-US"/>
          </a:p>
        </p:txBody>
      </p:sp>
      <p:sp>
        <p:nvSpPr>
          <p:cNvPr id="27652" name="Rectangle 4"/>
          <p:cNvSpPr>
            <a:spLocks noGrp="1" noChangeArrowheads="1"/>
          </p:cNvSpPr>
          <p:nvPr>
            <p:ph type="ftr" sz="quarter" idx="2"/>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27653" name="Rectangle 5"/>
          <p:cNvSpPr>
            <a:spLocks noGrp="1" noChangeArrowheads="1"/>
          </p:cNvSpPr>
          <p:nvPr>
            <p:ph type="sldNum" sz="quarter" idx="3"/>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vl1pPr>
          </a:lstStyle>
          <a:p>
            <a:pPr>
              <a:defRPr/>
            </a:pPr>
            <a:fld id="{1C669EC8-97E7-4C24-A864-1853E75085DC}" type="slidenum">
              <a:rPr lang="en-US"/>
              <a:pPr>
                <a:defRPr/>
              </a:pPr>
              <a:t>‹#›</a:t>
            </a:fld>
            <a:endParaRPr lang="en-US"/>
          </a:p>
        </p:txBody>
      </p:sp>
    </p:spTree>
    <p:extLst>
      <p:ext uri="{BB962C8B-B14F-4D97-AF65-F5344CB8AC3E}">
        <p14:creationId xmlns:p14="http://schemas.microsoft.com/office/powerpoint/2010/main" val="9789857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3251"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53255"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82C5A2EE-74B4-4329-B2EC-6DFE0575EDC9}" type="slidenum">
              <a:rPr lang="en-US"/>
              <a:pPr>
                <a:defRPr/>
              </a:pPr>
              <a:t>‹#›</a:t>
            </a:fld>
            <a:endParaRPr lang="en-US"/>
          </a:p>
        </p:txBody>
      </p:sp>
    </p:spTree>
    <p:extLst>
      <p:ext uri="{BB962C8B-B14F-4D97-AF65-F5344CB8AC3E}">
        <p14:creationId xmlns:p14="http://schemas.microsoft.com/office/powerpoint/2010/main" val="239245560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number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85800" y="1143000"/>
            <a:ext cx="7772400" cy="553998"/>
          </a:xfrm>
        </p:spPr>
        <p:txBody>
          <a:bodyPr lIns="0" tIns="0" rIns="0" bIns="0" anchor="t" anchorCtr="0">
            <a:spAutoFit/>
          </a:bodyPr>
          <a:lstStyle>
            <a:lvl1pPr>
              <a:defRPr sz="3600" b="1" i="0" baseline="0">
                <a:solidFill>
                  <a:srgbClr val="000099"/>
                </a:solidFill>
              </a:defRPr>
            </a:lvl1pPr>
          </a:lstStyle>
          <a:p>
            <a:r>
              <a:rPr lang="en-US" dirty="0"/>
              <a:t>Chapter number</a:t>
            </a:r>
          </a:p>
        </p:txBody>
      </p:sp>
      <p:sp>
        <p:nvSpPr>
          <p:cNvPr id="7" name="Text Placeholder 7"/>
          <p:cNvSpPr>
            <a:spLocks noGrp="1"/>
          </p:cNvSpPr>
          <p:nvPr>
            <p:ph type="body" sz="quarter" idx="13" hasCustomPrompt="1"/>
          </p:nvPr>
        </p:nvSpPr>
        <p:spPr>
          <a:xfrm>
            <a:off x="1905000" y="2209800"/>
            <a:ext cx="5334000" cy="2971800"/>
          </a:xfrm>
        </p:spPr>
        <p:txBody>
          <a:bodyPr/>
          <a:lstStyle>
            <a:lvl1pPr marL="0" indent="0" algn="ctr">
              <a:buNone/>
              <a:defRPr sz="4800" b="1" baseline="0"/>
            </a:lvl1pPr>
          </a:lstStyle>
          <a:p>
            <a:pPr lvl="0"/>
            <a:r>
              <a:rPr lang="en-US" dirty="0"/>
              <a:t>Chapter title</a:t>
            </a:r>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C4,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903205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_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17566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2895600"/>
            <a:ext cx="7315200" cy="1633402"/>
          </a:xfrm>
        </p:spPr>
        <p:txBody>
          <a:bodyPr/>
          <a:lstStyle>
            <a:lvl1pPr marL="0" indent="0">
              <a:buNone/>
              <a:defRPr/>
            </a:lvl1pPr>
          </a:lstStyle>
          <a:p>
            <a:pPr lvl="0"/>
            <a:r>
              <a:rPr lang="en-US"/>
              <a:t>Click to edit Master text styles</a:t>
            </a:r>
          </a:p>
        </p:txBody>
      </p:sp>
      <p:sp>
        <p:nvSpPr>
          <p:cNvPr id="9" name="Text Placeholder 9"/>
          <p:cNvSpPr>
            <a:spLocks noGrp="1"/>
          </p:cNvSpPr>
          <p:nvPr>
            <p:ph type="body" sz="quarter" idx="16"/>
          </p:nvPr>
        </p:nvSpPr>
        <p:spPr>
          <a:xfrm>
            <a:off x="812800" y="4605202"/>
            <a:ext cx="7391400" cy="1414598"/>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 (2nd Ed.)</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2021,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602246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Figur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dirty="0"/>
              <a:t>Click to edit Master title style</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 (2nd Ed.)</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2021,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467020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dirty="0"/>
              <a:t>Click to edit Master title style</a:t>
            </a:r>
          </a:p>
        </p:txBody>
      </p:sp>
      <p:sp>
        <p:nvSpPr>
          <p:cNvPr id="7" name="Text Placeholder 6"/>
          <p:cNvSpPr>
            <a:spLocks noGrp="1"/>
          </p:cNvSpPr>
          <p:nvPr>
            <p:ph type="body" sz="quarter" idx="13"/>
          </p:nvPr>
        </p:nvSpPr>
        <p:spPr>
          <a:xfrm>
            <a:off x="838200" y="1066800"/>
            <a:ext cx="7391400" cy="4876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C4,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5017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143000"/>
            <a:ext cx="7315200" cy="4800600"/>
          </a:xfrm>
        </p:spPr>
        <p:txBody>
          <a:bodyPr/>
          <a:lstStyle>
            <a:lvl1pPr marL="0" indent="0">
              <a:buNone/>
              <a:defRPr/>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C4,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575222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27432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3892100"/>
            <a:ext cx="6934200" cy="2049956"/>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C4,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427311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_Console_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9906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14"/>
          <p:cNvSpPr>
            <a:spLocks noGrp="1"/>
          </p:cNvSpPr>
          <p:nvPr>
            <p:ph type="body" sz="quarter" idx="16"/>
          </p:nvPr>
        </p:nvSpPr>
        <p:spPr>
          <a:xfrm>
            <a:off x="1295400" y="2150899"/>
            <a:ext cx="6934200" cy="815635"/>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11" name="Text Placeholder 6"/>
          <p:cNvSpPr>
            <a:spLocks noGrp="1"/>
          </p:cNvSpPr>
          <p:nvPr>
            <p:ph type="body" sz="quarter" idx="17"/>
          </p:nvPr>
        </p:nvSpPr>
        <p:spPr>
          <a:xfrm>
            <a:off x="838200" y="3347534"/>
            <a:ext cx="7391400" cy="1496734"/>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4982112"/>
            <a:ext cx="6934200" cy="885288"/>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C4,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270429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14"/>
          <p:cNvSpPr>
            <a:spLocks noGrp="1"/>
          </p:cNvSpPr>
          <p:nvPr>
            <p:ph type="body" sz="quarter" idx="15"/>
          </p:nvPr>
        </p:nvSpPr>
        <p:spPr>
          <a:xfrm>
            <a:off x="1295400" y="1143000"/>
            <a:ext cx="6934200" cy="3200400"/>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C4,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610901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10" name="Text Placeholder 9"/>
          <p:cNvSpPr>
            <a:spLocks noGrp="1"/>
          </p:cNvSpPr>
          <p:nvPr>
            <p:ph type="body" sz="quarter" idx="15"/>
          </p:nvPr>
        </p:nvSpPr>
        <p:spPr>
          <a:xfrm>
            <a:off x="838200" y="3733800"/>
            <a:ext cx="7391400" cy="2209799"/>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 (2nd Ed.)</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2021,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54120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8" name="Text Placeholder 7"/>
          <p:cNvSpPr>
            <a:spLocks noGrp="1"/>
          </p:cNvSpPr>
          <p:nvPr>
            <p:ph type="body" sz="quarter" idx="14" hasCustomPrompt="1"/>
          </p:nvPr>
        </p:nvSpPr>
        <p:spPr>
          <a:xfrm>
            <a:off x="838200" y="3730079"/>
            <a:ext cx="7391400" cy="457200"/>
          </a:xfrm>
        </p:spPr>
        <p:txBody>
          <a:bodyPr/>
          <a:lstStyle>
            <a:lvl1pPr marL="0" indent="0">
              <a:buNone/>
              <a:defRPr sz="2400" b="1">
                <a:solidFill>
                  <a:srgbClr val="000099"/>
                </a:solidFill>
                <a:latin typeface="+mj-lt"/>
              </a:defRPr>
            </a:lvl1pPr>
          </a:lstStyle>
          <a:p>
            <a:pPr lvl="0"/>
            <a:r>
              <a:rPr lang="en-US" dirty="0"/>
              <a:t>Click to edit Master heading style</a:t>
            </a:r>
          </a:p>
        </p:txBody>
      </p:sp>
      <p:sp>
        <p:nvSpPr>
          <p:cNvPr id="9" name="Content Placeholder 8"/>
          <p:cNvSpPr>
            <a:spLocks noGrp="1"/>
          </p:cNvSpPr>
          <p:nvPr>
            <p:ph sz="quarter" idx="15" hasCustomPrompt="1"/>
          </p:nvPr>
        </p:nvSpPr>
        <p:spPr>
          <a:xfrm>
            <a:off x="914400" y="4267200"/>
            <a:ext cx="7315200" cy="1676400"/>
          </a:xfrm>
        </p:spPr>
        <p:txBody>
          <a:bodyPr/>
          <a:lstStyle>
            <a:lvl1pPr marL="0" indent="0">
              <a:buNone/>
              <a:defRPr/>
            </a:lvl1pPr>
          </a:lstStyle>
          <a:p>
            <a:pPr lvl="0"/>
            <a:r>
              <a:rPr lang="en-US" dirty="0"/>
              <a:t>Object</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 (2nd Ed.)</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2021,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068147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22138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3319598"/>
            <a:ext cx="7315200" cy="2438400"/>
          </a:xfrm>
        </p:spPr>
        <p:txBody>
          <a:bodyPr/>
          <a:lstStyle>
            <a:lvl1pPr marL="0" indent="0">
              <a:buNone/>
              <a:defRPr/>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 (2nd Ed.)</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2021,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514097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p:cNvSpPr/>
          <p:nvPr/>
        </p:nvSpPr>
        <p:spPr bwMode="auto">
          <a:xfrm>
            <a:off x="0" y="6172200"/>
            <a:ext cx="9144000" cy="685800"/>
          </a:xfrm>
          <a:prstGeom prst="rect">
            <a:avLst/>
          </a:prstGeom>
          <a:solidFill>
            <a:srgbClr val="20396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 name="Date Placeholder 1"/>
          <p:cNvSpPr>
            <a:spLocks noGrp="1"/>
          </p:cNvSpPr>
          <p:nvPr>
            <p:ph type="dt" sz="half" idx="2"/>
          </p:nvPr>
        </p:nvSpPr>
        <p:spPr bwMode="auto">
          <a:xfrm>
            <a:off x="2667000" y="6248400"/>
            <a:ext cx="3886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1800" b="1" i="1">
                <a:solidFill>
                  <a:schemeClr val="bg1"/>
                </a:solidFill>
                <a:latin typeface="Arial Narrow" panose="020B0606020202030204" pitchFamily="34" charset="0"/>
                <a:cs typeface="Arial" panose="020B0604020202020204" pitchFamily="34" charset="0"/>
              </a:defRPr>
            </a:lvl1pPr>
          </a:lstStyle>
          <a:p>
            <a:pPr>
              <a:defRPr/>
            </a:pPr>
            <a:r>
              <a:rPr lang="en-US" dirty="0" err="1"/>
              <a:t>Murach's</a:t>
            </a:r>
            <a:r>
              <a:rPr lang="en-US" dirty="0"/>
              <a:t> Python Programming (2nd Ed.)</a:t>
            </a:r>
          </a:p>
        </p:txBody>
      </p:sp>
      <p:sp>
        <p:nvSpPr>
          <p:cNvPr id="8" name="Footer Placeholder 2"/>
          <p:cNvSpPr>
            <a:spLocks noGrp="1"/>
          </p:cNvSpPr>
          <p:nvPr>
            <p:ph type="ftr" sz="quarter" idx="3"/>
          </p:nvPr>
        </p:nvSpPr>
        <p:spPr bwMode="auto">
          <a:xfrm>
            <a:off x="76200" y="6248400"/>
            <a:ext cx="2743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500">
                <a:solidFill>
                  <a:schemeClr val="bg1"/>
                </a:solidFill>
                <a:latin typeface="Arial Narrow" pitchFamily="34" charset="0"/>
              </a:defRPr>
            </a:lvl1pPr>
          </a:lstStyle>
          <a:p>
            <a:pPr>
              <a:defRPr/>
            </a:pPr>
            <a:r>
              <a:rPr lang="en-US"/>
              <a:t>© 2021, Mike Murach &amp; Associates, Inc.</a:t>
            </a:r>
            <a:endParaRPr lang="en-US" dirty="0"/>
          </a:p>
        </p:txBody>
      </p:sp>
      <p:sp>
        <p:nvSpPr>
          <p:cNvPr id="9" name="Slide Number Placeholder 3"/>
          <p:cNvSpPr>
            <a:spLocks noGrp="1"/>
          </p:cNvSpPr>
          <p:nvPr>
            <p:ph type="sldNum" sz="quarter" idx="4"/>
          </p:nvPr>
        </p:nvSpPr>
        <p:spPr bwMode="auto">
          <a:xfrm>
            <a:off x="66294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900">
                <a:latin typeface="Arial Narrow" pitchFamily="34" charset="0"/>
              </a:defRPr>
            </a:lvl1pPr>
          </a:lstStyle>
          <a:p>
            <a:pPr algn="l">
              <a:defRPr/>
            </a:pPr>
            <a:endParaRPr lang="en-US" sz="1400" dirty="0">
              <a:latin typeface="Times New Roman"/>
            </a:endParaRPr>
          </a:p>
          <a:p>
            <a:pPr>
              <a:defRPr/>
            </a:pPr>
            <a:r>
              <a:rPr lang="en-US" dirty="0">
                <a:solidFill>
                  <a:schemeClr val="bg1"/>
                </a:solidFill>
              </a:rPr>
              <a:t>C4, Slide </a:t>
            </a:r>
            <a:fld id="{BF5C1183-B085-4070-A402-C03A3F977D3D}" type="slidenum">
              <a:rPr lang="en-US" smtClean="0">
                <a:solidFill>
                  <a:schemeClr val="bg1"/>
                </a:solidFill>
              </a:rPr>
              <a:pPr>
                <a:defRPr/>
              </a:pPr>
              <a:t>‹#›</a:t>
            </a:fld>
            <a:endParaRPr lang="en-US" dirty="0">
              <a:solidFill>
                <a:schemeClr val="bg1"/>
              </a:solidFill>
            </a:endParaRPr>
          </a:p>
        </p:txBody>
      </p:sp>
      <p:pic>
        <p:nvPicPr>
          <p:cNvPr id="3" name="Picture 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76830" y="6397412"/>
            <a:ext cx="1228170" cy="231988"/>
          </a:xfrm>
          <a:prstGeom prst="rect">
            <a:avLst/>
          </a:prstGeom>
        </p:spPr>
      </p:pic>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3" r:id="rId5"/>
    <p:sldLayoutId id="2147483681" r:id="rId6"/>
    <p:sldLayoutId id="2147483674" r:id="rId7"/>
    <p:sldLayoutId id="2147483676" r:id="rId8"/>
    <p:sldLayoutId id="2147483675" r:id="rId9"/>
    <p:sldLayoutId id="2147483684" r:id="rId10"/>
    <p:sldLayoutId id="2147483686" r:id="rId11"/>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Chapter 4</a:t>
            </a:r>
          </a:p>
        </p:txBody>
      </p:sp>
      <p:sp>
        <p:nvSpPr>
          <p:cNvPr id="6" name="Text Placeholder 5"/>
          <p:cNvSpPr>
            <a:spLocks noGrp="1"/>
          </p:cNvSpPr>
          <p:nvPr>
            <p:ph type="body" sz="quarter" idx="13"/>
          </p:nvPr>
        </p:nvSpPr>
        <p:spPr>
          <a:xfrm>
            <a:off x="990600" y="2209800"/>
            <a:ext cx="7162800" cy="2971800"/>
          </a:xfrm>
        </p:spPr>
        <p:txBody>
          <a:bodyPr/>
          <a:lstStyle/>
          <a:p>
            <a:pPr>
              <a:spcBef>
                <a:spcPts val="2400"/>
              </a:spcBef>
              <a:spcAft>
                <a:spcPts val="600"/>
              </a:spcAft>
              <a:tabLst>
                <a:tab pos="1371600" algn="l"/>
              </a:tabLst>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How to define and use functions and modules</a:t>
            </a:r>
          </a:p>
          <a:p>
            <a:endParaRPr lang="en-US" dirty="0"/>
          </a:p>
        </p:txBody>
      </p:sp>
      <p:sp>
        <p:nvSpPr>
          <p:cNvPr id="2" name="Date Placeholder 1"/>
          <p:cNvSpPr>
            <a:spLocks noGrp="1"/>
          </p:cNvSpPr>
          <p:nvPr>
            <p:ph type="dt" sz="half" idx="10"/>
          </p:nvPr>
        </p:nvSpPr>
        <p:spPr/>
        <p:txBody>
          <a:bodyPr/>
          <a:lstStyle/>
          <a:p>
            <a:pPr>
              <a:defRPr/>
            </a:pPr>
            <a:r>
              <a:rPr lang="en-US"/>
              <a:t>Murach's Python Programming (2nd Ed.)</a:t>
            </a:r>
            <a:endParaRPr lang="en-US" dirty="0"/>
          </a:p>
        </p:txBody>
      </p:sp>
      <p:sp>
        <p:nvSpPr>
          <p:cNvPr id="3" name="Footer Placeholder 2"/>
          <p:cNvSpPr>
            <a:spLocks noGrp="1"/>
          </p:cNvSpPr>
          <p:nvPr>
            <p:ph type="ftr" sz="quarter" idx="11"/>
          </p:nvPr>
        </p:nvSpPr>
        <p:spPr/>
        <p:txBody>
          <a:bodyPr/>
          <a:lstStyle/>
          <a:p>
            <a:pPr>
              <a:defRPr/>
            </a:pPr>
            <a:r>
              <a:rPr lang="en-US"/>
              <a:t>© 2021, Mike Murach &amp; Associates, Inc.</a:t>
            </a:r>
            <a:endParaRPr lang="en-US" dirty="0"/>
          </a:p>
        </p:txBody>
      </p:sp>
      <p:sp>
        <p:nvSpPr>
          <p:cNvPr id="4" name="Slide Number Placeholder 3">
            <a:extLst>
              <a:ext uri="{FF2B5EF4-FFF2-40B4-BE49-F238E27FC236}">
                <a16:creationId xmlns:a16="http://schemas.microsoft.com/office/drawing/2014/main" id="{E8625FAB-2D24-4532-BD50-01FA722A97E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1</a:t>
            </a:fld>
            <a:endParaRPr lang="en-US" dirty="0">
              <a:solidFill>
                <a:schemeClr val="bg1"/>
              </a:solidFill>
            </a:endParaRPr>
          </a:p>
        </p:txBody>
      </p:sp>
    </p:spTree>
    <p:extLst>
      <p:ext uri="{BB962C8B-B14F-4D97-AF65-F5344CB8AC3E}">
        <p14:creationId xmlns:p14="http://schemas.microsoft.com/office/powerpoint/2010/main" val="68226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user interface for the Future Value program</a:t>
            </a:r>
          </a:p>
        </p:txBody>
      </p:sp>
      <p:sp>
        <p:nvSpPr>
          <p:cNvPr id="7" name="Text Placeholder 6">
            <a:extLst>
              <a:ext uri="{FF2B5EF4-FFF2-40B4-BE49-F238E27FC236}">
                <a16:creationId xmlns:a16="http://schemas.microsoft.com/office/drawing/2014/main" id="{BFF65A4D-0BD3-40B8-971B-189A9AF694B6}"/>
              </a:ext>
            </a:extLst>
          </p:cNvPr>
          <p:cNvSpPr>
            <a:spLocks noGrp="1"/>
          </p:cNvSpPr>
          <p:nvPr>
            <p:ph type="body" sz="quarter" idx="15"/>
          </p:nvPr>
        </p:nvSpPr>
        <p:spPr>
          <a:xfrm>
            <a:off x="1295400" y="1143000"/>
            <a:ext cx="5562600" cy="1600200"/>
          </a:xfrm>
        </p:spPr>
        <p:txBody>
          <a:bodyPr/>
          <a:lstStyle/>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monthly investment: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100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yearly interest rate: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12</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number of years: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Future value:                   23233.91</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Continue? (y/n):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91DD180B-04F1-4C30-88C1-4CAF90536C6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10</a:t>
            </a:fld>
            <a:endParaRPr lang="en-US" dirty="0">
              <a:solidFill>
                <a:schemeClr val="bg1"/>
              </a:solidFill>
            </a:endParaRPr>
          </a:p>
        </p:txBody>
      </p:sp>
    </p:spTree>
    <p:extLst>
      <p:ext uri="{BB962C8B-B14F-4D97-AF65-F5344CB8AC3E}">
        <p14:creationId xmlns:p14="http://schemas.microsoft.com/office/powerpoint/2010/main" val="3637883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code for the Future Value program (part 1)</a:t>
            </a:r>
          </a:p>
        </p:txBody>
      </p:sp>
      <p:sp>
        <p:nvSpPr>
          <p:cNvPr id="7" name="Text Placeholder 6">
            <a:extLst>
              <a:ext uri="{FF2B5EF4-FFF2-40B4-BE49-F238E27FC236}">
                <a16:creationId xmlns:a16="http://schemas.microsoft.com/office/drawing/2014/main" id="{6FB352DD-7ED4-4F51-A939-8A528B6FA542}"/>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usr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/bin/env python3</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calculate_future_value</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monthly_investment</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yearly_interest</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years)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convert yearly values to monthly values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monthly_interest_rate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yearly_interest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12 / 100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months = years * 12</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calculate future value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0.0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for i in range(months):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monthly_investment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monthly_interest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monthly_interest_rate</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monthly_interest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return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future_value</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53C8CCE9-076E-46AA-81A2-2975D5CF347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11</a:t>
            </a:fld>
            <a:endParaRPr lang="en-US" dirty="0">
              <a:solidFill>
                <a:schemeClr val="bg1"/>
              </a:solidFill>
            </a:endParaRPr>
          </a:p>
        </p:txBody>
      </p:sp>
    </p:spTree>
    <p:extLst>
      <p:ext uri="{BB962C8B-B14F-4D97-AF65-F5344CB8AC3E}">
        <p14:creationId xmlns:p14="http://schemas.microsoft.com/office/powerpoint/2010/main" val="791418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code for the Future Value program (part 2)</a:t>
            </a:r>
          </a:p>
        </p:txBody>
      </p:sp>
      <p:sp>
        <p:nvSpPr>
          <p:cNvPr id="7" name="Text Placeholder 6">
            <a:extLst>
              <a:ext uri="{FF2B5EF4-FFF2-40B4-BE49-F238E27FC236}">
                <a16:creationId xmlns:a16="http://schemas.microsoft.com/office/drawing/2014/main" id="{CA5C56C9-984F-4487-9B92-F9AFFFBD1B6C}"/>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main():</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choice = "y"</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while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choice.lower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"y":</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get input from the user</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monthly_investment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float(input(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"Enter monthly investment:\t"))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yearly_interest_rate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float(input(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"Enter yearly interest rate:\t"))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years = int(input("Enter number of years:\t\t"))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get and display future value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calculate_future_value</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monthly_investment</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yearly_interest_rate</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years)</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fr-FR" sz="1400" b="1" dirty="0" err="1">
                <a:latin typeface="Courier New" panose="02070309020205020404" pitchFamily="49" charset="0"/>
                <a:ea typeface="Times New Roman" panose="02020603050405020304" pitchFamily="18" charset="0"/>
                <a:cs typeface="Times New Roman" panose="02020603050405020304" pitchFamily="18" charset="0"/>
              </a:rPr>
              <a:t>print</a:t>
            </a:r>
            <a:r>
              <a:rPr lang="fr-FR" sz="1400" b="1" dirty="0">
                <a:latin typeface="Courier New" panose="02070309020205020404" pitchFamily="49" charset="0"/>
                <a:ea typeface="Times New Roman" panose="02020603050405020304" pitchFamily="18" charset="0"/>
                <a:cs typeface="Times New Roman" panose="02020603050405020304" pitchFamily="18" charset="0"/>
              </a:rPr>
              <a:t>(</a:t>
            </a:r>
            <a:r>
              <a:rPr lang="fr-FR" sz="1400" b="1" dirty="0" err="1">
                <a:latin typeface="Courier New" panose="02070309020205020404" pitchFamily="49" charset="0"/>
                <a:ea typeface="Times New Roman" panose="02020603050405020304" pitchFamily="18" charset="0"/>
                <a:cs typeface="Times New Roman" panose="02020603050405020304" pitchFamily="18" charset="0"/>
              </a:rPr>
              <a:t>f"Future</a:t>
            </a:r>
            <a:r>
              <a:rPr lang="fr-FR" sz="1400" b="1" dirty="0">
                <a:latin typeface="Courier New" panose="02070309020205020404" pitchFamily="49" charset="0"/>
                <a:ea typeface="Times New Roman" panose="02020603050405020304" pitchFamily="18" charset="0"/>
                <a:cs typeface="Times New Roman" panose="02020603050405020304" pitchFamily="18" charset="0"/>
              </a:rPr>
              <a:t> value:\t\t\t{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round(</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2)}")</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a:t>
            </a: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F3F73564-B597-4C2C-BCC0-CD84D427E253}"/>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12</a:t>
            </a:fld>
            <a:endParaRPr lang="en-US" dirty="0">
              <a:solidFill>
                <a:schemeClr val="bg1"/>
              </a:solidFill>
            </a:endParaRPr>
          </a:p>
        </p:txBody>
      </p:sp>
    </p:spTree>
    <p:extLst>
      <p:ext uri="{BB962C8B-B14F-4D97-AF65-F5344CB8AC3E}">
        <p14:creationId xmlns:p14="http://schemas.microsoft.com/office/powerpoint/2010/main" val="2443655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code for the Future Value program (part 3)</a:t>
            </a:r>
          </a:p>
        </p:txBody>
      </p:sp>
      <p:sp>
        <p:nvSpPr>
          <p:cNvPr id="7" name="Text Placeholder 6">
            <a:extLst>
              <a:ext uri="{FF2B5EF4-FFF2-40B4-BE49-F238E27FC236}">
                <a16:creationId xmlns:a16="http://schemas.microsoft.com/office/drawing/2014/main" id="{A88B24BF-F78D-4B07-AB51-B14C3165A51C}"/>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see if the user wants to continue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choice = input("Continue? (y/n):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print("Bye!")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if __name__ == "__main__":</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main()</a:t>
            </a:r>
            <a:endParaRPr lang="en-US" sz="14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9A4582AD-5BFF-48E6-A646-3C4FB6E6FDF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13</a:t>
            </a:fld>
            <a:endParaRPr lang="en-US" dirty="0">
              <a:solidFill>
                <a:schemeClr val="bg1"/>
              </a:solidFill>
            </a:endParaRPr>
          </a:p>
        </p:txBody>
      </p:sp>
    </p:spTree>
    <p:extLst>
      <p:ext uri="{BB962C8B-B14F-4D97-AF65-F5344CB8AC3E}">
        <p14:creationId xmlns:p14="http://schemas.microsoft.com/office/powerpoint/2010/main" val="3647704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function with a default value</a:t>
            </a:r>
          </a:p>
        </p:txBody>
      </p:sp>
      <p:sp>
        <p:nvSpPr>
          <p:cNvPr id="7" name="Text Placeholder 6">
            <a:extLst>
              <a:ext uri="{FF2B5EF4-FFF2-40B4-BE49-F238E27FC236}">
                <a16:creationId xmlns:a16="http://schemas.microsoft.com/office/drawing/2014/main" id="{501355F6-04DE-4A07-8683-80CF4A688906}"/>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calculate_future_value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monthly_investment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yearly_interest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years=20</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 convert yearly values to monthly values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monthly_interest_rate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yearly_interest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12 / 100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months = years * 12</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 calculate future value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0.0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for i in range(months):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monthly_investment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monthly_interest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monthly_interest_rate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monthly_interest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future_value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EE210F91-7FAE-4776-A596-09E8775EF32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14</a:t>
            </a:fld>
            <a:endParaRPr lang="en-US" dirty="0">
              <a:solidFill>
                <a:schemeClr val="bg1"/>
              </a:solidFill>
            </a:endParaRPr>
          </a:p>
        </p:txBody>
      </p:sp>
    </p:spTree>
    <p:extLst>
      <p:ext uri="{BB962C8B-B14F-4D97-AF65-F5344CB8AC3E}">
        <p14:creationId xmlns:p14="http://schemas.microsoft.com/office/powerpoint/2010/main" val="776648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call the function and use its default value</a:t>
            </a:r>
          </a:p>
        </p:txBody>
      </p:sp>
      <p:sp>
        <p:nvSpPr>
          <p:cNvPr id="7" name="Text Placeholder 6">
            <a:extLst>
              <a:ext uri="{FF2B5EF4-FFF2-40B4-BE49-F238E27FC236}">
                <a16:creationId xmlns:a16="http://schemas.microsoft.com/office/drawing/2014/main" id="{88498191-AE9B-424B-9F2C-618D899824D1}"/>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calculate_future_value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(100, 8.5)</a:t>
            </a:r>
          </a:p>
          <a:p>
            <a:pPr marR="0">
              <a:spcBef>
                <a:spcPts val="900"/>
              </a:spcBef>
              <a:spcAft>
                <a:spcPts val="600"/>
              </a:spcAft>
              <a:tabLst>
                <a:tab pos="1371600" algn="l"/>
                <a:tab pos="2743200" algn="l"/>
              </a:tabLst>
            </a:pPr>
            <a:r>
              <a:rPr lang="en-US" sz="2400"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call the function and override </a:t>
            </a:r>
            <a:br>
              <a:rPr lang="en-US" sz="2400"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br>
            <a:r>
              <a:rPr lang="en-US" sz="2400"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its default value</a:t>
            </a:r>
          </a:p>
          <a:p>
            <a:pPr marL="347345" marR="0">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calculate_future_value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(100, 8.5, 10)</a:t>
            </a:r>
          </a:p>
          <a:p>
            <a:endParaRPr lang="en-US"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A9E58F05-253B-47F8-AC9C-47DEA4AC825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15</a:t>
            </a:fld>
            <a:endParaRPr lang="en-US" dirty="0">
              <a:solidFill>
                <a:schemeClr val="bg1"/>
              </a:solidFill>
            </a:endParaRPr>
          </a:p>
        </p:txBody>
      </p:sp>
    </p:spTree>
    <p:extLst>
      <p:ext uri="{BB962C8B-B14F-4D97-AF65-F5344CB8AC3E}">
        <p14:creationId xmlns:p14="http://schemas.microsoft.com/office/powerpoint/2010/main" val="2484346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8"/>
            <a:ext cx="7315200" cy="670411"/>
          </a:xfrm>
        </p:spPr>
        <p:txBody>
          <a:bodyPr/>
          <a:lstStyle/>
          <a:p>
            <a:r>
              <a:rPr lang="en-US" dirty="0"/>
              <a:t>How to use default values </a:t>
            </a:r>
            <a:br>
              <a:rPr lang="en-US" dirty="0"/>
            </a:br>
            <a:r>
              <a:rPr lang="en-US" dirty="0"/>
              <a:t>in your function definitions</a:t>
            </a:r>
          </a:p>
        </p:txBody>
      </p:sp>
      <p:sp>
        <p:nvSpPr>
          <p:cNvPr id="7" name="Text Placeholder 6">
            <a:extLst>
              <a:ext uri="{FF2B5EF4-FFF2-40B4-BE49-F238E27FC236}">
                <a16:creationId xmlns:a16="http://schemas.microsoft.com/office/drawing/2014/main" id="{61B95114-75E2-40F0-A6CA-A67E75133C3E}"/>
              </a:ext>
            </a:extLst>
          </p:cNvPr>
          <p:cNvSpPr>
            <a:spLocks noGrp="1"/>
          </p:cNvSpPr>
          <p:nvPr>
            <p:ph type="body" sz="quarter" idx="13"/>
          </p:nvPr>
        </p:nvSpPr>
        <p:spPr>
          <a:xfrm>
            <a:off x="838200" y="1447800"/>
            <a:ext cx="7391400" cy="4495800"/>
          </a:xfrm>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You can specify a default value for any argument in a function definition by assigning a value to the argument. However, the arguments with default values must be coded last in the function definition.</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When you call a function, any arguments that have default values are optional. But you can override the default value for an argument by supplying that argument.</a:t>
            </a:r>
          </a:p>
          <a:p>
            <a:endParaRPr lang="en-US"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871FB7F2-ADC2-4AD4-9A95-C0692E4B012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16</a:t>
            </a:fld>
            <a:endParaRPr lang="en-US" dirty="0">
              <a:solidFill>
                <a:schemeClr val="bg1"/>
              </a:solidFill>
            </a:endParaRPr>
          </a:p>
        </p:txBody>
      </p:sp>
    </p:spTree>
    <p:extLst>
      <p:ext uri="{BB962C8B-B14F-4D97-AF65-F5344CB8AC3E}">
        <p14:creationId xmlns:p14="http://schemas.microsoft.com/office/powerpoint/2010/main" val="1974499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call the function with named arguments</a:t>
            </a:r>
          </a:p>
        </p:txBody>
      </p:sp>
      <p:sp>
        <p:nvSpPr>
          <p:cNvPr id="7" name="Text Placeholder 6">
            <a:extLst>
              <a:ext uri="{FF2B5EF4-FFF2-40B4-BE49-F238E27FC236}">
                <a16:creationId xmlns:a16="http://schemas.microsoft.com/office/drawing/2014/main" id="{8F1AD883-646B-4CB8-88C4-F3F759FD84AD}"/>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calculate_future_value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years=10,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monthly_investment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=100,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yearly_interest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=8.5)</a:t>
            </a: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1BAEC8D5-5DCC-4C0D-A90D-4E7E297D103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17</a:t>
            </a:fld>
            <a:endParaRPr lang="en-US" dirty="0">
              <a:solidFill>
                <a:schemeClr val="bg1"/>
              </a:solidFill>
            </a:endParaRPr>
          </a:p>
        </p:txBody>
      </p:sp>
    </p:spTree>
    <p:extLst>
      <p:ext uri="{BB962C8B-B14F-4D97-AF65-F5344CB8AC3E}">
        <p14:creationId xmlns:p14="http://schemas.microsoft.com/office/powerpoint/2010/main" val="1824946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8"/>
            <a:ext cx="7315200" cy="746611"/>
          </a:xfrm>
        </p:spPr>
        <p:txBody>
          <a:bodyPr/>
          <a:lstStyle/>
          <a:p>
            <a:r>
              <a:rPr lang="en-US" dirty="0"/>
              <a:t>How to use named arguments </a:t>
            </a:r>
            <a:br>
              <a:rPr lang="en-US" dirty="0"/>
            </a:br>
            <a:r>
              <a:rPr lang="en-US" dirty="0"/>
              <a:t>in your calling statements</a:t>
            </a:r>
          </a:p>
        </p:txBody>
      </p:sp>
      <p:sp>
        <p:nvSpPr>
          <p:cNvPr id="7" name="Text Placeholder 6">
            <a:extLst>
              <a:ext uri="{FF2B5EF4-FFF2-40B4-BE49-F238E27FC236}">
                <a16:creationId xmlns:a16="http://schemas.microsoft.com/office/drawing/2014/main" id="{B1521619-C495-4753-9BEB-C32C3A181891}"/>
              </a:ext>
            </a:extLst>
          </p:cNvPr>
          <p:cNvSpPr>
            <a:spLocks noGrp="1"/>
          </p:cNvSpPr>
          <p:nvPr>
            <p:ph type="body" sz="quarter" idx="13"/>
          </p:nvPr>
        </p:nvSpPr>
        <p:spPr>
          <a:xfrm>
            <a:off x="838200" y="1447800"/>
            <a:ext cx="7391400" cy="4495800"/>
          </a:xfrm>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To code a </a:t>
            </a:r>
            <a:r>
              <a:rPr lang="en-US" i="1" spc="-10" dirty="0">
                <a:latin typeface="Times New Roman" panose="02020603050405020304" pitchFamily="18" charset="0"/>
                <a:ea typeface="Times New Roman" panose="02020603050405020304" pitchFamily="18" charset="0"/>
              </a:rPr>
              <a:t>named argument</a:t>
            </a:r>
            <a:r>
              <a:rPr lang="en-US" spc="-10" dirty="0">
                <a:latin typeface="Times New Roman" panose="02020603050405020304" pitchFamily="18" charset="0"/>
                <a:ea typeface="Times New Roman" panose="02020603050405020304" pitchFamily="18" charset="0"/>
              </a:rPr>
              <a:t>, code the name of the argument in the function definition, an equals sign, and the value or variable for the argument.</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If you call a function without named arguments, you must code them in the same sequence that they’re coded in the function definition. </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If you call a function with named arguments, you don’t have to code the arguments in the sequence that they’re coded in the function definition.</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It’s a good practice to use named arguments for functions that have many arguments. This can improve the readability of the code and reduce errors.</a:t>
            </a:r>
          </a:p>
          <a:p>
            <a:endParaRPr lang="en-US"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F9ABC198-904D-43F9-B77D-AA3AD71BD1D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18</a:t>
            </a:fld>
            <a:endParaRPr lang="en-US" dirty="0">
              <a:solidFill>
                <a:schemeClr val="bg1"/>
              </a:solidFill>
            </a:endParaRPr>
          </a:p>
        </p:txBody>
      </p:sp>
    </p:spTree>
    <p:extLst>
      <p:ext uri="{BB962C8B-B14F-4D97-AF65-F5344CB8AC3E}">
        <p14:creationId xmlns:p14="http://schemas.microsoft.com/office/powerpoint/2010/main" val="1091527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that use local variables</a:t>
            </a:r>
          </a:p>
        </p:txBody>
      </p:sp>
      <p:sp>
        <p:nvSpPr>
          <p:cNvPr id="7" name="Text Placeholder 6">
            <a:extLst>
              <a:ext uri="{FF2B5EF4-FFF2-40B4-BE49-F238E27FC236}">
                <a16:creationId xmlns:a16="http://schemas.microsoft.com/office/drawing/2014/main" id="{964CC947-48C1-4A4B-ACAE-230219D87F38}"/>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calc_tax</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(amount,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tax_rate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tax</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amount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tax_rate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tax is local variable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tax</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return is necessary</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def main():</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tax</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calc_tax</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(85.0, .05)    # tax is local variable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print("Tax:",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tax</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Tax 4.25</a:t>
            </a: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D817B430-1FFC-4B28-8F0A-73F7D67B1B3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19</a:t>
            </a:fld>
            <a:endParaRPr lang="en-US" dirty="0">
              <a:solidFill>
                <a:schemeClr val="bg1"/>
              </a:solidFill>
            </a:endParaRPr>
          </a:p>
        </p:txBody>
      </p:sp>
    </p:spTree>
    <p:extLst>
      <p:ext uri="{BB962C8B-B14F-4D97-AF65-F5344CB8AC3E}">
        <p14:creationId xmlns:p14="http://schemas.microsoft.com/office/powerpoint/2010/main" val="3601707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Objectives (part 1)</a:t>
            </a:r>
          </a:p>
        </p:txBody>
      </p:sp>
      <p:sp>
        <p:nvSpPr>
          <p:cNvPr id="7" name="Text Placeholder 6">
            <a:extLst>
              <a:ext uri="{FF2B5EF4-FFF2-40B4-BE49-F238E27FC236}">
                <a16:creationId xmlns:a16="http://schemas.microsoft.com/office/drawing/2014/main" id="{C1D9B614-F00F-4067-AA78-27BBF95C840A}"/>
              </a:ext>
            </a:extLst>
          </p:cNvPr>
          <p:cNvSpPr>
            <a:spLocks noGrp="1"/>
          </p:cNvSpPr>
          <p:nvPr>
            <p:ph type="body" sz="quarter" idx="13"/>
          </p:nvPr>
        </p:nvSpPr>
        <p:spPr>
          <a:xfrm>
            <a:off x="838200" y="1066800"/>
            <a:ext cx="7543800" cy="4876800"/>
          </a:xfrm>
        </p:spPr>
        <p:txBody>
          <a:bodyPr/>
          <a:lstStyle/>
          <a:p>
            <a:pPr>
              <a:spcBef>
                <a:spcPts val="1500"/>
              </a:spcBef>
              <a:spcAft>
                <a:spcPts val="600"/>
              </a:spcAft>
              <a:tabLst>
                <a:tab pos="1371600" algn="l"/>
              </a:tabLst>
            </a:pPr>
            <a:r>
              <a:rPr lang="en-US" b="1" dirty="0">
                <a:latin typeface="Arial" panose="020B0604020202020204" pitchFamily="34" charset="0"/>
                <a:ea typeface="Times New Roman" panose="02020603050405020304" pitchFamily="18" charset="0"/>
                <a:cs typeface="Times New Roman" panose="02020603050405020304" pitchFamily="18" charset="0"/>
              </a:rPr>
              <a:t>Applied</a:t>
            </a:r>
          </a:p>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Define and use functions in </a:t>
            </a:r>
            <a:r>
              <a:rPr lang="en-US" spc="-10">
                <a:latin typeface="Times New Roman" panose="02020603050405020304" pitchFamily="18" charset="0"/>
                <a:ea typeface="Times New Roman" panose="02020603050405020304" pitchFamily="18" charset="0"/>
              </a:rPr>
              <a:t>your programs, </a:t>
            </a:r>
            <a:r>
              <a:rPr lang="en-US" spc="-10" dirty="0">
                <a:latin typeface="Times New Roman" panose="02020603050405020304" pitchFamily="18" charset="0"/>
                <a:ea typeface="Times New Roman" panose="02020603050405020304" pitchFamily="18" charset="0"/>
              </a:rPr>
              <a:t>including the use of default values, named arguments, local variables, and global variables.</a:t>
            </a:r>
          </a:p>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Create, document, import, and use your own modules.</a:t>
            </a:r>
          </a:p>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Import and use the random module.</a:t>
            </a:r>
          </a:p>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Use a hierarchy chart or outline to plan the functions of a program.</a:t>
            </a:r>
          </a:p>
          <a:p>
            <a:pPr>
              <a:spcBef>
                <a:spcPts val="1500"/>
              </a:spcBef>
              <a:spcAft>
                <a:spcPts val="600"/>
              </a:spcAft>
              <a:tabLst>
                <a:tab pos="1371600" algn="l"/>
              </a:tabLst>
            </a:pPr>
            <a:r>
              <a:rPr lang="en-US" b="1" dirty="0">
                <a:latin typeface="Arial" panose="020B0604020202020204" pitchFamily="34" charset="0"/>
                <a:ea typeface="Times New Roman" panose="02020603050405020304" pitchFamily="18" charset="0"/>
                <a:cs typeface="Times New Roman" panose="02020603050405020304" pitchFamily="18" charset="0"/>
              </a:rPr>
              <a:t>Knowledge</a:t>
            </a:r>
          </a:p>
          <a:p>
            <a:pPr marL="342900" marR="274320" lvl="0" indent="-342900">
              <a:spcBef>
                <a:spcPts val="0"/>
              </a:spcBef>
              <a:spcAft>
                <a:spcPts val="600"/>
              </a:spcAft>
              <a:buFont typeface="+mj-lt"/>
              <a:buAutoNum type="arabicPeriod"/>
              <a:tabLst>
                <a:tab pos="347345" algn="l"/>
                <a:tab pos="347345" algn="l"/>
                <a:tab pos="365760" algn="l"/>
              </a:tabLst>
            </a:pPr>
            <a:r>
              <a:rPr lang="en-US" spc="-10" dirty="0">
                <a:latin typeface="Times New Roman" panose="02020603050405020304" pitchFamily="18" charset="0"/>
                <a:ea typeface="Times New Roman" panose="02020603050405020304" pitchFamily="18" charset="0"/>
              </a:rPr>
              <a:t>In general terms, describe how to define a function, including the use of a return statement.</a:t>
            </a:r>
          </a:p>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In general terms, describe how to call a function.</a:t>
            </a:r>
          </a:p>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In general terms, describe how to define and call a main() function.</a:t>
            </a:r>
          </a:p>
          <a:p>
            <a:pPr>
              <a:spcBef>
                <a:spcPts val="0"/>
              </a:spcBef>
              <a:spcAft>
                <a:spcPts val="600"/>
              </a:spcAft>
            </a:pPr>
            <a:r>
              <a:rPr lang="en-US" sz="1100" dirty="0">
                <a:latin typeface="Times New Roman" panose="02020603050405020304" pitchFamily="18" charset="0"/>
                <a:ea typeface="Times New Roman" panose="02020603050405020304" pitchFamily="18" charset="0"/>
              </a:rPr>
              <a:t> </a:t>
            </a:r>
          </a:p>
          <a:p>
            <a:endParaRPr lang="en-US"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2" name="Footer Placeholder 1"/>
          <p:cNvSpPr>
            <a:spLocks noGrp="1"/>
          </p:cNvSpPr>
          <p:nvPr>
            <p:ph type="ftr" sz="quarter" idx="11"/>
          </p:nvPr>
        </p:nvSpPr>
        <p:spPr/>
        <p:txBody>
          <a:bodyPr/>
          <a:lstStyle/>
          <a:p>
            <a:pPr>
              <a:defRPr/>
            </a:pPr>
            <a:r>
              <a:rPr lang="en-US"/>
              <a:t>© 2021, Mike Murach &amp; Associates, Inc.</a:t>
            </a:r>
          </a:p>
        </p:txBody>
      </p:sp>
      <p:sp>
        <p:nvSpPr>
          <p:cNvPr id="5" name="Slide Number Placeholder 4">
            <a:extLst>
              <a:ext uri="{FF2B5EF4-FFF2-40B4-BE49-F238E27FC236}">
                <a16:creationId xmlns:a16="http://schemas.microsoft.com/office/drawing/2014/main" id="{A5DD702B-77D4-47B3-9627-61EFC119CE7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2</a:t>
            </a:fld>
            <a:endParaRPr lang="en-US" dirty="0">
              <a:solidFill>
                <a:schemeClr val="bg1"/>
              </a:solidFill>
            </a:endParaRPr>
          </a:p>
        </p:txBody>
      </p:sp>
    </p:spTree>
    <p:extLst>
      <p:ext uri="{BB962C8B-B14F-4D97-AF65-F5344CB8AC3E}">
        <p14:creationId xmlns:p14="http://schemas.microsoft.com/office/powerpoint/2010/main" val="2253648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8"/>
            <a:ext cx="7315200" cy="746611"/>
          </a:xfrm>
        </p:spPr>
        <p:txBody>
          <a:bodyPr/>
          <a:lstStyle/>
          <a:p>
            <a:r>
              <a:rPr lang="en-US" dirty="0"/>
              <a:t>A function that changes a global variable </a:t>
            </a:r>
            <a:br>
              <a:rPr lang="en-US" dirty="0"/>
            </a:br>
            <a:r>
              <a:rPr lang="en-US" dirty="0"/>
              <a:t>(not recommended)</a:t>
            </a:r>
          </a:p>
        </p:txBody>
      </p:sp>
      <p:sp>
        <p:nvSpPr>
          <p:cNvPr id="7" name="Text Placeholder 6">
            <a:extLst>
              <a:ext uri="{FF2B5EF4-FFF2-40B4-BE49-F238E27FC236}">
                <a16:creationId xmlns:a16="http://schemas.microsoft.com/office/drawing/2014/main" id="{E5657327-9977-4AE2-B80E-56B95911C7A2}"/>
              </a:ext>
            </a:extLst>
          </p:cNvPr>
          <p:cNvSpPr>
            <a:spLocks noGrp="1"/>
          </p:cNvSpPr>
          <p:nvPr>
            <p:ph type="body" sz="quarter" idx="13"/>
          </p:nvPr>
        </p:nvSpPr>
        <p:spPr>
          <a:xfrm>
            <a:off x="838200" y="1447800"/>
            <a:ext cx="7391400" cy="4495800"/>
          </a:xfrm>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tax = 0.0                       # tax is global variable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calc_tax</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(amount,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tax_rate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global tax</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access global variable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tax = amount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tax_rate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change global variable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def main():</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calc_tax</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(85.0, .05)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print("Tax:", tax)          # Tax 4.25 (global)</a:t>
            </a: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C47FF25A-5FC2-49EF-9109-008A6F64230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20</a:t>
            </a:fld>
            <a:endParaRPr lang="en-US" dirty="0">
              <a:solidFill>
                <a:schemeClr val="bg1"/>
              </a:solidFill>
            </a:endParaRPr>
          </a:p>
        </p:txBody>
      </p:sp>
    </p:spTree>
    <p:extLst>
      <p:ext uri="{BB962C8B-B14F-4D97-AF65-F5344CB8AC3E}">
        <p14:creationId xmlns:p14="http://schemas.microsoft.com/office/powerpoint/2010/main" val="1454889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8"/>
            <a:ext cx="7315200" cy="746611"/>
          </a:xfrm>
        </p:spPr>
        <p:txBody>
          <a:bodyPr/>
          <a:lstStyle/>
          <a:p>
            <a:r>
              <a:rPr lang="en-US" dirty="0"/>
              <a:t>A local variable that shadows a global variable (not recommended)</a:t>
            </a:r>
          </a:p>
        </p:txBody>
      </p:sp>
      <p:sp>
        <p:nvSpPr>
          <p:cNvPr id="7" name="Text Placeholder 6">
            <a:extLst>
              <a:ext uri="{FF2B5EF4-FFF2-40B4-BE49-F238E27FC236}">
                <a16:creationId xmlns:a16="http://schemas.microsoft.com/office/drawing/2014/main" id="{B3159A42-5DCE-41DA-955C-E9F26573F2CE}"/>
              </a:ext>
            </a:extLst>
          </p:cNvPr>
          <p:cNvSpPr>
            <a:spLocks noGrp="1"/>
          </p:cNvSpPr>
          <p:nvPr>
            <p:ph type="body" sz="quarter" idx="13"/>
          </p:nvPr>
        </p:nvSpPr>
        <p:spPr>
          <a:xfrm>
            <a:off x="838200" y="1447800"/>
            <a:ext cx="7391400" cy="4495800"/>
          </a:xfrm>
        </p:spPr>
        <p:txBody>
          <a:bodyPr/>
          <a:lstStyle/>
          <a:p>
            <a:pPr marL="347345" marR="0">
              <a:spcBef>
                <a:spcPts val="0"/>
              </a:spcBef>
              <a:spcAft>
                <a:spcPts val="0"/>
              </a:spcAft>
              <a:tabLst>
                <a:tab pos="1371600" algn="l"/>
              </a:tabLst>
            </a:pP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tax</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0.0                       # tax is global variable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calc_tax</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(amount,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tax_rate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tax</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amount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tax_rate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tax is local variable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print("Tax:",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tax</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Tax 4.25 (local)</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def main():</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calc_tax</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(85.0, .05)</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print("Tax:",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tax</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Tax 0.0 (global)</a:t>
            </a: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10E7A839-BD7C-48D3-A9EB-9969A802579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21</a:t>
            </a:fld>
            <a:endParaRPr lang="en-US" dirty="0">
              <a:solidFill>
                <a:schemeClr val="bg1"/>
              </a:solidFill>
            </a:endParaRPr>
          </a:p>
        </p:txBody>
      </p:sp>
    </p:spTree>
    <p:extLst>
      <p:ext uri="{BB962C8B-B14F-4D97-AF65-F5344CB8AC3E}">
        <p14:creationId xmlns:p14="http://schemas.microsoft.com/office/powerpoint/2010/main" val="2973538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9"/>
            <a:ext cx="7315200" cy="369332"/>
          </a:xfrm>
        </p:spPr>
        <p:txBody>
          <a:bodyPr/>
          <a:lstStyle/>
          <a:p>
            <a:r>
              <a:rPr lang="en-US" dirty="0"/>
              <a:t>A function that uses a global constant (OK to use)</a:t>
            </a:r>
          </a:p>
        </p:txBody>
      </p:sp>
      <p:sp>
        <p:nvSpPr>
          <p:cNvPr id="7" name="Text Placeholder 6">
            <a:extLst>
              <a:ext uri="{FF2B5EF4-FFF2-40B4-BE49-F238E27FC236}">
                <a16:creationId xmlns:a16="http://schemas.microsoft.com/office/drawing/2014/main" id="{0418987E-AFC7-4053-BE31-6C75AB9727DC}"/>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TAX_RATE = 0.05                  # TAX_RATE is global</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calc_tax</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(amount):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tax = amount * TAX_RATE      # use constant here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return tax</a:t>
            </a: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2418DF8F-CC06-4265-B93E-BE91666C9E4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22</a:t>
            </a:fld>
            <a:endParaRPr lang="en-US" dirty="0">
              <a:solidFill>
                <a:schemeClr val="bg1"/>
              </a:solidFill>
            </a:endParaRPr>
          </a:p>
        </p:txBody>
      </p:sp>
    </p:spTree>
    <p:extLst>
      <p:ext uri="{BB962C8B-B14F-4D97-AF65-F5344CB8AC3E}">
        <p14:creationId xmlns:p14="http://schemas.microsoft.com/office/powerpoint/2010/main" val="4162190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temperature.py file (temperature module)</a:t>
            </a:r>
          </a:p>
        </p:txBody>
      </p:sp>
      <p:sp>
        <p:nvSpPr>
          <p:cNvPr id="7" name="Text Placeholder 6">
            <a:extLst>
              <a:ext uri="{FF2B5EF4-FFF2-40B4-BE49-F238E27FC236}">
                <a16:creationId xmlns:a16="http://schemas.microsoft.com/office/drawing/2014/main" id="{53732476-4815-4872-A964-3AA7B6FF38B0}"/>
              </a:ext>
            </a:extLst>
          </p:cNvPr>
          <p:cNvSpPr>
            <a:spLocks noGrp="1"/>
          </p:cNvSpPr>
          <p:nvPr>
            <p:ph type="body" sz="quarter" idx="13"/>
          </p:nvPr>
        </p:nvSpPr>
        <p:spPr>
          <a:xfrm>
            <a:off x="838200" y="1066800"/>
            <a:ext cx="7391400" cy="4953000"/>
          </a:xfrm>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to_celsius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fahrenheit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celsius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fahrenheit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- 32) * 5/9</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celsius</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to_fahrenheit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celsius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fahrenheit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celsius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9/5 + 32</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fahrenheit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the main() function is used to test the other functions</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this code isn't run if this module isn't the main module</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main():</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for temp in range(0, 212, 40):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print(temp, "Fahrenheit =",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round(</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to_celsius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(temp)), "Celsius")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for temp in range(0, 100, 20):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print(temp, "Celsius =",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round(</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to_fahrenheit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(temp)), "Fahrenheit")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if this module is the main module, call the main() function</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to test the other functions</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if __name__ == "__main__":</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main()</a:t>
            </a: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A9775685-23CA-4236-91A2-FB9A6EE6A57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23</a:t>
            </a:fld>
            <a:endParaRPr lang="en-US" dirty="0">
              <a:solidFill>
                <a:schemeClr val="bg1"/>
              </a:solidFill>
            </a:endParaRPr>
          </a:p>
        </p:txBody>
      </p:sp>
    </p:spTree>
    <p:extLst>
      <p:ext uri="{BB962C8B-B14F-4D97-AF65-F5344CB8AC3E}">
        <p14:creationId xmlns:p14="http://schemas.microsoft.com/office/powerpoint/2010/main" val="391740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1792"/>
            <a:ext cx="7467600" cy="457201"/>
          </a:xfrm>
        </p:spPr>
        <p:txBody>
          <a:bodyPr/>
          <a:lstStyle/>
          <a:p>
            <a:r>
              <a:rPr lang="en-US" dirty="0"/>
              <a:t>The console when you run the temperature module</a:t>
            </a:r>
          </a:p>
        </p:txBody>
      </p:sp>
      <p:sp>
        <p:nvSpPr>
          <p:cNvPr id="7" name="Text Placeholder 6">
            <a:extLst>
              <a:ext uri="{FF2B5EF4-FFF2-40B4-BE49-F238E27FC236}">
                <a16:creationId xmlns:a16="http://schemas.microsoft.com/office/drawing/2014/main" id="{BA6A359C-FE23-4325-9E09-62BE2B9D8731}"/>
              </a:ext>
            </a:extLst>
          </p:cNvPr>
          <p:cNvSpPr>
            <a:spLocks noGrp="1"/>
          </p:cNvSpPr>
          <p:nvPr>
            <p:ph type="body" sz="quarter" idx="15"/>
          </p:nvPr>
        </p:nvSpPr>
        <p:spPr>
          <a:xfrm>
            <a:off x="1295400" y="1143000"/>
            <a:ext cx="5105400" cy="2362200"/>
          </a:xfrm>
        </p:spPr>
        <p:txBody>
          <a:bodyPr/>
          <a:lstStyle/>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0 Fahrenheit = -18 Celsius</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40 Fahrenheit = 4 Celsius</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80 Fahrenheit = 27 Celsius</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120 Fahrenheit = 49 Celsius</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160 Fahrenheit = 71 Celsius</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200 Fahrenheit = 93 Celsius</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0 Celsius = 32 Fahrenheit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20 Celsius = 68 Fahrenheit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804B043E-6EAD-40F8-9939-C62B7DC240A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24</a:t>
            </a:fld>
            <a:endParaRPr lang="en-US" dirty="0">
              <a:solidFill>
                <a:schemeClr val="bg1"/>
              </a:solidFill>
            </a:endParaRPr>
          </a:p>
        </p:txBody>
      </p:sp>
    </p:spTree>
    <p:extLst>
      <p:ext uri="{BB962C8B-B14F-4D97-AF65-F5344CB8AC3E}">
        <p14:creationId xmlns:p14="http://schemas.microsoft.com/office/powerpoint/2010/main" val="2146728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document a module with docstrings</a:t>
            </a:r>
          </a:p>
        </p:txBody>
      </p:sp>
      <p:sp>
        <p:nvSpPr>
          <p:cNvPr id="7" name="Text Placeholder 6">
            <a:extLst>
              <a:ext uri="{FF2B5EF4-FFF2-40B4-BE49-F238E27FC236}">
                <a16:creationId xmlns:a16="http://schemas.microsoft.com/office/drawing/2014/main" id="{0C1C9641-4155-4E6E-B257-290C12E18EDA}"/>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This module contains functions for converting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between degrees Fahrenheit and degrees Celsius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to_celsius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fahrenheit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Accepts degrees Fahrenheit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fahrenheit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argument)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Returns degrees Celsius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fahrenheit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- 32) * 5/9</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to_fahrenheit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celsius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fr-FR" sz="1400" b="1" dirty="0" err="1">
                <a:latin typeface="Courier New" panose="02070309020205020404" pitchFamily="49" charset="0"/>
                <a:ea typeface="Times New Roman" panose="02020603050405020304" pitchFamily="18" charset="0"/>
                <a:cs typeface="Times New Roman" panose="02020603050405020304" pitchFamily="18" charset="0"/>
              </a:rPr>
              <a:t>Accepts</a:t>
            </a:r>
            <a:r>
              <a:rPr lang="fr-FR" sz="1400" b="1" dirty="0">
                <a:latin typeface="Courier New" panose="02070309020205020404" pitchFamily="49" charset="0"/>
                <a:ea typeface="Times New Roman" panose="02020603050405020304" pitchFamily="18" charset="0"/>
                <a:cs typeface="Times New Roman" panose="02020603050405020304" pitchFamily="18" charset="0"/>
              </a:rPr>
              <a:t> </a:t>
            </a:r>
            <a:r>
              <a:rPr lang="fr-FR" sz="1400" b="1" dirty="0" err="1">
                <a:latin typeface="Courier New" panose="02070309020205020404" pitchFamily="49" charset="0"/>
                <a:ea typeface="Times New Roman" panose="02020603050405020304" pitchFamily="18" charset="0"/>
                <a:cs typeface="Times New Roman" panose="02020603050405020304" pitchFamily="18" charset="0"/>
              </a:rPr>
              <a:t>degrees</a:t>
            </a:r>
            <a:r>
              <a:rPr lang="fr-FR" sz="1400" b="1" dirty="0">
                <a:latin typeface="Courier New" panose="02070309020205020404" pitchFamily="49" charset="0"/>
                <a:ea typeface="Times New Roman" panose="02020603050405020304" pitchFamily="18" charset="0"/>
                <a:cs typeface="Times New Roman" panose="02020603050405020304" pitchFamily="18" charset="0"/>
              </a:rPr>
              <a:t> Celsius (</a:t>
            </a:r>
            <a:r>
              <a:rPr lang="fr-FR" sz="1400" b="1" dirty="0" err="1">
                <a:latin typeface="Courier New" panose="02070309020205020404" pitchFamily="49" charset="0"/>
                <a:ea typeface="Times New Roman" panose="02020603050405020304" pitchFamily="18" charset="0"/>
                <a:cs typeface="Times New Roman" panose="02020603050405020304" pitchFamily="18" charset="0"/>
              </a:rPr>
              <a:t>celsius</a:t>
            </a:r>
            <a:r>
              <a:rPr lang="fr-FR" sz="1400" b="1" dirty="0">
                <a:latin typeface="Courier New" panose="02070309020205020404" pitchFamily="49" charset="0"/>
                <a:ea typeface="Times New Roman" panose="02020603050405020304" pitchFamily="18" charset="0"/>
                <a:cs typeface="Times New Roman" panose="02020603050405020304" pitchFamily="18" charset="0"/>
              </a:rPr>
              <a:t> argument)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fr-FR"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Returns degrees Fahrenheit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celsius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9/5 + 32</a:t>
            </a:r>
          </a:p>
          <a:p>
            <a:pPr marL="0" marR="0">
              <a:spcBef>
                <a:spcPts val="900"/>
              </a:spcBef>
              <a:spcAft>
                <a:spcPts val="300"/>
              </a:spcAf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document a module with type hints</a:t>
            </a:r>
          </a:p>
          <a:p>
            <a:pPr marL="228600"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def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to_celsius</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fahrenheit</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float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-&gt; float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228600"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66956DAB-3187-42BA-A757-E73550920B3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25</a:t>
            </a:fld>
            <a:endParaRPr lang="en-US" dirty="0">
              <a:solidFill>
                <a:schemeClr val="bg1"/>
              </a:solidFill>
            </a:endParaRPr>
          </a:p>
        </p:txBody>
      </p:sp>
    </p:spTree>
    <p:extLst>
      <p:ext uri="{BB962C8B-B14F-4D97-AF65-F5344CB8AC3E}">
        <p14:creationId xmlns:p14="http://schemas.microsoft.com/office/powerpoint/2010/main" val="3071018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view the documentation for a module</a:t>
            </a:r>
          </a:p>
        </p:txBody>
      </p:sp>
      <p:sp>
        <p:nvSpPr>
          <p:cNvPr id="7" name="Text Placeholder 6">
            <a:extLst>
              <a:ext uri="{FF2B5EF4-FFF2-40B4-BE49-F238E27FC236}">
                <a16:creationId xmlns:a16="http://schemas.microsoft.com/office/drawing/2014/main" id="{73B4B997-AF42-45DC-9E66-530192E4E078}"/>
              </a:ext>
            </a:extLst>
          </p:cNvPr>
          <p:cNvSpPr>
            <a:spLocks noGrp="1"/>
          </p:cNvSpPr>
          <p:nvPr>
            <p:ph type="body" sz="quarter" idx="15"/>
          </p:nvPr>
        </p:nvSpPr>
        <p:spPr>
          <a:xfrm>
            <a:off x="1295400" y="1143000"/>
            <a:ext cx="6553200" cy="4191000"/>
          </a:xfrm>
        </p:spPr>
        <p:txBody>
          <a:bodyPr/>
          <a:lstStyle/>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&gt;&gt;&gt; </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import temperature</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&gt;&gt;&gt; </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help(temperature)</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Help on module temperature:</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NAME</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temperature</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DESCRIPTION</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This module contains functions for converting </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between degrees Fahrenheit and degrees Celsius</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FUNCTIONS</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to_celsius</a:t>
            </a: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(Fahrenheit: float) -&gt; float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Accepts degrees Fahrenheit (</a:t>
            </a:r>
            <a:r>
              <a:rPr lang="en-US" sz="14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fahrenheit</a:t>
            </a: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argument)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Returns degrees Celsius</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to_fahrenheit</a:t>
            </a: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celsius</a:t>
            </a: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-&gt; float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fr-FR" sz="14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Accepts</a:t>
            </a:r>
            <a:r>
              <a:rPr lang="fr-FR"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fr-FR" sz="14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degrees</a:t>
            </a:r>
            <a:r>
              <a:rPr lang="fr-FR"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Celsius (</a:t>
            </a:r>
            <a:r>
              <a:rPr lang="fr-FR" sz="14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celsius</a:t>
            </a:r>
            <a:r>
              <a:rPr lang="fr-FR"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argument)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fr-FR"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Returns degrees Fahrenheit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C54FD49D-8D37-4BF4-894B-50B8E6A2952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26</a:t>
            </a:fld>
            <a:endParaRPr lang="en-US" dirty="0">
              <a:solidFill>
                <a:schemeClr val="bg1"/>
              </a:solidFill>
            </a:endParaRPr>
          </a:p>
        </p:txBody>
      </p:sp>
    </p:spTree>
    <p:extLst>
      <p:ext uri="{BB962C8B-B14F-4D97-AF65-F5344CB8AC3E}">
        <p14:creationId xmlns:p14="http://schemas.microsoft.com/office/powerpoint/2010/main" val="19362911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8"/>
            <a:ext cx="7315200" cy="746612"/>
          </a:xfrm>
        </p:spPr>
        <p:txBody>
          <a:bodyPr/>
          <a:lstStyle/>
          <a:p>
            <a:r>
              <a:rPr lang="en-US" dirty="0"/>
              <a:t>The syntax for importing a module </a:t>
            </a:r>
            <a:br>
              <a:rPr lang="en-US" dirty="0"/>
            </a:br>
            <a:r>
              <a:rPr lang="en-US" dirty="0"/>
              <a:t>into a local namespace</a:t>
            </a:r>
          </a:p>
        </p:txBody>
      </p:sp>
      <p:sp>
        <p:nvSpPr>
          <p:cNvPr id="7" name="Text Placeholder 6">
            <a:extLst>
              <a:ext uri="{FF2B5EF4-FFF2-40B4-BE49-F238E27FC236}">
                <a16:creationId xmlns:a16="http://schemas.microsoft.com/office/drawing/2014/main" id="{C78FA15A-604A-4A08-8494-2A736D60A187}"/>
              </a:ext>
            </a:extLst>
          </p:cNvPr>
          <p:cNvSpPr>
            <a:spLocks noGrp="1"/>
          </p:cNvSpPr>
          <p:nvPr>
            <p:ph type="body" sz="quarter" idx="13"/>
          </p:nvPr>
        </p:nvSpPr>
        <p:spPr>
          <a:xfrm>
            <a:off x="838200" y="1371600"/>
            <a:ext cx="7391400" cy="4419600"/>
          </a:xfrm>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import </a:t>
            </a:r>
            <a:r>
              <a:rPr lang="en-US" sz="1600" b="1" i="1" dirty="0" err="1">
                <a:latin typeface="Courier New" panose="02070309020205020404" pitchFamily="49" charset="0"/>
                <a:ea typeface="Times New Roman" panose="02020603050405020304" pitchFamily="18" charset="0"/>
                <a:cs typeface="Times New Roman" panose="02020603050405020304" pitchFamily="18" charset="0"/>
              </a:rPr>
              <a:t>module_name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[as </a:t>
            </a:r>
            <a:r>
              <a:rPr lang="en-US" sz="1600" b="1" i="1" dirty="0">
                <a:latin typeface="Courier New" panose="02070309020205020404" pitchFamily="49" charset="0"/>
                <a:ea typeface="Times New Roman" panose="02020603050405020304" pitchFamily="18" charset="0"/>
                <a:cs typeface="Times New Roman" panose="02020603050405020304" pitchFamily="18" charset="0"/>
              </a:rPr>
              <a:t>namespace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Importing into the module’s default namespace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import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temperature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Code that calls its functions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c =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temperature.</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to_celsius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(f)</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f =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temperature.</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to_fahrenheit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(c)</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Importing into a specified namespace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import temperature as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temp</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Code that calls its functions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c =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temp.</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to_celsius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(f)</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f =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temp.</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to_fahrenheit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(c)</a:t>
            </a:r>
          </a:p>
          <a:p>
            <a:endParaRPr lang="en-US"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55420024-094F-42EE-A2AA-D5195640F2F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27</a:t>
            </a:fld>
            <a:endParaRPr lang="en-US" dirty="0">
              <a:solidFill>
                <a:schemeClr val="bg1"/>
              </a:solidFill>
            </a:endParaRPr>
          </a:p>
        </p:txBody>
      </p:sp>
    </p:spTree>
    <p:extLst>
      <p:ext uri="{BB962C8B-B14F-4D97-AF65-F5344CB8AC3E}">
        <p14:creationId xmlns:p14="http://schemas.microsoft.com/office/powerpoint/2010/main" val="25529725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8"/>
            <a:ext cx="7315200" cy="746611"/>
          </a:xfrm>
        </p:spPr>
        <p:txBody>
          <a:bodyPr/>
          <a:lstStyle/>
          <a:p>
            <a:r>
              <a:rPr lang="en-US" dirty="0"/>
              <a:t>The syntax for importing into the global namespace</a:t>
            </a:r>
          </a:p>
        </p:txBody>
      </p:sp>
      <p:sp>
        <p:nvSpPr>
          <p:cNvPr id="7" name="Text Placeholder 6">
            <a:extLst>
              <a:ext uri="{FF2B5EF4-FFF2-40B4-BE49-F238E27FC236}">
                <a16:creationId xmlns:a16="http://schemas.microsoft.com/office/drawing/2014/main" id="{2B0D5E1D-ED2B-48BC-8125-8CFD4D7F889C}"/>
              </a:ext>
            </a:extLst>
          </p:cNvPr>
          <p:cNvSpPr>
            <a:spLocks noGrp="1"/>
          </p:cNvSpPr>
          <p:nvPr>
            <p:ph type="body" sz="quarter" idx="13"/>
          </p:nvPr>
        </p:nvSpPr>
        <p:spPr>
          <a:xfrm>
            <a:off x="838200" y="1447800"/>
            <a:ext cx="7543800" cy="4495800"/>
          </a:xfrm>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from </a:t>
            </a:r>
            <a:r>
              <a:rPr lang="en-US" sz="1600" b="1" i="1" dirty="0" err="1">
                <a:latin typeface="Courier New" panose="02070309020205020404" pitchFamily="49" charset="0"/>
                <a:ea typeface="Times New Roman" panose="02020603050405020304" pitchFamily="18" charset="0"/>
                <a:cs typeface="Times New Roman" panose="02020603050405020304" pitchFamily="18" charset="0"/>
              </a:rPr>
              <a:t>module_name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import </a:t>
            </a:r>
            <a:r>
              <a:rPr lang="en-US" sz="1600" b="1" i="1" dirty="0">
                <a:latin typeface="Courier New" panose="02070309020205020404" pitchFamily="49" charset="0"/>
                <a:ea typeface="Times New Roman" panose="02020603050405020304" pitchFamily="18" charset="0"/>
                <a:cs typeface="Times New Roman" panose="02020603050405020304" pitchFamily="18" charset="0"/>
              </a:rPr>
              <a:t>function_name1</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i="1" dirty="0">
                <a:latin typeface="Courier New" panose="02070309020205020404" pitchFamily="49" charset="0"/>
                <a:ea typeface="Times New Roman" panose="02020603050405020304" pitchFamily="18" charset="0"/>
                <a:cs typeface="Times New Roman" panose="02020603050405020304" pitchFamily="18" charset="0"/>
              </a:rPr>
              <a:t>function_name2</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Importing one function into the global namespace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from temperature import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to_celsius</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Code that calls its functions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c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to_celsius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(f)</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f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to_fahrenheit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(c)   # Error! Function not imported</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Importing all functions into the global namespace </a:t>
            </a:r>
            <a:r>
              <a:rPr lang="en-US" sz="2400" b="1" dirty="0">
                <a:solidFill>
                  <a:srgbClr val="000099"/>
                </a:solidFill>
              </a:rPr>
              <a:t>(not recommended)</a:t>
            </a:r>
            <a:endPar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from temperature import *</a:t>
            </a: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Code that calls its functions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c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to_celsius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(f)</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f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to_fahrenheit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(c)</a:t>
            </a:r>
          </a:p>
          <a:p>
            <a:endParaRPr lang="en-US"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D376401D-218D-4088-9741-F702A79A190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28</a:t>
            </a:fld>
            <a:endParaRPr lang="en-US" dirty="0">
              <a:solidFill>
                <a:schemeClr val="bg1"/>
              </a:solidFill>
            </a:endParaRPr>
          </a:p>
        </p:txBody>
      </p:sp>
    </p:spTree>
    <p:extLst>
      <p:ext uri="{BB962C8B-B14F-4D97-AF65-F5344CB8AC3E}">
        <p14:creationId xmlns:p14="http://schemas.microsoft.com/office/powerpoint/2010/main" val="5523991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1792"/>
            <a:ext cx="7467600" cy="457200"/>
          </a:xfrm>
        </p:spPr>
        <p:txBody>
          <a:bodyPr/>
          <a:lstStyle/>
          <a:p>
            <a:r>
              <a:rPr lang="en-US" dirty="0"/>
              <a:t>User interface: The Convert Temperatures program</a:t>
            </a:r>
          </a:p>
        </p:txBody>
      </p:sp>
      <p:sp>
        <p:nvSpPr>
          <p:cNvPr id="7" name="Text Placeholder 6">
            <a:extLst>
              <a:ext uri="{FF2B5EF4-FFF2-40B4-BE49-F238E27FC236}">
                <a16:creationId xmlns:a16="http://schemas.microsoft.com/office/drawing/2014/main" id="{3930EB2F-556F-4542-939B-67A916B4446B}"/>
              </a:ext>
            </a:extLst>
          </p:cNvPr>
          <p:cNvSpPr>
            <a:spLocks noGrp="1"/>
          </p:cNvSpPr>
          <p:nvPr>
            <p:ph type="body" sz="quarter" idx="15"/>
          </p:nvPr>
        </p:nvSpPr>
        <p:spPr>
          <a:xfrm>
            <a:off x="1295400" y="1143000"/>
            <a:ext cx="5105400" cy="2362200"/>
          </a:xfrm>
        </p:spPr>
        <p:txBody>
          <a:bodyPr/>
          <a:lstStyle/>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MENU</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 Fahrenheit to Celsius</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2. Celsius to Fahrenheit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a menu option: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Enter degrees Fahrenheit: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99</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Degrees Celsius: 37.2</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Convert another temperature? (y/n):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66886001-D274-482F-8D12-659F5265EA23}"/>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29</a:t>
            </a:fld>
            <a:endParaRPr lang="en-US" dirty="0">
              <a:solidFill>
                <a:schemeClr val="bg1"/>
              </a:solidFill>
            </a:endParaRPr>
          </a:p>
        </p:txBody>
      </p:sp>
    </p:spTree>
    <p:extLst>
      <p:ext uri="{BB962C8B-B14F-4D97-AF65-F5344CB8AC3E}">
        <p14:creationId xmlns:p14="http://schemas.microsoft.com/office/powerpoint/2010/main" val="3833262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Objectives (part 2)</a:t>
            </a:r>
          </a:p>
        </p:txBody>
      </p:sp>
      <p:sp>
        <p:nvSpPr>
          <p:cNvPr id="7" name="Text Placeholder 6">
            <a:extLst>
              <a:ext uri="{FF2B5EF4-FFF2-40B4-BE49-F238E27FC236}">
                <a16:creationId xmlns:a16="http://schemas.microsoft.com/office/drawing/2014/main" id="{909B2E1F-35E8-4235-A2DB-6A0BA4ABE493}"/>
              </a:ext>
            </a:extLst>
          </p:cNvPr>
          <p:cNvSpPr>
            <a:spLocks noGrp="1"/>
          </p:cNvSpPr>
          <p:nvPr>
            <p:ph type="body" sz="quarter" idx="13"/>
          </p:nvPr>
        </p:nvSpPr>
        <p:spPr/>
        <p:txBody>
          <a:bodyPr/>
          <a:lstStyle/>
          <a:p>
            <a:pPr marL="461963" marR="274320" lvl="0" indent="-461963">
              <a:spcBef>
                <a:spcPts val="0"/>
              </a:spcBef>
              <a:spcAft>
                <a:spcPts val="600"/>
              </a:spcAft>
              <a:buFont typeface="+mj-lt"/>
              <a:buAutoNum type="arabicPeriod" startAt="4"/>
              <a:tabLst>
                <a:tab pos="461963" algn="l"/>
              </a:tabLst>
            </a:pPr>
            <a:r>
              <a:rPr lang="en-US" spc="-10" dirty="0">
                <a:latin typeface="Times New Roman" panose="02020603050405020304" pitchFamily="18" charset="0"/>
                <a:ea typeface="Times New Roman" panose="02020603050405020304" pitchFamily="18" charset="0"/>
              </a:rPr>
              <a:t>Describe the use of default values in a function definition and in the statements that call the function.</a:t>
            </a:r>
          </a:p>
          <a:p>
            <a:pPr marL="461963" marR="274320" lvl="0" indent="-461963">
              <a:spcBef>
                <a:spcPts val="0"/>
              </a:spcBef>
              <a:spcAft>
                <a:spcPts val="600"/>
              </a:spcAft>
              <a:buFont typeface="+mj-lt"/>
              <a:buAutoNum type="arabicPeriod" startAt="4"/>
              <a:tabLst>
                <a:tab pos="461963" algn="l"/>
              </a:tabLst>
            </a:pPr>
            <a:r>
              <a:rPr lang="en-US" spc="-10" dirty="0">
                <a:latin typeface="Times New Roman" panose="02020603050405020304" pitchFamily="18" charset="0"/>
                <a:ea typeface="Times New Roman" panose="02020603050405020304" pitchFamily="18" charset="0"/>
              </a:rPr>
              <a:t>Describe the use of named arguments in calling statements.</a:t>
            </a:r>
          </a:p>
          <a:p>
            <a:pPr marL="461963" marR="274320" lvl="0" indent="-461963">
              <a:spcBef>
                <a:spcPts val="0"/>
              </a:spcBef>
              <a:spcAft>
                <a:spcPts val="600"/>
              </a:spcAft>
              <a:buFont typeface="+mj-lt"/>
              <a:buAutoNum type="arabicPeriod" startAt="4"/>
              <a:tabLst>
                <a:tab pos="461963" algn="l"/>
              </a:tabLst>
            </a:pPr>
            <a:r>
              <a:rPr lang="en-US" spc="-10" dirty="0">
                <a:latin typeface="Times New Roman" panose="02020603050405020304" pitchFamily="18" charset="0"/>
                <a:ea typeface="Times New Roman" panose="02020603050405020304" pitchFamily="18" charset="0"/>
              </a:rPr>
              <a:t>Describe the recommended use of global variables, local variables, and global constants.</a:t>
            </a:r>
          </a:p>
          <a:p>
            <a:pPr marL="461963" marR="274320" lvl="0" indent="-461963">
              <a:spcBef>
                <a:spcPts val="0"/>
              </a:spcBef>
              <a:spcAft>
                <a:spcPts val="600"/>
              </a:spcAft>
              <a:buFont typeface="+mj-lt"/>
              <a:buAutoNum type="arabicPeriod" startAt="4"/>
              <a:tabLst>
                <a:tab pos="461963" algn="l"/>
              </a:tabLst>
            </a:pPr>
            <a:r>
              <a:rPr lang="en-US" spc="-10" dirty="0">
                <a:latin typeface="Times New Roman" panose="02020603050405020304" pitchFamily="18" charset="0"/>
                <a:ea typeface="Times New Roman" panose="02020603050405020304" pitchFamily="18" charset="0"/>
              </a:rPr>
              <a:t>In general terms, explain how to create and document a module.</a:t>
            </a:r>
          </a:p>
          <a:p>
            <a:pPr marL="461963" marR="274320" lvl="0" indent="-461963">
              <a:spcBef>
                <a:spcPts val="0"/>
              </a:spcBef>
              <a:spcAft>
                <a:spcPts val="600"/>
              </a:spcAft>
              <a:buFont typeface="+mj-lt"/>
              <a:buAutoNum type="arabicPeriod" startAt="4"/>
              <a:tabLst>
                <a:tab pos="461963" algn="l"/>
              </a:tabLst>
            </a:pPr>
            <a:r>
              <a:rPr lang="en-US" spc="-10" dirty="0">
                <a:latin typeface="Times New Roman" panose="02020603050405020304" pitchFamily="18" charset="0"/>
                <a:ea typeface="Times New Roman" panose="02020603050405020304" pitchFamily="18" charset="0"/>
              </a:rPr>
              <a:t>Distinguish among importing a module into the default namespace, a specified namespace, and the global namespace.</a:t>
            </a:r>
          </a:p>
          <a:p>
            <a:pPr marL="461963" marR="274320" lvl="0" indent="-461963">
              <a:spcBef>
                <a:spcPts val="0"/>
              </a:spcBef>
              <a:spcAft>
                <a:spcPts val="600"/>
              </a:spcAft>
              <a:buFont typeface="+mj-lt"/>
              <a:buAutoNum type="arabicPeriod" startAt="4"/>
              <a:tabLst>
                <a:tab pos="461963" algn="l"/>
              </a:tabLst>
            </a:pPr>
            <a:r>
              <a:rPr lang="en-US" spc="-10" dirty="0">
                <a:latin typeface="Times New Roman" panose="02020603050405020304" pitchFamily="18" charset="0"/>
                <a:ea typeface="Times New Roman" panose="02020603050405020304" pitchFamily="18" charset="0"/>
              </a:rPr>
              <a:t>Describe how to use Python standard modules, such as the random module.</a:t>
            </a:r>
          </a:p>
          <a:p>
            <a:pPr marL="461963" marR="274320" lvl="0" indent="-461963">
              <a:spcBef>
                <a:spcPts val="0"/>
              </a:spcBef>
              <a:spcAft>
                <a:spcPts val="600"/>
              </a:spcAft>
              <a:buFont typeface="+mj-lt"/>
              <a:buAutoNum type="arabicPeriod" startAt="4"/>
              <a:tabLst>
                <a:tab pos="461963" algn="l"/>
              </a:tabLst>
            </a:pPr>
            <a:r>
              <a:rPr lang="en-US" spc="-10" dirty="0">
                <a:latin typeface="Times New Roman" panose="02020603050405020304" pitchFamily="18" charset="0"/>
                <a:ea typeface="Times New Roman" panose="02020603050405020304" pitchFamily="18" charset="0"/>
              </a:rPr>
              <a:t>Describe the problem that can occur if you import a module into the global namespace.</a:t>
            </a:r>
          </a:p>
          <a:p>
            <a:pPr marL="461963" marR="274320" lvl="0" indent="-461963">
              <a:spcBef>
                <a:spcPts val="0"/>
              </a:spcBef>
              <a:spcAft>
                <a:spcPts val="600"/>
              </a:spcAft>
              <a:buFont typeface="+mj-lt"/>
              <a:buAutoNum type="arabicPeriod" startAt="4"/>
              <a:tabLst>
                <a:tab pos="461963" algn="l"/>
              </a:tabLst>
            </a:pPr>
            <a:r>
              <a:rPr lang="en-US" spc="-10" dirty="0">
                <a:latin typeface="Times New Roman" panose="02020603050405020304" pitchFamily="18" charset="0"/>
                <a:ea typeface="Times New Roman" panose="02020603050405020304" pitchFamily="18" charset="0"/>
              </a:rPr>
              <a:t>Explain how to use a hierarchy chart or outline to plan the functions of a program.</a:t>
            </a:r>
          </a:p>
          <a:p>
            <a:pPr>
              <a:spcBef>
                <a:spcPts val="0"/>
              </a:spcBef>
              <a:spcAft>
                <a:spcPts val="600"/>
              </a:spcAft>
            </a:pPr>
            <a:r>
              <a:rPr lang="en-US" sz="1100" dirty="0">
                <a:latin typeface="Times New Roman" panose="02020603050405020304" pitchFamily="18" charset="0"/>
                <a:ea typeface="Times New Roman" panose="02020603050405020304" pitchFamily="18" charset="0"/>
              </a:rPr>
              <a:t> </a:t>
            </a:r>
          </a:p>
          <a:p>
            <a:endParaRPr lang="en-US"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2" name="Footer Placeholder 1"/>
          <p:cNvSpPr>
            <a:spLocks noGrp="1"/>
          </p:cNvSpPr>
          <p:nvPr>
            <p:ph type="ftr" sz="quarter" idx="11"/>
          </p:nvPr>
        </p:nvSpPr>
        <p:spPr/>
        <p:txBody>
          <a:bodyPr/>
          <a:lstStyle/>
          <a:p>
            <a:pPr>
              <a:defRPr/>
            </a:pPr>
            <a:r>
              <a:rPr lang="en-US"/>
              <a:t>© 2021, Mike Murach &amp; Associates, Inc.</a:t>
            </a:r>
          </a:p>
        </p:txBody>
      </p:sp>
      <p:sp>
        <p:nvSpPr>
          <p:cNvPr id="5" name="Slide Number Placeholder 4">
            <a:extLst>
              <a:ext uri="{FF2B5EF4-FFF2-40B4-BE49-F238E27FC236}">
                <a16:creationId xmlns:a16="http://schemas.microsoft.com/office/drawing/2014/main" id="{4F2A9028-62C3-4C42-A938-B0D49041229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3</a:t>
            </a:fld>
            <a:endParaRPr lang="en-US" dirty="0">
              <a:solidFill>
                <a:schemeClr val="bg1"/>
              </a:solidFill>
            </a:endParaRPr>
          </a:p>
        </p:txBody>
      </p:sp>
    </p:spTree>
    <p:extLst>
      <p:ext uri="{BB962C8B-B14F-4D97-AF65-F5344CB8AC3E}">
        <p14:creationId xmlns:p14="http://schemas.microsoft.com/office/powerpoint/2010/main" val="42938636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9"/>
            <a:ext cx="7315200" cy="369332"/>
          </a:xfrm>
        </p:spPr>
        <p:txBody>
          <a:bodyPr/>
          <a:lstStyle/>
          <a:p>
            <a:r>
              <a:rPr lang="en-US" dirty="0"/>
              <a:t>The Convert Temperatures program (part 1)</a:t>
            </a:r>
          </a:p>
        </p:txBody>
      </p:sp>
      <p:sp>
        <p:nvSpPr>
          <p:cNvPr id="7" name="Text Placeholder 6">
            <a:extLst>
              <a:ext uri="{FF2B5EF4-FFF2-40B4-BE49-F238E27FC236}">
                <a16:creationId xmlns:a16="http://schemas.microsoft.com/office/drawing/2014/main" id="{A24C668D-A5B5-4D10-AF26-CA9EB4233739}"/>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#!/usr/bin/env python3</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import temperature as temp</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display_menu</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print("MENU")</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print("1. Fahrenheit to Celsius")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print("2. Celsius to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Fahrenhit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convert_temp</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option = int(input("Enter a menu option: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if option == 1:</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f = int(input("Enter degrees Fahrenheit: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c =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temp</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.to_celsius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(f)</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c = round(c, 2)</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print("Degrees Celsius:", c)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elif</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option == 2:</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c = int(input("Enter degrees Celsius: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f =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temp</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.to_fahrenheit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(c)</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f = round(f, 2)</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print("Degrees Fahrenheit:", f)</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else: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print("You must enter a valid menu number.")</a:t>
            </a: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6A219D46-9749-4046-8166-4481D5535D5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30</a:t>
            </a:fld>
            <a:endParaRPr lang="en-US" dirty="0">
              <a:solidFill>
                <a:schemeClr val="bg1"/>
              </a:solidFill>
            </a:endParaRPr>
          </a:p>
        </p:txBody>
      </p:sp>
    </p:spTree>
    <p:extLst>
      <p:ext uri="{BB962C8B-B14F-4D97-AF65-F5344CB8AC3E}">
        <p14:creationId xmlns:p14="http://schemas.microsoft.com/office/powerpoint/2010/main" val="24480978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Convert Temperatures program (part 2)</a:t>
            </a:r>
          </a:p>
        </p:txBody>
      </p:sp>
      <p:sp>
        <p:nvSpPr>
          <p:cNvPr id="7" name="Text Placeholder 6">
            <a:extLst>
              <a:ext uri="{FF2B5EF4-FFF2-40B4-BE49-F238E27FC236}">
                <a16:creationId xmlns:a16="http://schemas.microsoft.com/office/drawing/2014/main" id="{1BC9D587-5FEE-45D8-97F4-083580CEDFE9}"/>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main():</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display_menu</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again = "y"</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while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again.lower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"y":</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convert_temp</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again = input("Convert another temperature? </a:t>
            </a:r>
            <a:r>
              <a:rPr lang="fr-FR" sz="1400" b="1" dirty="0">
                <a:latin typeface="Courier New" panose="02070309020205020404" pitchFamily="49" charset="0"/>
                <a:ea typeface="Times New Roman" panose="02020603050405020304" pitchFamily="18" charset="0"/>
                <a:cs typeface="Times New Roman" panose="02020603050405020304" pitchFamily="18" charset="0"/>
              </a:rPr>
              <a:t>(y/n): ")</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fr-FR" sz="1400" b="1" dirty="0">
                <a:latin typeface="Courier New" panose="02070309020205020404" pitchFamily="49" charset="0"/>
                <a:ea typeface="Times New Roman" panose="02020603050405020304" pitchFamily="18" charset="0"/>
                <a:cs typeface="Times New Roman" panose="02020603050405020304" pitchFamily="18" charset="0"/>
              </a:rPr>
              <a:t>        </a:t>
            </a:r>
            <a:r>
              <a:rPr lang="fr-FR" sz="1400" b="1" dirty="0" err="1">
                <a:latin typeface="Courier New" panose="02070309020205020404" pitchFamily="49" charset="0"/>
                <a:ea typeface="Times New Roman" panose="02020603050405020304" pitchFamily="18" charset="0"/>
                <a:cs typeface="Times New Roman" panose="02020603050405020304" pitchFamily="18" charset="0"/>
              </a:rPr>
              <a:t>print</a:t>
            </a:r>
            <a:r>
              <a:rPr lang="fr-FR" sz="1400" b="1" dirty="0">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fr-FR" sz="1400" b="1" dirty="0">
                <a:latin typeface="Courier New" panose="02070309020205020404" pitchFamily="49" charset="0"/>
                <a:ea typeface="Times New Roman" panose="02020603050405020304" pitchFamily="18" charset="0"/>
                <a:cs typeface="Times New Roman" panose="02020603050405020304" pitchFamily="18" charset="0"/>
              </a:rPr>
              <a:t>    </a:t>
            </a:r>
            <a:r>
              <a:rPr lang="fr-FR" sz="1400" b="1" dirty="0" err="1">
                <a:latin typeface="Courier New" panose="02070309020205020404" pitchFamily="49" charset="0"/>
                <a:ea typeface="Times New Roman" panose="02020603050405020304" pitchFamily="18" charset="0"/>
                <a:cs typeface="Times New Roman" panose="02020603050405020304" pitchFamily="18" charset="0"/>
              </a:rPr>
              <a:t>print</a:t>
            </a:r>
            <a:r>
              <a:rPr lang="fr-FR" sz="1400" b="1" dirty="0">
                <a:latin typeface="Courier New" panose="02070309020205020404" pitchFamily="49" charset="0"/>
                <a:ea typeface="Times New Roman" panose="02020603050405020304" pitchFamily="18" charset="0"/>
                <a:cs typeface="Times New Roman" panose="02020603050405020304" pitchFamily="18" charset="0"/>
              </a:rPr>
              <a:t>("Bye!")</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fr-FR" sz="1400" b="1" dirty="0">
                <a:latin typeface="Courier New" panose="02070309020205020404" pitchFamily="49" charset="0"/>
                <a:ea typeface="Times New Roman" panose="02020603050405020304" pitchFamily="18" charset="0"/>
                <a:cs typeface="Times New Roman" panose="02020603050405020304" pitchFamily="18" charset="0"/>
              </a:rPr>
              <a:t> </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if __name__ == "__main__":</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main()</a:t>
            </a: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F8E23794-84FA-48B6-AA0E-78089BDB8BE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31</a:t>
            </a:fld>
            <a:endParaRPr lang="en-US" dirty="0">
              <a:solidFill>
                <a:schemeClr val="bg1"/>
              </a:solidFill>
            </a:endParaRPr>
          </a:p>
        </p:txBody>
      </p:sp>
    </p:spTree>
    <p:extLst>
      <p:ext uri="{BB962C8B-B14F-4D97-AF65-F5344CB8AC3E}">
        <p14:creationId xmlns:p14="http://schemas.microsoft.com/office/powerpoint/2010/main" val="27963923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8"/>
            <a:ext cx="7315200" cy="670411"/>
          </a:xfrm>
        </p:spPr>
        <p:txBody>
          <a:bodyPr/>
          <a:lstStyle/>
          <a:p>
            <a:r>
              <a:rPr lang="en-US" dirty="0"/>
              <a:t>Some of the standard modules presented </a:t>
            </a:r>
            <a:br>
              <a:rPr lang="en-US" dirty="0"/>
            </a:br>
            <a:r>
              <a:rPr lang="en-US" dirty="0"/>
              <a:t>in this book</a:t>
            </a:r>
          </a:p>
        </p:txBody>
      </p:sp>
      <p:sp>
        <p:nvSpPr>
          <p:cNvPr id="7" name="Text Placeholder 6">
            <a:extLst>
              <a:ext uri="{FF2B5EF4-FFF2-40B4-BE49-F238E27FC236}">
                <a16:creationId xmlns:a16="http://schemas.microsoft.com/office/drawing/2014/main" id="{A876BB6B-67B8-4EF5-8823-EED85FFC7D70}"/>
              </a:ext>
            </a:extLst>
          </p:cNvPr>
          <p:cNvSpPr>
            <a:spLocks noGrp="1"/>
          </p:cNvSpPr>
          <p:nvPr>
            <p:ph type="body" sz="quarter" idx="13"/>
          </p:nvPr>
        </p:nvSpPr>
        <p:spPr>
          <a:xfrm>
            <a:off x="838200" y="1447800"/>
            <a:ext cx="7391400" cy="4495800"/>
          </a:xfrm>
        </p:spPr>
        <p:txBody>
          <a:bodyPr/>
          <a:lstStyle/>
          <a:p>
            <a:pPr marL="347345" marR="274320">
              <a:spcBef>
                <a:spcPts val="0"/>
              </a:spcBef>
              <a:spcAft>
                <a:spcPts val="600"/>
              </a:spcAft>
            </a:pPr>
            <a:r>
              <a:rPr lang="en-US" sz="1600" b="1" spc="-10" dirty="0">
                <a:latin typeface="Courier New" panose="02070309020205020404" pitchFamily="49" charset="0"/>
                <a:ea typeface="Times New Roman" panose="02020603050405020304" pitchFamily="18" charset="0"/>
              </a:rPr>
              <a:t>math</a:t>
            </a:r>
            <a:endParaRPr lang="en-US" sz="1600" spc="-10" dirty="0">
              <a:latin typeface="Times New Roman" panose="02020603050405020304" pitchFamily="18" charset="0"/>
              <a:ea typeface="Times New Roman" panose="02020603050405020304" pitchFamily="18" charset="0"/>
            </a:endParaRPr>
          </a:p>
          <a:p>
            <a:pPr marL="347345" marR="274320">
              <a:spcBef>
                <a:spcPts val="0"/>
              </a:spcBef>
              <a:spcAft>
                <a:spcPts val="600"/>
              </a:spcAft>
            </a:pPr>
            <a:r>
              <a:rPr lang="en-US" sz="1600" b="1" spc="-10" dirty="0">
                <a:latin typeface="Courier New" panose="02070309020205020404" pitchFamily="49" charset="0"/>
                <a:ea typeface="Times New Roman" panose="02020603050405020304" pitchFamily="18" charset="0"/>
              </a:rPr>
              <a:t>random</a:t>
            </a:r>
            <a:endParaRPr lang="en-US" sz="1600" spc="-10" dirty="0">
              <a:latin typeface="Times New Roman" panose="02020603050405020304" pitchFamily="18" charset="0"/>
              <a:ea typeface="Times New Roman" panose="02020603050405020304" pitchFamily="18" charset="0"/>
            </a:endParaRPr>
          </a:p>
          <a:p>
            <a:pPr marL="347345" marR="274320">
              <a:spcBef>
                <a:spcPts val="0"/>
              </a:spcBef>
              <a:spcAft>
                <a:spcPts val="600"/>
              </a:spcAft>
            </a:pPr>
            <a:r>
              <a:rPr lang="en-US" sz="1600" b="1" spc="-10" dirty="0">
                <a:latin typeface="Courier New" panose="02070309020205020404" pitchFamily="49" charset="0"/>
                <a:ea typeface="Times New Roman" panose="02020603050405020304" pitchFamily="18" charset="0"/>
              </a:rPr>
              <a:t>decimal</a:t>
            </a:r>
            <a:endParaRPr lang="en-US" sz="1600" spc="-10" dirty="0">
              <a:latin typeface="Times New Roman" panose="02020603050405020304" pitchFamily="18" charset="0"/>
              <a:ea typeface="Times New Roman" panose="02020603050405020304" pitchFamily="18" charset="0"/>
            </a:endParaRPr>
          </a:p>
          <a:p>
            <a:pPr marL="347345" marR="274320">
              <a:spcBef>
                <a:spcPts val="0"/>
              </a:spcBef>
              <a:spcAft>
                <a:spcPts val="600"/>
              </a:spcAft>
            </a:pPr>
            <a:r>
              <a:rPr lang="en-US" sz="1600" b="1" spc="-10" dirty="0">
                <a:latin typeface="Courier New" panose="02070309020205020404" pitchFamily="49" charset="0"/>
                <a:ea typeface="Times New Roman" panose="02020603050405020304" pitchFamily="18" charset="0"/>
              </a:rPr>
              <a:t>csv</a:t>
            </a:r>
            <a:endParaRPr lang="en-US" sz="1600" spc="-10" dirty="0">
              <a:latin typeface="Times New Roman" panose="02020603050405020304" pitchFamily="18" charset="0"/>
              <a:ea typeface="Times New Roman" panose="02020603050405020304" pitchFamily="18" charset="0"/>
            </a:endParaRPr>
          </a:p>
          <a:p>
            <a:pPr marL="347345" marR="274320">
              <a:spcBef>
                <a:spcPts val="0"/>
              </a:spcBef>
              <a:spcAft>
                <a:spcPts val="600"/>
              </a:spcAft>
            </a:pPr>
            <a:r>
              <a:rPr lang="en-US" sz="1600" b="1" spc="-10" dirty="0">
                <a:latin typeface="Courier New" panose="02070309020205020404" pitchFamily="49" charset="0"/>
                <a:ea typeface="Times New Roman" panose="02020603050405020304" pitchFamily="18" charset="0"/>
              </a:rPr>
              <a:t>pickle</a:t>
            </a:r>
            <a:endParaRPr lang="en-US" sz="1600" spc="-10" dirty="0">
              <a:latin typeface="Times New Roman" panose="02020603050405020304" pitchFamily="18" charset="0"/>
              <a:ea typeface="Times New Roman" panose="02020603050405020304" pitchFamily="18" charset="0"/>
            </a:endParaRPr>
          </a:p>
          <a:p>
            <a:pPr marL="347345" marR="274320">
              <a:spcBef>
                <a:spcPts val="0"/>
              </a:spcBef>
              <a:spcAft>
                <a:spcPts val="600"/>
              </a:spcAft>
            </a:pPr>
            <a:r>
              <a:rPr lang="en-US" sz="1600" b="1" spc="-10" dirty="0" err="1">
                <a:latin typeface="Courier New" panose="02070309020205020404" pitchFamily="49" charset="0"/>
                <a:ea typeface="Times New Roman" panose="02020603050405020304" pitchFamily="18" charset="0"/>
              </a:rPr>
              <a:t>tkinter</a:t>
            </a:r>
            <a:endParaRPr lang="en-US" sz="1600" spc="-10" dirty="0">
              <a:latin typeface="Times New Roman" panose="02020603050405020304" pitchFamily="18" charset="0"/>
              <a:ea typeface="Times New Roman" panose="02020603050405020304" pitchFamily="18" charset="0"/>
            </a:endParaRP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3536372F-B7B7-4566-88CD-5D3CEB02002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32</a:t>
            </a:fld>
            <a:endParaRPr lang="en-US" dirty="0">
              <a:solidFill>
                <a:schemeClr val="bg1"/>
              </a:solidFill>
            </a:endParaRPr>
          </a:p>
        </p:txBody>
      </p:sp>
    </p:spTree>
    <p:extLst>
      <p:ext uri="{BB962C8B-B14F-4D97-AF65-F5344CB8AC3E}">
        <p14:creationId xmlns:p14="http://schemas.microsoft.com/office/powerpoint/2010/main" val="26054284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functions of the random module</a:t>
            </a:r>
          </a:p>
        </p:txBody>
      </p:sp>
      <p:sp>
        <p:nvSpPr>
          <p:cNvPr id="7" name="Text Placeholder 6">
            <a:extLst>
              <a:ext uri="{FF2B5EF4-FFF2-40B4-BE49-F238E27FC236}">
                <a16:creationId xmlns:a16="http://schemas.microsoft.com/office/drawing/2014/main" id="{E4B5A50D-5875-4DF8-9C69-1FEFB2C7400B}"/>
              </a:ext>
            </a:extLst>
          </p:cNvPr>
          <p:cNvSpPr>
            <a:spLocks noGrp="1"/>
          </p:cNvSpPr>
          <p:nvPr>
            <p:ph type="body" sz="quarter" idx="13"/>
          </p:nvPr>
        </p:nvSpPr>
        <p:spPr/>
        <p:txBody>
          <a:bodyPr/>
          <a:lstStyle/>
          <a:p>
            <a:pPr marL="347345" marR="274320">
              <a:spcBef>
                <a:spcPts val="0"/>
              </a:spcBef>
              <a:spcAft>
                <a:spcPts val="600"/>
              </a:spcAft>
            </a:pPr>
            <a:r>
              <a:rPr lang="en-US" sz="1600" b="1" spc="-10" dirty="0">
                <a:latin typeface="Courier New" panose="02070309020205020404" pitchFamily="49" charset="0"/>
                <a:ea typeface="Times New Roman" panose="02020603050405020304" pitchFamily="18" charset="0"/>
              </a:rPr>
              <a:t>random()</a:t>
            </a:r>
            <a:endParaRPr lang="en-US" sz="1600" spc="-10" dirty="0">
              <a:latin typeface="Times New Roman" panose="02020603050405020304" pitchFamily="18" charset="0"/>
              <a:ea typeface="Times New Roman" panose="02020603050405020304" pitchFamily="18" charset="0"/>
            </a:endParaRPr>
          </a:p>
          <a:p>
            <a:pPr marL="347345" marR="274320">
              <a:spcBef>
                <a:spcPts val="0"/>
              </a:spcBef>
              <a:spcAft>
                <a:spcPts val="600"/>
              </a:spcAft>
            </a:pPr>
            <a:r>
              <a:rPr lang="en-US" sz="1600" b="1" spc="-10" dirty="0" err="1">
                <a:latin typeface="Courier New" panose="02070309020205020404" pitchFamily="49" charset="0"/>
                <a:ea typeface="Times New Roman" panose="02020603050405020304" pitchFamily="18" charset="0"/>
              </a:rPr>
              <a:t>randint</a:t>
            </a:r>
            <a:r>
              <a:rPr lang="en-US" sz="1600" b="1" spc="-10" dirty="0">
                <a:latin typeface="Courier New" panose="02070309020205020404" pitchFamily="49" charset="0"/>
                <a:ea typeface="Times New Roman" panose="02020603050405020304" pitchFamily="18" charset="0"/>
              </a:rPr>
              <a:t>(</a:t>
            </a:r>
            <a:r>
              <a:rPr lang="en-US" sz="1600" b="1" i="1" spc="-10" dirty="0">
                <a:latin typeface="Courier New" panose="02070309020205020404" pitchFamily="49" charset="0"/>
                <a:ea typeface="Times New Roman" panose="02020603050405020304" pitchFamily="18" charset="0"/>
              </a:rPr>
              <a:t>min</a:t>
            </a:r>
            <a:r>
              <a:rPr lang="en-US" sz="1600" b="1" spc="-10" dirty="0">
                <a:latin typeface="Courier New" panose="02070309020205020404" pitchFamily="49" charset="0"/>
                <a:ea typeface="Times New Roman" panose="02020603050405020304" pitchFamily="18" charset="0"/>
              </a:rPr>
              <a:t>, </a:t>
            </a:r>
            <a:r>
              <a:rPr lang="en-US" sz="1600" b="1" i="1" spc="-10" dirty="0">
                <a:latin typeface="Courier New" panose="02070309020205020404" pitchFamily="49" charset="0"/>
                <a:ea typeface="Times New Roman" panose="02020603050405020304" pitchFamily="18" charset="0"/>
              </a:rPr>
              <a:t>max</a:t>
            </a:r>
            <a:r>
              <a:rPr lang="en-US" sz="1600" b="1" spc="-10" dirty="0">
                <a:latin typeface="Courier New" panose="02070309020205020404" pitchFamily="49" charset="0"/>
                <a:ea typeface="Times New Roman" panose="02020603050405020304" pitchFamily="18" charset="0"/>
              </a:rPr>
              <a:t>)</a:t>
            </a:r>
            <a:endParaRPr lang="en-US" sz="1600" spc="-10" dirty="0">
              <a:latin typeface="Times New Roman" panose="02020603050405020304" pitchFamily="18" charset="0"/>
              <a:ea typeface="Times New Roman" panose="02020603050405020304" pitchFamily="18" charset="0"/>
            </a:endParaRPr>
          </a:p>
          <a:p>
            <a:pPr marL="347345" marR="274320">
              <a:spcBef>
                <a:spcPts val="0"/>
              </a:spcBef>
              <a:spcAft>
                <a:spcPts val="600"/>
              </a:spcAft>
            </a:pPr>
            <a:r>
              <a:rPr lang="en-US" sz="1600" b="1" spc="-10" dirty="0" err="1">
                <a:latin typeface="Courier New" panose="02070309020205020404" pitchFamily="49" charset="0"/>
                <a:ea typeface="Times New Roman" panose="02020603050405020304" pitchFamily="18" charset="0"/>
              </a:rPr>
              <a:t>randrange</a:t>
            </a:r>
            <a:r>
              <a:rPr lang="en-US" sz="1600" b="1" spc="-10" dirty="0">
                <a:latin typeface="Courier New" panose="02070309020205020404" pitchFamily="49" charset="0"/>
                <a:ea typeface="Times New Roman" panose="02020603050405020304" pitchFamily="18" charset="0"/>
              </a:rPr>
              <a:t>([</a:t>
            </a:r>
            <a:r>
              <a:rPr lang="en-US" sz="1600" b="1" i="1" spc="-10" dirty="0">
                <a:latin typeface="Courier New" panose="02070309020205020404" pitchFamily="49" charset="0"/>
                <a:ea typeface="Times New Roman" panose="02020603050405020304" pitchFamily="18" charset="0"/>
              </a:rPr>
              <a:t>start,</a:t>
            </a:r>
            <a:r>
              <a:rPr lang="en-US" sz="1600" b="1" spc="-10" dirty="0">
                <a:latin typeface="Courier New" panose="02070309020205020404" pitchFamily="49" charset="0"/>
                <a:ea typeface="Times New Roman" panose="02020603050405020304" pitchFamily="18" charset="0"/>
              </a:rPr>
              <a:t>] </a:t>
            </a:r>
            <a:r>
              <a:rPr lang="en-US" sz="1600" b="1" i="1" spc="-10" dirty="0">
                <a:latin typeface="Courier New" panose="02070309020205020404" pitchFamily="49" charset="0"/>
                <a:ea typeface="Times New Roman" panose="02020603050405020304" pitchFamily="18" charset="0"/>
              </a:rPr>
              <a:t>stop</a:t>
            </a:r>
            <a:r>
              <a:rPr lang="en-US" sz="1600" b="1" spc="-10" dirty="0">
                <a:latin typeface="Courier New" panose="02070309020205020404" pitchFamily="49" charset="0"/>
                <a:ea typeface="Times New Roman" panose="02020603050405020304" pitchFamily="18" charset="0"/>
              </a:rPr>
              <a:t> [,</a:t>
            </a:r>
            <a:r>
              <a:rPr lang="en-US" sz="1600" b="1" i="1" spc="-10" dirty="0">
                <a:latin typeface="Courier New" panose="02070309020205020404" pitchFamily="49" charset="0"/>
                <a:ea typeface="Times New Roman" panose="02020603050405020304" pitchFamily="18" charset="0"/>
              </a:rPr>
              <a:t>step</a:t>
            </a:r>
            <a:r>
              <a:rPr lang="en-US" sz="1600" b="1" spc="-10" dirty="0">
                <a:latin typeface="Courier New" panose="02070309020205020404" pitchFamily="49" charset="0"/>
                <a:ea typeface="Times New Roman" panose="02020603050405020304" pitchFamily="18" charset="0"/>
              </a:rPr>
              <a:t>])</a:t>
            </a:r>
            <a:endParaRPr lang="en-US" sz="1600" spc="-10" dirty="0">
              <a:latin typeface="Times New Roman" panose="02020603050405020304" pitchFamily="18" charset="0"/>
              <a:ea typeface="Times New Roman" panose="02020603050405020304" pitchFamily="18" charset="0"/>
            </a:endParaRP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F1824B3E-F4C9-47E5-A2CD-17F528BF9D47}"/>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33</a:t>
            </a:fld>
            <a:endParaRPr lang="en-US" dirty="0">
              <a:solidFill>
                <a:schemeClr val="bg1"/>
              </a:solidFill>
            </a:endParaRPr>
          </a:p>
        </p:txBody>
      </p:sp>
    </p:spTree>
    <p:extLst>
      <p:ext uri="{BB962C8B-B14F-4D97-AF65-F5344CB8AC3E}">
        <p14:creationId xmlns:p14="http://schemas.microsoft.com/office/powerpoint/2010/main" val="20321574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statement that imports the random module</a:t>
            </a:r>
          </a:p>
        </p:txBody>
      </p:sp>
      <p:sp>
        <p:nvSpPr>
          <p:cNvPr id="7" name="Text Placeholder 6">
            <a:extLst>
              <a:ext uri="{FF2B5EF4-FFF2-40B4-BE49-F238E27FC236}">
                <a16:creationId xmlns:a16="http://schemas.microsoft.com/office/drawing/2014/main" id="{B3F758FD-8EB7-4DE1-B187-C5C6CDE7561A}"/>
              </a:ext>
            </a:extLst>
          </p:cNvPr>
          <p:cNvSpPr>
            <a:spLocks noGrp="1"/>
          </p:cNvSpPr>
          <p:nvPr>
            <p:ph type="body" sz="quarter" idx="13"/>
          </p:nvPr>
        </p:nvSpPr>
        <p:spPr>
          <a:xfrm>
            <a:off x="838200" y="1066800"/>
            <a:ext cx="7543800" cy="4876800"/>
          </a:xfrm>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import random</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Examples that use the random module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the use of the random() function</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number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random.random</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float &gt;= 0.0 and &lt; 1.0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number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random.random</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100 # float &gt;= 0.0 and &lt; 100.0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the use of the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randint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function</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number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random.randint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(1, 100)   # int from 1 to 100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number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random.randint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(101, 200) # int from 101 to 200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number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random.randint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(0, 7)     # int from 0 to 7</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the use of the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randrange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function</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number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random.randrange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(1, 100)      # int from 1 to 99</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number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random.randrange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100, 200, 2)      # even int from 100 to 198</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number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random.randrange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11, 250, 2)       # odd int from 11 to 249</a:t>
            </a:r>
          </a:p>
          <a:p>
            <a:endParaRPr lang="en-US"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E32FC7AF-0144-4BF7-8AE4-1FAFAD08E9F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34</a:t>
            </a:fld>
            <a:endParaRPr lang="en-US" dirty="0">
              <a:solidFill>
                <a:schemeClr val="bg1"/>
              </a:solidFill>
            </a:endParaRPr>
          </a:p>
        </p:txBody>
      </p:sp>
    </p:spTree>
    <p:extLst>
      <p:ext uri="{BB962C8B-B14F-4D97-AF65-F5344CB8AC3E}">
        <p14:creationId xmlns:p14="http://schemas.microsoft.com/office/powerpoint/2010/main" val="12829771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that simulates rolling a pair of dice</a:t>
            </a:r>
          </a:p>
        </p:txBody>
      </p:sp>
      <p:sp>
        <p:nvSpPr>
          <p:cNvPr id="7" name="Text Placeholder 6">
            <a:extLst>
              <a:ext uri="{FF2B5EF4-FFF2-40B4-BE49-F238E27FC236}">
                <a16:creationId xmlns:a16="http://schemas.microsoft.com/office/drawing/2014/main" id="{622B9EB2-DC00-45CC-A627-15EACEB1BE46}"/>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die1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random.randint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(1, 6)	      # assume 6 is returned</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die2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random.randint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(1, 6)	      # assume 5 is returned</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print("Your roll:", die1, die2)  # Your roll: 6 5</a:t>
            </a: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0614AAAF-8210-4FE6-B8DE-ECCEAD3D42E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35</a:t>
            </a:fld>
            <a:endParaRPr lang="en-US" dirty="0">
              <a:solidFill>
                <a:schemeClr val="bg1"/>
              </a:solidFill>
            </a:endParaRPr>
          </a:p>
        </p:txBody>
      </p:sp>
    </p:spTree>
    <p:extLst>
      <p:ext uri="{BB962C8B-B14F-4D97-AF65-F5344CB8AC3E}">
        <p14:creationId xmlns:p14="http://schemas.microsoft.com/office/powerpoint/2010/main" val="18469434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1792"/>
            <a:ext cx="7391400" cy="457200"/>
          </a:xfrm>
        </p:spPr>
        <p:txBody>
          <a:bodyPr/>
          <a:lstStyle/>
          <a:p>
            <a:r>
              <a:rPr lang="en-US" dirty="0"/>
              <a:t>The user interface for the Guess the Number game</a:t>
            </a:r>
          </a:p>
        </p:txBody>
      </p:sp>
      <p:sp>
        <p:nvSpPr>
          <p:cNvPr id="7" name="Text Placeholder 6">
            <a:extLst>
              <a:ext uri="{FF2B5EF4-FFF2-40B4-BE49-F238E27FC236}">
                <a16:creationId xmlns:a16="http://schemas.microsoft.com/office/drawing/2014/main" id="{F816D2EF-0DA9-456D-B066-EE1C30E65088}"/>
              </a:ext>
            </a:extLst>
          </p:cNvPr>
          <p:cNvSpPr>
            <a:spLocks noGrp="1"/>
          </p:cNvSpPr>
          <p:nvPr>
            <p:ph type="body" sz="quarter" idx="15"/>
          </p:nvPr>
        </p:nvSpPr>
        <p:spPr>
          <a:xfrm>
            <a:off x="1295400" y="1219200"/>
            <a:ext cx="5105400" cy="3048000"/>
          </a:xfrm>
        </p:spPr>
        <p:txBody>
          <a:bodyPr/>
          <a:lstStyle/>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Guess the Number!</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I'm thinking of a number from 1 to 10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Your guess: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5</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Too low.</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Your guess: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8</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You guessed it in 2 tries.</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Would you like to play again? (y/n):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Bye!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E554ED8D-CC25-4DC2-B7F6-2F0566FD3AC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36</a:t>
            </a:fld>
            <a:endParaRPr lang="en-US" dirty="0">
              <a:solidFill>
                <a:schemeClr val="bg1"/>
              </a:solidFill>
            </a:endParaRPr>
          </a:p>
        </p:txBody>
      </p:sp>
    </p:spTree>
    <p:extLst>
      <p:ext uri="{BB962C8B-B14F-4D97-AF65-F5344CB8AC3E}">
        <p14:creationId xmlns:p14="http://schemas.microsoft.com/office/powerpoint/2010/main" val="3761855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code for the Guess the Number game (part 1)</a:t>
            </a:r>
          </a:p>
        </p:txBody>
      </p:sp>
      <p:sp>
        <p:nvSpPr>
          <p:cNvPr id="7" name="Text Placeholder 6">
            <a:extLst>
              <a:ext uri="{FF2B5EF4-FFF2-40B4-BE49-F238E27FC236}">
                <a16:creationId xmlns:a16="http://schemas.microsoft.com/office/drawing/2014/main" id="{7C042D37-3F0F-403C-92B5-21456EB6859C}"/>
              </a:ext>
            </a:extLst>
          </p:cNvPr>
          <p:cNvSpPr>
            <a:spLocks noGrp="1"/>
          </p:cNvSpPr>
          <p:nvPr>
            <p:ph type="body" sz="quarter" idx="13"/>
          </p:nvPr>
        </p:nvSpPr>
        <p:spPr/>
        <p:txBody>
          <a:bodyPr/>
          <a:lstStyle/>
          <a:p>
            <a:pPr marL="347345">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#!/usr/bin/env python3</a:t>
            </a:r>
          </a:p>
          <a:p>
            <a:pPr marL="347345">
              <a:spcBef>
                <a:spcPts val="0"/>
              </a:spcBef>
              <a:spcAft>
                <a:spcPts val="0"/>
              </a:spcAft>
              <a:tabLst>
                <a:tab pos="1371600" algn="l"/>
              </a:tabLst>
            </a:pP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import random</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LIMIT = 10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display_title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print("Guess the number!\n")</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play_game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number =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random.randint</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(1</a:t>
            </a:r>
            <a:r>
              <a:rPr lang="en-US" sz="1400" b="1" dirty="0">
                <a:solidFill>
                  <a:srgbClr val="000000"/>
                </a:solidFill>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LIMIT</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228600" marR="0">
              <a:spcBef>
                <a:spcPts val="0"/>
              </a:spcBef>
              <a:spcAft>
                <a:spcPts val="0"/>
              </a:spcAft>
              <a:tabLst>
                <a:tab pos="1371600" algn="l"/>
              </a:tabLst>
            </a:pPr>
            <a:r>
              <a:rPr lang="en-US" sz="18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print(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f"I'm</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thinking of a number from 1 to {LIMIT}\n")</a:t>
            </a:r>
          </a:p>
          <a:p>
            <a:pPr marL="228600"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count = 1</a:t>
            </a:r>
          </a:p>
          <a:p>
            <a:pPr marL="228600"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while (guess := int(input("Your guess: "))) != number:</a:t>
            </a:r>
          </a:p>
          <a:p>
            <a:pPr marL="228600"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guess &lt; number:</a:t>
            </a:r>
          </a:p>
          <a:p>
            <a:pPr marL="228600"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print("Too low.")</a:t>
            </a:r>
          </a:p>
          <a:p>
            <a:pPr marL="228600"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count += 1</a:t>
            </a:r>
          </a:p>
          <a:p>
            <a:pPr marL="228600"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elif</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guess &gt; number:</a:t>
            </a:r>
          </a:p>
          <a:p>
            <a:pPr marL="228600"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print("Too high.")</a:t>
            </a:r>
          </a:p>
          <a:p>
            <a:pPr marL="228600"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count += 1</a:t>
            </a:r>
          </a:p>
          <a:p>
            <a:pPr marL="228600"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print(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f"You</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guessed it in {count} tries.\n")</a:t>
            </a:r>
            <a:endParaRPr lang="en-US" sz="14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D083F250-D339-4DD0-86E3-627520DDA65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37</a:t>
            </a:fld>
            <a:endParaRPr lang="en-US" dirty="0">
              <a:solidFill>
                <a:schemeClr val="bg1"/>
              </a:solidFill>
            </a:endParaRPr>
          </a:p>
        </p:txBody>
      </p:sp>
    </p:spTree>
    <p:extLst>
      <p:ext uri="{BB962C8B-B14F-4D97-AF65-F5344CB8AC3E}">
        <p14:creationId xmlns:p14="http://schemas.microsoft.com/office/powerpoint/2010/main" val="36258724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code for the Guess the Number game (part 2)</a:t>
            </a:r>
          </a:p>
        </p:txBody>
      </p:sp>
      <p:sp>
        <p:nvSpPr>
          <p:cNvPr id="7" name="Text Placeholder 6">
            <a:extLst>
              <a:ext uri="{FF2B5EF4-FFF2-40B4-BE49-F238E27FC236}">
                <a16:creationId xmlns:a16="http://schemas.microsoft.com/office/drawing/2014/main" id="{E8952594-2237-4DFF-B402-830B9A93ED65}"/>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main():</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display_title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again = "y"</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while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again.lower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"y":</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play_game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again = input("Would you like to play again? </a:t>
            </a:r>
            <a:r>
              <a:rPr lang="fr-FR" sz="1400" b="1" dirty="0">
                <a:latin typeface="Courier New" panose="02070309020205020404" pitchFamily="49" charset="0"/>
                <a:ea typeface="Times New Roman" panose="02020603050405020304" pitchFamily="18" charset="0"/>
                <a:cs typeface="Times New Roman" panose="02020603050405020304" pitchFamily="18" charset="0"/>
              </a:rPr>
              <a:t>(y/n): ")</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fr-FR" sz="1400" b="1" dirty="0">
                <a:latin typeface="Courier New" panose="02070309020205020404" pitchFamily="49" charset="0"/>
                <a:ea typeface="Times New Roman" panose="02020603050405020304" pitchFamily="18" charset="0"/>
                <a:cs typeface="Times New Roman" panose="02020603050405020304" pitchFamily="18" charset="0"/>
              </a:rPr>
              <a:t>        </a:t>
            </a:r>
            <a:r>
              <a:rPr lang="fr-FR" sz="1400" b="1" dirty="0" err="1">
                <a:latin typeface="Courier New" panose="02070309020205020404" pitchFamily="49" charset="0"/>
                <a:ea typeface="Times New Roman" panose="02020603050405020304" pitchFamily="18" charset="0"/>
                <a:cs typeface="Times New Roman" panose="02020603050405020304" pitchFamily="18" charset="0"/>
              </a:rPr>
              <a:t>print</a:t>
            </a:r>
            <a:r>
              <a:rPr lang="fr-FR" sz="1400" b="1" dirty="0">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fr-FR" sz="1400" b="1" dirty="0">
                <a:latin typeface="Courier New" panose="02070309020205020404" pitchFamily="49" charset="0"/>
                <a:ea typeface="Times New Roman" panose="02020603050405020304" pitchFamily="18" charset="0"/>
                <a:cs typeface="Times New Roman" panose="02020603050405020304" pitchFamily="18" charset="0"/>
              </a:rPr>
              <a:t>    </a:t>
            </a:r>
            <a:r>
              <a:rPr lang="fr-FR" sz="1400" b="1" dirty="0" err="1">
                <a:latin typeface="Courier New" panose="02070309020205020404" pitchFamily="49" charset="0"/>
                <a:ea typeface="Times New Roman" panose="02020603050405020304" pitchFamily="18" charset="0"/>
                <a:cs typeface="Times New Roman" panose="02020603050405020304" pitchFamily="18" charset="0"/>
              </a:rPr>
              <a:t>print</a:t>
            </a:r>
            <a:r>
              <a:rPr lang="fr-FR" sz="1400" b="1" dirty="0">
                <a:latin typeface="Courier New" panose="02070309020205020404" pitchFamily="49" charset="0"/>
                <a:ea typeface="Times New Roman" panose="02020603050405020304" pitchFamily="18" charset="0"/>
                <a:cs typeface="Times New Roman" panose="02020603050405020304" pitchFamily="18" charset="0"/>
              </a:rPr>
              <a:t>("Bye!")</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fr-FR" sz="1400" b="1" dirty="0">
                <a:latin typeface="Courier New" panose="02070309020205020404" pitchFamily="49" charset="0"/>
                <a:ea typeface="Times New Roman" panose="02020603050405020304" pitchFamily="18" charset="0"/>
                <a:cs typeface="Times New Roman" panose="02020603050405020304" pitchFamily="18" charset="0"/>
              </a:rPr>
              <a:t> </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if started as the main module, call the main() function</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if __name__ == "__main__":</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main()</a:t>
            </a:r>
          </a:p>
          <a:p>
            <a:endParaRPr lang="en-US"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97219A34-800A-4201-9009-E2896014A1E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38</a:t>
            </a:fld>
            <a:endParaRPr lang="en-US" dirty="0">
              <a:solidFill>
                <a:schemeClr val="bg1"/>
              </a:solidFill>
            </a:endParaRPr>
          </a:p>
        </p:txBody>
      </p:sp>
    </p:spTree>
    <p:extLst>
      <p:ext uri="{BB962C8B-B14F-4D97-AF65-F5344CB8AC3E}">
        <p14:creationId xmlns:p14="http://schemas.microsoft.com/office/powerpoint/2010/main" val="28369663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1792"/>
            <a:ext cx="7315200" cy="369332"/>
          </a:xfrm>
        </p:spPr>
        <p:txBody>
          <a:bodyPr/>
          <a:lstStyle/>
          <a:p>
            <a:r>
              <a:rPr lang="en-US" dirty="0"/>
              <a:t>Hierarchy chart: Convert Temperatures program</a:t>
            </a:r>
          </a:p>
        </p:txBody>
      </p:sp>
      <p:pic>
        <p:nvPicPr>
          <p:cNvPr id="9" name="Content Placeholder 8" descr="Refer to page 129 in text.">
            <a:extLst>
              <a:ext uri="{FF2B5EF4-FFF2-40B4-BE49-F238E27FC236}">
                <a16:creationId xmlns:a16="http://schemas.microsoft.com/office/drawing/2014/main" id="{ABDB81C2-BE8D-42C3-86F3-A8F6AD5E1F35}"/>
              </a:ext>
            </a:extLst>
          </p:cNvPr>
          <p:cNvPicPr>
            <a:picLocks noGrp="1" noChangeAspect="1"/>
          </p:cNvPicPr>
          <p:nvPr>
            <p:ph sz="quarter" idx="13"/>
          </p:nvPr>
        </p:nvPicPr>
        <p:blipFill>
          <a:blip r:embed="rId2"/>
          <a:stretch>
            <a:fillRect/>
          </a:stretch>
        </p:blipFill>
        <p:spPr>
          <a:xfrm>
            <a:off x="2513202" y="1210433"/>
            <a:ext cx="4117595" cy="2675767"/>
          </a:xfrm>
          <a:prstGeom prst="rect">
            <a:avLst/>
          </a:prstGeom>
        </p:spPr>
      </p:pic>
      <p:sp>
        <p:nvSpPr>
          <p:cNvPr id="8" name="Text Placeholder 7">
            <a:extLst>
              <a:ext uri="{FF2B5EF4-FFF2-40B4-BE49-F238E27FC236}">
                <a16:creationId xmlns:a16="http://schemas.microsoft.com/office/drawing/2014/main" id="{242620E5-E31C-471E-8858-A4F3B1AF02FA}"/>
              </a:ext>
            </a:extLst>
          </p:cNvPr>
          <p:cNvSpPr>
            <a:spLocks noGrp="1"/>
          </p:cNvSpPr>
          <p:nvPr>
            <p:ph type="body" sz="quarter" idx="15"/>
          </p:nvPr>
        </p:nvSpPr>
        <p:spPr>
          <a:xfrm>
            <a:off x="838200" y="4191000"/>
            <a:ext cx="7391400" cy="1676400"/>
          </a:xfrm>
        </p:spPr>
        <p:txBody>
          <a:bodyPr/>
          <a:lstStyle/>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A hierarchy outline for the same program</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main</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display menu</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convert temp</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to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celsius</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to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fahrenheit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2FAC81AE-4DD7-4B9F-8550-4EF54FB62686}"/>
              </a:ext>
            </a:extLst>
          </p:cNvPr>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39</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4231227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syntax for defining a function</a:t>
            </a:r>
          </a:p>
        </p:txBody>
      </p:sp>
      <p:sp>
        <p:nvSpPr>
          <p:cNvPr id="7" name="Text Placeholder 6">
            <a:extLst>
              <a:ext uri="{FF2B5EF4-FFF2-40B4-BE49-F238E27FC236}">
                <a16:creationId xmlns:a16="http://schemas.microsoft.com/office/drawing/2014/main" id="{2A896803-4D25-4D3E-BA51-B949D89EF307}"/>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600" b="1" i="1" dirty="0" err="1">
                <a:latin typeface="Courier New" panose="02070309020205020404" pitchFamily="49" charset="0"/>
                <a:ea typeface="Times New Roman" panose="02020603050405020304" pitchFamily="18" charset="0"/>
                <a:cs typeface="Times New Roman" panose="02020603050405020304" pitchFamily="18" charset="0"/>
              </a:rPr>
              <a:t>function_name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([arguments]):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statements</a:t>
            </a: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D8420F1E-4EBF-437F-8A02-7AC44842010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4</a:t>
            </a:fld>
            <a:endParaRPr lang="en-US" dirty="0">
              <a:solidFill>
                <a:schemeClr val="bg1"/>
              </a:solidFill>
            </a:endParaRPr>
          </a:p>
        </p:txBody>
      </p:sp>
    </p:spTree>
    <p:extLst>
      <p:ext uri="{BB962C8B-B14F-4D97-AF65-F5344CB8AC3E}">
        <p14:creationId xmlns:p14="http://schemas.microsoft.com/office/powerpoint/2010/main" val="38233365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Hierarchy chart: Guess the Number game</a:t>
            </a:r>
          </a:p>
        </p:txBody>
      </p:sp>
      <p:pic>
        <p:nvPicPr>
          <p:cNvPr id="9" name="Content Placeholder 8" descr="Refer to page 129 in text.">
            <a:extLst>
              <a:ext uri="{FF2B5EF4-FFF2-40B4-BE49-F238E27FC236}">
                <a16:creationId xmlns:a16="http://schemas.microsoft.com/office/drawing/2014/main" id="{5EF6CA8C-8EFA-4736-9E6C-4382A18028CC}"/>
              </a:ext>
            </a:extLst>
          </p:cNvPr>
          <p:cNvPicPr>
            <a:picLocks noGrp="1" noChangeAspect="1"/>
          </p:cNvPicPr>
          <p:nvPr>
            <p:ph sz="quarter" idx="13"/>
          </p:nvPr>
        </p:nvPicPr>
        <p:blipFill>
          <a:blip r:embed="rId2"/>
          <a:stretch>
            <a:fillRect/>
          </a:stretch>
        </p:blipFill>
        <p:spPr>
          <a:xfrm>
            <a:off x="2703414" y="1371600"/>
            <a:ext cx="3737172" cy="2005758"/>
          </a:xfrm>
          <a:prstGeom prst="rect">
            <a:avLst/>
          </a:prstGeom>
        </p:spPr>
      </p:pic>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C432E7F6-5545-42B0-9514-383155804E3E}"/>
              </a:ext>
            </a:extLst>
          </p:cNvPr>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40</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4299332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build a hierarchy chart</a:t>
            </a:r>
          </a:p>
        </p:txBody>
      </p:sp>
      <p:sp>
        <p:nvSpPr>
          <p:cNvPr id="7" name="Text Placeholder 6">
            <a:extLst>
              <a:ext uri="{FF2B5EF4-FFF2-40B4-BE49-F238E27FC236}">
                <a16:creationId xmlns:a16="http://schemas.microsoft.com/office/drawing/2014/main" id="{A1101905-4ED5-49AD-8BDE-C3C6C20E1B24}"/>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Start with a box for the main() function.</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At the next level, put boxes for the functions that the main() function needs to call. This usually includes the function that will control the main action of the program, plus any functions that need to be done before or after that function.</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Continue down the levels by dividing the higher-level functions into their component functions until there aren’t any more components.</a:t>
            </a:r>
          </a:p>
          <a:p>
            <a:endParaRPr lang="en-US"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F566285D-61E3-4866-896C-44F68B939F3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41</a:t>
            </a:fld>
            <a:endParaRPr lang="en-US" dirty="0">
              <a:solidFill>
                <a:schemeClr val="bg1"/>
              </a:solidFill>
            </a:endParaRPr>
          </a:p>
        </p:txBody>
      </p:sp>
    </p:spTree>
    <p:extLst>
      <p:ext uri="{BB962C8B-B14F-4D97-AF65-F5344CB8AC3E}">
        <p14:creationId xmlns:p14="http://schemas.microsoft.com/office/powerpoint/2010/main" val="29068981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creating hierarchy charts</a:t>
            </a:r>
          </a:p>
        </p:txBody>
      </p:sp>
      <p:sp>
        <p:nvSpPr>
          <p:cNvPr id="7" name="Text Placeholder 6">
            <a:extLst>
              <a:ext uri="{FF2B5EF4-FFF2-40B4-BE49-F238E27FC236}">
                <a16:creationId xmlns:a16="http://schemas.microsoft.com/office/drawing/2014/main" id="{3BF15B1C-198F-405A-992F-169266912E0D}"/>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The names in a chart should start with a verb and give a good indication of what the function does. Then, the names can easily be converted to Python function names.</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Each function should do everything that is related to the function name and nothing more. The code shouldn’t be split between two or more functions.</a:t>
            </a:r>
          </a:p>
          <a:p>
            <a:endParaRPr lang="en-US"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9927FD06-C6E3-402D-9AB2-DD6AE5AB9717}"/>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42</a:t>
            </a:fld>
            <a:endParaRPr lang="en-US" dirty="0">
              <a:solidFill>
                <a:schemeClr val="bg1"/>
              </a:solidFill>
            </a:endParaRPr>
          </a:p>
        </p:txBody>
      </p:sp>
    </p:spTree>
    <p:extLst>
      <p:ext uri="{BB962C8B-B14F-4D97-AF65-F5344CB8AC3E}">
        <p14:creationId xmlns:p14="http://schemas.microsoft.com/office/powerpoint/2010/main" val="25385994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rules for a Pig Dice game</a:t>
            </a:r>
          </a:p>
        </p:txBody>
      </p:sp>
      <p:sp>
        <p:nvSpPr>
          <p:cNvPr id="7" name="Text Placeholder 6">
            <a:extLst>
              <a:ext uri="{FF2B5EF4-FFF2-40B4-BE49-F238E27FC236}">
                <a16:creationId xmlns:a16="http://schemas.microsoft.com/office/drawing/2014/main" id="{9C70966B-EBD0-4496-8FC7-1FF3591457CF}"/>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For each turn, the player can choose to roll the die or hold.</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A turn ends when the player rolls a 1 or chooses to hold.</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If the player rolls a 1, all points are lost for that turn.</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If the player chooses to hold, all points for that turn are added to the total.</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If the player enters an invalid character, the roll or hold prompt is displayed and the player can make another entry.</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When a player reaches 20 points, the game ends and the number of turns is displayed.</a:t>
            </a:r>
          </a:p>
          <a:p>
            <a:endParaRPr lang="en-US"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9672F721-4340-4CBD-9C6C-2540F3A7437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43</a:t>
            </a:fld>
            <a:endParaRPr lang="en-US" dirty="0">
              <a:solidFill>
                <a:schemeClr val="bg1"/>
              </a:solidFill>
            </a:endParaRPr>
          </a:p>
        </p:txBody>
      </p:sp>
    </p:spTree>
    <p:extLst>
      <p:ext uri="{BB962C8B-B14F-4D97-AF65-F5344CB8AC3E}">
        <p14:creationId xmlns:p14="http://schemas.microsoft.com/office/powerpoint/2010/main" val="14860746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hierarchy chart for the Pig Dice game</a:t>
            </a:r>
          </a:p>
        </p:txBody>
      </p:sp>
      <p:pic>
        <p:nvPicPr>
          <p:cNvPr id="8" name="Content Placeholder 7" descr="Refer to page 129 in text.">
            <a:extLst>
              <a:ext uri="{FF2B5EF4-FFF2-40B4-BE49-F238E27FC236}">
                <a16:creationId xmlns:a16="http://schemas.microsoft.com/office/drawing/2014/main" id="{EB9A76D3-FC91-4C7A-8F17-F009CA664340}"/>
              </a:ext>
            </a:extLst>
          </p:cNvPr>
          <p:cNvPicPr>
            <a:picLocks noGrp="1" noChangeAspect="1"/>
          </p:cNvPicPr>
          <p:nvPr>
            <p:ph sz="quarter" idx="13"/>
          </p:nvPr>
        </p:nvPicPr>
        <p:blipFill>
          <a:blip r:embed="rId2"/>
          <a:stretch>
            <a:fillRect/>
          </a:stretch>
        </p:blipFill>
        <p:spPr>
          <a:xfrm>
            <a:off x="2346767" y="1295400"/>
            <a:ext cx="4450466" cy="3962743"/>
          </a:xfrm>
          <a:prstGeom prst="rect">
            <a:avLst/>
          </a:prstGeom>
        </p:spPr>
      </p:pic>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792FF130-CC74-45CF-B9BB-2FB209E9EF4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44</a:t>
            </a:fld>
            <a:endParaRPr lang="en-US" dirty="0">
              <a:solidFill>
                <a:schemeClr val="bg1"/>
              </a:solidFill>
            </a:endParaRPr>
          </a:p>
        </p:txBody>
      </p:sp>
    </p:spTree>
    <p:extLst>
      <p:ext uri="{BB962C8B-B14F-4D97-AF65-F5344CB8AC3E}">
        <p14:creationId xmlns:p14="http://schemas.microsoft.com/office/powerpoint/2010/main" val="33706574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user interface for the Pig Dice game</a:t>
            </a:r>
          </a:p>
        </p:txBody>
      </p:sp>
      <p:sp>
        <p:nvSpPr>
          <p:cNvPr id="7" name="Text Placeholder 6">
            <a:extLst>
              <a:ext uri="{FF2B5EF4-FFF2-40B4-BE49-F238E27FC236}">
                <a16:creationId xmlns:a16="http://schemas.microsoft.com/office/drawing/2014/main" id="{AB49878C-43DA-44AF-A499-9A793F07D2AE}"/>
              </a:ext>
            </a:extLst>
          </p:cNvPr>
          <p:cNvSpPr>
            <a:spLocks noGrp="1"/>
          </p:cNvSpPr>
          <p:nvPr>
            <p:ph type="body" sz="quarter" idx="15"/>
          </p:nvPr>
        </p:nvSpPr>
        <p:spPr>
          <a:xfrm>
            <a:off x="1295400" y="1143000"/>
            <a:ext cx="5105400" cy="3505200"/>
          </a:xfrm>
        </p:spPr>
        <p:txBody>
          <a:bodyPr/>
          <a:lstStyle/>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TURN 1</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Roll or hold? (r/h):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Die: 4</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Roll or hold? (r/h):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h</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Score for turn: 4</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Total score: 4</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TURN 2</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Roll or hold? (r/h): </a:t>
            </a:r>
            <a:r>
              <a:rPr lang="en-US" sz="16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Die: 1</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Turn over. No score.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6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You finished in 4 turns!</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A81EEEC7-C790-45A0-BB03-C6D04FFB54D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45</a:t>
            </a:fld>
            <a:endParaRPr lang="en-US" dirty="0">
              <a:solidFill>
                <a:schemeClr val="bg1"/>
              </a:solidFill>
            </a:endParaRPr>
          </a:p>
        </p:txBody>
      </p:sp>
    </p:spTree>
    <p:extLst>
      <p:ext uri="{BB962C8B-B14F-4D97-AF65-F5344CB8AC3E}">
        <p14:creationId xmlns:p14="http://schemas.microsoft.com/office/powerpoint/2010/main" val="3304186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9"/>
            <a:ext cx="7315200" cy="369332"/>
          </a:xfrm>
        </p:spPr>
        <p:txBody>
          <a:bodyPr/>
          <a:lstStyle/>
          <a:p>
            <a:r>
              <a:rPr lang="en-US" dirty="0"/>
              <a:t>The code for the Pig Dice game (part 1)</a:t>
            </a:r>
          </a:p>
        </p:txBody>
      </p:sp>
      <p:sp>
        <p:nvSpPr>
          <p:cNvPr id="7" name="Text Placeholder 6">
            <a:extLst>
              <a:ext uri="{FF2B5EF4-FFF2-40B4-BE49-F238E27FC236}">
                <a16:creationId xmlns:a16="http://schemas.microsoft.com/office/drawing/2014/main" id="{0C1A2A00-D5AF-4F0B-B670-BD4290F2FABA}"/>
              </a:ext>
            </a:extLst>
          </p:cNvPr>
          <p:cNvSpPr>
            <a:spLocks noGrp="1"/>
          </p:cNvSpPr>
          <p:nvPr>
            <p:ph type="body" sz="quarter" idx="13"/>
          </p:nvPr>
        </p:nvSpPr>
        <p:spPr>
          <a:xfrm>
            <a:off x="838200" y="1066800"/>
            <a:ext cx="7543800" cy="4876800"/>
          </a:xfrm>
        </p:spPr>
        <p:txBody>
          <a:bodyPr/>
          <a:lstStyle/>
          <a:p>
            <a:pPr marL="347345">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#!/usr/bin/env python3</a:t>
            </a:r>
          </a:p>
          <a:p>
            <a:pPr marL="347345" marR="0">
              <a:spcBef>
                <a:spcPts val="0"/>
              </a:spcBef>
              <a:spcAft>
                <a:spcPts val="0"/>
              </a:spcAft>
              <a:tabLst>
                <a:tab pos="1371600" algn="l"/>
              </a:tabLst>
            </a:pP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import random</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main():</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display_rules</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play_game</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display_rules</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print("Let's Play PIG!")</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 See how many turns it takes you to get to 20.")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 Turn ends when you hold or roll a 1.")</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 If you roll a 1, you lose all points for the turn.")</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 If you hold, you save all points for the turn.")</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a:t>
            </a:r>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8A4109F2-70FF-4651-B8EB-B76FE9D4F02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46</a:t>
            </a:fld>
            <a:endParaRPr lang="en-US" dirty="0">
              <a:solidFill>
                <a:schemeClr val="bg1"/>
              </a:solidFill>
            </a:endParaRPr>
          </a:p>
        </p:txBody>
      </p:sp>
    </p:spTree>
    <p:extLst>
      <p:ext uri="{BB962C8B-B14F-4D97-AF65-F5344CB8AC3E}">
        <p14:creationId xmlns:p14="http://schemas.microsoft.com/office/powerpoint/2010/main" val="1325988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9"/>
            <a:ext cx="7315200" cy="369332"/>
          </a:xfrm>
        </p:spPr>
        <p:txBody>
          <a:bodyPr/>
          <a:lstStyle/>
          <a:p>
            <a:r>
              <a:rPr lang="en-US" dirty="0"/>
              <a:t>The code for the Pig Dice game (part 2)</a:t>
            </a:r>
          </a:p>
        </p:txBody>
      </p:sp>
      <p:sp>
        <p:nvSpPr>
          <p:cNvPr id="7" name="Text Placeholder 6">
            <a:extLst>
              <a:ext uri="{FF2B5EF4-FFF2-40B4-BE49-F238E27FC236}">
                <a16:creationId xmlns:a16="http://schemas.microsoft.com/office/drawing/2014/main" id="{C67F30CF-B110-4020-9665-A03E555D4739}"/>
              </a:ext>
            </a:extLst>
          </p:cNvPr>
          <p:cNvSpPr>
            <a:spLocks noGrp="1"/>
          </p:cNvSpPr>
          <p:nvPr>
            <p:ph type="body" sz="quarter" idx="13"/>
          </p:nvPr>
        </p:nvSpPr>
        <p:spPr/>
        <p:txBody>
          <a:bodyPr/>
          <a:lstStyle/>
          <a:p>
            <a:pPr marL="228600"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def </a:t>
            </a:r>
            <a:r>
              <a:rPr lang="en-US" sz="14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play_game</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228600"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turn = 1</a:t>
            </a:r>
          </a:p>
          <a:p>
            <a:pPr marL="228600"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score = 0</a:t>
            </a:r>
          </a:p>
          <a:p>
            <a:pPr marL="228600"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game_over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False</a:t>
            </a:r>
          </a:p>
          <a:p>
            <a:pPr marL="228600"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while not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game_over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228600"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turn, score, </a:t>
            </a:r>
            <a:r>
              <a:rPr lang="en-US" sz="14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game_over</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 \</a:t>
            </a:r>
          </a:p>
          <a:p>
            <a:pPr marL="228600"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take_turn</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(turn, score, </a:t>
            </a:r>
            <a:r>
              <a:rPr lang="en-US" sz="14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game_over</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p>
          <a:p>
            <a:pPr marL="228600"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print()</a:t>
            </a:r>
          </a:p>
          <a:p>
            <a:pPr marL="228600"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print("Game over!")</a:t>
            </a:r>
          </a:p>
          <a:p>
            <a:pPr marL="228600" marR="0">
              <a:spcBef>
                <a:spcPts val="0"/>
              </a:spcBef>
              <a:spcAft>
                <a:spcPts val="0"/>
              </a:spcAft>
              <a:tabLst>
                <a:tab pos="1371600" algn="l"/>
              </a:tabLst>
            </a:pP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take_turn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turn, score,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game_over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print("TURN", turn)</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score_this_turn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turn_over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False</a:t>
            </a:r>
          </a:p>
          <a:p>
            <a:pPr marL="228600" marR="0">
              <a:spcBef>
                <a:spcPts val="0"/>
              </a:spcBef>
              <a:spcAft>
                <a:spcPts val="0"/>
              </a:spcAft>
              <a:tabLst>
                <a:tab pos="1371600" algn="l"/>
              </a:tabLst>
            </a:pP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4A6FF21A-AC0A-4B05-AE9C-E0DF9B73AAD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47</a:t>
            </a:fld>
            <a:endParaRPr lang="en-US" dirty="0">
              <a:solidFill>
                <a:schemeClr val="bg1"/>
              </a:solidFill>
            </a:endParaRPr>
          </a:p>
        </p:txBody>
      </p:sp>
    </p:spTree>
    <p:extLst>
      <p:ext uri="{BB962C8B-B14F-4D97-AF65-F5344CB8AC3E}">
        <p14:creationId xmlns:p14="http://schemas.microsoft.com/office/powerpoint/2010/main" val="662200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9"/>
            <a:ext cx="7315200" cy="369332"/>
          </a:xfrm>
        </p:spPr>
        <p:txBody>
          <a:bodyPr/>
          <a:lstStyle/>
          <a:p>
            <a:r>
              <a:rPr lang="en-US" dirty="0"/>
              <a:t>The code for the Pig Dice game (part 3)</a:t>
            </a:r>
          </a:p>
        </p:txBody>
      </p:sp>
      <p:sp>
        <p:nvSpPr>
          <p:cNvPr id="7" name="Text Placeholder 6">
            <a:extLst>
              <a:ext uri="{FF2B5EF4-FFF2-40B4-BE49-F238E27FC236}">
                <a16:creationId xmlns:a16="http://schemas.microsoft.com/office/drawing/2014/main" id="{3A650621-221A-40EB-B707-4A10E0643BE3}"/>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while not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turn_over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choice = input("Roll or hold? (r/h):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if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choice.lower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"r":</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rgbClr val="000000"/>
                </a:solidFill>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turn, score, </a:t>
            </a:r>
            <a:r>
              <a:rPr lang="en-US" sz="1400" b="1" dirty="0" err="1">
                <a:solidFill>
                  <a:srgbClr val="000000"/>
                </a:solidFill>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score_this_turn</a:t>
            </a:r>
            <a:r>
              <a:rPr lang="en-US" sz="1400" b="1" dirty="0">
                <a:solidFill>
                  <a:srgbClr val="000000"/>
                </a:solidFill>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solidFill>
                  <a:srgbClr val="000000"/>
                </a:solidFill>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turn_over</a:t>
            </a:r>
            <a:r>
              <a:rPr lang="en-US" sz="1400" b="1" dirty="0">
                <a:solidFill>
                  <a:srgbClr val="000000"/>
                </a:solidFill>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 \</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roll_die</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(turn, score,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score_this_turn</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elif</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choice.lower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"h":</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turn, score,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turn_over</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game_over</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       \</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hold_turn</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(turn, score,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score_this_turn</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else: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print("Invalid choice. Try again.")</a:t>
            </a:r>
          </a:p>
          <a:p>
            <a:pPr marL="347345" marR="0">
              <a:spcBef>
                <a:spcPts val="0"/>
              </a:spcBef>
              <a:spcAft>
                <a:spcPts val="0"/>
              </a:spcAft>
              <a:tabLst>
                <a:tab pos="13716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return turn, score,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game_over</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54BEBCCF-532F-4192-AB72-744E6FA0661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48</a:t>
            </a:fld>
            <a:endParaRPr lang="en-US" dirty="0">
              <a:solidFill>
                <a:schemeClr val="bg1"/>
              </a:solidFill>
            </a:endParaRPr>
          </a:p>
        </p:txBody>
      </p:sp>
    </p:spTree>
    <p:extLst>
      <p:ext uri="{BB962C8B-B14F-4D97-AF65-F5344CB8AC3E}">
        <p14:creationId xmlns:p14="http://schemas.microsoft.com/office/powerpoint/2010/main" val="41441600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9"/>
            <a:ext cx="7315200" cy="369332"/>
          </a:xfrm>
        </p:spPr>
        <p:txBody>
          <a:bodyPr/>
          <a:lstStyle/>
          <a:p>
            <a:r>
              <a:rPr lang="en-US" dirty="0"/>
              <a:t>The code for the Pig Dice game (part 4)</a:t>
            </a:r>
          </a:p>
        </p:txBody>
      </p:sp>
      <p:sp>
        <p:nvSpPr>
          <p:cNvPr id="7" name="Text Placeholder 6">
            <a:extLst>
              <a:ext uri="{FF2B5EF4-FFF2-40B4-BE49-F238E27FC236}">
                <a16:creationId xmlns:a16="http://schemas.microsoft.com/office/drawing/2014/main" id="{748176E8-A9FA-4335-8210-352030392835}"/>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roll_die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turn, score,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score_this_turn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fr-FR" sz="1400" b="1" dirty="0">
                <a:latin typeface="Courier New" panose="02070309020205020404" pitchFamily="49" charset="0"/>
                <a:ea typeface="Times New Roman" panose="02020603050405020304" pitchFamily="18" charset="0"/>
                <a:cs typeface="Times New Roman" panose="02020603050405020304" pitchFamily="18" charset="0"/>
              </a:rPr>
              <a:t>die = </a:t>
            </a:r>
            <a:r>
              <a:rPr lang="fr-FR" sz="1400" b="1" dirty="0" err="1">
                <a:latin typeface="Courier New" panose="02070309020205020404" pitchFamily="49" charset="0"/>
                <a:ea typeface="Times New Roman" panose="02020603050405020304" pitchFamily="18" charset="0"/>
                <a:cs typeface="Times New Roman" panose="02020603050405020304" pitchFamily="18" charset="0"/>
              </a:rPr>
              <a:t>random.randint</a:t>
            </a:r>
            <a:r>
              <a:rPr lang="fr-FR" sz="1400" b="1" dirty="0">
                <a:latin typeface="Courier New" panose="02070309020205020404" pitchFamily="49" charset="0"/>
                <a:ea typeface="Times New Roman" panose="02020603050405020304" pitchFamily="18" charset="0"/>
                <a:cs typeface="Times New Roman" panose="02020603050405020304" pitchFamily="18" charset="0"/>
              </a:rPr>
              <a:t>(1, 6)</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fr-FR" sz="1400" b="1" dirty="0">
                <a:latin typeface="Courier New" panose="02070309020205020404" pitchFamily="49" charset="0"/>
                <a:ea typeface="Times New Roman" panose="02020603050405020304" pitchFamily="18" charset="0"/>
                <a:cs typeface="Times New Roman" panose="02020603050405020304" pitchFamily="18" charset="0"/>
              </a:rPr>
              <a:t>    </a:t>
            </a:r>
            <a:r>
              <a:rPr lang="fr-FR" sz="1400" b="1" dirty="0" err="1">
                <a:latin typeface="Courier New" panose="02070309020205020404" pitchFamily="49" charset="0"/>
                <a:ea typeface="Times New Roman" panose="02020603050405020304" pitchFamily="18" charset="0"/>
                <a:cs typeface="Times New Roman" panose="02020603050405020304" pitchFamily="18" charset="0"/>
              </a:rPr>
              <a:t>print</a:t>
            </a:r>
            <a:r>
              <a:rPr lang="fr-FR" sz="1400" b="1" dirty="0">
                <a:latin typeface="Courier New" panose="02070309020205020404" pitchFamily="49" charset="0"/>
                <a:ea typeface="Times New Roman" panose="02020603050405020304" pitchFamily="18" charset="0"/>
                <a:cs typeface="Times New Roman" panose="02020603050405020304" pitchFamily="18" charset="0"/>
              </a:rPr>
              <a:t>("Die:", </a:t>
            </a:r>
            <a:r>
              <a:rPr lang="fr-FR" sz="1400" b="1" dirty="0" err="1">
                <a:latin typeface="Courier New" panose="02070309020205020404" pitchFamily="49" charset="0"/>
                <a:ea typeface="Times New Roman" panose="02020603050405020304" pitchFamily="18" charset="0"/>
                <a:cs typeface="Times New Roman" panose="02020603050405020304" pitchFamily="18" charset="0"/>
              </a:rPr>
              <a:t>str</a:t>
            </a:r>
            <a:r>
              <a:rPr lang="fr-FR" sz="1400" b="1" dirty="0">
                <a:latin typeface="Courier New" panose="02070309020205020404" pitchFamily="49" charset="0"/>
                <a:ea typeface="Times New Roman" panose="02020603050405020304" pitchFamily="18" charset="0"/>
                <a:cs typeface="Times New Roman" panose="02020603050405020304" pitchFamily="18" charset="0"/>
              </a:rPr>
              <a:t>(die))</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fr-FR"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if die == 1:</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score_this_turn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turn += 1</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print("Turn over. No score.\n")</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turn_over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True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else: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score_this_turn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die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turn_over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False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return turn, score,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score_this_turn</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turn_over</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88B8407E-F701-4A6B-B1A0-1B6FEBCE3E1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49</a:t>
            </a:fld>
            <a:endParaRPr lang="en-US" dirty="0">
              <a:solidFill>
                <a:schemeClr val="bg1"/>
              </a:solidFill>
            </a:endParaRPr>
          </a:p>
        </p:txBody>
      </p:sp>
    </p:spTree>
    <p:extLst>
      <p:ext uri="{BB962C8B-B14F-4D97-AF65-F5344CB8AC3E}">
        <p14:creationId xmlns:p14="http://schemas.microsoft.com/office/powerpoint/2010/main" val="797533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function that doesn’t accept arguments</a:t>
            </a:r>
          </a:p>
        </p:txBody>
      </p:sp>
      <p:sp>
        <p:nvSpPr>
          <p:cNvPr id="7" name="Text Placeholder 6">
            <a:extLst>
              <a:ext uri="{FF2B5EF4-FFF2-40B4-BE49-F238E27FC236}">
                <a16:creationId xmlns:a16="http://schemas.microsoft.com/office/drawing/2014/main" id="{7CC1DAAC-DF6F-4F88-A893-E2BCD7DA5218}"/>
              </a:ext>
            </a:extLst>
          </p:cNvPr>
          <p:cNvSpPr>
            <a:spLocks noGrp="1"/>
          </p:cNvSpPr>
          <p:nvPr>
            <p:ph type="body" sz="quarter" idx="13"/>
          </p:nvPr>
        </p:nvSpPr>
        <p:spPr/>
        <p:txBody>
          <a:bodyPr/>
          <a:lstStyle/>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define it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print_welcome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print("Welcome to the Future Value Calculator")</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print()</a:t>
            </a: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call it</a:t>
            </a:r>
          </a:p>
          <a:p>
            <a:pPr marL="347345" marR="0">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print_welcome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prints welcome message</a:t>
            </a:r>
          </a:p>
          <a:p>
            <a:endParaRPr lang="en-US"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50913FD4-BD8E-47B1-9712-CBF4E8CC42E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5</a:t>
            </a:fld>
            <a:endParaRPr lang="en-US" dirty="0">
              <a:solidFill>
                <a:schemeClr val="bg1"/>
              </a:solidFill>
            </a:endParaRPr>
          </a:p>
        </p:txBody>
      </p:sp>
    </p:spTree>
    <p:extLst>
      <p:ext uri="{BB962C8B-B14F-4D97-AF65-F5344CB8AC3E}">
        <p14:creationId xmlns:p14="http://schemas.microsoft.com/office/powerpoint/2010/main" val="31921672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9"/>
            <a:ext cx="7315200" cy="369332"/>
          </a:xfrm>
        </p:spPr>
        <p:txBody>
          <a:bodyPr/>
          <a:lstStyle/>
          <a:p>
            <a:r>
              <a:rPr lang="en-US" dirty="0"/>
              <a:t>The code for the Pig </a:t>
            </a:r>
            <a:r>
              <a:rPr lang="en-US"/>
              <a:t>Dice game </a:t>
            </a:r>
            <a:r>
              <a:rPr lang="en-US" dirty="0"/>
              <a:t>(</a:t>
            </a:r>
            <a:r>
              <a:rPr lang="en-US"/>
              <a:t>part 5)</a:t>
            </a:r>
            <a:endParaRPr lang="en-US" dirty="0"/>
          </a:p>
        </p:txBody>
      </p:sp>
      <p:sp>
        <p:nvSpPr>
          <p:cNvPr id="7" name="Text Placeholder 6">
            <a:extLst>
              <a:ext uri="{FF2B5EF4-FFF2-40B4-BE49-F238E27FC236}">
                <a16:creationId xmlns:a16="http://schemas.microsoft.com/office/drawing/2014/main" id="{3757B901-5D7E-46FF-8DD2-D16754FD6866}"/>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hold_turn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turn, score,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score_this_turn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print("Score for turn:",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score_this_turn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score +=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score_this_turn</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print("Total score:", score, "\n")</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turn_over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True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game_over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False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if score &gt;= 20: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print("You finished in", turn, "turns!")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game_over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True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return turn, score,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turn_over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game_over</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turn += 1</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return turn, score,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turn_over</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game_over</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44DDFED9-48AE-4500-83B9-4257B985C20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50</a:t>
            </a:fld>
            <a:endParaRPr lang="en-US" dirty="0">
              <a:solidFill>
                <a:schemeClr val="bg1"/>
              </a:solidFill>
            </a:endParaRPr>
          </a:p>
        </p:txBody>
      </p:sp>
    </p:spTree>
    <p:extLst>
      <p:ext uri="{BB962C8B-B14F-4D97-AF65-F5344CB8AC3E}">
        <p14:creationId xmlns:p14="http://schemas.microsoft.com/office/powerpoint/2010/main" val="588160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function that has one argument</a:t>
            </a:r>
          </a:p>
        </p:txBody>
      </p:sp>
      <p:sp>
        <p:nvSpPr>
          <p:cNvPr id="7" name="Text Placeholder 6">
            <a:extLst>
              <a:ext uri="{FF2B5EF4-FFF2-40B4-BE49-F238E27FC236}">
                <a16:creationId xmlns:a16="http://schemas.microsoft.com/office/drawing/2014/main" id="{9885998F-6F4B-4669-A79D-E26708968FC0}"/>
              </a:ext>
            </a:extLst>
          </p:cNvPr>
          <p:cNvSpPr>
            <a:spLocks noGrp="1"/>
          </p:cNvSpPr>
          <p:nvPr>
            <p:ph type="body" sz="quarter" idx="13"/>
          </p:nvPr>
        </p:nvSpPr>
        <p:spPr/>
        <p:txBody>
          <a:bodyPr/>
          <a:lstStyle/>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define it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print_welcome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(message):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print(message)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print()</a:t>
            </a: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call it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message = "Welcome to the Future Value Calculator"</a:t>
            </a:r>
          </a:p>
          <a:p>
            <a:pPr marL="347345" marR="0">
              <a:spcBef>
                <a:spcPts val="0"/>
              </a:spcBef>
              <a:spcAft>
                <a:spcPts val="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print_welcome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(message)    # prints welcome message</a:t>
            </a:r>
          </a:p>
          <a:p>
            <a:endParaRPr lang="en-US"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34324995-439F-4976-B769-DC86ACC8532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6</a:t>
            </a:fld>
            <a:endParaRPr lang="en-US" dirty="0">
              <a:solidFill>
                <a:schemeClr val="bg1"/>
              </a:solidFill>
            </a:endParaRPr>
          </a:p>
        </p:txBody>
      </p:sp>
    </p:spTree>
    <p:extLst>
      <p:ext uri="{BB962C8B-B14F-4D97-AF65-F5344CB8AC3E}">
        <p14:creationId xmlns:p14="http://schemas.microsoft.com/office/powerpoint/2010/main" val="335210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8"/>
            <a:ext cx="7315200" cy="746611"/>
          </a:xfrm>
        </p:spPr>
        <p:txBody>
          <a:bodyPr/>
          <a:lstStyle/>
          <a:p>
            <a:r>
              <a:rPr lang="en-US" dirty="0"/>
              <a:t>A function that accepts two arguments </a:t>
            </a:r>
            <a:br>
              <a:rPr lang="en-US" dirty="0"/>
            </a:br>
            <a:r>
              <a:rPr lang="en-US" dirty="0"/>
              <a:t>and returns a value</a:t>
            </a:r>
          </a:p>
        </p:txBody>
      </p:sp>
      <p:sp>
        <p:nvSpPr>
          <p:cNvPr id="7" name="Text Placeholder 6">
            <a:extLst>
              <a:ext uri="{FF2B5EF4-FFF2-40B4-BE49-F238E27FC236}">
                <a16:creationId xmlns:a16="http://schemas.microsoft.com/office/drawing/2014/main" id="{B85785B8-6D53-4178-A724-028A9EFFC4A2}"/>
              </a:ext>
            </a:extLst>
          </p:cNvPr>
          <p:cNvSpPr>
            <a:spLocks noGrp="1"/>
          </p:cNvSpPr>
          <p:nvPr>
            <p:ph type="body" sz="quarter" idx="13"/>
          </p:nvPr>
        </p:nvSpPr>
        <p:spPr>
          <a:xfrm>
            <a:off x="838200" y="1371598"/>
            <a:ext cx="7391400" cy="4572001"/>
          </a:xfrm>
        </p:spPr>
        <p:txBody>
          <a:bodyPr/>
          <a:lstStyle/>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define it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calculate_miles_per_gallon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miles_driven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gallons):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mpg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miles_driven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gallons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mpg = round(mpg, 1)</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return mpg</a:t>
            </a: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call it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miles = 500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gallons = 14</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mpg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calculate_miles_per_gallon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(miles, gallons)	# 35.7</a:t>
            </a:r>
          </a:p>
          <a:p>
            <a:endParaRPr lang="en-US"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5B97D403-1C8A-48ED-B330-F954907F113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7</a:t>
            </a:fld>
            <a:endParaRPr lang="en-US" dirty="0">
              <a:solidFill>
                <a:schemeClr val="bg1"/>
              </a:solidFill>
            </a:endParaRPr>
          </a:p>
        </p:txBody>
      </p:sp>
    </p:spTree>
    <p:extLst>
      <p:ext uri="{BB962C8B-B14F-4D97-AF65-F5344CB8AC3E}">
        <p14:creationId xmlns:p14="http://schemas.microsoft.com/office/powerpoint/2010/main" val="3186241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main() function that calls another function</a:t>
            </a:r>
          </a:p>
        </p:txBody>
      </p:sp>
      <p:sp>
        <p:nvSpPr>
          <p:cNvPr id="7" name="Text Placeholder 6">
            <a:extLst>
              <a:ext uri="{FF2B5EF4-FFF2-40B4-BE49-F238E27FC236}">
                <a16:creationId xmlns:a16="http://schemas.microsoft.com/office/drawing/2014/main" id="{0A7DD535-8F8B-4A2D-8615-5C05B108734A}"/>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usr</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/bin/env python3</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highlight>
                  <a:srgbClr val="FFFF00"/>
                </a:highlight>
                <a:latin typeface="Courier New" panose="02070309020205020404" pitchFamily="49" charset="0"/>
                <a:cs typeface="Times New Roman" panose="02020603050405020304" pitchFamily="18" charset="0"/>
              </a:rPr>
              <a:t>def main():</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display a welcome message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print("The Future Value Calculator\n")</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get input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monthly_investment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float(input(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"Enter monthly investment: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yearly_interest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float(input(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"Enter yearly interest rate: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years = int(input(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"Enter number of years: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get the future value</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highlight>
                  <a:srgbClr val="FFFF00"/>
                </a:highlight>
                <a:latin typeface="Courier New" panose="02070309020205020404" pitchFamily="49" charset="0"/>
                <a:cs typeface="Times New Roman" panose="02020603050405020304" pitchFamily="18" charset="0"/>
              </a:rPr>
              <a:t>calculate_future_value</a:t>
            </a:r>
            <a:r>
              <a:rPr lang="en-US" sz="1400" b="1" dirty="0">
                <a:highlight>
                  <a:srgbClr val="FFFF00"/>
                </a:highlight>
                <a:latin typeface="Courier New" panose="02070309020205020404" pitchFamily="49"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cs typeface="Times New Roman" panose="02020603050405020304" pitchFamily="18" charset="0"/>
              </a:rPr>
              <a:t>monthly_investment</a:t>
            </a:r>
            <a:r>
              <a:rPr lang="en-US" sz="1400" b="1" dirty="0">
                <a:highlight>
                  <a:srgbClr val="FFFF00"/>
                </a:highlight>
                <a:latin typeface="Courier New" panose="02070309020205020404" pitchFamily="49" charset="0"/>
                <a:cs typeface="Times New Roman" panose="02020603050405020304" pitchFamily="18" charset="0"/>
              </a:rPr>
              <a:t>, </a:t>
            </a:r>
            <a:r>
              <a:rPr lang="en-US" sz="1400" b="1" dirty="0" err="1">
                <a:highlight>
                  <a:srgbClr val="FFFF00"/>
                </a:highlight>
                <a:latin typeface="Courier New" panose="02070309020205020404" pitchFamily="49" charset="0"/>
                <a:cs typeface="Times New Roman" panose="02020603050405020304" pitchFamily="18" charset="0"/>
              </a:rPr>
              <a:t>yearly_interest</a:t>
            </a:r>
            <a:r>
              <a:rPr lang="en-US" sz="1400" b="1" dirty="0">
                <a:highlight>
                  <a:srgbClr val="FFFF00"/>
                </a:highlight>
                <a:latin typeface="Courier New" panose="02070309020205020404" pitchFamily="49" charset="0"/>
                <a:cs typeface="Times New Roman" panose="02020603050405020304" pitchFamily="18" charset="0"/>
              </a:rPr>
              <a:t>, years)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 display output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print("Future value:              ", round(</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2))</a:t>
            </a:r>
          </a:p>
          <a:p>
            <a:endParaRPr lang="en-US" sz="1400"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3C11963E-E072-4DA3-8A84-CFD9AB66940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8</a:t>
            </a:fld>
            <a:endParaRPr lang="en-US" dirty="0">
              <a:solidFill>
                <a:schemeClr val="bg1"/>
              </a:solidFill>
            </a:endParaRPr>
          </a:p>
        </p:txBody>
      </p:sp>
    </p:spTree>
    <p:extLst>
      <p:ext uri="{BB962C8B-B14F-4D97-AF65-F5344CB8AC3E}">
        <p14:creationId xmlns:p14="http://schemas.microsoft.com/office/powerpoint/2010/main" val="2568878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ways to call a main() function</a:t>
            </a:r>
          </a:p>
        </p:txBody>
      </p:sp>
      <p:sp>
        <p:nvSpPr>
          <p:cNvPr id="7" name="Text Placeholder 6">
            <a:extLst>
              <a:ext uri="{FF2B5EF4-FFF2-40B4-BE49-F238E27FC236}">
                <a16:creationId xmlns:a16="http://schemas.microsoft.com/office/drawing/2014/main" id="{F916120E-AF1F-423B-AF2C-E59A0EA7FA11}"/>
              </a:ext>
            </a:extLst>
          </p:cNvPr>
          <p:cNvSpPr>
            <a:spLocks noGrp="1"/>
          </p:cNvSpPr>
          <p:nvPr>
            <p:ph type="body" sz="quarter" idx="13"/>
          </p:nvPr>
        </p:nvSpPr>
        <p:spPr/>
        <p:txBody>
          <a:bodyPr/>
          <a:lstStyle/>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Code a simple call statement (not recommended)</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main()</a:t>
            </a:r>
          </a:p>
          <a:p>
            <a:pPr marL="347345" marR="0">
              <a:spcBef>
                <a:spcPts val="900"/>
              </a:spcBef>
              <a:spcAft>
                <a:spcPts val="600"/>
              </a:spcAft>
              <a:tabLst>
                <a:tab pos="1371600" algn="l"/>
                <a:tab pos="2743200" algn="l"/>
              </a:tabLst>
            </a:pP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Code a call statement within an if statement </a:t>
            </a:r>
            <a:b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br>
            <a:r>
              <a:rPr lang="en-US"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that checks if current module is main module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if __name__ == "__main__":  # if main module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main()			 # call main() function</a:t>
            </a:r>
          </a:p>
          <a:p>
            <a:endParaRPr lang="en-US" dirty="0"/>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p>
        </p:txBody>
      </p:sp>
      <p:sp>
        <p:nvSpPr>
          <p:cNvPr id="6" name="Slide Number Placeholder 5">
            <a:extLst>
              <a:ext uri="{FF2B5EF4-FFF2-40B4-BE49-F238E27FC236}">
                <a16:creationId xmlns:a16="http://schemas.microsoft.com/office/drawing/2014/main" id="{D064939A-DC99-49A1-A8A7-ACB15B8F4F8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9</a:t>
            </a:fld>
            <a:endParaRPr lang="en-US" dirty="0">
              <a:solidFill>
                <a:schemeClr val="bg1"/>
              </a:solidFill>
            </a:endParaRPr>
          </a:p>
        </p:txBody>
      </p:sp>
    </p:spTree>
    <p:extLst>
      <p:ext uri="{BB962C8B-B14F-4D97-AF65-F5344CB8AC3E}">
        <p14:creationId xmlns:p14="http://schemas.microsoft.com/office/powerpoint/2010/main" val="2735090365"/>
      </p:ext>
    </p:extLst>
  </p:cSld>
  <p:clrMapOvr>
    <a:masterClrMapping/>
  </p:clrMapOvr>
</p:sld>
</file>

<file path=ppt/theme/theme1.xml><?xml version="1.0" encoding="utf-8"?>
<a:theme xmlns:a="http://schemas.openxmlformats.org/drawingml/2006/main" name="Master slides_with_titles_logo">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MA accessible slides.potx" id="{FA774D23-CD87-4BB6-B365-D73C968B11E5}" vid="{78B8C40C-25A7-4077-896B-60A8EE8B832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MMA accessible slides</Template>
  <TotalTime>429</TotalTime>
  <Words>5126</Words>
  <Application>Microsoft Office PowerPoint</Application>
  <PresentationFormat>On-screen Show (4:3)</PresentationFormat>
  <Paragraphs>731</Paragraphs>
  <Slides>50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Arial Narrow</vt:lpstr>
      <vt:lpstr>Courier New</vt:lpstr>
      <vt:lpstr>Symbol</vt:lpstr>
      <vt:lpstr>Times New Roman</vt:lpstr>
      <vt:lpstr>Master slides_with_titles_logo</vt:lpstr>
      <vt:lpstr>Chapter 4</vt:lpstr>
      <vt:lpstr>Objectives (part 1)</vt:lpstr>
      <vt:lpstr>Objectives (part 2)</vt:lpstr>
      <vt:lpstr>The syntax for defining a function</vt:lpstr>
      <vt:lpstr>A function that doesn’t accept arguments</vt:lpstr>
      <vt:lpstr>A function that has one argument</vt:lpstr>
      <vt:lpstr>A function that accepts two arguments  and returns a value</vt:lpstr>
      <vt:lpstr>A main() function that calls another function</vt:lpstr>
      <vt:lpstr>Two ways to call a main() function</vt:lpstr>
      <vt:lpstr>The user interface for the Future Value program</vt:lpstr>
      <vt:lpstr>The code for the Future Value program (part 1)</vt:lpstr>
      <vt:lpstr>The code for the Future Value program (part 2)</vt:lpstr>
      <vt:lpstr>The code for the Future Value program (part 3)</vt:lpstr>
      <vt:lpstr>A function with a default value</vt:lpstr>
      <vt:lpstr>How to call the function and use its default value</vt:lpstr>
      <vt:lpstr>How to use default values  in your function definitions</vt:lpstr>
      <vt:lpstr>How to call the function with named arguments</vt:lpstr>
      <vt:lpstr>How to use named arguments  in your calling statements</vt:lpstr>
      <vt:lpstr>Functions that use local variables</vt:lpstr>
      <vt:lpstr>A function that changes a global variable  (not recommended)</vt:lpstr>
      <vt:lpstr>A local variable that shadows a global variable (not recommended)</vt:lpstr>
      <vt:lpstr>A function that uses a global constant (OK to use)</vt:lpstr>
      <vt:lpstr>The temperature.py file (temperature module)</vt:lpstr>
      <vt:lpstr>The console when you run the temperature module</vt:lpstr>
      <vt:lpstr>How to document a module with docstrings</vt:lpstr>
      <vt:lpstr>How to view the documentation for a module</vt:lpstr>
      <vt:lpstr>The syntax for importing a module  into a local namespace</vt:lpstr>
      <vt:lpstr>The syntax for importing into the global namespace</vt:lpstr>
      <vt:lpstr>User interface: The Convert Temperatures program</vt:lpstr>
      <vt:lpstr>The Convert Temperatures program (part 1)</vt:lpstr>
      <vt:lpstr>The Convert Temperatures program (part 2)</vt:lpstr>
      <vt:lpstr>Some of the standard modules presented  in this book</vt:lpstr>
      <vt:lpstr>Three functions of the random module</vt:lpstr>
      <vt:lpstr>A statement that imports the random module</vt:lpstr>
      <vt:lpstr>Code that simulates rolling a pair of dice</vt:lpstr>
      <vt:lpstr>The user interface for the Guess the Number game</vt:lpstr>
      <vt:lpstr>The code for the Guess the Number game (part 1)</vt:lpstr>
      <vt:lpstr>The code for the Guess the Number game (part 2)</vt:lpstr>
      <vt:lpstr>Hierarchy chart: Convert Temperatures program</vt:lpstr>
      <vt:lpstr>Hierarchy chart: Guess the Number game</vt:lpstr>
      <vt:lpstr>How to build a hierarchy chart</vt:lpstr>
      <vt:lpstr>Guidelines for creating hierarchy charts</vt:lpstr>
      <vt:lpstr>The rules for a Pig Dice game</vt:lpstr>
      <vt:lpstr>A hierarchy chart for the Pig Dice game</vt:lpstr>
      <vt:lpstr>The user interface for the Pig Dice game</vt:lpstr>
      <vt:lpstr>The code for the Pig Dice game (part 1)</vt:lpstr>
      <vt:lpstr>The code for the Pig Dice game (part 2)</vt:lpstr>
      <vt:lpstr>The code for the Pig Dice game (part 3)</vt:lpstr>
      <vt:lpstr>The code for the Pig Dice game (part 4)</vt:lpstr>
      <vt:lpstr>The code for the Pig Dice game (part 5)</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dc:title>
  <dc:creator>Judy Taylor</dc:creator>
  <cp:lastModifiedBy>Anne Boehm</cp:lastModifiedBy>
  <cp:revision>30</cp:revision>
  <cp:lastPrinted>2016-01-14T23:03:16Z</cp:lastPrinted>
  <dcterms:created xsi:type="dcterms:W3CDTF">2019-07-23T17:12:35Z</dcterms:created>
  <dcterms:modified xsi:type="dcterms:W3CDTF">2021-03-19T16:33:45Z</dcterms:modified>
</cp:coreProperties>
</file>