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1"/>
  </p:sldMasterIdLst>
  <p:notesMasterIdLst>
    <p:notesMasterId r:id="rId56"/>
  </p:notesMasterIdLst>
  <p:handoutMasterIdLst>
    <p:handoutMasterId r:id="rId57"/>
  </p:handoutMasterIdLst>
  <p:sldIdLst>
    <p:sldId id="256" r:id="rId2"/>
    <p:sldId id="324" r:id="rId3"/>
    <p:sldId id="375" r:id="rId4"/>
    <p:sldId id="325" r:id="rId5"/>
    <p:sldId id="326" r:id="rId6"/>
    <p:sldId id="327" r:id="rId7"/>
    <p:sldId id="328" r:id="rId8"/>
    <p:sldId id="329" r:id="rId9"/>
    <p:sldId id="376" r:id="rId10"/>
    <p:sldId id="330" r:id="rId11"/>
    <p:sldId id="331" r:id="rId12"/>
    <p:sldId id="332" r:id="rId13"/>
    <p:sldId id="333" r:id="rId14"/>
    <p:sldId id="334" r:id="rId15"/>
    <p:sldId id="335" r:id="rId16"/>
    <p:sldId id="336" r:id="rId17"/>
    <p:sldId id="337" r:id="rId18"/>
    <p:sldId id="338" r:id="rId19"/>
    <p:sldId id="339" r:id="rId20"/>
    <p:sldId id="340" r:id="rId21"/>
    <p:sldId id="341" r:id="rId22"/>
    <p:sldId id="342" r:id="rId23"/>
    <p:sldId id="343" r:id="rId24"/>
    <p:sldId id="344" r:id="rId25"/>
    <p:sldId id="345" r:id="rId26"/>
    <p:sldId id="346" r:id="rId27"/>
    <p:sldId id="347" r:id="rId28"/>
    <p:sldId id="348" r:id="rId29"/>
    <p:sldId id="349" r:id="rId30"/>
    <p:sldId id="350" r:id="rId31"/>
    <p:sldId id="351" r:id="rId32"/>
    <p:sldId id="352" r:id="rId33"/>
    <p:sldId id="353" r:id="rId34"/>
    <p:sldId id="354" r:id="rId35"/>
    <p:sldId id="355" r:id="rId36"/>
    <p:sldId id="356" r:id="rId37"/>
    <p:sldId id="357" r:id="rId38"/>
    <p:sldId id="358" r:id="rId39"/>
    <p:sldId id="359" r:id="rId40"/>
    <p:sldId id="360" r:id="rId41"/>
    <p:sldId id="361" r:id="rId42"/>
    <p:sldId id="362" r:id="rId43"/>
    <p:sldId id="363" r:id="rId44"/>
    <p:sldId id="364" r:id="rId45"/>
    <p:sldId id="365" r:id="rId46"/>
    <p:sldId id="366" r:id="rId47"/>
    <p:sldId id="367" r:id="rId48"/>
    <p:sldId id="368" r:id="rId49"/>
    <p:sldId id="369" r:id="rId50"/>
    <p:sldId id="370" r:id="rId51"/>
    <p:sldId id="371" r:id="rId52"/>
    <p:sldId id="377" r:id="rId53"/>
    <p:sldId id="372" r:id="rId54"/>
    <p:sldId id="373" r:id="rId55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20396D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155" autoAdjust="0"/>
    <p:restoredTop sz="86452" autoAdjust="0"/>
  </p:normalViewPr>
  <p:slideViewPr>
    <p:cSldViewPr>
      <p:cViewPr varScale="1">
        <p:scale>
          <a:sx n="111" d="100"/>
          <a:sy n="111" d="100"/>
        </p:scale>
        <p:origin x="1134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3/23/2021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numb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1143000"/>
            <a:ext cx="7772400" cy="553998"/>
          </a:xfrm>
        </p:spPr>
        <p:txBody>
          <a:bodyPr lIns="0" tIns="0" rIns="0" bIns="0" anchor="t" anchorCtr="0">
            <a:spAutoFit/>
          </a:bodyPr>
          <a:lstStyle>
            <a:lvl1pPr>
              <a:defRPr sz="3600" b="1" i="0" baseline="0">
                <a:solidFill>
                  <a:srgbClr val="000099"/>
                </a:solidFill>
              </a:defRPr>
            </a:lvl1pPr>
          </a:lstStyle>
          <a:p>
            <a:r>
              <a:rPr lang="en-US" dirty="0"/>
              <a:t>Chapter number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905000" y="2209800"/>
            <a:ext cx="5334000" cy="2971800"/>
          </a:xfrm>
        </p:spPr>
        <p:txBody>
          <a:bodyPr/>
          <a:lstStyle>
            <a:lvl1pPr marL="0" indent="0" algn="ctr">
              <a:buNone/>
              <a:defRPr sz="4800" b="1" baseline="0"/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3205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17566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12800" y="2895600"/>
            <a:ext cx="7315200" cy="163340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2800" y="4605202"/>
            <a:ext cx="7391400" cy="1414598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24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igur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9993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4876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73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143000"/>
            <a:ext cx="7315200" cy="4800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5222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Consol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27432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3892100"/>
            <a:ext cx="6934200" cy="2049956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112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Console_Text_Consol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9906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1295400" y="2150899"/>
            <a:ext cx="6934200" cy="815635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838200" y="3347534"/>
            <a:ext cx="7391400" cy="1496734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4982112"/>
            <a:ext cx="6934200" cy="885288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291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1143000"/>
            <a:ext cx="6934200" cy="3200400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901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38200" y="3733800"/>
            <a:ext cx="7391400" cy="2209799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202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730079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5" hasCustomPrompt="1"/>
          </p:nvPr>
        </p:nvSpPr>
        <p:spPr>
          <a:xfrm>
            <a:off x="914400" y="4267200"/>
            <a:ext cx="7315200" cy="1676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Object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147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22138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12800" y="3319598"/>
            <a:ext cx="7315200" cy="2438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097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20396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2667000" y="6248400"/>
            <a:ext cx="3886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Python Programming (2nd Ed.)</a:t>
            </a: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5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30" y="6397412"/>
            <a:ext cx="1228170" cy="2319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3" r:id="rId5"/>
    <p:sldLayoutId id="2147483681" r:id="rId6"/>
    <p:sldLayoutId id="2147483674" r:id="rId7"/>
    <p:sldLayoutId id="2147483676" r:id="rId8"/>
    <p:sldLayoutId id="2147483675" r:id="rId9"/>
    <p:sldLayoutId id="2147483684" r:id="rId10"/>
    <p:sldLayoutId id="2147483685" r:id="rId11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14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How to </a:t>
            </a:r>
            <a:br>
              <a:rPr lang="en-US" dirty="0"/>
            </a:br>
            <a:r>
              <a:rPr lang="en-US" dirty="0"/>
              <a:t>define and use your own classes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278AD3-8996-42E4-B48D-095DA864F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2264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import a class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545EB73-38DF-4867-9BC6-4F6527FD666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syntax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1600" b="1" i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module_name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import </a:t>
            </a:r>
            <a:r>
              <a:rPr lang="en-US" sz="1600" b="1" i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ClassName1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[, </a:t>
            </a:r>
            <a:r>
              <a:rPr lang="en-US" sz="1600" b="1" i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ClassName2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]...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the Product class from the objects module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objects import Product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37523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create an object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437F89A-AD59-4426-932E-FBE1DBEDFB2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syntax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i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i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([</a:t>
            </a:r>
            <a:r>
              <a:rPr lang="en-US" sz="1600" b="1" i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parameters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])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two Product objects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product1 = Product('Stanley 13 Ounce Wood Hammer',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12.99, 62)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product2 = Product('National Hardware 3/4" Wire Nails',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5.06, 0)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50792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access the attributes of an object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3D5FAF3-E46F-490B-93CE-6CF6C1DE38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syntax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i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objectName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600" b="1" i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attributeName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 an attribute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product1.discountPercent = 40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 an attribute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percent = product1.discountPercent     # percent = 40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62716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call the methods of an object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81F2221-8538-427F-BC2D-EDC77359337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syntax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i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objectName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600" b="1" i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methodName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([</a:t>
            </a:r>
            <a:r>
              <a:rPr lang="en-US" sz="1600" b="1" i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parameters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])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Call the </a:t>
            </a:r>
            <a:r>
              <a:rPr lang="en-US" b="1" spc="-10" dirty="0" err="1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getDiscountAmount</a:t>
            </a: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method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 = product1.getDiscountAmount()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Call the </a:t>
            </a:r>
            <a:r>
              <a:rPr lang="en-US" b="1" spc="-10" dirty="0" err="1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getDiscountPrice</a:t>
            </a: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method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salePrice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product1.getDiscountPrice()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41355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syntax of a class with attributes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C4F6ED0-CAAB-49E6-9595-54EA59112A1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4488" marR="0">
              <a:spcBef>
                <a:spcPts val="600"/>
              </a:spcBef>
              <a:spcAft>
                <a:spcPts val="3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a </a:t>
            </a:r>
            <a:r>
              <a:rPr lang="en-US" b="1" spc="-10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dataclass</a:t>
            </a: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decorator</a:t>
            </a:r>
          </a:p>
          <a:p>
            <a:pPr marL="344488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@dataclass                               #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dataclass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decorator</a:t>
            </a:r>
          </a:p>
          <a:p>
            <a:pPr marL="344488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sz="1400" b="1" i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4488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i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attrName1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400" b="1" i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 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[= </a:t>
            </a:r>
            <a:r>
              <a:rPr lang="en-US" sz="1400" b="1" i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default_value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    # first attribute</a:t>
            </a:r>
          </a:p>
          <a:p>
            <a:pPr marL="344488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i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attrName2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400" b="1" i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 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[= </a:t>
            </a:r>
            <a:r>
              <a:rPr lang="en-US" sz="1400" b="1" i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default_value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    # second attribute</a:t>
            </a:r>
          </a:p>
          <a:p>
            <a:pPr marL="344488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i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</a:p>
          <a:p>
            <a:pPr marL="344488" marR="0">
              <a:spcBef>
                <a:spcPts val="600"/>
              </a:spcBef>
              <a:spcAft>
                <a:spcPts val="3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a constructor</a:t>
            </a:r>
          </a:p>
          <a:p>
            <a:pPr marL="344488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sz="1400" b="1" i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4488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def __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__(self[</a:t>
            </a:r>
            <a:r>
              <a:rPr lang="en-US" sz="1400" b="1" i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parameters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]):    # the constructor</a:t>
            </a:r>
          </a:p>
          <a:p>
            <a:pPr marL="344488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self.</a:t>
            </a:r>
            <a:r>
              <a:rPr lang="en-US" sz="1400" b="1" i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attrName1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i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attrValue1      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first attribute</a:t>
            </a:r>
          </a:p>
          <a:p>
            <a:pPr marL="344488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self.</a:t>
            </a:r>
            <a:r>
              <a:rPr lang="en-US" sz="1400" b="1" i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attrName2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i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attrValue2      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second attribute</a:t>
            </a:r>
          </a:p>
          <a:p>
            <a:pPr marL="344488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...</a:t>
            </a:r>
          </a:p>
          <a:p>
            <a:endParaRPr lang="en-US" sz="16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01064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1200"/>
              </a:spcBef>
              <a:spcAft>
                <a:spcPts val="300"/>
              </a:spcAft>
            </a:pPr>
            <a:r>
              <a:rPr lang="en-US" sz="24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data class that has three attributes </a:t>
            </a:r>
            <a:br>
              <a:rPr lang="en-US" sz="24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default values (3.7 and later)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34B38F7-2D39-4E8C-88E7-3C445F76D3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95400"/>
            <a:ext cx="7391400" cy="4648200"/>
          </a:xfrm>
        </p:spPr>
        <p:txBody>
          <a:bodyPr/>
          <a:lstStyle/>
          <a:p>
            <a:pPr marL="344488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import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dataclass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module </a:t>
            </a:r>
          </a:p>
          <a:p>
            <a:pPr marL="344488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dataclasses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import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dataclass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4488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4488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@dataclass</a:t>
            </a:r>
          </a:p>
          <a:p>
            <a:pPr marL="344488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 Product:</a:t>
            </a:r>
          </a:p>
          <a:p>
            <a:pPr marL="344488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name:str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 ""</a:t>
            </a:r>
          </a:p>
          <a:p>
            <a:pPr marL="344488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price:float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0.0</a:t>
            </a:r>
          </a:p>
          <a:p>
            <a:pPr marL="344488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discountPercent:int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0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16818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1200"/>
              </a:spcBef>
              <a:spcAft>
                <a:spcPts val="300"/>
              </a:spcAft>
            </a:pPr>
            <a:r>
              <a:rPr lang="en-US" sz="24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class that has three attributes </a:t>
            </a:r>
            <a:br>
              <a:rPr lang="en-US" sz="24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default values (3.6 and earlier)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9ECA44D-F0B1-4B80-A2E0-050280045F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95400"/>
            <a:ext cx="7391400" cy="4648200"/>
          </a:xfrm>
        </p:spPr>
        <p:txBody>
          <a:bodyPr/>
          <a:lstStyle/>
          <a:p>
            <a:pPr marL="344488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 Product:</a:t>
            </a:r>
          </a:p>
          <a:p>
            <a:pPr marL="344488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def __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__(self, name = "", price = 0.0,</a:t>
            </a:r>
          </a:p>
          <a:p>
            <a:pPr marL="344488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discount_percent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0):</a:t>
            </a:r>
          </a:p>
          <a:p>
            <a:pPr marL="344488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self.name = name</a:t>
            </a:r>
          </a:p>
          <a:p>
            <a:pPr marL="344488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self.price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price</a:t>
            </a:r>
          </a:p>
          <a:p>
            <a:pPr marL="344488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self.discountPercent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discount_percent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94146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1200"/>
              </a:spcBef>
              <a:spcAft>
                <a:spcPts val="300"/>
              </a:spcAft>
            </a:pPr>
            <a:r>
              <a:rPr lang="en-US" sz="24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uses the constructor to create an object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B53761C-0E09-49B8-B4F0-8C8A441F79A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4488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 = Product()</a:t>
            </a:r>
          </a:p>
          <a:p>
            <a:pPr marL="0" marR="0">
              <a:spcBef>
                <a:spcPts val="1200"/>
              </a:spcBef>
              <a:spcAft>
                <a:spcPts val="300"/>
              </a:spcAf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supplies all three parameters</a:t>
            </a:r>
          </a:p>
          <a:p>
            <a:pPr marL="344488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 = Product("Stanley 13 Ounce Wood Hammer", 12.99, 62)</a:t>
            </a:r>
          </a:p>
          <a:p>
            <a:pPr marL="0" marR="0">
              <a:spcBef>
                <a:spcPts val="1200"/>
              </a:spcBef>
              <a:spcAft>
                <a:spcPts val="300"/>
              </a:spcAf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supplies just two parameters</a:t>
            </a:r>
          </a:p>
          <a:p>
            <a:pPr marL="344488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 = Product(name="Stanley 13 Ounce Wood Hammer",</a:t>
            </a:r>
          </a:p>
          <a:p>
            <a:pPr marL="344488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price=12.99)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97459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syntax for coding a method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23F051A-7C59-4F7E-98C1-24684645FDC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1600" b="1" i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methodName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(self[, </a:t>
            </a:r>
            <a:r>
              <a:rPr lang="en-US" sz="1600" b="1" i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parameters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i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statements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method that returns a value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getDiscountAmount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(self):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discountAmount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self.price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*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self.discountPercent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 100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return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discountAmount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calls this method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discountAmount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product.getDiscountAmount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more concise way to code this method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getDiscountAmount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(self):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return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self.price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*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self.discountPercent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 100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calls this method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discountAmount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product.getDiscountAmount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12729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method that calls another method of the class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66793B4-0094-4C86-9E79-6B637A7F593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getDiscountPrice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(self):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return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self.price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self.getDiscountAmount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calls this method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discountPrice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product.getDiscountPrice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8546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Applied objectives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9513CF0-A9E7-47ED-BBBA-655CB31D13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Code a data class that has attributes and methods.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Code the constructor for a class that has attributes.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Import a class, create objects from it, access the attributes of the objects, and call the methods of the objects.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Use object composition to combine simple objects into more complex data structures.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Use encapsulation to hide the data attributes of an object, and use methods or properties to access the hidden attributes.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36488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1268"/>
            <a:ext cx="7315200" cy="369332"/>
          </a:xfrm>
        </p:spPr>
        <p:txBody>
          <a:bodyPr/>
          <a:lstStyle/>
          <a:p>
            <a:r>
              <a:rPr lang="en-US" dirty="0"/>
              <a:t>A method that accepts a parameter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E77AE5D-48DB-43F1-9AB3-6F7CFD5E2A1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4495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getPriceStr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(self, country):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priceStr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f"{self.price:.2f}"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country == "US":	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priceStr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+= " USD"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elif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country == "DE":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priceStr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priceStr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+= " EUR"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return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priceStr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calls this method</a:t>
            </a:r>
          </a:p>
          <a:p>
            <a:pPr marL="344488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f"Price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{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product.getPriceStr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('US')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}")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30186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8"/>
            <a:ext cx="7315200" cy="746611"/>
          </a:xfrm>
        </p:spPr>
        <p:txBody>
          <a:bodyPr/>
          <a:lstStyle/>
          <a:p>
            <a:r>
              <a:rPr lang="en-US" dirty="0"/>
              <a:t>The error that’s displayed if you forget </a:t>
            </a:r>
            <a:br>
              <a:rPr lang="en-US" dirty="0"/>
            </a:br>
            <a:r>
              <a:rPr lang="en-US" dirty="0"/>
              <a:t>to code the self parameter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C5818F2-BEB3-4730-BB96-67065BA756E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14400" y="1524000"/>
            <a:ext cx="6934200" cy="6096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TypeError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getPriceStr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takes 1 positional argument but 2 were given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91026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console for the Product Viewer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414012F-BF40-4085-96C0-DF1776CF5D8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95400" y="1143000"/>
            <a:ext cx="6324600" cy="42672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Product Viewer program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PRODUCTS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 Stanley 13 Ounce Wood Hammer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 National Hardware 3/4" Wire Nails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3. Economy Duct Tape, 60 yds, Silver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Enter product number: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 DATA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Name:             Stanley 13 Ounce Wood Hammer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Price:            12.99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 percent: 62%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 amount:  8.05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 price:   4.94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 another product? (y/n):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80643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objects module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1892E88-E7C5-4173-8A96-CA8BAAAB0B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4488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dataclasses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import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dataclass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4488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4488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@dataclass</a:t>
            </a:r>
          </a:p>
          <a:p>
            <a:pPr marL="344488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 Product:</a:t>
            </a:r>
          </a:p>
          <a:p>
            <a:pPr marL="344488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name:str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""</a:t>
            </a:r>
          </a:p>
          <a:p>
            <a:pPr marL="344488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price:float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0.0</a:t>
            </a:r>
          </a:p>
          <a:p>
            <a:pPr marL="344488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discountPercent:float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0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def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getDiscountAmount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(self):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return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self.price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*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self.discountPercent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 100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def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getDiscountPrice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(self):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return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self.price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self.getDiscountAmount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endParaRPr lang="en-US" sz="16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00467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product_viewer</a:t>
            </a:r>
            <a:r>
              <a:rPr lang="en-US" dirty="0"/>
              <a:t> module (part 1)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56964B2-0DE8-4830-843B-9128419B70E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objects import Product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show_products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(products):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print("PRODUCTS")</a:t>
            </a:r>
          </a:p>
          <a:p>
            <a:pPr marL="344488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for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product in enumerate(products, start=1):</a:t>
            </a:r>
          </a:p>
          <a:p>
            <a:pPr marL="344488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print(f"{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}. {product.name}")</a:t>
            </a:r>
          </a:p>
          <a:p>
            <a:pPr marL="344488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show_product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(product):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w = 18</a:t>
            </a:r>
          </a:p>
          <a:p>
            <a:pPr marL="344488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print(f"{'Name:':{w}}{product.name}")</a:t>
            </a:r>
          </a:p>
          <a:p>
            <a:pPr marL="344488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print(f"{'Price:':{w}}{product.price:.2f}")</a:t>
            </a:r>
          </a:p>
          <a:p>
            <a:pPr marL="344488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print(f"{'Discount percent:':{w}}{</a:t>
            </a:r>
          </a:p>
          <a:p>
            <a:pPr marL="344488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product.discountPercent:d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}%")</a:t>
            </a:r>
          </a:p>
          <a:p>
            <a:pPr marL="344488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print(f"{'Discount amount:':{w}}{</a:t>
            </a:r>
          </a:p>
          <a:p>
            <a:pPr marL="344488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product.getDiscountAmount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():.2f}")</a:t>
            </a:r>
          </a:p>
          <a:p>
            <a:pPr marL="344488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print(f"{'Discount price:':{w}}{</a:t>
            </a:r>
          </a:p>
          <a:p>
            <a:pPr marL="344488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product.getDiscountPrice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():.2f}")</a:t>
            </a:r>
          </a:p>
          <a:p>
            <a:pPr marL="344488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print()</a:t>
            </a:r>
          </a:p>
          <a:p>
            <a:endParaRPr lang="en-US" sz="1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39882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product_viewer</a:t>
            </a:r>
            <a:r>
              <a:rPr lang="en-US" dirty="0"/>
              <a:t> module (part 2)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0A82172-CEC2-4782-9069-34EC3AE85D2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620000" cy="4876800"/>
          </a:xfrm>
        </p:spPr>
        <p:txBody>
          <a:bodyPr/>
          <a:lstStyle/>
          <a:p>
            <a:pPr marL="344488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get_products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():</a:t>
            </a:r>
          </a:p>
          <a:p>
            <a:pPr marL="344488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# return a tuple of Product objects</a:t>
            </a:r>
          </a:p>
          <a:p>
            <a:pPr marL="344488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return (Product("Stanley 13 Ounce Wood Hammer", 12.99, 62),</a:t>
            </a:r>
          </a:p>
          <a:p>
            <a:pPr marL="344488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Product('National Hardware 3/4" Wire Nails', 5.06, 0),</a:t>
            </a:r>
          </a:p>
          <a:p>
            <a:pPr marL="344488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Product("Economy Duct Tape, 60 yds, Silver", 7.24, 0))</a:t>
            </a:r>
          </a:p>
          <a:p>
            <a:pPr marL="344488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4488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get_product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(products):</a:t>
            </a:r>
          </a:p>
          <a:p>
            <a:pPr marL="344488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while True:</a:t>
            </a:r>
          </a:p>
          <a:p>
            <a:pPr marL="344488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try:</a:t>
            </a:r>
          </a:p>
          <a:p>
            <a:pPr marL="344488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number = int(input("Enter product number: "))</a:t>
            </a:r>
          </a:p>
          <a:p>
            <a:pPr marL="344488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if number &lt; 1 or number &gt;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(products):</a:t>
            </a:r>
          </a:p>
          <a:p>
            <a:pPr marL="344488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print("Product number out of range. "</a:t>
            </a:r>
          </a:p>
          <a:p>
            <a:pPr marL="344488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"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Please try again.")</a:t>
            </a:r>
          </a:p>
          <a:p>
            <a:pPr marL="344488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else:</a:t>
            </a:r>
          </a:p>
          <a:p>
            <a:pPr marL="344488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return products[number-1]</a:t>
            </a:r>
          </a:p>
          <a:p>
            <a:pPr marL="344488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except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ValueError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4488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print("Invalid number. Please try again.")</a:t>
            </a:r>
          </a:p>
          <a:p>
            <a:pPr marL="344488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print()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endParaRPr lang="en-US" sz="1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4670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product_viewer</a:t>
            </a:r>
            <a:r>
              <a:rPr lang="en-US" dirty="0"/>
              <a:t> module (part 3)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3B09792-A502-43BA-AEB7-CF37BDA622A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 main():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print("The Product Viewer program")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products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get_products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show_products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(products)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4488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choice = "y"</a:t>
            </a:r>
          </a:p>
          <a:p>
            <a:pPr marL="344488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while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choice.lower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== "y":</a:t>
            </a:r>
          </a:p>
          <a:p>
            <a:pPr marL="344488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product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get_product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(products)</a:t>
            </a:r>
          </a:p>
          <a:p>
            <a:pPr marL="344488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show_product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(product)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choice = input("View another product? (y/n): 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print()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print("Bye!")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__name__ == "__main__":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main()</a:t>
            </a:r>
            <a:endParaRPr lang="en-US" sz="1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42312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8"/>
            <a:ext cx="7315200" cy="746611"/>
          </a:xfrm>
        </p:spPr>
        <p:txBody>
          <a:bodyPr/>
          <a:lstStyle/>
          <a:p>
            <a:r>
              <a:rPr lang="en-US" dirty="0"/>
              <a:t>A UML diagram for two classes </a:t>
            </a:r>
            <a:br>
              <a:rPr lang="en-US" dirty="0"/>
            </a:br>
            <a:r>
              <a:rPr lang="en-US" dirty="0"/>
              <a:t>that use composition</a:t>
            </a:r>
          </a:p>
        </p:txBody>
      </p:sp>
      <p:pic>
        <p:nvPicPr>
          <p:cNvPr id="8" name="Content Placeholder 7" descr="Refer to page 389 in textbook.">
            <a:extLst>
              <a:ext uri="{FF2B5EF4-FFF2-40B4-BE49-F238E27FC236}">
                <a16:creationId xmlns:a16="http://schemas.microsoft.com/office/drawing/2014/main" id="{0A96EEE2-FB9E-41F1-BDD3-76E557E51F33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979756" y="1629881"/>
            <a:ext cx="5184488" cy="1453412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24631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dice module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E1BC43-A4AF-4851-B928-7F6A2B3A8D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random</a:t>
            </a:r>
          </a:p>
          <a:p>
            <a:pPr marL="344488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dataclasses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import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dataclass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4488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4488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@dataclass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 Die: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value:int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1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def roll(self):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self.value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random.randrange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(1, 7)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 Dice: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# explicit constructor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def __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__(self):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self.list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[]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def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addDie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(self, die):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self.list.append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(die)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def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rollAll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(self):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for die in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self.list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die.roll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endParaRPr lang="en-US" sz="16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59773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console for the Dice Roller program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AA1434C-C996-423C-A318-840C22F59FC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95400" y="1143000"/>
            <a:ext cx="5105400" cy="32766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Dice Roller program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Enter the number of dice to roll: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YOUR ROLL: 1 5 1 2 6 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Roll again? (y/n):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YOUR ROLL: 1 1 4 3 4 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Roll again? (y/n):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YOUR ROLL: 5 4 6 2 2 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Roll again? (y/n):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Bye!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4527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Knowledge objectives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35204B3-6779-48EF-9BA6-AF608679845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a UML class diagram.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relationship between a class and an object.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3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In general terms, describe the identity, state, and behavior of an object. 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3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In general terms, describe the way Python code is used to define a data class with attributes and methods. 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3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Explain when you may need to code an __</a:t>
            </a:r>
            <a:r>
              <a:rPr lang="en-US" spc="-1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init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__() or __</a:t>
            </a:r>
            <a:r>
              <a:rPr lang="en-US" spc="-1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post_init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__() method.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3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In general terms, describe the way Python code is used to create an object from a class.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3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concept of object composition.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3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concept of encapsulation.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3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Distinguish between public and private attributes.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3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getter and setter methods. 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77372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dice_roller</a:t>
            </a:r>
            <a:r>
              <a:rPr lang="en-US" dirty="0"/>
              <a:t> module (part 1)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1CEBB52-118F-4196-ABBF-B5C3D5EAE8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dice import Dice, Die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 main():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print("The Dice Roller program")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# get number of dice from user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count = int(input("Enter the number of dice to roll: "))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# create Dice object and add Die objects to it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dice = Dice()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for i in range(count):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die = Die()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dice.addDie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(die)</a:t>
            </a:r>
          </a:p>
          <a:p>
            <a:endParaRPr lang="en-US" sz="1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33003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dice_roller</a:t>
            </a:r>
            <a:r>
              <a:rPr lang="en-US" dirty="0"/>
              <a:t> module (part 2)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E4445B9-B69E-47E6-BF50-309DB99648C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4488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choice = "y"</a:t>
            </a:r>
          </a:p>
          <a:p>
            <a:pPr marL="344488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while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choice.lower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== "y":</a:t>
            </a:r>
          </a:p>
          <a:p>
            <a:pPr marL="344488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# roll the dice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dice.rollAll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# display to the user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print("YOUR ROLL: ", end="")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for die in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dice.list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print(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die.value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end=" 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print("\n")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choice = input("Roll again? (y/n): 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print("Bye!")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__name__ == "__main__":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main()</a:t>
            </a:r>
            <a:endParaRPr lang="en-US" sz="1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52485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8"/>
            <a:ext cx="7315200" cy="749808"/>
          </a:xfrm>
        </p:spPr>
        <p:txBody>
          <a:bodyPr/>
          <a:lstStyle/>
          <a:p>
            <a:r>
              <a:rPr lang="en-US" dirty="0"/>
              <a:t>A Die class that uses methods </a:t>
            </a:r>
            <a:br>
              <a:rPr lang="en-US" dirty="0"/>
            </a:br>
            <a:r>
              <a:rPr lang="en-US" dirty="0"/>
              <a:t>to provide encapsulation</a:t>
            </a:r>
          </a:p>
        </p:txBody>
      </p:sp>
      <p:pic>
        <p:nvPicPr>
          <p:cNvPr id="11" name="Content Placeholder 10" descr="Refer to page 393 in textbook.">
            <a:extLst>
              <a:ext uri="{FF2B5EF4-FFF2-40B4-BE49-F238E27FC236}">
                <a16:creationId xmlns:a16="http://schemas.microsoft.com/office/drawing/2014/main" id="{877D5941-40B1-4FFB-9F2E-E7C35B0F3048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331695" y="1603396"/>
            <a:ext cx="6480610" cy="1591194"/>
          </a:xfrm>
          <a:prstGeom prst="rect">
            <a:avLst/>
          </a:prstGeo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58922A1-2D71-43CE-A4A1-1332338A253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8200" y="3505200"/>
            <a:ext cx="7391400" cy="1414598"/>
          </a:xfrm>
        </p:spPr>
        <p:txBody>
          <a:bodyPr/>
          <a:lstStyle/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UML diagramming note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The double underscores (__) identify the attributes that are private.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76450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7"/>
            <a:ext cx="7315200" cy="749808"/>
          </a:xfrm>
        </p:spPr>
        <p:txBody>
          <a:bodyPr/>
          <a:lstStyle/>
          <a:p>
            <a:r>
              <a:rPr lang="en-US" dirty="0"/>
              <a:t>A Die class that uses properties </a:t>
            </a:r>
            <a:br>
              <a:rPr lang="en-US" dirty="0"/>
            </a:br>
            <a:r>
              <a:rPr lang="en-US" dirty="0"/>
              <a:t>to provide encapsulation</a:t>
            </a:r>
          </a:p>
        </p:txBody>
      </p:sp>
      <p:pic>
        <p:nvPicPr>
          <p:cNvPr id="8" name="Content Placeholder 7" descr="Refer to page 393 in textbook.">
            <a:extLst>
              <a:ext uri="{FF2B5EF4-FFF2-40B4-BE49-F238E27FC236}">
                <a16:creationId xmlns:a16="http://schemas.microsoft.com/office/drawing/2014/main" id="{3D91DEA6-8CCD-4131-AD66-824071A7A1F6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380672" y="1600200"/>
            <a:ext cx="3851481" cy="139580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46078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Die class with a public attribute named value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FC175D0-D0A7-419A-911F-D1D63838D72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3200400"/>
          </a:xfrm>
        </p:spPr>
        <p:txBody>
          <a:bodyPr/>
          <a:lstStyle/>
          <a:p>
            <a:pPr marL="344488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@dataclass</a:t>
            </a:r>
          </a:p>
          <a:p>
            <a:pPr marL="344488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 Die:</a:t>
            </a:r>
          </a:p>
          <a:p>
            <a:pPr marL="344488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value:int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1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def roll(self):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self.value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random.randrange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(1, 7)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directly sets and gets the public attribute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die = Die()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die.value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10    # illegal value!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print("Die:",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die.value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message that’s displayed on the console</a:t>
            </a:r>
          </a:p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3D04320-455D-4972-B0F1-A862002A99B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95399" y="4339679"/>
            <a:ext cx="5105401" cy="308521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Die: 10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11971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7"/>
            <a:ext cx="7620000" cy="457200"/>
          </a:xfrm>
        </p:spPr>
        <p:txBody>
          <a:bodyPr/>
          <a:lstStyle/>
          <a:p>
            <a:r>
              <a:rPr lang="en-US" dirty="0"/>
              <a:t>The Die class with a private attribute named __value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45C815-39A9-4C4D-9300-3D752F3CDB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3200400"/>
          </a:xfrm>
        </p:spPr>
        <p:txBody>
          <a:bodyPr/>
          <a:lstStyle/>
          <a:p>
            <a:pPr marL="344488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@dataclass</a:t>
            </a:r>
          </a:p>
          <a:p>
            <a:pPr marL="344488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 Die:</a:t>
            </a:r>
          </a:p>
          <a:p>
            <a:pPr marL="344488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__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:int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1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def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getValue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(self):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self.__value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def roll(self):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self.__value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random.randrange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(1, 7)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attempts to directly set a private attribute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die = Die()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die.__value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10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print("Die:",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die.getValue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message that’s displayed on the console</a:t>
            </a:r>
          </a:p>
          <a:p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C908B8F-E2B0-4A39-BE56-40DF34EFBD0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5400" y="4267200"/>
            <a:ext cx="5105400" cy="27476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Die: 1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0CC87EF-C36F-4F2B-A700-1ABD09759E4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38200" y="4648200"/>
            <a:ext cx="7391400" cy="1104316"/>
          </a:xfrm>
        </p:spPr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indirectly sets and gets the private attribute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die = Die()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die.roll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print("Die:",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die.getValue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285608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8"/>
            <a:ext cx="7315200" cy="746611"/>
          </a:xfrm>
        </p:spPr>
        <p:txBody>
          <a:bodyPr/>
          <a:lstStyle/>
          <a:p>
            <a:r>
              <a:rPr lang="en-US" dirty="0"/>
              <a:t>The Die class with methods </a:t>
            </a:r>
            <a:br>
              <a:rPr lang="en-US" dirty="0"/>
            </a:br>
            <a:r>
              <a:rPr lang="en-US" dirty="0"/>
              <a:t>that access a private attribute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8D812DF-61F0-4839-8E92-D838B6FB8A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447800"/>
            <a:ext cx="7391400" cy="4495800"/>
          </a:xfrm>
        </p:spPr>
        <p:txBody>
          <a:bodyPr/>
          <a:lstStyle/>
          <a:p>
            <a:pPr marL="344488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@dataclass</a:t>
            </a:r>
          </a:p>
          <a:p>
            <a:pPr marL="344488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 Die:</a:t>
            </a:r>
          </a:p>
          <a:p>
            <a:pPr marL="344488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__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:int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1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def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getValue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(self):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 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self.__value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def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setValue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(self, value):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if value &lt; 1 or value &gt; 6: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raise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ValueError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"Die value must be from 1 to 6.")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else: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self.__value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value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def roll(self):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self.__value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random.randrange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(1, 7)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235871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that uses the getter and setter methods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A34F397-F6D8-4DC1-99C7-441900A7BF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1447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fr-FR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die = Die()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fr-FR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die.setValue</a:t>
            </a:r>
            <a:r>
              <a:rPr lang="fr-FR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(6)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fr-FR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fr-FR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("Die:", </a:t>
            </a:r>
            <a:r>
              <a:rPr lang="fr-FR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die.getValue</a:t>
            </a:r>
            <a:r>
              <a:rPr lang="fr-FR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4488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message that’s displayed on the console</a:t>
            </a:r>
          </a:p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AE9EABB-E8C3-40A2-9AB8-9DC331710A7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95400" y="2437629"/>
            <a:ext cx="5105400" cy="2989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Die: 6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67431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7"/>
            <a:ext cx="7315200" cy="749808"/>
          </a:xfrm>
        </p:spPr>
        <p:txBody>
          <a:bodyPr/>
          <a:lstStyle/>
          <a:p>
            <a:r>
              <a:rPr lang="en-US" dirty="0"/>
              <a:t>Code that attempts to use the </a:t>
            </a:r>
            <a:r>
              <a:rPr lang="en-US" dirty="0" err="1"/>
              <a:t>setValue</a:t>
            </a:r>
            <a:r>
              <a:rPr lang="en-US" dirty="0"/>
              <a:t>() method to set invalid data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8534500-8D9F-4EF5-923F-8360E9FCD59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447800"/>
            <a:ext cx="7391400" cy="15181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die = Die()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die.setValue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(-1)</a:t>
            </a:r>
          </a:p>
          <a:p>
            <a:pPr marL="344488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error message that’s displayed on the console</a:t>
            </a:r>
          </a:p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B91554F-E37D-4BB5-9B35-784CE848705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95400" y="2646723"/>
            <a:ext cx="6019800" cy="3048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ValueError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Die value must be from 1 to 6.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554667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decorators for getting and setting properties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B1AE1C4-6E21-426A-B165-1F405B67EC9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@property</a:t>
            </a:r>
            <a:endParaRPr lang="en-US" sz="1600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7345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@</a:t>
            </a:r>
            <a:r>
              <a:rPr lang="en-US" sz="1600" b="1" i="1" spc="-10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propertyName</a:t>
            </a:r>
            <a:r>
              <a:rPr lang="en-US" sz="1600" b="1" spc="-10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.setter</a:t>
            </a:r>
            <a:endParaRPr lang="en-US" sz="1600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16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1429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diagram of the Product class</a:t>
            </a:r>
          </a:p>
        </p:txBody>
      </p:sp>
      <p:pic>
        <p:nvPicPr>
          <p:cNvPr id="8" name="Content Placeholder 7" descr="Refer to page 375 in textbook.">
            <a:extLst>
              <a:ext uri="{FF2B5EF4-FFF2-40B4-BE49-F238E27FC236}">
                <a16:creationId xmlns:a16="http://schemas.microsoft.com/office/drawing/2014/main" id="{EFDAE6B7-235F-4A85-B71C-90E357C80545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447800" y="1268100"/>
            <a:ext cx="6236749" cy="235326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409604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8"/>
            <a:ext cx="7315200" cy="746611"/>
          </a:xfrm>
        </p:spPr>
        <p:txBody>
          <a:bodyPr/>
          <a:lstStyle/>
          <a:p>
            <a:r>
              <a:rPr lang="en-US" dirty="0"/>
              <a:t>A Die class that uses a property </a:t>
            </a:r>
            <a:br>
              <a:rPr lang="en-US" dirty="0"/>
            </a:br>
            <a:r>
              <a:rPr lang="en-US" dirty="0"/>
              <a:t>to access a private attribute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CEBDD48-C37B-4B2F-A7D1-A8C855C600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524000"/>
            <a:ext cx="7391400" cy="4419600"/>
          </a:xfrm>
        </p:spPr>
        <p:txBody>
          <a:bodyPr/>
          <a:lstStyle/>
          <a:p>
            <a:pPr marL="344488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@dataclass</a:t>
            </a:r>
          </a:p>
          <a:p>
            <a:pPr marL="344488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 Die:</a:t>
            </a:r>
          </a:p>
          <a:p>
            <a:pPr marL="344488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__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:int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1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@property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def value(self):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return 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self.__value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value.setter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def value(self, value):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if value &lt; 1 or value &gt; 6: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raise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ValueError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"Die value must be from 1 to 6.")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else: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self.__value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value</a:t>
            </a:r>
          </a:p>
          <a:p>
            <a:endParaRPr lang="en-US" sz="16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27040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8"/>
            <a:ext cx="7315200" cy="746611"/>
          </a:xfrm>
        </p:spPr>
        <p:txBody>
          <a:bodyPr/>
          <a:lstStyle/>
          <a:p>
            <a:r>
              <a:rPr lang="en-US" dirty="0"/>
              <a:t>Code that uses the value property to get </a:t>
            </a:r>
            <a:br>
              <a:rPr lang="en-US" dirty="0"/>
            </a:br>
            <a:r>
              <a:rPr lang="en-US" dirty="0"/>
              <a:t>and set data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5BF4569-1E64-48A0-B35E-6BA2E87985A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600200"/>
            <a:ext cx="7391400" cy="13657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fr-FR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die = Die()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fr-FR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die.value</a:t>
            </a:r>
            <a:r>
              <a:rPr lang="fr-FR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6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fr-FR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fr-FR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("Die:", </a:t>
            </a:r>
            <a:r>
              <a:rPr lang="fr-FR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die.value</a:t>
            </a:r>
            <a:r>
              <a:rPr lang="fr-FR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4488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message that’s displayed on the console</a:t>
            </a:r>
          </a:p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FED2FC6-6FD1-4882-ACAA-25C535928D1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95400" y="2965900"/>
            <a:ext cx="5105400" cy="3048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Die: 6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992040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7"/>
            <a:ext cx="7315200" cy="749808"/>
          </a:xfrm>
        </p:spPr>
        <p:txBody>
          <a:bodyPr/>
          <a:lstStyle/>
          <a:p>
            <a:r>
              <a:rPr lang="en-US" dirty="0"/>
              <a:t>Code that attempts to use the value property </a:t>
            </a:r>
            <a:br>
              <a:rPr lang="en-US" dirty="0"/>
            </a:br>
            <a:r>
              <a:rPr lang="en-US" dirty="0"/>
              <a:t>to set invalid data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B4FEF84-6D1B-4BCA-B297-B3569BA297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447800"/>
            <a:ext cx="7391400" cy="15240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die = Die()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die.value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-1</a:t>
            </a:r>
          </a:p>
          <a:p>
            <a:pPr marL="344488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error message that’s displayed on the console</a:t>
            </a:r>
          </a:p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DB0D2F1-C4D1-40D3-BAA6-97332C381B3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95400" y="2558770"/>
            <a:ext cx="6019800" cy="3048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ValueError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Die value must be from 1 to 6.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384021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8"/>
            <a:ext cx="7315200" cy="746611"/>
          </a:xfrm>
        </p:spPr>
        <p:txBody>
          <a:bodyPr/>
          <a:lstStyle/>
          <a:p>
            <a:r>
              <a:rPr lang="en-US" dirty="0"/>
              <a:t>A UML diagram for two classes </a:t>
            </a:r>
            <a:br>
              <a:rPr lang="en-US" dirty="0"/>
            </a:br>
            <a:r>
              <a:rPr lang="en-US" dirty="0"/>
              <a:t>that use encapsulation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0272568-4981-4CB2-89FC-923B5CA40117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133600" y="1600200"/>
            <a:ext cx="4723389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84674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dice module (part 1)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E4E48A3-7487-4D7F-85FD-093FAF62812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random</a:t>
            </a:r>
          </a:p>
          <a:p>
            <a:pPr marL="344488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dataclasses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import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dataclass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4488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4488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@dataclass</a:t>
            </a:r>
          </a:p>
          <a:p>
            <a:pPr marL="344488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 Die:</a:t>
            </a:r>
          </a:p>
          <a:p>
            <a:pPr marL="344488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__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value:int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1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@property                     # read-only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def value(self):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return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self.__value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def roll(self):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self.__value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random.randrange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(1, 7)</a:t>
            </a:r>
          </a:p>
          <a:p>
            <a:endParaRPr lang="en-US" sz="16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103101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dice module (part 2)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02EE888-E6D3-4AD5-B7D9-0EDE7381E34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 Dice: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def __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__(self):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self.__list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[]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@property                     # read-only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def list(self):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return tuple(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self.__list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def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addDie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(self, die):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self.__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list.append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(die)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def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rollAll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(self):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for die in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self.__list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die.roll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endParaRPr lang="en-US" sz="16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73040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8"/>
            <a:ext cx="7315200" cy="746611"/>
          </a:xfrm>
        </p:spPr>
        <p:txBody>
          <a:bodyPr/>
          <a:lstStyle/>
          <a:p>
            <a:r>
              <a:rPr lang="en-US" dirty="0"/>
              <a:t>A UML diagram for a Product class </a:t>
            </a:r>
            <a:br>
              <a:rPr lang="en-US" dirty="0"/>
            </a:br>
            <a:r>
              <a:rPr lang="en-US" dirty="0"/>
              <a:t>that uses some encapsulation</a:t>
            </a:r>
          </a:p>
        </p:txBody>
      </p:sp>
      <p:pic>
        <p:nvPicPr>
          <p:cNvPr id="8" name="Content Placeholder 7" descr="Refer to page 403 in textbook.">
            <a:extLst>
              <a:ext uri="{FF2B5EF4-FFF2-40B4-BE49-F238E27FC236}">
                <a16:creationId xmlns:a16="http://schemas.microsoft.com/office/drawing/2014/main" id="{956C07C9-9FFC-4A93-AF78-67F82CBFF030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473270" y="1697552"/>
            <a:ext cx="4197460" cy="2112447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836371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code for the Product class (part 1)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2019B32-9537-4790-8092-E113CD281D5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4488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@dataclass</a:t>
            </a:r>
          </a:p>
          <a:p>
            <a:pPr marL="344488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 Product:</a:t>
            </a:r>
          </a:p>
          <a:p>
            <a:pPr marL="344488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name:str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""                        </a:t>
            </a:r>
          </a:p>
          <a:p>
            <a:pPr marL="344488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__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price:float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0.0</a:t>
            </a:r>
          </a:p>
          <a:p>
            <a:pPr marL="344488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discountPercent:int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0              </a:t>
            </a:r>
          </a:p>
          <a:p>
            <a:pPr marL="344488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4488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def __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post_init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__(self):</a:t>
            </a:r>
          </a:p>
          <a:p>
            <a:pPr marL="344488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pass __price to price setter</a:t>
            </a:r>
            <a:endParaRPr lang="en-US" sz="1400" b="1" dirty="0">
              <a:effectLst/>
              <a:highlight>
                <a:srgbClr val="FFFF00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4488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self.price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self.__price</a:t>
            </a:r>
            <a:endParaRPr lang="en-US" sz="1400" b="1" dirty="0">
              <a:effectLst/>
              <a:highlight>
                <a:srgbClr val="FFFF00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@property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def price(self):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return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self.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__price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@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price.setter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def price(self, price):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if price &lt; 0: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raise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ValueError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"Price can't be less than 0")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else: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self.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__price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price</a:t>
            </a:r>
          </a:p>
          <a:p>
            <a:endParaRPr lang="en-US" sz="16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336086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code for the Product class (part 2)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A87D9F3-1463-44D5-9BEF-D7A89446FC3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def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getDiscountAmount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(self):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return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self.price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*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self.discountPercent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 100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def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getDiscountPrice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(self):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return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self.price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self.getDiscountAmount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sz="1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402201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8"/>
            <a:ext cx="7315200" cy="746611"/>
          </a:xfrm>
        </p:spPr>
        <p:txBody>
          <a:bodyPr/>
          <a:lstStyle/>
          <a:p>
            <a:r>
              <a:rPr lang="en-US" dirty="0"/>
              <a:t>Code that attempts to use the price property </a:t>
            </a:r>
            <a:br>
              <a:rPr lang="en-US" dirty="0"/>
            </a:br>
            <a:r>
              <a:rPr lang="en-US" dirty="0"/>
              <a:t>to set invalid data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5FE2866-B3A2-4D7D-80EE-325D9DAD5F0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447800"/>
            <a:ext cx="7391400" cy="27432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 = Product()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product.price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-11.50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attempts to use the constructor </a:t>
            </a:r>
            <a:b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set invalid data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 = Product("Hammer", -11.50)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error message that’s displayed </a:t>
            </a:r>
            <a:b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 the console</a:t>
            </a:r>
          </a:p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B0036E3-2AC4-49EF-B13F-BD81DF21DAA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95400" y="4267200"/>
            <a:ext cx="5562600" cy="3048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ValueError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Price can't be less than 0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5906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relationship between a class and its objects</a:t>
            </a:r>
          </a:p>
        </p:txBody>
      </p:sp>
      <p:pic>
        <p:nvPicPr>
          <p:cNvPr id="8" name="Content Placeholder 7" descr="Refer to page 375 in textbook.">
            <a:extLst>
              <a:ext uri="{FF2B5EF4-FFF2-40B4-BE49-F238E27FC236}">
                <a16:creationId xmlns:a16="http://schemas.microsoft.com/office/drawing/2014/main" id="{E8824D95-CAA9-42A5-92EB-EE07E6CA0A6F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90600" y="1237186"/>
            <a:ext cx="6901270" cy="3487214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71258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33400"/>
            <a:ext cx="7315200" cy="369332"/>
          </a:xfrm>
        </p:spPr>
        <p:txBody>
          <a:bodyPr/>
          <a:lstStyle/>
          <a:p>
            <a:r>
              <a:rPr lang="en-US" dirty="0"/>
              <a:t>The console for the Pig Dice game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2497D46-F141-4A77-BC0A-D76781B205F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95400" y="990601"/>
            <a:ext cx="5105400" cy="50292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Let's Play PIG!</a:t>
            </a:r>
            <a:endParaRPr lang="en-US" sz="12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 See how many turns it takes you to get to 20.</a:t>
            </a:r>
            <a:endParaRPr lang="en-US" sz="12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 Turn ends when you hold or roll a 1.</a:t>
            </a:r>
            <a:endParaRPr lang="en-US" sz="12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 If you roll a 1, you lose all points for the turn.</a:t>
            </a:r>
            <a:endParaRPr lang="en-US" sz="12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 If you hold, you save all points for the turn.</a:t>
            </a:r>
            <a:endParaRPr lang="en-US" sz="12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TURN 1</a:t>
            </a:r>
            <a:endParaRPr lang="en-US" sz="12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Roll or hold? (r/h):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en-US" sz="12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Die: 5</a:t>
            </a:r>
            <a:endParaRPr lang="en-US" sz="12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Roll or hold? (r/h):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en-US" sz="12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Die: 4</a:t>
            </a:r>
            <a:endParaRPr lang="en-US" sz="12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Roll or hold? (r/h):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en-US" sz="12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Die: 5</a:t>
            </a:r>
            <a:endParaRPr lang="en-US" sz="12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Roll or hold? (r/h):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endParaRPr lang="en-US" sz="12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Score for turn: 14</a:t>
            </a:r>
            <a:endParaRPr lang="en-US" sz="12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Total score: 14 </a:t>
            </a:r>
            <a:endParaRPr lang="en-US" sz="12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TURN 2</a:t>
            </a:r>
            <a:endParaRPr lang="en-US" sz="12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Roll or hold? (r/h):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en-US" sz="12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Die: 6</a:t>
            </a:r>
            <a:endParaRPr lang="en-US" sz="12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Roll or hold? (r/h):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endParaRPr lang="en-US" sz="12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Score for turn: 6</a:t>
            </a:r>
            <a:endParaRPr lang="en-US" sz="12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Total score: 20 </a:t>
            </a:r>
            <a:endParaRPr lang="en-US" sz="12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You finished in 2 turns!</a:t>
            </a:r>
            <a:endParaRPr lang="en-US" sz="12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Play again? (y/n):</a:t>
            </a:r>
            <a:endParaRPr lang="en-US" sz="12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50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834554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game module (part 1)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4B0B6BE-65A6-4DD1-86C7-9043494983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990600"/>
            <a:ext cx="7620000" cy="5029200"/>
          </a:xfrm>
        </p:spPr>
        <p:txBody>
          <a:bodyPr/>
          <a:lstStyle/>
          <a:p>
            <a:pPr marL="344488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dice import Die</a:t>
            </a:r>
          </a:p>
          <a:p>
            <a:pPr marL="344488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13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dataclasses</a:t>
            </a:r>
            <a:r>
              <a:rPr lang="en-US" sz="13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import </a:t>
            </a:r>
            <a:r>
              <a:rPr lang="en-US" sz="13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dataclass</a:t>
            </a:r>
            <a:endParaRPr lang="en-US" sz="13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4488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4488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@dataclass</a:t>
            </a:r>
          </a:p>
          <a:p>
            <a:pPr marL="344488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 Game:</a:t>
            </a:r>
          </a:p>
          <a:p>
            <a:pPr marL="344488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__</a:t>
            </a:r>
            <a:r>
              <a:rPr lang="en-US" sz="13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turn:int</a:t>
            </a:r>
            <a:r>
              <a:rPr lang="en-US" sz="13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1</a:t>
            </a:r>
          </a:p>
          <a:p>
            <a:pPr marL="344488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__</a:t>
            </a:r>
            <a:r>
              <a:rPr lang="en-US" sz="13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score:int</a:t>
            </a:r>
            <a:r>
              <a:rPr lang="en-US" sz="13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0</a:t>
            </a:r>
          </a:p>
          <a:p>
            <a:pPr marL="344488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__</a:t>
            </a:r>
            <a:r>
              <a:rPr lang="en-US" sz="13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scoreThisTurn:int</a:t>
            </a:r>
            <a:r>
              <a:rPr lang="en-US" sz="13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0</a:t>
            </a:r>
          </a:p>
          <a:p>
            <a:pPr marL="344488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__</a:t>
            </a:r>
            <a:r>
              <a:rPr lang="en-US" sz="13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isTurnOver:</a:t>
            </a:r>
            <a:r>
              <a:rPr lang="en-US" sz="13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bool</a:t>
            </a:r>
            <a:r>
              <a:rPr lang="en-US" sz="13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False</a:t>
            </a:r>
          </a:p>
          <a:p>
            <a:pPr marL="344488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__</a:t>
            </a:r>
            <a:r>
              <a:rPr lang="en-US" sz="13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isGameOver:</a:t>
            </a:r>
            <a:r>
              <a:rPr lang="en-US" sz="13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bool</a:t>
            </a:r>
            <a:r>
              <a:rPr lang="en-US" sz="13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False</a:t>
            </a:r>
          </a:p>
          <a:p>
            <a:pPr marL="344488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__</a:t>
            </a:r>
            <a:r>
              <a:rPr lang="en-US" sz="13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die:Die</a:t>
            </a:r>
            <a:r>
              <a:rPr lang="en-US" sz="13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Die()</a:t>
            </a:r>
          </a:p>
          <a:p>
            <a:pPr marL="344488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4488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def play(self):</a:t>
            </a:r>
          </a:p>
          <a:p>
            <a:pPr marL="344488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while not self.__</a:t>
            </a:r>
            <a:r>
              <a:rPr lang="en-US" sz="13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isGameOver</a:t>
            </a:r>
            <a:r>
              <a:rPr lang="en-US" sz="13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4488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3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self.takeTurn</a:t>
            </a:r>
            <a:r>
              <a:rPr lang="en-US" sz="13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4488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4488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def </a:t>
            </a:r>
            <a:r>
              <a:rPr lang="en-US" sz="13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takeTurn</a:t>
            </a:r>
            <a:r>
              <a:rPr lang="en-US" sz="13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(self):</a:t>
            </a:r>
          </a:p>
          <a:p>
            <a:pPr marL="344488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print("TURN", </a:t>
            </a:r>
            <a:r>
              <a:rPr lang="en-US" sz="13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self.__turn</a:t>
            </a:r>
            <a:r>
              <a:rPr lang="en-US" sz="13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4488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self.__</a:t>
            </a:r>
            <a:r>
              <a:rPr lang="en-US" sz="13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scoreThisTurn</a:t>
            </a:r>
            <a:r>
              <a:rPr lang="en-US" sz="13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0</a:t>
            </a:r>
          </a:p>
          <a:p>
            <a:pPr marL="344488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self.__</a:t>
            </a:r>
            <a:r>
              <a:rPr lang="en-US" sz="13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isTurnOver</a:t>
            </a:r>
            <a:r>
              <a:rPr lang="en-US" sz="13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False</a:t>
            </a:r>
          </a:p>
          <a:p>
            <a:pPr marL="344488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while not self.__</a:t>
            </a:r>
            <a:r>
              <a:rPr lang="en-US" sz="13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isTurnOver</a:t>
            </a:r>
            <a:r>
              <a:rPr lang="en-US" sz="13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4488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choice = input("Roll or hold? (r/h): ")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51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421530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FC0FE-B3A0-4F80-A085-A04A11911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game module (part 2)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26A072-5272-4D0F-BFBE-6C4A2BD673F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467600" cy="4876800"/>
          </a:xfrm>
        </p:spPr>
        <p:txBody>
          <a:bodyPr/>
          <a:lstStyle/>
          <a:p>
            <a:pPr marL="344488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if choice == "r":</a:t>
            </a:r>
          </a:p>
          <a:p>
            <a:pPr marL="344488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3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self.rollDie</a:t>
            </a:r>
            <a:r>
              <a:rPr lang="en-US" sz="13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4488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3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elif</a:t>
            </a:r>
            <a:r>
              <a:rPr lang="en-US" sz="13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choice == "h":</a:t>
            </a:r>
          </a:p>
          <a:p>
            <a:pPr marL="344488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3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self.holdTurn</a:t>
            </a:r>
            <a:r>
              <a:rPr lang="en-US" sz="13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4488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else:</a:t>
            </a:r>
          </a:p>
          <a:p>
            <a:pPr marL="344488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print("Invalid choice. Try again.")</a:t>
            </a:r>
          </a:p>
          <a:p>
            <a:pPr marL="344488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4488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def </a:t>
            </a:r>
            <a:r>
              <a:rPr lang="en-US" sz="13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rollDie</a:t>
            </a:r>
            <a:r>
              <a:rPr lang="en-US" sz="13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(self):</a:t>
            </a:r>
          </a:p>
          <a:p>
            <a:pPr marL="344488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self.__</a:t>
            </a:r>
            <a:r>
              <a:rPr lang="en-US" sz="13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die.roll</a:t>
            </a:r>
            <a:r>
              <a:rPr lang="en-US" sz="13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4488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print("Die:", self.__</a:t>
            </a:r>
            <a:r>
              <a:rPr lang="en-US" sz="13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die.value</a:t>
            </a:r>
            <a:r>
              <a:rPr lang="en-US" sz="13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4488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if self.__</a:t>
            </a:r>
            <a:r>
              <a:rPr lang="en-US" sz="13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die.value</a:t>
            </a:r>
            <a:r>
              <a:rPr lang="en-US" sz="13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1:</a:t>
            </a:r>
          </a:p>
          <a:p>
            <a:pPr marL="344488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self.__</a:t>
            </a:r>
            <a:r>
              <a:rPr lang="en-US" sz="13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scoreThisTurn</a:t>
            </a:r>
            <a:r>
              <a:rPr lang="en-US" sz="13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0</a:t>
            </a:r>
          </a:p>
          <a:p>
            <a:pPr marL="344488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3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self.__turn</a:t>
            </a:r>
            <a:r>
              <a:rPr lang="en-US" sz="13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+= 1</a:t>
            </a:r>
          </a:p>
          <a:p>
            <a:pPr marL="344488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self.__</a:t>
            </a:r>
            <a:r>
              <a:rPr lang="en-US" sz="13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isTurnOver</a:t>
            </a:r>
            <a:r>
              <a:rPr lang="en-US" sz="13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True</a:t>
            </a:r>
          </a:p>
          <a:p>
            <a:pPr marL="344488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print("Turn over. No score.\n")</a:t>
            </a:r>
          </a:p>
          <a:p>
            <a:pPr marL="344488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else:</a:t>
            </a:r>
          </a:p>
          <a:p>
            <a:pPr marL="344488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self.__</a:t>
            </a:r>
            <a:r>
              <a:rPr lang="en-US" sz="13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scoreThisTurn</a:t>
            </a:r>
            <a:r>
              <a:rPr lang="en-US" sz="13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+= self.__</a:t>
            </a:r>
            <a:r>
              <a:rPr lang="en-US" sz="13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die.value</a:t>
            </a:r>
            <a:endParaRPr lang="en-US" sz="13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875FA5-8512-40DF-93C2-99D6BAD2A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28885A-F04D-4C81-AB8A-1DE1A18E6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9678E1-E1D5-4038-B568-9581C6684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960348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game module (part 3)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01C9C8E-0F79-46ED-8653-19CC7BFD5D9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4488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def </a:t>
            </a:r>
            <a:r>
              <a:rPr lang="en-US" sz="13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holdTurn</a:t>
            </a:r>
            <a:r>
              <a:rPr lang="en-US" sz="13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(self):</a:t>
            </a:r>
          </a:p>
          <a:p>
            <a:pPr marL="344488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3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self.__score</a:t>
            </a:r>
            <a:r>
              <a:rPr lang="en-US" sz="13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+= self.__</a:t>
            </a:r>
            <a:r>
              <a:rPr lang="en-US" sz="13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scoreThisTurn</a:t>
            </a:r>
            <a:endParaRPr lang="en-US" sz="13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4488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self.__</a:t>
            </a:r>
            <a:r>
              <a:rPr lang="en-US" sz="13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isTurnOver</a:t>
            </a:r>
            <a:r>
              <a:rPr lang="en-US" sz="13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True</a:t>
            </a:r>
          </a:p>
          <a:p>
            <a:pPr marL="344488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print("Score for turn:", self.__</a:t>
            </a:r>
            <a:r>
              <a:rPr lang="en-US" sz="13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scoreThisTurn</a:t>
            </a:r>
            <a:r>
              <a:rPr lang="en-US" sz="13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4488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print("Total score:", </a:t>
            </a:r>
            <a:r>
              <a:rPr lang="en-US" sz="13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self.__score</a:t>
            </a:r>
            <a:r>
              <a:rPr lang="en-US" sz="13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"\n")</a:t>
            </a:r>
          </a:p>
          <a:p>
            <a:pPr marL="344488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if </a:t>
            </a:r>
            <a:r>
              <a:rPr lang="en-US" sz="13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self.__score</a:t>
            </a:r>
            <a:r>
              <a:rPr lang="en-US" sz="13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&gt;= 20:</a:t>
            </a:r>
          </a:p>
          <a:p>
            <a:pPr marL="344488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self.__</a:t>
            </a:r>
            <a:r>
              <a:rPr lang="en-US" sz="13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isGameOver</a:t>
            </a:r>
            <a:r>
              <a:rPr lang="en-US" sz="13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True</a:t>
            </a:r>
          </a:p>
          <a:p>
            <a:pPr marL="344488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print("You finished in", </a:t>
            </a:r>
            <a:r>
              <a:rPr lang="en-US" sz="13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self.__turn</a:t>
            </a:r>
            <a:r>
              <a:rPr lang="en-US" sz="13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"turns!")</a:t>
            </a:r>
          </a:p>
          <a:p>
            <a:pPr marL="344488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else:</a:t>
            </a:r>
          </a:p>
          <a:p>
            <a:pPr marL="344488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3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self.__turn</a:t>
            </a:r>
            <a:r>
              <a:rPr lang="en-US" sz="13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+= 1</a:t>
            </a:r>
            <a:endParaRPr lang="en-US" sz="13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53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915811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pig_dice</a:t>
            </a:r>
            <a:r>
              <a:rPr lang="en-US" dirty="0"/>
              <a:t> module (part 1)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5318D58-DCDF-44A1-ACF0-B5B5EAD295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4488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game import Game</a:t>
            </a:r>
          </a:p>
          <a:p>
            <a:pPr marL="344488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4488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13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display_welcome</a:t>
            </a:r>
            <a:r>
              <a:rPr lang="en-US" sz="13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():</a:t>
            </a:r>
          </a:p>
          <a:p>
            <a:pPr marL="344488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print("Let's Play PIG!")</a:t>
            </a:r>
          </a:p>
          <a:p>
            <a:pPr marL="344488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print()</a:t>
            </a:r>
          </a:p>
          <a:p>
            <a:pPr marL="344488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print("* See how many turns it takes you to get to 20.")</a:t>
            </a:r>
          </a:p>
          <a:p>
            <a:pPr marL="344488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print("* Turn ends when you hold or roll a 1.")</a:t>
            </a:r>
          </a:p>
          <a:p>
            <a:pPr marL="344488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print("* If you roll a 1, you lose all points for the turn.")</a:t>
            </a:r>
          </a:p>
          <a:p>
            <a:pPr marL="344488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print("* If you hold, you save all points for the turn.")</a:t>
            </a:r>
          </a:p>
          <a:p>
            <a:pPr marL="344488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print()</a:t>
            </a:r>
          </a:p>
          <a:p>
            <a:pPr marL="344488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4488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 main():</a:t>
            </a:r>
          </a:p>
          <a:p>
            <a:pPr marL="344488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3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display_welcome</a:t>
            </a:r>
            <a:r>
              <a:rPr lang="en-US" sz="13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4488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choice = "y"</a:t>
            </a:r>
          </a:p>
          <a:p>
            <a:pPr marL="344488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while </a:t>
            </a:r>
            <a:r>
              <a:rPr lang="en-US" sz="13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choice.lower</a:t>
            </a:r>
            <a:r>
              <a:rPr lang="en-US" sz="13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== "y":</a:t>
            </a:r>
          </a:p>
          <a:p>
            <a:pPr marL="344488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game = Game()</a:t>
            </a:r>
          </a:p>
          <a:p>
            <a:pPr marL="344488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3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game.play</a:t>
            </a:r>
            <a:r>
              <a:rPr lang="en-US" sz="13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4488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</a:p>
          <a:p>
            <a:pPr marL="344488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choice = input("Play again? (y/n): ")</a:t>
            </a:r>
          </a:p>
          <a:p>
            <a:pPr marL="344488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print()</a:t>
            </a:r>
          </a:p>
          <a:p>
            <a:pPr marL="344488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print("Bye!")</a:t>
            </a:r>
          </a:p>
          <a:p>
            <a:pPr marL="344488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4488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__name__ == "__main__":</a:t>
            </a:r>
          </a:p>
          <a:p>
            <a:pPr marL="344488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main()</a:t>
            </a:r>
          </a:p>
          <a:p>
            <a:endParaRPr lang="en-US" sz="1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54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3713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diagramming notes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E7AA546-D338-4857-8BA8-2F40A1F304B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i="1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UML 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i="1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Unified Modeling Language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) is the industry standard used to describe the classes and objects of an object-oriented application.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 UML </a:t>
            </a:r>
            <a:r>
              <a:rPr lang="en-US" i="1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class diagram 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describes the attributes and methods of one or more classes.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86276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Product class in the module named objects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E67A935-BB1F-46B9-8F30-20DFC549B8A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696200" cy="4876800"/>
          </a:xfrm>
        </p:spPr>
        <p:txBody>
          <a:bodyPr/>
          <a:lstStyle/>
          <a:p>
            <a:pPr marL="22860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dataclasses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import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dataclass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22860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a class with three attributes and two methods</a:t>
            </a:r>
          </a:p>
          <a:p>
            <a:pPr marL="22860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@dataclass                           #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dataclass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decorator</a:t>
            </a:r>
          </a:p>
          <a:p>
            <a:pPr marL="22860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 Product:</a:t>
            </a:r>
          </a:p>
          <a:p>
            <a:pPr marL="22860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name:str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# attribute 1</a:t>
            </a:r>
          </a:p>
          <a:p>
            <a:pPr marL="22860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price:float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# attribute 2</a:t>
            </a:r>
          </a:p>
          <a:p>
            <a:pPr marL="22860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discountPercent:int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# attribute 3</a:t>
            </a:r>
          </a:p>
          <a:p>
            <a:pPr marL="23177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23177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# a method that uses two attributes</a:t>
            </a:r>
          </a:p>
          <a:p>
            <a:pPr marL="23177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def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getDiscountAmount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(self):</a:t>
            </a:r>
          </a:p>
          <a:p>
            <a:pPr marL="23177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return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self.price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*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self.discountPercent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 100</a:t>
            </a:r>
          </a:p>
          <a:p>
            <a:pPr marL="23177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23177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# a method that calls another method</a:t>
            </a:r>
          </a:p>
          <a:p>
            <a:pPr marL="23177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def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getDiscountPrice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(self):</a:t>
            </a:r>
          </a:p>
          <a:p>
            <a:pPr marL="23177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return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self.price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self.getDiscountAmount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endParaRPr lang="en-US" sz="16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65830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script that creates and uses a Product object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DFB5167-2592-4D9C-8146-92BC115634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35814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objects import Product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create two product objects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product1 = Product("Stanley 13 Ounce Wood Hammer", 12.99, 62)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product2 = Product('National Hardware 3/4" Wire Nails', 5.06, 0)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print data for product1 to console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print("PRODUCT DATA")</a:t>
            </a:r>
          </a:p>
          <a:p>
            <a:pPr marL="344488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f"Name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            {product1.name}")</a:t>
            </a:r>
          </a:p>
          <a:p>
            <a:pPr marL="344488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f"Price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           {product1.price:.2f}")</a:t>
            </a:r>
          </a:p>
          <a:p>
            <a:pPr marL="344488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f"Discount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percent: {product1.discountPercent:d}%")</a:t>
            </a:r>
          </a:p>
          <a:p>
            <a:pPr marL="344488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f"Discount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amount:  {product1.getDiscountAmount():.2f}")</a:t>
            </a:r>
          </a:p>
          <a:p>
            <a:pPr marL="344488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f"Discount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price:   {product1.getDiscountPrice():.2f}")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05669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8396D679-A2E5-4CB8-A7E2-A48587327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console display when the script is run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64F24B5-7D69-4A6B-AA21-EDBE0107DCA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95400" y="1143000"/>
            <a:ext cx="6477000" cy="1524000"/>
          </a:xfrm>
        </p:spPr>
        <p:txBody>
          <a:bodyPr/>
          <a:lstStyle/>
          <a:p>
            <a:pPr lvl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 DATA</a:t>
            </a:r>
          </a:p>
          <a:p>
            <a:pPr lvl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Name:             Stanley 13 Ounce Wood Hammer</a:t>
            </a:r>
          </a:p>
          <a:p>
            <a:pPr lvl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Price:            12.99</a:t>
            </a:r>
          </a:p>
          <a:p>
            <a:pPr lvl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 percent: 62%</a:t>
            </a:r>
          </a:p>
          <a:p>
            <a:pPr lvl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 amount:  8.05</a:t>
            </a:r>
          </a:p>
          <a:p>
            <a:pPr lvl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 price:   4.94</a:t>
            </a:r>
          </a:p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12AED0-5D10-4FE6-8077-62488A75F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9937D8-3DF3-4D23-A028-62442323D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049B51-B11F-4823-AD10-1C30ACBA4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9022670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slides_with_titles_logo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MA accessible slides.potx" id="{50B7D1D4-3F7E-4579-B166-09A2FAC5C745}" vid="{7C365D12-5A37-45DA-A43C-A906C0D97DDF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MMA accessible slides</Template>
  <TotalTime>702</TotalTime>
  <Words>4862</Words>
  <Application>Microsoft Office PowerPoint</Application>
  <PresentationFormat>On-screen Show (4:3)</PresentationFormat>
  <Paragraphs>799</Paragraphs>
  <Slides>54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0" baseType="lpstr">
      <vt:lpstr>Arial</vt:lpstr>
      <vt:lpstr>Arial Narrow</vt:lpstr>
      <vt:lpstr>Courier New</vt:lpstr>
      <vt:lpstr>Symbol</vt:lpstr>
      <vt:lpstr>Times New Roman</vt:lpstr>
      <vt:lpstr>Master slides_with_titles_logo</vt:lpstr>
      <vt:lpstr>Chapter 14</vt:lpstr>
      <vt:lpstr>Applied objectives</vt:lpstr>
      <vt:lpstr>Knowledge objectives</vt:lpstr>
      <vt:lpstr>A diagram of the Product class</vt:lpstr>
      <vt:lpstr>The relationship between a class and its objects</vt:lpstr>
      <vt:lpstr>UML diagramming notes</vt:lpstr>
      <vt:lpstr>The Product class in the module named objects</vt:lpstr>
      <vt:lpstr>A script that creates and uses a Product object</vt:lpstr>
      <vt:lpstr>The console display when the script is run</vt:lpstr>
      <vt:lpstr>How to import a class</vt:lpstr>
      <vt:lpstr>How to create an object</vt:lpstr>
      <vt:lpstr>How to access the attributes of an object</vt:lpstr>
      <vt:lpstr>How to call the methods of an object</vt:lpstr>
      <vt:lpstr>The syntax of a class with attributes</vt:lpstr>
      <vt:lpstr>A data class that has three attributes  with default values (3.7 and later)</vt:lpstr>
      <vt:lpstr>A class that has three attributes  with default values (3.6 and earlier)</vt:lpstr>
      <vt:lpstr>Code that uses the constructor to create an object</vt:lpstr>
      <vt:lpstr>The syntax for coding a method</vt:lpstr>
      <vt:lpstr>A method that calls another method of the class</vt:lpstr>
      <vt:lpstr>A method that accepts a parameter</vt:lpstr>
      <vt:lpstr>The error that’s displayed if you forget  to code the self parameter</vt:lpstr>
      <vt:lpstr>The console for the Product Viewer</vt:lpstr>
      <vt:lpstr>The objects module</vt:lpstr>
      <vt:lpstr>The product_viewer module (part 1)</vt:lpstr>
      <vt:lpstr>The product_viewer module (part 2)</vt:lpstr>
      <vt:lpstr>The product_viewer module (part 3)</vt:lpstr>
      <vt:lpstr>A UML diagram for two classes  that use composition</vt:lpstr>
      <vt:lpstr>The dice module</vt:lpstr>
      <vt:lpstr>The console for the Dice Roller program</vt:lpstr>
      <vt:lpstr>The dice_roller module (part 1)</vt:lpstr>
      <vt:lpstr>The dice_roller module (part 2)</vt:lpstr>
      <vt:lpstr>A Die class that uses methods  to provide encapsulation</vt:lpstr>
      <vt:lpstr>A Die class that uses properties  to provide encapsulation</vt:lpstr>
      <vt:lpstr>The Die class with a public attribute named value</vt:lpstr>
      <vt:lpstr>The Die class with a private attribute named __value</vt:lpstr>
      <vt:lpstr>The Die class with methods  that access a private attribute</vt:lpstr>
      <vt:lpstr>Code that uses the getter and setter methods</vt:lpstr>
      <vt:lpstr>Code that attempts to use the setValue() method to set invalid data</vt:lpstr>
      <vt:lpstr>Two decorators for getting and setting properties</vt:lpstr>
      <vt:lpstr>A Die class that uses a property  to access a private attribute</vt:lpstr>
      <vt:lpstr>Code that uses the value property to get  and set data</vt:lpstr>
      <vt:lpstr>Code that attempts to use the value property  to set invalid data</vt:lpstr>
      <vt:lpstr>A UML diagram for two classes  that use encapsulation</vt:lpstr>
      <vt:lpstr>The dice module (part 1)</vt:lpstr>
      <vt:lpstr>The dice module (part 2)</vt:lpstr>
      <vt:lpstr>A UML diagram for a Product class  that uses some encapsulation</vt:lpstr>
      <vt:lpstr>The code for the Product class (part 1)</vt:lpstr>
      <vt:lpstr>The code for the Product class (part 2)</vt:lpstr>
      <vt:lpstr>Code that attempts to use the price property  to set invalid data</vt:lpstr>
      <vt:lpstr>The console for the Pig Dice game</vt:lpstr>
      <vt:lpstr>The game module (part 1)</vt:lpstr>
      <vt:lpstr>The game module (part 2)</vt:lpstr>
      <vt:lpstr>The game module (part 3)</vt:lpstr>
      <vt:lpstr>The pig_dice module (part 1)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14</dc:title>
  <dc:creator>Judy Taylor</dc:creator>
  <cp:lastModifiedBy>Anne Boehm</cp:lastModifiedBy>
  <cp:revision>36</cp:revision>
  <cp:lastPrinted>2016-01-14T23:03:16Z</cp:lastPrinted>
  <dcterms:created xsi:type="dcterms:W3CDTF">2019-07-24T22:48:24Z</dcterms:created>
  <dcterms:modified xsi:type="dcterms:W3CDTF">2021-03-24T00:27:20Z</dcterms:modified>
</cp:coreProperties>
</file>