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310" r:id="rId7"/>
    <p:sldId id="296" r:id="rId8"/>
    <p:sldId id="324" r:id="rId9"/>
    <p:sldId id="297" r:id="rId10"/>
    <p:sldId id="261" r:id="rId11"/>
    <p:sldId id="312" r:id="rId12"/>
    <p:sldId id="311" r:id="rId13"/>
    <p:sldId id="262" r:id="rId14"/>
    <p:sldId id="313" r:id="rId15"/>
    <p:sldId id="263" r:id="rId16"/>
    <p:sldId id="295" r:id="rId17"/>
    <p:sldId id="314" r:id="rId18"/>
    <p:sldId id="264" r:id="rId19"/>
    <p:sldId id="315" r:id="rId20"/>
    <p:sldId id="299" r:id="rId21"/>
    <p:sldId id="316" r:id="rId22"/>
    <p:sldId id="269" r:id="rId23"/>
    <p:sldId id="307" r:id="rId24"/>
    <p:sldId id="271" r:id="rId25"/>
    <p:sldId id="270" r:id="rId26"/>
    <p:sldId id="317" r:id="rId27"/>
    <p:sldId id="272" r:id="rId28"/>
    <p:sldId id="300" r:id="rId29"/>
    <p:sldId id="301" r:id="rId30"/>
    <p:sldId id="302" r:id="rId31"/>
    <p:sldId id="265" r:id="rId32"/>
    <p:sldId id="318" r:id="rId33"/>
    <p:sldId id="266" r:id="rId34"/>
    <p:sldId id="319" r:id="rId35"/>
    <p:sldId id="298" r:id="rId36"/>
    <p:sldId id="267" r:id="rId37"/>
    <p:sldId id="303" r:id="rId38"/>
    <p:sldId id="320" r:id="rId39"/>
    <p:sldId id="304" r:id="rId40"/>
    <p:sldId id="309" r:id="rId41"/>
    <p:sldId id="305" r:id="rId42"/>
    <p:sldId id="308" r:id="rId43"/>
    <p:sldId id="306" r:id="rId44"/>
    <p:sldId id="321" r:id="rId45"/>
    <p:sldId id="294" r:id="rId46"/>
    <p:sldId id="292" r:id="rId47"/>
    <p:sldId id="268" r:id="rId48"/>
    <p:sldId id="278" r:id="rId49"/>
    <p:sldId id="323" r:id="rId50"/>
    <p:sldId id="279" r:id="rId51"/>
    <p:sldId id="280" r:id="rId52"/>
    <p:sldId id="281" r:id="rId53"/>
    <p:sldId id="282" r:id="rId54"/>
    <p:sldId id="322" r:id="rId55"/>
    <p:sldId id="283" r:id="rId56"/>
    <p:sldId id="284" r:id="rId57"/>
    <p:sldId id="285" r:id="rId58"/>
    <p:sldId id="291" r:id="rId59"/>
    <p:sldId id="286" r:id="rId60"/>
    <p:sldId id="290" r:id="rId61"/>
    <p:sldId id="287" r:id="rId62"/>
    <p:sldId id="289" r:id="rId63"/>
    <p:sldId id="288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82" autoAdjust="0"/>
    <p:restoredTop sz="94660"/>
  </p:normalViewPr>
  <p:slideViewPr>
    <p:cSldViewPr>
      <p:cViewPr>
        <p:scale>
          <a:sx n="75" d="100"/>
          <a:sy n="75" d="100"/>
        </p:scale>
        <p:origin x="-1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CC6E0D-71F6-4AD2-B145-CA2357A16B57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103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6E0D-71F6-4AD2-B145-CA2357A16B57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53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6E0D-71F6-4AD2-B145-CA2357A16B57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16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6E0D-71F6-4AD2-B145-CA2357A16B57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51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C6E0D-71F6-4AD2-B145-CA2357A16B57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39998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6E0D-71F6-4AD2-B145-CA2357A16B57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08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6E0D-71F6-4AD2-B145-CA2357A16B57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34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6E0D-71F6-4AD2-B145-CA2357A16B57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58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6E0D-71F6-4AD2-B145-CA2357A16B57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8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C6E0D-71F6-4AD2-B145-CA2357A16B57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497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C6E0D-71F6-4AD2-B145-CA2357A16B57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052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72CC6E0D-71F6-4AD2-B145-CA2357A16B57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732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mhtml:file://J:\&#1055;&#1086;&#1089;&#1086;&#1073;&#1080;&#1077;%20&#1087;&#1086;%20&#1089;&#1077;&#1090;&#1103;&#1084;\&#1056;&#1072;&#1079;&#1074;&#1086;&#1076;&#1082;&#1072;%20&#1082;&#1072;&#1073;&#1077;&#1083;&#1103;%20&#1090;&#1080;&#1087;&#1072;%20'&#1074;&#1080;&#1090;&#1072;&#1103;%20&#1087;&#1072;&#1088;&#1072;'.mht!pic/t568a.gif" TargetMode="External"/><Relationship Id="rId7" Type="http://schemas.openxmlformats.org/officeDocument/2006/relationships/image" Target="mhtml:file://J:\&#1055;&#1086;&#1089;&#1086;&#1073;&#1080;&#1077;%20&#1087;&#1086;%20&#1089;&#1077;&#1090;&#1103;&#1084;\&#1056;&#1072;&#1079;&#1074;&#1086;&#1076;&#1082;&#1072;%20&#1082;&#1072;&#1073;&#1077;&#1083;&#1103;%20&#1090;&#1080;&#1087;&#1072;%20'&#1074;&#1080;&#1090;&#1072;&#1103;%20&#1087;&#1072;&#1088;&#1072;'.mht!pic/usoc4.gif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mhtml:file://J:\&#1055;&#1086;&#1089;&#1086;&#1073;&#1080;&#1077;%20&#1087;&#1086;%20&#1089;&#1077;&#1090;&#1103;&#1084;\&#1056;&#1072;&#1079;&#1074;&#1086;&#1076;&#1082;&#1072;%20&#1082;&#1072;&#1073;&#1077;&#1083;&#1103;%20&#1090;&#1080;&#1087;&#1072;%20'&#1074;&#1080;&#1090;&#1072;&#1103;%20&#1087;&#1072;&#1088;&#1072;'.mht!pic/t568b.gif" TargetMode="External"/><Relationship Id="rId4" Type="http://schemas.openxmlformats.org/officeDocument/2006/relationships/image" Target="../media/image4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6539" y="908720"/>
            <a:ext cx="6270922" cy="4690514"/>
          </a:xfrm>
        </p:spPr>
        <p:txBody>
          <a:bodyPr>
            <a:no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КОМПЬЮТЕРНЫХ СЕТЕЙ. ФИЗИЧЕСКАЯ СРЕДА ПЕРЕДАЧИ ДАННЫХ. КАБЕЛИ И КАБЕЛЬНЫЕ СИСТЕМЫ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20539" y="476672"/>
            <a:ext cx="7299833" cy="681752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кабелей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20539" y="1484784"/>
            <a:ext cx="742727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Кабель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это достаточно сложное изделие, состоящее из проводников, слоев экрана и изоляции. </a:t>
            </a:r>
          </a:p>
          <a:p>
            <a:pPr indent="323850" algn="just">
              <a:spcAft>
                <a:spcPts val="0"/>
              </a:spcAft>
            </a:pP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Обычно кабели присоединяются к оборудованию с помощью разъемов. Кроме этого, для обеспечения быстрой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перекоммутации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кабелей и оборудования используются различные электромеханические устройства, называемые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кроссовыми секциями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кроссовыми коробками,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или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шкафами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323850" algn="just">
              <a:spcAft>
                <a:spcPts val="0"/>
              </a:spcAft>
            </a:pPr>
            <a:endParaRPr lang="ru-RU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33363" y="288904"/>
            <a:ext cx="7299833" cy="681752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кабелей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844950" y="3140968"/>
            <a:ext cx="6588246" cy="283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39750" algn="l"/>
              </a:tabLst>
            </a:pPr>
            <a:r>
              <a:rPr kumimoji="0" lang="ru-RU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Американский стандарт EIA/TIA-568A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который был разработан совместными усилиями нескольких организаций: ANSI, EIA/TIA и лабораторией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Underwriters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Labs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(UL). Стандарт EIA/TIA-568 разработан на основе предыдущей версии стандарта EIA/TIA-568 и дополнений к этому стандарту TSB-36 и TSB-40A).</a:t>
            </a:r>
          </a:p>
          <a:p>
            <a:pPr marL="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39750" algn="l"/>
              </a:tabLst>
            </a:pPr>
            <a:endParaRPr kumimoji="0" lang="ru-RU" sz="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39750" algn="l"/>
              </a:tabLst>
            </a:pPr>
            <a:r>
              <a:rPr kumimoji="0" lang="ru-RU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Международный стандарт ISO/IEC 11801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39750" algn="l"/>
              </a:tabLst>
            </a:pPr>
            <a:endParaRPr kumimoji="0" 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39750" algn="l"/>
              </a:tabLst>
            </a:pPr>
            <a:r>
              <a:rPr kumimoji="0" lang="ru-RU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Европейский стандарт EN50173.</a:t>
            </a:r>
            <a:endParaRPr kumimoji="0" lang="ru-RU" sz="20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05924" y="1240204"/>
            <a:ext cx="74272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компьютерных сетях применяются кабели, удовлетворяющие определенным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стандартам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что позволяет строить кабельную систему сети из кабелей и соединительных устройств разных производителей. Сегодня наиболее употребительными в мировой практике являются следующие стандарты.</a:t>
            </a:r>
          </a:p>
        </p:txBody>
      </p:sp>
    </p:spTree>
    <p:extLst>
      <p:ext uri="{BB962C8B-B14F-4D97-AF65-F5344CB8AC3E}">
        <p14:creationId xmlns:p14="http://schemas.microsoft.com/office/powerpoint/2010/main" val="25334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200800" cy="792088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кабелей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62588" y="1340768"/>
            <a:ext cx="7272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  <a:tabLst>
                <a:tab pos="630555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Эти стандарты близки между собой и по многим позициям предъявляют к кабелям идентичные требования. Однако есть и различия между этими стандартами, например, в международный стандарт 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ISO/IEC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11801 и европейский EN50173 вошли некоторые типы кабелей, которые отсутствуют в стандарте EIA/TAI-568A.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2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644620" y="2271357"/>
            <a:ext cx="788782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750" algn="l"/>
              </a:tabLst>
            </a:pPr>
            <a:r>
              <a:rPr kumimoji="0" lang="ru-RU" sz="20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Наиболее важные характеристики кабелей:</a:t>
            </a:r>
          </a:p>
          <a:p>
            <a:pPr marL="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750" algn="l"/>
              </a:tabLst>
            </a:pPr>
            <a:endParaRPr kumimoji="0" lang="ru-RU" sz="2000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lvl="0" indent="3238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539750" algn="l"/>
              </a:tabLst>
            </a:pPr>
            <a:r>
              <a:rPr kumimoji="0" lang="ru-RU" sz="20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Затухание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(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Attenuation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). Затухание измеряется в децибелах на метр для определенной частоты или диапазона частот сигнала.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539750" algn="l"/>
              </a:tabLst>
            </a:pPr>
            <a:r>
              <a:rPr kumimoji="0" lang="ru-RU" sz="20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Перекрестные наводки на ближнем конце</a:t>
            </a:r>
            <a:r>
              <a:rPr kumimoji="0" lang="ru-RU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(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Near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End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Cross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Talk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, NEСT). Измеряются в децибелах для определенной частоты сигнала.</a:t>
            </a:r>
            <a:endParaRPr kumimoji="0" lang="ru-RU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marL="72000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539750" algn="l"/>
              </a:tabLst>
            </a:pPr>
            <a:r>
              <a:rPr kumimoji="0" lang="ru-RU" sz="20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Импеданс</a:t>
            </a:r>
            <a:r>
              <a:rPr kumimoji="0" lang="ru-RU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impedance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, волновое сопротивление) – это полное (активное и реактивное) сопротивление в электрической цепи. </a:t>
            </a:r>
          </a:p>
          <a:p>
            <a:pPr marL="720000" lvl="0" algn="just">
              <a:buFont typeface="Wingdings" pitchFamily="2" charset="2"/>
              <a:buChar char="Ø"/>
            </a:pPr>
            <a:r>
              <a:rPr 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Активное сопротивление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это сопротивление постоянному току в электрической цепи. В отличие от импеданса активное сопротивление не зависит от частоты и возрастает с увеличением длины кабеля.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1017602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стандартах кабелей оговаривается достаточно много характеристик, из которых наиболее важные перечислены ниже.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E306CA4D-871C-4B0F-B0FC-E1ED2780F564}"/>
              </a:ext>
            </a:extLst>
          </p:cNvPr>
          <p:cNvSpPr txBox="1">
            <a:spLocks/>
          </p:cNvSpPr>
          <p:nvPr/>
        </p:nvSpPr>
        <p:spPr>
          <a:xfrm>
            <a:off x="1259632" y="260648"/>
            <a:ext cx="72008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899592" y="1272817"/>
            <a:ext cx="7776864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750" algn="l"/>
              </a:tabLst>
            </a:pPr>
            <a:r>
              <a:rPr kumimoji="0" lang="ru-RU" sz="20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Наиболее важные характеристики кабелей:</a:t>
            </a:r>
          </a:p>
          <a:p>
            <a:pPr marL="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750" algn="l"/>
              </a:tabLst>
            </a:pPr>
            <a:endParaRPr kumimoji="0" lang="ru-RU" sz="2000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algn="just">
              <a:buFont typeface="Wingdings" pitchFamily="2" charset="2"/>
              <a:buChar char="Ø"/>
            </a:pPr>
            <a:r>
              <a:rPr 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Емкость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это свойство металлических проводников накапливать энергию.</a:t>
            </a:r>
          </a:p>
          <a:p>
            <a:pPr marL="720000" algn="just">
              <a:buFont typeface="Wingdings" pitchFamily="2" charset="2"/>
              <a:buChar char="Ø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lvl="0" algn="just">
              <a:buFont typeface="Wingdings" pitchFamily="2" charset="2"/>
              <a:buChar char="Ø"/>
            </a:pPr>
            <a:r>
              <a:rPr 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внешнего электромагнитного излучения, 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электрический шум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Электрический шум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это нежелательное переменное напряжение в проводнике. Электрический шум бывает двух типов: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фоновый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импульсный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20000" lvl="0" algn="just">
              <a:buFont typeface="Wingdings" pitchFamily="2" charset="2"/>
              <a:buChar char="Ø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lvl="0" algn="just">
              <a:buFont typeface="Wingdings" pitchFamily="2" charset="2"/>
              <a:buChar char="Ø"/>
            </a:pPr>
            <a:r>
              <a:rPr 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Диаметр,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сечения проводника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медных проводников достаточно употребительной является американская система AWG (American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Gauge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которая вводит некоторые условные типы проводников, например 22 AWG, 24 AWG, 26 AWG. Чем больше номер типа проводника, тем меньше его диаметр.</a:t>
            </a:r>
            <a:endParaRPr lang="ru-RU" sz="2000" dirty="0">
              <a:latin typeface="Arial" pitchFamily="34" charset="0"/>
            </a:endParaRPr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E306CA4D-871C-4B0F-B0FC-E1ED2780F564}"/>
              </a:ext>
            </a:extLst>
          </p:cNvPr>
          <p:cNvSpPr txBox="1">
            <a:spLocks/>
          </p:cNvSpPr>
          <p:nvPr/>
        </p:nvSpPr>
        <p:spPr>
          <a:xfrm>
            <a:off x="1187624" y="251931"/>
            <a:ext cx="72008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кабелей</a:t>
            </a:r>
          </a:p>
        </p:txBody>
      </p:sp>
    </p:spTree>
    <p:extLst>
      <p:ext uri="{BB962C8B-B14F-4D97-AF65-F5344CB8AC3E}">
        <p14:creationId xmlns:p14="http://schemas.microsoft.com/office/powerpoint/2010/main" val="192182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4426" y="219960"/>
            <a:ext cx="7200900" cy="840110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 типа «витая пара»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14426" y="1268760"/>
            <a:ext cx="76009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Витой парой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twisted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называется кабель, в котором изолированная пара проводников скручена с небольшим числом витков на единицу длины.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81" name="Picture 1" descr="ch7-5"/>
          <p:cNvPicPr>
            <a:picLocks noChangeAspect="1" noChangeArrowheads="1"/>
          </p:cNvPicPr>
          <p:nvPr/>
        </p:nvPicPr>
        <p:blipFill rotWithShape="1">
          <a:blip r:embed="rId2"/>
          <a:srcRect t="6227" b="3931"/>
          <a:stretch/>
        </p:blipFill>
        <p:spPr bwMode="auto">
          <a:xfrm>
            <a:off x="2123728" y="2123781"/>
            <a:ext cx="4737467" cy="2952329"/>
          </a:xfrm>
          <a:prstGeom prst="rect">
            <a:avLst/>
          </a:prstGeom>
          <a:noFill/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114426" y="5301208"/>
            <a:ext cx="774385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Скручивание проводов уменьшает электрические помехи извне при распространении сигналов по кабелю, а экранированные витые пары еще более увеличивают степень помехозащищенности сигналов.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Кабель типа «витая пара» используется во многих сетевых технологиях, включая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ARCNet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IBM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>
            <a:cxnSpLocks/>
          </p:cNvCxnSpPr>
          <p:nvPr/>
        </p:nvCxnSpPr>
        <p:spPr>
          <a:xfrm>
            <a:off x="899592" y="5286388"/>
            <a:ext cx="7958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2661674" y="1489422"/>
            <a:ext cx="2808312" cy="648072"/>
          </a:xfrm>
          <a:prstGeom prst="roundRect">
            <a:avLst/>
          </a:prstGeom>
          <a:solidFill>
            <a:srgbClr val="FFF0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Кабель типа витая пара</a:t>
            </a:r>
          </a:p>
        </p:txBody>
      </p:sp>
      <p:cxnSp>
        <p:nvCxnSpPr>
          <p:cNvPr id="11" name="Прямая со стрелкой 10"/>
          <p:cNvCxnSpPr>
            <a:endCxn id="12" idx="0"/>
          </p:cNvCxnSpPr>
          <p:nvPr/>
        </p:nvCxnSpPr>
        <p:spPr>
          <a:xfrm flipH="1">
            <a:off x="2229626" y="2137494"/>
            <a:ext cx="1152128" cy="27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825470" y="2413670"/>
            <a:ext cx="2808312" cy="648072"/>
          </a:xfrm>
          <a:prstGeom prst="roundRect">
            <a:avLst/>
          </a:prstGeom>
          <a:solidFill>
            <a:srgbClr val="FFF0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неэкранированные (UTP)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медные кабели</a:t>
            </a:r>
          </a:p>
        </p:txBody>
      </p:sp>
      <p:cxnSp>
        <p:nvCxnSpPr>
          <p:cNvPr id="15" name="Прямая со стрелкой 14"/>
          <p:cNvCxnSpPr>
            <a:endCxn id="17" idx="0"/>
          </p:cNvCxnSpPr>
          <p:nvPr/>
        </p:nvCxnSpPr>
        <p:spPr>
          <a:xfrm>
            <a:off x="4605890" y="2125638"/>
            <a:ext cx="126014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461874" y="2413670"/>
            <a:ext cx="2808312" cy="648072"/>
          </a:xfrm>
          <a:prstGeom prst="roundRect">
            <a:avLst/>
          </a:prstGeom>
          <a:solidFill>
            <a:srgbClr val="FFF0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экранированные медные кабели</a:t>
            </a:r>
          </a:p>
        </p:txBody>
      </p:sp>
      <p:cxnSp>
        <p:nvCxnSpPr>
          <p:cNvPr id="19" name="Прямая со стрелкой 18"/>
          <p:cNvCxnSpPr>
            <a:endCxn id="29" idx="0"/>
          </p:cNvCxnSpPr>
          <p:nvPr/>
        </p:nvCxnSpPr>
        <p:spPr>
          <a:xfrm flipH="1">
            <a:off x="4461874" y="3067703"/>
            <a:ext cx="943921" cy="42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30" idx="0"/>
          </p:cNvCxnSpPr>
          <p:nvPr/>
        </p:nvCxnSpPr>
        <p:spPr>
          <a:xfrm>
            <a:off x="6457728" y="3058202"/>
            <a:ext cx="976844" cy="44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Скругленный прямоугольник 28"/>
          <p:cNvSpPr/>
          <p:nvPr/>
        </p:nvSpPr>
        <p:spPr>
          <a:xfrm>
            <a:off x="3057718" y="3490797"/>
            <a:ext cx="2808312" cy="648072"/>
          </a:xfrm>
          <a:prstGeom prst="roundRect">
            <a:avLst/>
          </a:prstGeom>
          <a:solidFill>
            <a:srgbClr val="FFF0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STP – 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Shielded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Twisted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030416" y="3501008"/>
            <a:ext cx="2808312" cy="648072"/>
          </a:xfrm>
          <a:prstGeom prst="roundRect">
            <a:avLst/>
          </a:prstGeom>
          <a:solidFill>
            <a:srgbClr val="FFF0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 – 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Foiled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Twisted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4835C1E1-FDAD-463B-83A2-0B616627CE93}"/>
              </a:ext>
            </a:extLst>
          </p:cNvPr>
          <p:cNvSpPr txBox="1">
            <a:spLocks/>
          </p:cNvSpPr>
          <p:nvPr/>
        </p:nvSpPr>
        <p:spPr>
          <a:xfrm>
            <a:off x="1114426" y="219960"/>
            <a:ext cx="7200900" cy="84011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 типа «витая пара»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2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94471"/>
              </p:ext>
            </p:extLst>
          </p:nvPr>
        </p:nvGraphicFramePr>
        <p:xfrm>
          <a:off x="971600" y="2104036"/>
          <a:ext cx="7920880" cy="3845243"/>
        </p:xfrm>
        <a:graphic>
          <a:graphicData uri="http://schemas.openxmlformats.org/drawingml/2006/table">
            <a:tbl>
              <a:tblPr/>
              <a:tblGrid>
                <a:gridCol w="2874052">
                  <a:extLst>
                    <a:ext uri="{9D8B030D-6E8A-4147-A177-3AD203B41FA5}">
                      <a16:colId xmlns:a16="http://schemas.microsoft.com/office/drawing/2014/main" val="4257683405"/>
                    </a:ext>
                  </a:extLst>
                </a:gridCol>
                <a:gridCol w="5046828">
                  <a:extLst>
                    <a:ext uri="{9D8B030D-6E8A-4147-A177-3AD203B41FA5}">
                      <a16:colId xmlns:a16="http://schemas.microsoft.com/office/drawing/2014/main" val="723925490"/>
                    </a:ext>
                  </a:extLst>
                </a:gridCol>
              </a:tblGrid>
              <a:tr h="385379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Обозначение 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 экранирования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810778"/>
                  </a:ext>
                </a:extLst>
              </a:tr>
              <a:tr h="727941">
                <a:tc>
                  <a:txBody>
                    <a:bodyPr/>
                    <a:lstStyle/>
                    <a:p>
                      <a:pPr marL="72000" algn="jus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UTP 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2000" algn="jus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ru-RU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Unshielded</a:t>
                      </a:r>
                      <a:r>
                        <a:rPr kumimoji="0" lang="ru-RU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Twisted</a:t>
                      </a:r>
                      <a:r>
                        <a:rPr kumimoji="0" lang="ru-RU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Pair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Экранирования нет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728382"/>
                  </a:ext>
                </a:extLst>
              </a:tr>
              <a:tr h="727941">
                <a:tc>
                  <a:txBody>
                    <a:bodyPr/>
                    <a:lstStyle/>
                    <a:p>
                      <a:pPr marL="72000" algn="jus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FTP 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2000" algn="just"/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ru-RU" sz="20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Foiled</a:t>
                      </a:r>
                      <a:r>
                        <a:rPr kumimoji="0" lang="ru-RU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0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Twisted</a:t>
                      </a:r>
                      <a:r>
                        <a:rPr kumimoji="0" lang="ru-RU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0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Pair</a:t>
                      </a: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 витые пары кабеля экранированы общим внешним экраном из фольги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539"/>
                  </a:ext>
                </a:extLst>
              </a:tr>
              <a:tr h="1001991">
                <a:tc>
                  <a:txBody>
                    <a:bodyPr/>
                    <a:lstStyle/>
                    <a:p>
                      <a:pPr marL="72000" algn="jus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STP 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2000" algn="just"/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ru-RU" sz="20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Shielded</a:t>
                      </a:r>
                      <a:r>
                        <a:rPr kumimoji="0" lang="ru-RU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0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Twisted</a:t>
                      </a:r>
                      <a:r>
                        <a:rPr kumimoji="0" lang="ru-RU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0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Pair</a:t>
                      </a: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 витые пары кабеля экранированы общим внешним экраном из фольги и каждая витая пара дополнительно экранирована фольгой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559492"/>
                  </a:ext>
                </a:extLst>
              </a:tr>
              <a:tr h="1001991">
                <a:tc>
                  <a:txBody>
                    <a:bodyPr/>
                    <a:lstStyle/>
                    <a:p>
                      <a:pPr marL="72000" algn="jus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S/FTP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 витые пары кабеля экранированы общим внешним экраном из медной оплетки и каждая витая пара дополнительно экранирована фольгой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818604"/>
                  </a:ext>
                </a:extLst>
              </a:tr>
            </a:tbl>
          </a:graphicData>
        </a:graphic>
      </p:graphicFrame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4835C1E1-FDAD-463B-83A2-0B616627CE93}"/>
              </a:ext>
            </a:extLst>
          </p:cNvPr>
          <p:cNvSpPr txBox="1">
            <a:spLocks/>
          </p:cNvSpPr>
          <p:nvPr/>
        </p:nvSpPr>
        <p:spPr>
          <a:xfrm>
            <a:off x="1114426" y="219960"/>
            <a:ext cx="7200900" cy="84011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 типа «витая пара»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2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14426" y="1700808"/>
            <a:ext cx="73460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320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мере совершенствования технологических возможностей количество категорий увеличивалось, и в настоящее время достигло семи. Главным критерием для отнесения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кабеля к одной из категорий является его скоростные возможности по передаче информационных данных. Скорость измеряется, в Мбит/сек. Чем число больше, тем больший объем информации способен пропустить кабель витых пар в единицу времени.</a:t>
            </a:r>
            <a:endParaRPr lang="ru-RU" sz="14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BC9EE9-6794-4E9E-8BC1-D5744E247722}"/>
              </a:ext>
            </a:extLst>
          </p:cNvPr>
          <p:cNvSpPr txBox="1">
            <a:spLocks/>
          </p:cNvSpPr>
          <p:nvPr/>
        </p:nvSpPr>
        <p:spPr>
          <a:xfrm>
            <a:off x="1114426" y="332656"/>
            <a:ext cx="7200900" cy="84011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 типа «витая пара»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35185"/>
              </p:ext>
            </p:extLst>
          </p:nvPr>
        </p:nvGraphicFramePr>
        <p:xfrm>
          <a:off x="899592" y="980728"/>
          <a:ext cx="7910863" cy="5687426"/>
        </p:xfrm>
        <a:graphic>
          <a:graphicData uri="http://schemas.openxmlformats.org/drawingml/2006/table">
            <a:tbl>
              <a:tblPr/>
              <a:tblGrid>
                <a:gridCol w="947904">
                  <a:extLst>
                    <a:ext uri="{9D8B030D-6E8A-4147-A177-3AD203B41FA5}">
                      <a16:colId xmlns:a16="http://schemas.microsoft.com/office/drawing/2014/main" val="1351747764"/>
                    </a:ext>
                  </a:extLst>
                </a:gridCol>
                <a:gridCol w="1139700">
                  <a:extLst>
                    <a:ext uri="{9D8B030D-6E8A-4147-A177-3AD203B41FA5}">
                      <a16:colId xmlns:a16="http://schemas.microsoft.com/office/drawing/2014/main" val="4291781525"/>
                    </a:ext>
                  </a:extLst>
                </a:gridCol>
                <a:gridCol w="2346442">
                  <a:extLst>
                    <a:ext uri="{9D8B030D-6E8A-4147-A177-3AD203B41FA5}">
                      <a16:colId xmlns:a16="http://schemas.microsoft.com/office/drawing/2014/main" val="1308592407"/>
                    </a:ext>
                  </a:extLst>
                </a:gridCol>
                <a:gridCol w="3476817">
                  <a:extLst>
                    <a:ext uri="{9D8B030D-6E8A-4147-A177-3AD203B41FA5}">
                      <a16:colId xmlns:a16="http://schemas.microsoft.com/office/drawing/2014/main" val="4291142327"/>
                    </a:ext>
                  </a:extLst>
                </a:gridCol>
              </a:tblGrid>
              <a:tr h="338873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Категория кабеля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Полоса частот до, МГц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передачи данных до, Мбит/сек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 и конструкция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961571"/>
                  </a:ext>
                </a:extLst>
              </a:tr>
              <a:tr h="4422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Передача речевого сигнала, телефонная «лапша» ТРП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493664"/>
                  </a:ext>
                </a:extLst>
              </a:tr>
              <a:tr h="4422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пары проводников, сейчас не применяется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94476"/>
                  </a:ext>
                </a:extLst>
              </a:tr>
              <a:tr h="5456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парный кабель для телефонных и локальных сетей протяженностью до 100 метров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425983"/>
                  </a:ext>
                </a:extLst>
              </a:tr>
              <a:tr h="33887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парный кабель, сейчас не применяется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algn="ctr" defTabSz="914400" rtl="0" eaLnBrk="1" latinLnBrk="0" hangingPunct="1"/>
                      <a:r>
                        <a:rPr lang="ru-RU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Применялся в </a:t>
                      </a:r>
                      <a:r>
                        <a:rPr lang="ru-RU" sz="15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ru-RU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ring</a:t>
                      </a:r>
                      <a:r>
                        <a:rPr lang="ru-RU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сетях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188680"/>
                  </a:ext>
                </a:extLst>
              </a:tr>
              <a:tr h="56959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 при использовании 2 пар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1000 при использовании 4 пар</a:t>
                      </a:r>
                    </a:p>
                    <a:p>
                      <a:pPr marL="0" algn="ctr" defTabSz="914400" rtl="0" eaLnBrk="1" latinLnBrk="0" hangingPunct="1"/>
                      <a:endParaRPr lang="ru-RU" sz="15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парный кабель для телефонных и локальных сетей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483906"/>
                  </a:ext>
                </a:extLst>
              </a:tr>
              <a:tr h="33887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5e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при использовании 2 пар</a:t>
                      </a:r>
                    </a:p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 (10000) при</a:t>
                      </a:r>
                      <a:r>
                        <a:rPr lang="ru-RU" sz="15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использовании 4 пар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UTP 4 парный кабель для компьютерных сетей</a:t>
                      </a:r>
                    </a:p>
                    <a:p>
                      <a:pPr marL="0" algn="ctr" defTabSz="914400" rtl="0" eaLnBrk="1" latinLnBrk="0" hangingPunct="1"/>
                      <a:r>
                        <a:rPr lang="ru-RU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Представляет собой доработанный кабель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CAT</a:t>
                      </a:r>
                      <a:r>
                        <a:rPr lang="ru-RU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5. Обеспечивает аналогичную скорость при меньших габаритах.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Обеспечивает</a:t>
                      </a:r>
                      <a:r>
                        <a:rPr lang="ru-RU" sz="15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до 10 Гбит/с на расстоянии 55м.</a:t>
                      </a:r>
                      <a:endParaRPr lang="ru-RU" sz="15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166626"/>
                  </a:ext>
                </a:extLst>
              </a:tr>
            </a:tbl>
          </a:graphicData>
        </a:graphic>
      </p:graphicFrame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25F8F7F-2C26-40A9-AA73-2A72689674A4}"/>
              </a:ext>
            </a:extLst>
          </p:cNvPr>
          <p:cNvSpPr txBox="1">
            <a:spLocks/>
          </p:cNvSpPr>
          <p:nvPr/>
        </p:nvSpPr>
        <p:spPr>
          <a:xfrm>
            <a:off x="755576" y="140618"/>
            <a:ext cx="7200900" cy="7681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 типа «витая пара»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3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72046"/>
            <a:ext cx="7992888" cy="784682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компоненты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2349073"/>
            <a:ext cx="770485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Аппаратные компоненты</a:t>
            </a:r>
          </a:p>
          <a:p>
            <a:pPr lvl="0"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Абонентские системы</a:t>
            </a:r>
          </a:p>
          <a:p>
            <a:pPr marL="144000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компьютеры (рабочие станции или клиенты и серверы);</a:t>
            </a:r>
          </a:p>
          <a:p>
            <a:pPr marL="144000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принтеры;</a:t>
            </a:r>
          </a:p>
          <a:p>
            <a:pPr marL="144000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сканеры и др.</a:t>
            </a:r>
          </a:p>
          <a:p>
            <a:pPr lvl="0"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Сетевое оборудование</a:t>
            </a:r>
          </a:p>
          <a:p>
            <a:pPr marL="144000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сетевые адаптеры;</a:t>
            </a:r>
          </a:p>
          <a:p>
            <a:pPr marL="144000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концентраторы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44000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мосты;</a:t>
            </a:r>
          </a:p>
          <a:p>
            <a:pPr marL="144000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др.</a:t>
            </a:r>
          </a:p>
          <a:p>
            <a:pPr lvl="0">
              <a:spcBef>
                <a:spcPts val="60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Коммуникационные каналы</a:t>
            </a:r>
          </a:p>
          <a:p>
            <a:pPr marL="144000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кабели; </a:t>
            </a:r>
          </a:p>
          <a:p>
            <a:pPr marL="144000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разъемы;</a:t>
            </a:r>
          </a:p>
          <a:p>
            <a:pPr marL="144000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устройства передачи и приема данных в беспроводных технологиях.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1052736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Компьютерная сеть состоит из трех основных аппаратных компонент и двух программных, которые должны работать согласованно. Для корректной работы устройств в сети их нужно правильно инсталлировать и установить рабочие параметры.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81525"/>
              </p:ext>
            </p:extLst>
          </p:nvPr>
        </p:nvGraphicFramePr>
        <p:xfrm>
          <a:off x="899592" y="1412776"/>
          <a:ext cx="7939691" cy="4580192"/>
        </p:xfrm>
        <a:graphic>
          <a:graphicData uri="http://schemas.openxmlformats.org/drawingml/2006/table">
            <a:tbl>
              <a:tblPr/>
              <a:tblGrid>
                <a:gridCol w="1143854">
                  <a:extLst>
                    <a:ext uri="{9D8B030D-6E8A-4147-A177-3AD203B41FA5}">
                      <a16:colId xmlns:a16="http://schemas.microsoft.com/office/drawing/2014/main" val="1351747764"/>
                    </a:ext>
                  </a:extLst>
                </a:gridCol>
                <a:gridCol w="1345710">
                  <a:extLst>
                    <a:ext uri="{9D8B030D-6E8A-4147-A177-3AD203B41FA5}">
                      <a16:colId xmlns:a16="http://schemas.microsoft.com/office/drawing/2014/main" val="4291781525"/>
                    </a:ext>
                  </a:extLst>
                </a:gridCol>
                <a:gridCol w="2489564">
                  <a:extLst>
                    <a:ext uri="{9D8B030D-6E8A-4147-A177-3AD203B41FA5}">
                      <a16:colId xmlns:a16="http://schemas.microsoft.com/office/drawing/2014/main" val="1308592407"/>
                    </a:ext>
                  </a:extLst>
                </a:gridCol>
                <a:gridCol w="2960563">
                  <a:extLst>
                    <a:ext uri="{9D8B030D-6E8A-4147-A177-3AD203B41FA5}">
                      <a16:colId xmlns:a16="http://schemas.microsoft.com/office/drawing/2014/main" val="4291142327"/>
                    </a:ext>
                  </a:extLst>
                </a:gridCol>
              </a:tblGrid>
              <a:tr h="338873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Категория кабеля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Полоса частот до, МГц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передачи данных до, Мбит/сек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 и конструкция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961571"/>
                  </a:ext>
                </a:extLst>
              </a:tr>
              <a:tr h="5456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CAT6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1 000 Мбит/с при использовании 4 пар, 10 000 Мбит/с на расстоянии до 50 метров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UTP 4 парный кабель для компьютерных сетей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880375"/>
                  </a:ext>
                </a:extLst>
              </a:tr>
              <a:tr h="5456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6a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Обеспечивает</a:t>
                      </a:r>
                      <a:r>
                        <a:rPr lang="ru-RU" sz="16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до 10 Гбит/с на расстоянии 100м.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UTP 4 парный кабель высокоскоростных линий Интернет. 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520629"/>
                  </a:ext>
                </a:extLst>
              </a:tr>
              <a:tr h="5456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Обеспечивает</a:t>
                      </a:r>
                      <a:r>
                        <a:rPr lang="ru-RU" sz="16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до 10 Гбит/с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S/FTP 4 парный кабель высокоскоростных линий Интернет.</a:t>
                      </a:r>
                      <a:r>
                        <a:rPr lang="ru-RU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399536"/>
                  </a:ext>
                </a:extLst>
              </a:tr>
              <a:tr h="5456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Обеспечивает</a:t>
                      </a:r>
                      <a:r>
                        <a:rPr lang="ru-RU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передачу на скоростях до 40 Гбит/с на расстоянии до 50 метров и до 100Гбит/с на расстоянии до 15 м.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S/FTP 4 парный кабель высокоскоростных линий Интернет.</a:t>
                      </a:r>
                      <a:r>
                        <a:rPr lang="ru-RU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942906"/>
                  </a:ext>
                </a:extLst>
              </a:tr>
            </a:tbl>
          </a:graphicData>
        </a:graphic>
      </p:graphicFrame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48C852-DB8D-4DC9-A324-E3ED35FC629A}"/>
              </a:ext>
            </a:extLst>
          </p:cNvPr>
          <p:cNvSpPr txBox="1">
            <a:spLocks/>
          </p:cNvSpPr>
          <p:nvPr/>
        </p:nvSpPr>
        <p:spPr>
          <a:xfrm>
            <a:off x="755576" y="260648"/>
            <a:ext cx="7200900" cy="7681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 типа «витая пара»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634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3" y="1666049"/>
            <a:ext cx="7560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Отметим, что пары проводов в кабеле витая пара шестой категории CAT6 (6а) свиты с более частым шагом и по центру кабеля имеется, в отличие от кабеля CAT5, дополнительная изоляция между парами. Такая конструкция позволяет снизить перекрестные помехи и тем самым увеличить скорость передачи информационных данных. Кабель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 технологии экранирования.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48C852-DB8D-4DC9-A324-E3ED35FC629A}"/>
              </a:ext>
            </a:extLst>
          </p:cNvPr>
          <p:cNvSpPr txBox="1">
            <a:spLocks/>
          </p:cNvSpPr>
          <p:nvPr/>
        </p:nvSpPr>
        <p:spPr>
          <a:xfrm>
            <a:off x="899593" y="332656"/>
            <a:ext cx="7200900" cy="7681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 типа «витая пара»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1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6864" cy="1152128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Кабельные системы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экранированной витой пары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17713" y="1373561"/>
            <a:ext cx="7776864" cy="545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lnSpc>
                <a:spcPts val="2200"/>
              </a:lnSpc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Экранированная витая пара STP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хорошо защищает передаваемые сигналы от внешних помех, а также меньше излучает электромагнитных колебаний вовне, что защищает, в свою очередь, пользователей сетей от вредного для здоровья излучения. Наличие заземляемого экрана удорожает кабель и усложняет его прокладку, так как требует выполнения качественного заземления. Экранированный кабель применяется только для передачи данных, а голос по нему не передают.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lnSpc>
                <a:spcPts val="2200"/>
              </a:lnSpc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lnSpc>
                <a:spcPts val="22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Основным стандартом, определяющим параметры экранированной витой пары, является фирменный стандарт IBM. В этом стандарте кабели делятся не на категории, а на типы: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Туре 1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Туре 2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...,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Туре 9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lnSpc>
                <a:spcPts val="2200"/>
              </a:lnSpc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lnSpc>
                <a:spcPts val="22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Электрические параметры кабеля Туре 1 примерно соответствуют параметрам кабеля UTP категории 5. Некоторые стандарты поддерживают кабель STP Туре 1 –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например, 100VG-AnyLAN, а также Fast Ethernet (хотя основным типом кабеля для Fast Ethernet является UTP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5).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332656"/>
            <a:ext cx="7848922" cy="119339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Кабельные системы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неэкранированной витой пары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971550" y="1458272"/>
            <a:ext cx="7600928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Характеристики неэкранированной витой пары</a:t>
            </a:r>
            <a:r>
              <a:rPr kumimoji="0" lang="ru-RU" sz="2000" b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323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диаметр проводников 0.4–0.6 мм (22~26 AWG), 4 скрученных пары (8 проводников, из которых для 10Base-T, 100Base-TX 1000Base-TX используются одну, две или четыре пары (кабель должен иметь категорию 3, 5 или 6 и качество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data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grade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или выше);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3238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максимальная длина сегмента 100 м;</a:t>
            </a:r>
          </a:p>
          <a:p>
            <a:pPr marL="0" marR="0" lvl="0" indent="3238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разъемы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восьмиконтактные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RJ-45.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26" name="Рисунок 23" descr="rj-4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7280" y="4806988"/>
            <a:ext cx="1849440" cy="143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5006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402629"/>
            <a:ext cx="7200900" cy="122390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Стандартные разводки кабеля типа «Витая пара»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674" name="Picture 2" descr="mhtml:file://J:\Пособие%20по%20сетям\Разводка%20кабеля%20типа%20'витая%20пара'.mht!pic/t568a.gif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880163" y="2575125"/>
            <a:ext cx="1215647" cy="2061313"/>
          </a:xfrm>
          <a:prstGeom prst="rect">
            <a:avLst/>
          </a:prstGeom>
          <a:noFill/>
        </p:spPr>
      </p:pic>
      <p:pic>
        <p:nvPicPr>
          <p:cNvPr id="28673" name="Picture 1" descr="mhtml:file://J:\Пособие%20по%20сетям\Разводка%20кабеля%20типа%20'витая%20пара'.mht!pic/t568b.gif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2172045" y="2594299"/>
            <a:ext cx="1214446" cy="2059277"/>
          </a:xfrm>
          <a:prstGeom prst="rect">
            <a:avLst/>
          </a:prstGeom>
          <a:noFill/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360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67543" y="4954469"/>
            <a:ext cx="31570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Схемы разводки витой пары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8" name="Picture 6" descr="mhtml:file://J:\Пособие%20по%20сетям\Разводка%20кабеля%20типа%20'витая%20пара'.mht!pic/usoc4.gif"/>
          <p:cNvPicPr>
            <a:picLocks noChangeAspect="1" noChangeArrowheads="1"/>
          </p:cNvPicPr>
          <p:nvPr/>
        </p:nvPicPr>
        <p:blipFill>
          <a:blip r:embed="rId6" r:link="rId7"/>
          <a:srcRect/>
          <a:stretch>
            <a:fillRect/>
          </a:stretch>
        </p:blipFill>
        <p:spPr bwMode="auto">
          <a:xfrm>
            <a:off x="4246670" y="2169113"/>
            <a:ext cx="1185741" cy="278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43699" y="2575125"/>
            <a:ext cx="1520148" cy="232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6324216" y="5000635"/>
            <a:ext cx="2352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Схема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восьмипинового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разъема для сетей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Token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Ring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705026" y="4983559"/>
            <a:ext cx="22859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Двупарная конфигурация системы USOC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>
            <a:off x="1646647" y="3964785"/>
            <a:ext cx="37862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4107653" y="4036223"/>
            <a:ext cx="39290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15194"/>
              </p:ext>
            </p:extLst>
          </p:nvPr>
        </p:nvGraphicFramePr>
        <p:xfrm>
          <a:off x="1003519" y="1412776"/>
          <a:ext cx="7600929" cy="4619884"/>
        </p:xfrm>
        <a:graphic>
          <a:graphicData uri="http://schemas.openxmlformats.org/drawingml/2006/table">
            <a:tbl>
              <a:tblPr/>
              <a:tblGrid>
                <a:gridCol w="943259">
                  <a:extLst>
                    <a:ext uri="{9D8B030D-6E8A-4147-A177-3AD203B41FA5}">
                      <a16:colId xmlns:a16="http://schemas.microsoft.com/office/drawing/2014/main" val="383713583"/>
                    </a:ext>
                  </a:extLst>
                </a:gridCol>
                <a:gridCol w="2477158">
                  <a:extLst>
                    <a:ext uri="{9D8B030D-6E8A-4147-A177-3AD203B41FA5}">
                      <a16:colId xmlns:a16="http://schemas.microsoft.com/office/drawing/2014/main" val="4122573468"/>
                    </a:ext>
                  </a:extLst>
                </a:gridCol>
                <a:gridCol w="977511">
                  <a:extLst>
                    <a:ext uri="{9D8B030D-6E8A-4147-A177-3AD203B41FA5}">
                      <a16:colId xmlns:a16="http://schemas.microsoft.com/office/drawing/2014/main" val="1822465322"/>
                    </a:ext>
                  </a:extLst>
                </a:gridCol>
                <a:gridCol w="2339709">
                  <a:extLst>
                    <a:ext uri="{9D8B030D-6E8A-4147-A177-3AD203B41FA5}">
                      <a16:colId xmlns:a16="http://schemas.microsoft.com/office/drawing/2014/main" val="2943114492"/>
                    </a:ext>
                  </a:extLst>
                </a:gridCol>
                <a:gridCol w="863292">
                  <a:extLst>
                    <a:ext uri="{9D8B030D-6E8A-4147-A177-3AD203B41FA5}">
                      <a16:colId xmlns:a16="http://schemas.microsoft.com/office/drawing/2014/main" val="2144848860"/>
                    </a:ext>
                  </a:extLst>
                </a:gridCol>
              </a:tblGrid>
              <a:tr h="1121820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Контакт разъема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Расположение проводников по таблице Т568А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сигнала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Расположение проводников по таблице Т568В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сигнала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077089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Бело-зеленый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Тх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Бело-оранжевый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661523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Зеленый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Тх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Оранжевый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Rx+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489317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Бело-оранжевый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Rx+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Бело-зеленый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Tx+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116195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Синий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Синий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571072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Бело-синий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Бело-синий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507090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Оранжевый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Зеленый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630448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Бело-коричневый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Бело-коричневый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913369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Коричневый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Коричневый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7367" marR="77367" marT="38683" marB="38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217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243D85-38EA-4763-A61D-17FFBF1730E8}"/>
              </a:ext>
            </a:extLst>
          </p:cNvPr>
          <p:cNvSpPr txBox="1"/>
          <p:nvPr/>
        </p:nvSpPr>
        <p:spPr>
          <a:xfrm>
            <a:off x="971599" y="136300"/>
            <a:ext cx="76009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Стандартные разводки кабеля типа «Витая пара»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79712" y="2366298"/>
            <a:ext cx="6664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5040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передаче сигнала со скоростью 1Гбит/с задействованы все 4 пары проводников.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мегабитного соединения необходимы только 2 пары — зеленая и оранжевая.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этом случае для передачи сигнала используются контакты 1 и 2 коннектора, а для приема — 3 и 6. Синяя и коричневая пары остаются свободными.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43D85-38EA-4763-A61D-17FFBF1730E8}"/>
              </a:ext>
            </a:extLst>
          </p:cNvPr>
          <p:cNvSpPr txBox="1"/>
          <p:nvPr/>
        </p:nvSpPr>
        <p:spPr>
          <a:xfrm>
            <a:off x="1022886" y="476672"/>
            <a:ext cx="76009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Стандартные разводки кабеля типа «Витая пара»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D8525-7051-4B17-B161-4995461D83E3}"/>
              </a:ext>
            </a:extLst>
          </p:cNvPr>
          <p:cNvSpPr txBox="1"/>
          <p:nvPr/>
        </p:nvSpPr>
        <p:spPr>
          <a:xfrm>
            <a:off x="899592" y="2438306"/>
            <a:ext cx="9361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919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0854" y="188640"/>
            <a:ext cx="7200900" cy="1368152"/>
          </a:xfrm>
        </p:spPr>
        <p:txBody>
          <a:bodyPr>
            <a:normAutofit/>
          </a:bodyPr>
          <a:lstStyle/>
          <a:p>
            <a:r>
              <a:rPr lang="ru-RU" b="1" dirty="0"/>
              <a:t>Кросс-разводка кабеля типа </a:t>
            </a:r>
            <a:br>
              <a:rPr lang="ru-RU" b="1" dirty="0"/>
            </a:br>
            <a:r>
              <a:rPr lang="ru-RU" b="1" dirty="0"/>
              <a:t>«витая пара»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80854" y="1478794"/>
            <a:ext cx="77059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две разновидности коммутационных шнуров в зависимости от типа соединяемых устройств:</a:t>
            </a:r>
          </a:p>
          <a:p>
            <a:pPr marL="3600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патч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-корд, который используется для соединения сетевой карты с коммутационным оборудованием.</a:t>
            </a:r>
          </a:p>
          <a:p>
            <a:pPr marL="3600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Перекрестный (кроссовый)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патч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-корд для соединения однотипных устройств, например двух компьютеров.</a:t>
            </a:r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56347" y="3573016"/>
            <a:ext cx="3384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Прямой обжим витой пары по стандарту EIA/TIA-568A</a:t>
            </a:r>
          </a:p>
        </p:txBody>
      </p:sp>
      <p:pic>
        <p:nvPicPr>
          <p:cNvPr id="2050" name="Picture 2" descr="EIA-568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683" y="3573015"/>
            <a:ext cx="3568911" cy="32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83568" y="3501008"/>
            <a:ext cx="8003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414219"/>
            <a:ext cx="7200900" cy="1485900"/>
          </a:xfrm>
        </p:spPr>
        <p:txBody>
          <a:bodyPr>
            <a:normAutofit/>
          </a:bodyPr>
          <a:lstStyle/>
          <a:p>
            <a:r>
              <a:rPr lang="ru-RU" b="1" dirty="0"/>
              <a:t>Кросс-разводка кабеля типа </a:t>
            </a:r>
            <a:br>
              <a:rPr lang="ru-RU" b="1" dirty="0"/>
            </a:br>
            <a:r>
              <a:rPr lang="ru-RU" b="1" dirty="0"/>
              <a:t>«витая пара»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97306" y="2721233"/>
            <a:ext cx="3384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Прямой обжим витой пары по стандарту EIA/TIA-568B</a:t>
            </a:r>
          </a:p>
        </p:txBody>
      </p:sp>
      <p:pic>
        <p:nvPicPr>
          <p:cNvPr id="3074" name="Picture 2" descr="EIA-56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694" y="2564904"/>
            <a:ext cx="38100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210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216" y="286916"/>
            <a:ext cx="7200900" cy="1359742"/>
          </a:xfrm>
        </p:spPr>
        <p:txBody>
          <a:bodyPr>
            <a:normAutofit/>
          </a:bodyPr>
          <a:lstStyle/>
          <a:p>
            <a:r>
              <a:rPr lang="ru-RU" b="1" dirty="0"/>
              <a:t>Кросс-разводка кабеля типа </a:t>
            </a:r>
            <a:br>
              <a:rPr lang="ru-RU" b="1" dirty="0"/>
            </a:br>
            <a:r>
              <a:rPr lang="ru-RU" b="1" dirty="0"/>
              <a:t>«витая пара»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5656" y="1796970"/>
            <a:ext cx="30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Перекрестный обжим витой пары</a:t>
            </a:r>
          </a:p>
        </p:txBody>
      </p:sp>
      <p:pic>
        <p:nvPicPr>
          <p:cNvPr id="4098" name="Picture 2" descr="Crossover Fast Eth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784" y="1772816"/>
            <a:ext cx="38100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73197" y="5235496"/>
            <a:ext cx="79312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5040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При перекрестном соединении один конец кабеля обжимается по схеме Т568А, а второй — Т568В.</a:t>
            </a:r>
          </a:p>
          <a:p>
            <a:pPr algn="just" defTabSz="5040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Так как все сетевые устройства, поддерживающие технологию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Gigabit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могут автоматически подстраиваться под соответствующий тип соединения, необходимость в кроссовом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патч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-корде отпадает.</a:t>
            </a:r>
          </a:p>
        </p:txBody>
      </p:sp>
    </p:spTree>
    <p:extLst>
      <p:ext uri="{BB962C8B-B14F-4D97-AF65-F5344CB8AC3E}">
        <p14:creationId xmlns:p14="http://schemas.microsoft.com/office/powerpoint/2010/main" val="123189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315046"/>
            <a:ext cx="75724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компоненты сети</a:t>
            </a:r>
          </a:p>
          <a:p>
            <a:endParaRPr lang="ru-RU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операционные системы</a:t>
            </a:r>
          </a:p>
          <a:p>
            <a:pPr marL="1440000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-подобные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0000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NetWare;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0000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0000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т.д.</a:t>
            </a:r>
          </a:p>
          <a:p>
            <a:pPr marL="1440000">
              <a:buFont typeface="Wingdings" pitchFamily="2" charset="2"/>
              <a:buChar char="Ø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Сетевое программное обеспечение (Сетевые службы)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0000">
              <a:buFont typeface="Wingdings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сети;</a:t>
            </a:r>
          </a:p>
          <a:p>
            <a:pPr marL="1440000">
              <a:buFont typeface="Wingdings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карта;</a:t>
            </a:r>
          </a:p>
          <a:p>
            <a:pPr marL="1440000">
              <a:buFont typeface="Wingdings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протокол;</a:t>
            </a:r>
          </a:p>
          <a:p>
            <a:pPr marL="1440000">
              <a:buFont typeface="Wingdings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служба удаленного доступа.</a:t>
            </a:r>
            <a:endParaRPr lang="ru-RU" sz="2000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469B38B-0707-4CBE-B314-48AA35425AF3}"/>
              </a:ext>
            </a:extLst>
          </p:cNvPr>
          <p:cNvSpPr txBox="1">
            <a:spLocks/>
          </p:cNvSpPr>
          <p:nvPr/>
        </p:nvSpPr>
        <p:spPr>
          <a:xfrm>
            <a:off x="827584" y="172046"/>
            <a:ext cx="7848872" cy="8086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компоненты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71550" y="260648"/>
            <a:ext cx="7200900" cy="1296144"/>
          </a:xfrm>
        </p:spPr>
        <p:txBody>
          <a:bodyPr/>
          <a:lstStyle/>
          <a:p>
            <a:r>
              <a:rPr lang="ru-RU" b="1" dirty="0"/>
              <a:t>Кросс-разводка кабеля типа </a:t>
            </a:r>
            <a:br>
              <a:rPr lang="ru-RU" b="1" dirty="0"/>
            </a:br>
            <a:r>
              <a:rPr lang="ru-RU" b="1" dirty="0"/>
              <a:t>«витая пара»</a:t>
            </a:r>
            <a:endParaRPr lang="ru-RU" dirty="0"/>
          </a:p>
        </p:txBody>
      </p:sp>
      <p:pic>
        <p:nvPicPr>
          <p:cNvPr id="5122" name="Picture 2" descr="Изготовление патч-корд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7416552" cy="494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545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305" y="201842"/>
            <a:ext cx="7835148" cy="763959"/>
          </a:xfrm>
        </p:spPr>
        <p:txBody>
          <a:bodyPr/>
          <a:lstStyle/>
          <a:p>
            <a:r>
              <a:rPr lang="ru-RU" b="1" dirty="0"/>
              <a:t>Коаксиальные кабели  </a:t>
            </a:r>
            <a:endParaRPr lang="ru-RU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 rotWithShape="1">
          <a:blip r:embed="rId2"/>
          <a:srcRect l="3239" r="2230"/>
          <a:stretch/>
        </p:blipFill>
        <p:spPr bwMode="auto">
          <a:xfrm>
            <a:off x="959700" y="4073759"/>
            <a:ext cx="4252973" cy="2254748"/>
          </a:xfrm>
          <a:prstGeom prst="rect">
            <a:avLst/>
          </a:prstGeom>
          <a:noFill/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576" y="1278039"/>
            <a:ext cx="7835148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23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Коаксиальные кабели используются в радио- и телевизионной аппаратуре.</a:t>
            </a:r>
          </a:p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Коаксиальные кабели могут передавать данные со скоростью 10 Мбит/с на максимальное расстояние от 185 до 500 метров. Они разделяются на толстые и тонкие в зависимости от толщины.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MiсroCoaxial+Cu (01-2602), Кабель коаксиальный d-4мм, 75 Ом черный  (OBSOLETE) | купить в розницу и оптом"/>
          <p:cNvSpPr>
            <a:spLocks noChangeAspect="1" noChangeArrowheads="1"/>
          </p:cNvSpPr>
          <p:nvPr/>
        </p:nvSpPr>
        <p:spPr bwMode="auto">
          <a:xfrm>
            <a:off x="5508104" y="3327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MiсroCoaxial+Cu (01-2602), Кабель коаксиальный d-4мм, 75 Ом черный  (OBSOLETE) | купить в розницу и опто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52489"/>
            <a:ext cx="2992986" cy="22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305" y="201842"/>
            <a:ext cx="7835148" cy="763959"/>
          </a:xfrm>
        </p:spPr>
        <p:txBody>
          <a:bodyPr/>
          <a:lstStyle/>
          <a:p>
            <a:r>
              <a:rPr lang="ru-RU" b="1" dirty="0"/>
              <a:t>Коаксиальные кабели. Типы  </a:t>
            </a:r>
            <a:endParaRPr lang="ru-RU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85786" y="4930188"/>
            <a:ext cx="7715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                                               </a:t>
            </a:r>
            <a:endParaRPr kumimoji="0" 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680129"/>
              </p:ext>
            </p:extLst>
          </p:nvPr>
        </p:nvGraphicFramePr>
        <p:xfrm>
          <a:off x="825306" y="1782695"/>
          <a:ext cx="7835148" cy="3352800"/>
        </p:xfrm>
        <a:graphic>
          <a:graphicData uri="http://schemas.openxmlformats.org/drawingml/2006/table">
            <a:tbl>
              <a:tblPr/>
              <a:tblGrid>
                <a:gridCol w="168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      Тип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Название, значение сопротивления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RG-8 и RG-11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Thicknet, 50 Ом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RG-58/U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latin typeface="Times New Roman"/>
                          <a:ea typeface="Times New Roman"/>
                        </a:rPr>
                        <a:t>Thinnet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, 50 Ом, сплошной центральный медный проводник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RG-58 А/U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Thinnet, 50 Ом, центральный многожильный проводник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RG-59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Broadband/Cable television (широковещательное и кабельное телевидение), 75 Ом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RG-59 /U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Broadband/Cable television (широковещательное и кабельное телевидение), 50 Ом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RG-62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latin typeface="Times New Roman"/>
                          <a:ea typeface="Times New Roman"/>
                        </a:rPr>
                        <a:t>ARCNet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, 93 Ом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AutoShape 2" descr="MiсroCoaxial+Cu (01-2602), Кабель коаксиальный d-4мм, 75 Ом черный  (OBSOLETE) | купить в розницу и оптом"/>
          <p:cNvSpPr>
            <a:spLocks noChangeAspect="1" noChangeArrowheads="1"/>
          </p:cNvSpPr>
          <p:nvPr/>
        </p:nvSpPr>
        <p:spPr bwMode="auto">
          <a:xfrm>
            <a:off x="5508104" y="3327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27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1556792"/>
            <a:ext cx="7776864" cy="3775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Bef>
                <a:spcPts val="1400"/>
              </a:spcBef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Кабель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Thinnet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известный как кабель RG-58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является наиболее широко используемым физическим носителем данных в коаксиальных сетях. Сети при этом не требуют дополнительного оборудования и являются простыми и недорогими. </a:t>
            </a:r>
          </a:p>
          <a:p>
            <a:pPr indent="323850" algn="just">
              <a:spcBef>
                <a:spcPts val="140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Тонкий коаксиальный кабель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Ethernet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позволяет осуществлять передачу на меньшее расстояние, чем толстый. </a:t>
            </a:r>
          </a:p>
          <a:p>
            <a:pPr indent="323850" algn="just">
              <a:spcBef>
                <a:spcPts val="140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Используется в технологии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Ethernet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10Base2.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A74B428-8071-496C-9B7C-7624AA0A7120}"/>
              </a:ext>
            </a:extLst>
          </p:cNvPr>
          <p:cNvSpPr txBox="1">
            <a:spLocks/>
          </p:cNvSpPr>
          <p:nvPr/>
        </p:nvSpPr>
        <p:spPr>
          <a:xfrm>
            <a:off x="1060377" y="260648"/>
            <a:ext cx="7835148" cy="7639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Коаксиальные кабели. Типы  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60377" y="1556792"/>
            <a:ext cx="74720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Толстый коаксиальный кабель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Thick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Ethernet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имеет большую степень помехозащищенности, большую механическую прочность, но требует специального приспособления для прокалывания кабеля, чтобы создать ответвления для подключения к ЛВС. </a:t>
            </a:r>
          </a:p>
          <a:p>
            <a:pPr indent="323850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Он более дорогой и менее гибкий, чем тонкий. </a:t>
            </a:r>
          </a:p>
          <a:p>
            <a:pPr indent="323850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Используется в технологии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Ethernet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10Base5. Сети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ARCNet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 передачей маркера обычно используют кабель RG-62 А/U.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543DEE0-3189-4865-B498-A8ED0DC3A70D}"/>
              </a:ext>
            </a:extLst>
          </p:cNvPr>
          <p:cNvSpPr txBox="1">
            <a:spLocks/>
          </p:cNvSpPr>
          <p:nvPr/>
        </p:nvSpPr>
        <p:spPr>
          <a:xfrm>
            <a:off x="1060377" y="260648"/>
            <a:ext cx="7835148" cy="7639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Коаксиальные кабели. Типы 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10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755576" y="1700808"/>
            <a:ext cx="7779909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1. Характеристики спецификации 10Base2:</a:t>
            </a:r>
            <a:endParaRPr kumimoji="0" lang="ru-RU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тонкий коаксиальный кабель;</a:t>
            </a:r>
            <a:endParaRPr kumimoji="0" lang="ru-RU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характеристики кабеля: диаметр 0.2 дюйма, RG-58A/U 50 Ом;</a:t>
            </a:r>
            <a:endParaRPr kumimoji="0" lang="ru-RU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приемлемые разъемы – BNC;</a:t>
            </a:r>
            <a:endParaRPr kumimoji="0" lang="ru-RU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максимальная длина сегмента – 185 м;</a:t>
            </a:r>
            <a:endParaRPr kumimoji="0" lang="ru-RU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минимальное расстояние между узлами – 0.5 м;</a:t>
            </a:r>
            <a:endParaRPr kumimoji="0" lang="ru-RU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максимальное число узлов в сегменте – 30.</a:t>
            </a:r>
          </a:p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2. Характеристики спецификации 10Base5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: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indent="3238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2000" dirty="0" bmk="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толстый коаксиальный кабель;</a:t>
            </a:r>
          </a:p>
          <a:p>
            <a:pPr marL="720000" indent="3238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2000" dirty="0" bmk="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волновое сопротивление – 50 Ом;</a:t>
            </a:r>
          </a:p>
          <a:p>
            <a:pPr marL="720000" indent="3238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2000" dirty="0" bmk="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максимальная длина сегмента – 500 метров;</a:t>
            </a:r>
          </a:p>
          <a:p>
            <a:pPr marL="720000" indent="3238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2000" dirty="0" bmk="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минимальное расстояние между узлами – 2.5 м;</a:t>
            </a:r>
          </a:p>
          <a:p>
            <a:pPr marL="720000" indent="3238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2000" dirty="0" bmk="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максимальное число узлов в сегменте – 100.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4A4A0C2-7C85-4F14-BD09-8D74295233B3}"/>
              </a:ext>
            </a:extLst>
          </p:cNvPr>
          <p:cNvSpPr txBox="1">
            <a:spLocks/>
          </p:cNvSpPr>
          <p:nvPr/>
        </p:nvSpPr>
        <p:spPr>
          <a:xfrm>
            <a:off x="1060377" y="260648"/>
            <a:ext cx="7835148" cy="122413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Коаксиальные кабели. Параметры 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50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656" y="288008"/>
            <a:ext cx="7769776" cy="764728"/>
          </a:xfrm>
        </p:spPr>
        <p:txBody>
          <a:bodyPr/>
          <a:lstStyle/>
          <a:p>
            <a:r>
              <a:rPr lang="ru-RU" b="1" dirty="0"/>
              <a:t>Оптоволоконный кабель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95656" y="1268030"/>
            <a:ext cx="7769776" cy="259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sz="2000" b="1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Волоконно-оптические линии связи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это вид связи, при котором информация передается по оптическим диэлектрическим волноводам, известным под названием «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оптическое волокно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Оптическое волокно в настоящее время считается самой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совершенной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физической средой для передачи информации, а также самой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перспективной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средой для передачи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больших потоков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 на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значительные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расстояния. Основания так считать вытекают из ряда особенностей, присущих оптическим волноводам. </a:t>
            </a:r>
          </a:p>
        </p:txBody>
      </p:sp>
      <p:pic>
        <p:nvPicPr>
          <p:cNvPr id="9" name="Picture 2" descr="ÐÐ°ÑÑÐ¸Ð½ÐºÐ¸ Ð¿Ð¾ Ð·Ð°Ð¿ÑÐ¾ÑÑ Ð¾Ð¿ÑÐ¾Ð²Ð¾Ð»Ð¾ÐºÐ½Ð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3904630"/>
            <a:ext cx="5462633" cy="280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72808" cy="764728"/>
          </a:xfrm>
        </p:spPr>
        <p:txBody>
          <a:bodyPr/>
          <a:lstStyle/>
          <a:p>
            <a:r>
              <a:rPr lang="ru-RU" b="1" dirty="0"/>
              <a:t>Оптоволоконный кабель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556792"/>
            <a:ext cx="727280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Волоконно-оптический кабель состоит из </a:t>
            </a:r>
            <a:r>
              <a:rPr lang="ru-RU" sz="24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тонких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(5-60 микрон) </a:t>
            </a:r>
            <a:r>
              <a:rPr lang="ru-RU" sz="24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волокон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по которым </a:t>
            </a:r>
            <a:r>
              <a:rPr lang="ru-RU" sz="24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распространяются световые сигналы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Это наиболее качественный тип кабеля – он обеспечивает передачу данных с очень </a:t>
            </a:r>
            <a:r>
              <a:rPr lang="ru-RU" sz="24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высокой скоростью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к тому же лучше других типов передающей среды обеспечивает </a:t>
            </a:r>
            <a:r>
              <a:rPr lang="ru-RU" sz="24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защиту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данных от внешних </a:t>
            </a:r>
            <a:r>
              <a:rPr lang="ru-RU" sz="24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помех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9106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00382"/>
            <a:ext cx="7715200" cy="111239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Оптоволоконный кабель. Структура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808" y="3476308"/>
            <a:ext cx="4071966" cy="327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827584" y="1556792"/>
            <a:ext cx="7787208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Волоконно-оптические кабели состоят из центрального проводника света (сердцевины) – стеклянного волокна, окруженного другим слоем стекла – оболочкой, обладающей меньшим показателем преломления, чем сердцевина. Распространяясь по сердцевине, лучи света не выходят за ее пределы, отражаясь от покрывающего слоя оболочки.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37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166" y="158160"/>
            <a:ext cx="7690048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кабель.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Физические особенности.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1556792"/>
            <a:ext cx="7690048" cy="523220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Высокую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пропускную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способность за счёт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высокой несущей частоты.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Потенциальная возможность одного оптического волокна – несколько </a:t>
            </a:r>
            <a:r>
              <a:rPr lang="ru-RU" sz="20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терабит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информации за 1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секунду. Говоря другими словами, по одному волокну можно передать одновременно десятки миллионов телефонных разговоров и миллион видеосигналов.</a:t>
            </a:r>
          </a:p>
          <a:p>
            <a:pPr marL="285750" indent="-285750" algn="just">
              <a:spcBef>
                <a:spcPts val="300"/>
              </a:spcBef>
              <a:buFont typeface="Wingdings" panose="05000000000000000000" pitchFamily="2" charset="2"/>
              <a:buChar char="ü"/>
            </a:pP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Волоконно-оптический кабель отличается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низким уровнем шума,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что положительно сказывается на его пропускной способности и возможности передавать сигналы различной модуляции.</a:t>
            </a:r>
          </a:p>
          <a:p>
            <a:pPr marL="285750" indent="-285750" algn="just">
              <a:spcBef>
                <a:spcPts val="300"/>
              </a:spcBef>
              <a:buFont typeface="Wingdings" panose="05000000000000000000" pitchFamily="2" charset="2"/>
              <a:buChar char="ü"/>
            </a:pP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Скорость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передачи данных может быть увеличена за счет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передачи информации сразу в двух направлениях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так как световые волны могут распространяться в одном волокне независимо друг от друга. На сегодняшний день предел по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плотности передаваемой информации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оптическому волокну не достигнут.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0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4620" y="206925"/>
            <a:ext cx="8136904" cy="14859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Типы кабелей и структурированные кабельные системы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772816"/>
            <a:ext cx="7744374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Физическая среда является основой, на которой строятся физические средства соединения. Сопряжение с физическими средствами соединения посредством физической среды обеспечивает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физический уровень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физической среды широко используются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эфир, металлы, оптическое стекло и кварц.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Среда передачи данных может 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включать как кабельные, так и беспроводные технологии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Хотя физические кабели являются наиболее распространенными носителями для сетевых коммуникаций, беспроводные технологии все более внедряются благодаря их способности связывать глобальные сети.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Механические и электрические (оптические) свойства среды передачи включают:</a:t>
            </a:r>
          </a:p>
          <a:p>
            <a:pPr marL="360000" lvl="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кабелей и разъемов;</a:t>
            </a:r>
          </a:p>
          <a:p>
            <a:pPr marL="360000" lvl="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разводку контактов в разъемах;</a:t>
            </a:r>
          </a:p>
          <a:p>
            <a:pPr marL="360000" lvl="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схему кодирования сигналов для значений 0 и 1.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1937" y="332656"/>
            <a:ext cx="7594863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кабель.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Физические особенности.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763688"/>
            <a:ext cx="7571184" cy="46012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323850" algn="just">
              <a:spcBef>
                <a:spcPts val="300"/>
              </a:spcBef>
              <a:spcAft>
                <a:spcPts val="0"/>
              </a:spcAft>
            </a:pPr>
            <a:endParaRPr lang="ru-RU" sz="16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Очень малое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(по сравнению с другими средами)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затухание светового сигнала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волокне. Лучшие образцы российского волокна имеют затухание 0.22 дБ/км на длине волны 1.55 мкм, что позволяет строить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линии связи на сотни километро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без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регенерации сигналов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(промежуточного усиления). Для сравнения, лучшее волокно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Sumitomo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 длине волны 1.55 мкм имеет затухание 0.154 дБ/км. В лабораториях разрабатываются еще более «прозрачные», так называемые </a:t>
            </a:r>
            <a:r>
              <a:rPr lang="ru-RU" sz="20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фторцирконатные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волокна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 теоретическим пределом порядка 0,02 дБ/км на длине волны 2.5 мкм. Лабораторные исследования показали, что на основе таких волокон могут быть созданы линии связи с регенерационными участками через 4600 км при скорости передачи порядка 1 Гбит/с.</a:t>
            </a:r>
          </a:p>
          <a:p>
            <a:pPr marL="171450" indent="-1714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68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8208912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кабель.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Технические особенности. Достоинства</a:t>
            </a:r>
            <a:r>
              <a:rPr lang="ru-RU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1534428"/>
            <a:ext cx="7776864" cy="50680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Волокно изготовлено из кварца, основу которого составляет двуокись кремния, широко распространенного, а потому недорогого материала, в отличие от меди. Другим популярным исходным материалом выступают продуктов органического синтеза (полимеры).</a:t>
            </a:r>
          </a:p>
          <a:p>
            <a:pPr marL="285750" indent="-285750" algn="just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Оптические волокна имеют диаметр около десятков микрометром, то есть очень компактны и легки, что делает их перспективными для использования в авиации, приборостроении, в кабельной технике.</a:t>
            </a:r>
          </a:p>
          <a:p>
            <a:pPr marL="285750" indent="-285750" algn="just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связи на основе оптических волокон устойчивы к электромагнитным помехам, а передаваемая по </a:t>
            </a:r>
            <a:r>
              <a:rPr lang="ru-RU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световодам</a:t>
            </a:r>
            <a:r>
              <a:rPr lang="ru-RU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информация защищена от несанкционированного доступа. </a:t>
            </a:r>
          </a:p>
          <a:p>
            <a:pPr marL="285750" indent="-285750" algn="just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Волоконно-оптические линии связи нельзя подслушать неразрушающим способом. Всякие воздействия на волокно могут быть зарегистрированы методом мониторинга (непрерывного контроля) целостности линии. В случае попыток прослушивания встроенная система контроля может отключить канал и предупредить о подозреваемом взломе.</a:t>
            </a:r>
          </a:p>
        </p:txBody>
      </p:sp>
    </p:spTree>
    <p:extLst>
      <p:ext uri="{BB962C8B-B14F-4D97-AF65-F5344CB8AC3E}">
        <p14:creationId xmlns:p14="http://schemas.microsoft.com/office/powerpoint/2010/main" val="161158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40420"/>
            <a:ext cx="7787208" cy="1604403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кабель. 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Технические особенности. Достоинства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55816" y="2276872"/>
            <a:ext cx="7632848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Пожарная безопасность (</a:t>
            </a:r>
            <a:r>
              <a:rPr lang="ru-RU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пожароустойчивость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В отличие от других систем связи, ВОЛС может использоваться безо всяких ограничений на предприятиях повышенной опасности, в частности на нефтехимических производствах, благодаря отсутствию искрообразования.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Важное свойство оптического волокна – долговечность. Время жизни волокна, то есть сохранение им своих свойств в определенных пределах, превышает 25 лет, что позволяет проложить оптико-волоконный кабель один раз и, по мере необходимости, наращивать пропускную способность канала путем замены приемников и передатчиков на более быстродействующие.</a:t>
            </a:r>
          </a:p>
        </p:txBody>
      </p:sp>
    </p:spTree>
    <p:extLst>
      <p:ext uri="{BB962C8B-B14F-4D97-AF65-F5344CB8AC3E}">
        <p14:creationId xmlns:p14="http://schemas.microsoft.com/office/powerpoint/2010/main" val="38398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70559"/>
            <a:ext cx="7931224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кабель.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Технические особенности. Недостатки</a:t>
            </a:r>
            <a:r>
              <a:rPr lang="ru-RU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1691680"/>
            <a:ext cx="7787208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создании линии связи требуются высоконадежные активные элементы, преобразующие электрические сигналы в свет и свет в электрические сигналы. Необходимы также оптические коннекторы (соединители) с малыми оптическими потерями и большим ресурсом на подключение-отключение. </a:t>
            </a:r>
          </a:p>
          <a:p>
            <a:pPr marL="285750" indent="-285750"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Точность изготовления таких элементов линии связи должна соответствовать длине волны излучения, то есть погрешности должны быть порядка доли микрона. Поэтому производство таких компонентов оптических линий связи очень дорогостоящее. </a:t>
            </a:r>
          </a:p>
          <a:p>
            <a:pPr marL="285750" indent="-285750"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монтажа оптических волокон требуется прецизионное (высокоточное), а потому дорогое, технологическое оборудование. Как следствие, при аварии (обрыве) оптического кабеля затраты на восстановление выше, чем при работе с медными кабелями.</a:t>
            </a:r>
          </a:p>
        </p:txBody>
      </p:sp>
    </p:spTree>
    <p:extLst>
      <p:ext uri="{BB962C8B-B14F-4D97-AF65-F5344CB8AC3E}">
        <p14:creationId xmlns:p14="http://schemas.microsoft.com/office/powerpoint/2010/main" val="4244970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86934"/>
            <a:ext cx="7643191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кабель.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Технические особенности. Недостатки</a:t>
            </a:r>
            <a:r>
              <a:rPr lang="ru-RU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91680" y="2060848"/>
            <a:ext cx="67070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Преимущества от применения волоконно-оптических линий связи настолько значительны, что, несмотря на перечисленные недостатки оптического волокна, эти линии связи все шире используются для передачи информации.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7EA77-34E1-40D0-8AF5-EF8F281D6E61}"/>
              </a:ext>
            </a:extLst>
          </p:cNvPr>
          <p:cNvSpPr txBox="1"/>
          <p:nvPr/>
        </p:nvSpPr>
        <p:spPr>
          <a:xfrm>
            <a:off x="899592" y="1706905"/>
            <a:ext cx="9361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12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353081"/>
            <a:ext cx="7715200" cy="12037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кабель.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оптоволокна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60848"/>
            <a:ext cx="774283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49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84642"/>
            <a:ext cx="7185992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кабель.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Коннекторы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 descr="ÐÐ°ÑÑÐ¸Ð½ÐºÐ¸ Ð¿Ð¾ Ð·Ð°Ð¿ÑÐ¾ÑÑ Ð¾Ð¿ÑÐ¾Ð²Ð¾Ð»Ð¾ÐºÐ½Ð¾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0"/>
          <a:stretch/>
        </p:blipFill>
        <p:spPr bwMode="auto">
          <a:xfrm>
            <a:off x="1907704" y="1484784"/>
            <a:ext cx="5616624" cy="511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8889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435" y="1875304"/>
            <a:ext cx="770202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F7DFAE-50C1-42C8-A2AA-1EA8A4364C60}"/>
              </a:ext>
            </a:extLst>
          </p:cNvPr>
          <p:cNvSpPr txBox="1"/>
          <p:nvPr/>
        </p:nvSpPr>
        <p:spPr>
          <a:xfrm>
            <a:off x="1064352" y="278651"/>
            <a:ext cx="7612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кабель. Разновидности</a:t>
            </a:r>
            <a:endParaRPr lang="ru-RU" sz="3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100845" y="1747550"/>
            <a:ext cx="779163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Можно выделить следующие основные виды оптоволоконных кабелей для передачи данных исходя из </a:t>
            </a:r>
            <a:r>
              <a:rPr lang="ru-RU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области применения</a:t>
            </a:r>
            <a:r>
              <a:rPr lang="ru-RU" sz="22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: </a:t>
            </a:r>
          </a:p>
          <a:p>
            <a:pPr lvl="0" indent="323850" algn="just" fontAlgn="base">
              <a:spcBef>
                <a:spcPct val="0"/>
              </a:spcBef>
              <a:spcAft>
                <a:spcPct val="0"/>
              </a:spcAft>
            </a:pPr>
            <a:endParaRPr lang="ru-RU" sz="2200" dirty="0"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для прокладки внутри зданий;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для кабельной канализации небронированный;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для кабельной канализации бронированный;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		(</a:t>
            </a:r>
            <a:r>
              <a:rPr lang="ru-RU" sz="2200" dirty="0" err="1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ленточ</a:t>
            </a:r>
            <a:r>
              <a:rPr lang="ru-RU" sz="22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проволочн</a:t>
            </a:r>
            <a:r>
              <a:rPr lang="ru-RU" sz="22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для укладки в грунт;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подвесной самонесущий;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с тросом;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подводный.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4B8A7-2135-4F0F-BDD2-8D3B8556BF7D}"/>
              </a:ext>
            </a:extLst>
          </p:cNvPr>
          <p:cNvSpPr txBox="1"/>
          <p:nvPr/>
        </p:nvSpPr>
        <p:spPr>
          <a:xfrm>
            <a:off x="1064352" y="217691"/>
            <a:ext cx="7612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кабель. Разновидности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12731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9" y="404664"/>
            <a:ext cx="6576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прокладки внутри зданий</a:t>
            </a:r>
          </a:p>
        </p:txBody>
      </p:sp>
      <p:pic>
        <p:nvPicPr>
          <p:cNvPr id="1026" name="Picture 2" descr="https://habrastorage.org/files/59a/a79/f1d/59aa79f1dfab42969a60133942330e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119" y="1916518"/>
            <a:ext cx="4921804" cy="12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43609" y="3717032"/>
            <a:ext cx="741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Конструкция оптоволоконных кабелей для прокладки в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зданиях 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включает в себя оптическое волокно, защитное покрытие и центральный силовой элемент, например, пучок </a:t>
            </a:r>
            <a:r>
              <a:rPr lang="ru-RU" sz="2000" dirty="0" err="1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арамидных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нитей. К оптике, прокладываемой в помещениях, есть особые требования по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противопожарной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безопасности, такие как нераспространение горения и низкое </a:t>
            </a:r>
            <a:r>
              <a:rPr lang="ru-RU" sz="2000" dirty="0" err="1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дымовыделение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, поэтому в качестве оболочки для них используется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не полиэтилен, а полиуретан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. Другие требования — это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низкая масса кабеля, гибкость и небольшой размер. </a:t>
            </a:r>
          </a:p>
        </p:txBody>
      </p:sp>
    </p:spTree>
    <p:extLst>
      <p:ext uri="{BB962C8B-B14F-4D97-AF65-F5344CB8AC3E}">
        <p14:creationId xmlns:p14="http://schemas.microsoft.com/office/powerpoint/2010/main" val="176080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83" y="188640"/>
            <a:ext cx="8048615" cy="1143000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Типы кабелей и структурированные кабельные системы</a:t>
            </a:r>
            <a:endParaRPr lang="ru-RU" sz="3600" dirty="0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944441" y="1595408"/>
            <a:ext cx="7635356" cy="1938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качестве среды передачи данных используются различные виды кабелей: </a:t>
            </a:r>
          </a:p>
          <a:p>
            <a:pPr marL="36000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коаксиальный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кабель на основе экранированной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неэкранированной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витой пары;</a:t>
            </a:r>
          </a:p>
          <a:p>
            <a:pPr marL="36000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оптоволоконный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кабель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47783" y="4293096"/>
            <a:ext cx="782867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Наиболее популярным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видом среды передачи данных на небольшие расстояния (до 100 м) является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неэкранированная витая пара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которая включена практически во все современные стандарты и технологии локальных сетей и обеспечивает пропускную способность до 100 Мбит/с (на кабелях категории 5) и выше. </a:t>
            </a:r>
            <a:endParaRPr lang="en-US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1" y="332656"/>
            <a:ext cx="7056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Небронированный </a:t>
            </a:r>
          </a:p>
          <a:p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канализационный кабель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0884" y="3654153"/>
            <a:ext cx="7848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Небронированная оптика используется для укладки в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канализации, 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при условии, что на нее не будет внешних механических воздействий. Также подобный кабель прокладывается в тоннелях, коллекторах и зданиях. </a:t>
            </a:r>
          </a:p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Характерной особенностью данного типа оптоволоконного кабеля можно назвать наличие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гидрофобного наполнителя (компаунда), 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который гарантирует возможность эксплуатации в условиях канализации и дает некоторую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защиту от влаги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2050" name="Picture 2" descr="https://habrastorage.org/files/4d9/251/696/4d92516967f04c25aea4fc0b35d2d3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64422"/>
            <a:ext cx="468623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804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9" y="196421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Бронированный </a:t>
            </a:r>
          </a:p>
          <a:p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канализационный кабель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92316" y="2764572"/>
            <a:ext cx="75608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Бронированные оптоволоконные кабели используются при наличии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больших внешних нагрузок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, в особенности, на </a:t>
            </a:r>
            <a:r>
              <a:rPr lang="ru-RU" sz="20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растяжение.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Бронирование может быть различным,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ленточным или проволочным. </a:t>
            </a:r>
          </a:p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Кабели с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ленточным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бронированием используются в </a:t>
            </a:r>
            <a:r>
              <a:rPr lang="ru-RU" sz="2000" dirty="0">
                <a:highlight>
                  <a:srgbClr val="C0C0C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менее агрессивных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условиях, например, при прокладке в кабельной канализации, трубах, тоннелях, на мостах. Ленточное бронирование представляет собой </a:t>
            </a:r>
            <a:r>
              <a:rPr lang="ru-RU" sz="2000" dirty="0">
                <a:highlight>
                  <a:srgbClr val="C0C0C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стальную гладкую или гофрированную трубку толщиной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в 0,15-0,25 мм. </a:t>
            </a:r>
          </a:p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endParaRPr lang="ru-RU" sz="2000" dirty="0"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При более суровых условиях эксплуатации, например, при закладке </a:t>
            </a:r>
            <a:r>
              <a:rPr lang="ru-RU" sz="2000" dirty="0">
                <a:highlight>
                  <a:srgbClr val="C0C0C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в грунт 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или на </a:t>
            </a:r>
            <a:r>
              <a:rPr lang="ru-RU" sz="2000" dirty="0">
                <a:highlight>
                  <a:srgbClr val="C0C0C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дно рек 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используются кабели с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проволочной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броней. </a:t>
            </a:r>
          </a:p>
        </p:txBody>
      </p:sp>
      <p:pic>
        <p:nvPicPr>
          <p:cNvPr id="3074" name="Picture 2" descr="https://habrastorage.org/files/52d/653/362/52d65336202b424380f0410eda42145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96750"/>
            <a:ext cx="520998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7729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34971" y="258691"/>
            <a:ext cx="6070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Кабель для укладки в грунт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59633" y="3395711"/>
            <a:ext cx="74888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Для прокладки в грунт используют оптические кабели с </a:t>
            </a:r>
            <a:r>
              <a:rPr lang="ru-RU" sz="2000" dirty="0">
                <a:highlight>
                  <a:srgbClr val="C0C0C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проволочной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одноповивной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или </a:t>
            </a:r>
            <a:r>
              <a:rPr lang="ru-RU" sz="20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двухповивиной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броней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. Также применяются и усиленные кабели с ленточным бронированием, но значительно реже. </a:t>
            </a:r>
          </a:p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В условиях </a:t>
            </a:r>
            <a:r>
              <a:rPr lang="ru-RU" sz="2000" dirty="0">
                <a:highlight>
                  <a:srgbClr val="C0C0C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влажного грунта 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используется модель кабеля, оптоволоконная часть которого заключена в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герметичную металлическую трубку,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а </a:t>
            </a:r>
            <a:r>
              <a:rPr lang="ru-RU" sz="2000" dirty="0" err="1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бронеповивы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проволоки пропитаны специальным </a:t>
            </a:r>
            <a:r>
              <a:rPr lang="ru-RU" sz="2000" dirty="0">
                <a:highlight>
                  <a:srgbClr val="C0C0C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водоотталкивающим 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компаундом.</a:t>
            </a:r>
          </a:p>
        </p:txBody>
      </p:sp>
      <p:pic>
        <p:nvPicPr>
          <p:cNvPr id="4098" name="Picture 2" descr="https://habrastorage.org/files/87e/b2e/eb4/87eb2eeb4ad1439bb70463c178df23e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56792"/>
            <a:ext cx="487540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1323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334397"/>
            <a:ext cx="6887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Подвесной самонесущий кабель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3429000"/>
            <a:ext cx="76812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Подвесные самонесущие кабели монтируются на уже существующих опорах воздушных линий связи и высоковольтных ЛЭП. В конструкции самонесущих подвесных оптических кабелей обязательно присутствует ЦСЭ — </a:t>
            </a:r>
            <a:r>
              <a:rPr lang="ru-RU" sz="24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центральный силовой элемент</a:t>
            </a:r>
            <a:r>
              <a:rPr lang="ru-RU" sz="24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, изготовленный из стеклопластика или </a:t>
            </a:r>
            <a:r>
              <a:rPr lang="ru-RU" sz="2400" dirty="0" err="1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арамидных</a:t>
            </a:r>
            <a:r>
              <a:rPr lang="ru-RU" sz="24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нитей.</a:t>
            </a:r>
          </a:p>
        </p:txBody>
      </p:sp>
      <p:pic>
        <p:nvPicPr>
          <p:cNvPr id="5122" name="Picture 2" descr="https://habrastorage.org/files/20b/685/a8b/20b685a8b56346b69fc2e92d371bdfa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2776"/>
            <a:ext cx="5633502" cy="160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8673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334397"/>
            <a:ext cx="6887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Подвесной самонесущий кабель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1412776"/>
            <a:ext cx="768122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u="sng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В зависимости от строения сердечника различают несколько типов подвесного кабеля: </a:t>
            </a:r>
          </a:p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endParaRPr lang="ru-RU" sz="2000" dirty="0"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i="1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Кабель с профилированным сердечником 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— содержит оптические волокна или модули с этими волокнами – кабель устойчив к растяжению и сдавливанию;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i="1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Кабель со скрученными модулями 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— содержит оптические волокна, свободно уложенные, кабель устойчив к растяжениям;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i="1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Кабель с одним оптическим модулем 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– сердечник данного типа кабеля не имеет силовых элементов, поскольку они находятся в оболочке. Такие кабели обладают недостатком, связанным с неудобством идентификации волокон. Тем не менее, они обладают меньшим диаметром и более доступной ценой.</a:t>
            </a:r>
          </a:p>
        </p:txBody>
      </p:sp>
    </p:spTree>
    <p:extLst>
      <p:ext uri="{BB962C8B-B14F-4D97-AF65-F5344CB8AC3E}">
        <p14:creationId xmlns:p14="http://schemas.microsoft.com/office/powerpoint/2010/main" val="4498645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260648"/>
            <a:ext cx="6210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Оптический кабель с тросом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3124903"/>
            <a:ext cx="79449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Оптические кабеля с тросом — это </a:t>
            </a:r>
            <a:r>
              <a:rPr lang="ru-RU" sz="24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разновидность самонесущих кабелей, </a:t>
            </a:r>
            <a:r>
              <a:rPr lang="ru-RU" sz="24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которые также используются для </a:t>
            </a:r>
            <a:r>
              <a:rPr lang="ru-RU" sz="24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воздушной</a:t>
            </a:r>
            <a:r>
              <a:rPr lang="ru-RU" sz="24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прокладки. В таком изделии трос может быть </a:t>
            </a:r>
            <a:r>
              <a:rPr lang="ru-RU" sz="24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несущим и навивным</a:t>
            </a:r>
            <a:r>
              <a:rPr lang="ru-RU" sz="24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. Еще существуют модели, в которых оптика встроена в грозозащитный трос. </a:t>
            </a:r>
          </a:p>
        </p:txBody>
      </p:sp>
      <p:pic>
        <p:nvPicPr>
          <p:cNvPr id="6146" name="Picture 2" descr="https://habrastorage.org/files/37a/881/75f/37a88175fc6b4a1080bc1d0ad718b7b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12776"/>
            <a:ext cx="4464496" cy="145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018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1081" y="131234"/>
            <a:ext cx="74210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Подводный оптический кабель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3609" y="2996952"/>
            <a:ext cx="770485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Данный тип оптических кабелей стоит в сторонке от всех остальных, так как прокладывается в принципиально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иных условиях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. Почти все типы подводных кабелей, так или иначе, бронированы, а степень бронирования уже зависит от рельефа дна и глубины залегания. </a:t>
            </a:r>
          </a:p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endParaRPr lang="ru-RU" sz="1600" dirty="0"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i="1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Различают следующие основные типы подводных кабелей (по </a:t>
            </a:r>
            <a:r>
              <a:rPr lang="ru-RU" sz="2000" i="1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типу бронирования</a:t>
            </a:r>
            <a:r>
              <a:rPr lang="ru-RU" sz="2000" i="1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): 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Не бронирован;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Одинарное (</a:t>
            </a:r>
            <a:r>
              <a:rPr lang="ru-RU" sz="2000" dirty="0" err="1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одноповивное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 бронирование;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Усиленное (</a:t>
            </a:r>
            <a:r>
              <a:rPr lang="ru-RU" sz="2000" dirty="0" err="1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одноповивное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 бронирование;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Усиленное скальное (</a:t>
            </a:r>
            <a:r>
              <a:rPr lang="ru-RU" sz="2000" dirty="0" err="1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двухповивное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 бронирование.</a:t>
            </a:r>
          </a:p>
        </p:txBody>
      </p:sp>
      <p:pic>
        <p:nvPicPr>
          <p:cNvPr id="7170" name="Picture 2" descr="https://habrastorage.org/getpro/habr/post_images/3ea/aa0/99d/3eaaa099d6075b3fb9f84b75feb99e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96752"/>
            <a:ext cx="4464496" cy="14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5774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ÐÐ°ÑÑÐ¸Ð½ÐºÐ¸ Ð¿Ð¾ Ð·Ð°Ð¿ÑÐ¾ÑÑ Ð¾Ð¿ÑÐ¾Ð²Ð¾Ð»Ð¾ÐºÐ½Ð¾ Ð¿Ð¾Ð´Ð²Ð¾Ð´Ð½Ð¾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841959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5B7D86-3AEF-48C1-9B21-B1C1819DA732}"/>
              </a:ext>
            </a:extLst>
          </p:cNvPr>
          <p:cNvSpPr txBox="1"/>
          <p:nvPr/>
        </p:nvSpPr>
        <p:spPr>
          <a:xfrm>
            <a:off x="1907704" y="332656"/>
            <a:ext cx="624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186712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ÐÐ°ÑÑÐ¸Ð½ÐºÐ¸ Ð¿Ð¾ Ð·Ð°Ð¿ÑÐ¾ÑÑ Ð¾Ð¿ÑÐ¾Ð²Ð¾Ð»Ð¾ÐºÐ½Ð¾ Ð½Ð° Ð´Ð½Ðµ Ð¾ÐºÐµÐ°Ð½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8062864" cy="537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B4259B-29A9-4EE8-BD65-90A2E8E54C30}"/>
              </a:ext>
            </a:extLst>
          </p:cNvPr>
          <p:cNvSpPr txBox="1"/>
          <p:nvPr/>
        </p:nvSpPr>
        <p:spPr>
          <a:xfrm>
            <a:off x="971600" y="163927"/>
            <a:ext cx="624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9287331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7"/>
          <a:stretch/>
        </p:blipFill>
        <p:spPr bwMode="auto">
          <a:xfrm>
            <a:off x="1907704" y="836712"/>
            <a:ext cx="6191595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F4C092-8C4F-47D3-9D2D-5BC796FCDB0B}"/>
              </a:ext>
            </a:extLst>
          </p:cNvPr>
          <p:cNvSpPr txBox="1"/>
          <p:nvPr/>
        </p:nvSpPr>
        <p:spPr>
          <a:xfrm>
            <a:off x="1259632" y="0"/>
            <a:ext cx="624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89760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690048" cy="1143000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Типы кабелей и структурированные кабельные системы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1158" y="3645024"/>
            <a:ext cx="77832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В качестве среды передачи данных в компьютерных сетях используются также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электромагнитные волны различных частот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КВ (короткие волны), УКВ (ультракороткие волны), СВЧ (сверхвысокие частоты). Однако пока в локальных сетях радиосвязь используется только в тех случаях, когда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оказывается невозможной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нецелесообразной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прокладка кабеля. Это объясняется недостаточной надежностью и, прежде всего, безопасностью сетевых технологий, построенных на использовании электромагнитного излучения.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21158" y="1556792"/>
            <a:ext cx="77832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23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Также отметим, что </a:t>
            </a:r>
            <a:r>
              <a:rPr lang="ru-RU" alt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оптоволоконный</a:t>
            </a: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кабель применяется как для построения </a:t>
            </a:r>
            <a:r>
              <a:rPr lang="ru-RU" alt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локальных </a:t>
            </a: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связей, так и для образования </a:t>
            </a:r>
            <a:r>
              <a:rPr lang="ru-RU" alt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магистралей глобальных сет</a:t>
            </a: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ей. Оптоволоконный кабель может обеспечить очень </a:t>
            </a:r>
            <a:r>
              <a:rPr lang="ru-RU" alt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высокую</a:t>
            </a: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пропускную</a:t>
            </a: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способность канала (до нескольких десятков Гб/с) и передачу на значительные расстояния (до нескольких десятков километров без промежуточного усиления сигнала).</a:t>
            </a:r>
          </a:p>
        </p:txBody>
      </p:sp>
    </p:spTree>
    <p:extLst>
      <p:ext uri="{BB962C8B-B14F-4D97-AF65-F5344CB8AC3E}">
        <p14:creationId xmlns:p14="http://schemas.microsoft.com/office/powerpoint/2010/main" val="5334640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ÐÐ°ÑÑÐ¸Ð½ÐºÐ¸ Ð¿Ð¾ Ð·Ð°Ð¿ÑÐ¾ÑÑ Ð¾Ð¿ÑÐ¾Ð²Ð¾Ð»Ð¾ÐºÐ½Ð¾ Ð¿Ð¾Ð´Ð²Ð¾Ð´Ð½Ð¾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BB8457-5E5F-48EA-8980-E585946945DC}"/>
              </a:ext>
            </a:extLst>
          </p:cNvPr>
          <p:cNvSpPr txBox="1"/>
          <p:nvPr/>
        </p:nvSpPr>
        <p:spPr>
          <a:xfrm>
            <a:off x="899592" y="116632"/>
            <a:ext cx="624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719741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"/>
          <a:stretch/>
        </p:blipFill>
        <p:spPr bwMode="auto">
          <a:xfrm>
            <a:off x="774314" y="1196752"/>
            <a:ext cx="8090499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FCDE7C-9B2E-4514-809E-7D2872E23ABA}"/>
              </a:ext>
            </a:extLst>
          </p:cNvPr>
          <p:cNvSpPr txBox="1"/>
          <p:nvPr/>
        </p:nvSpPr>
        <p:spPr>
          <a:xfrm>
            <a:off x="755576" y="332656"/>
            <a:ext cx="624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655991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8371635" cy="491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964040-A991-446C-A35C-9FCCC8AE3CDF}"/>
              </a:ext>
            </a:extLst>
          </p:cNvPr>
          <p:cNvSpPr txBox="1"/>
          <p:nvPr/>
        </p:nvSpPr>
        <p:spPr>
          <a:xfrm>
            <a:off x="755576" y="332656"/>
            <a:ext cx="624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377128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964829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8028A5-DA6D-4181-8D04-6E4E4C28D79A}"/>
              </a:ext>
            </a:extLst>
          </p:cNvPr>
          <p:cNvSpPr txBox="1"/>
          <p:nvPr/>
        </p:nvSpPr>
        <p:spPr>
          <a:xfrm>
            <a:off x="755576" y="260648"/>
            <a:ext cx="624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17289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1256" y="508655"/>
            <a:ext cx="7869915" cy="69158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Кабельные системы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980976" y="2780928"/>
            <a:ext cx="765136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Структурированная кабельная система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Cabling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SCS) – это набор коммутационных элементов (кабелей, разъемов,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коннекторов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кроссовых панелей и шкафов), а также методика их совместного использования, которая позволяет создавать регулярные, легко расширяемые структуры связей в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компьютерных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сетях.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61256" y="1573244"/>
            <a:ext cx="7514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Фундаментом сети является </a:t>
            </a:r>
            <a:r>
              <a:rPr lang="ru-RU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кабельная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5669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869915" cy="69158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Кабельные системы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40692" y="1561221"/>
            <a:ext cx="8062616" cy="436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sz="20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 структурированной кабельной системы</a:t>
            </a:r>
          </a:p>
          <a:p>
            <a:pPr marL="72000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630238" algn="l"/>
              </a:tabLst>
            </a:pPr>
            <a:r>
              <a:rPr kumimoji="0" lang="ru-RU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Универсальность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520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Структурированная кабельная система при продуманной организации может стать единой средой для передачи любых компьютерных данных в компьютерной сети.</a:t>
            </a:r>
          </a:p>
          <a:p>
            <a:pPr marL="11520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630238" algn="l"/>
              </a:tabLst>
            </a:pPr>
            <a:r>
              <a:rPr kumimoji="0" lang="ru-RU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Увеличение срока службы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. </a:t>
            </a:r>
          </a:p>
          <a:p>
            <a:pPr marL="1152000"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Срок старения хорошо структурированной кабельной системы может составлять 8–10 лет или даже более.</a:t>
            </a:r>
          </a:p>
          <a:p>
            <a:pPr marL="1152000"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630238" algn="l"/>
              </a:tabLst>
            </a:pPr>
            <a:r>
              <a:rPr kumimoji="0" lang="ru-RU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Уменьшение стоимости добавления новых пользователей и изменения их мест размещения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. </a:t>
            </a:r>
          </a:p>
          <a:p>
            <a:pPr marL="1152000"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кабельной системы в основном определяется не стоимостью кабеля, а стоимостью работ по его прокладке.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6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1847" y="166618"/>
            <a:ext cx="8229600" cy="69158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Кабельные системы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83568" y="1058253"/>
            <a:ext cx="785476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 структурированной кабельной системы</a:t>
            </a:r>
          </a:p>
          <a:p>
            <a:pPr marL="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endParaRPr kumimoji="0" lang="ru-RU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lvl="0" indent="3238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630238" algn="l"/>
              </a:tabLs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Возможность легкого расширения сети</a:t>
            </a:r>
            <a:r>
              <a:rPr lang="ru-RU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.  </a:t>
            </a:r>
          </a:p>
          <a:p>
            <a:pPr marL="1152000"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Структурированная кабельная система является модульной, поэтому ее легко наращивать, позволяя легко и ценой малых затрат переходить на более совершенное оборудование, удовлетворяющее растущим требованиям к системам коммуникаций.</a:t>
            </a:r>
          </a:p>
          <a:p>
            <a:pPr marL="1152000"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lvl="0" indent="3238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630238" algn="l"/>
              </a:tabLs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Обеспечение более эффективного обслуживания</a:t>
            </a:r>
            <a:r>
              <a:rPr lang="ru-RU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. </a:t>
            </a:r>
          </a:p>
          <a:p>
            <a:pPr marL="11520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Структурированная кабельная система облегчает обслуживание и поиск неисправностей.</a:t>
            </a:r>
          </a:p>
          <a:p>
            <a:pPr marL="720000"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lvl="0" indent="3238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630238" algn="l"/>
              </a:tabLs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Надежность</a:t>
            </a:r>
            <a:r>
              <a:rPr lang="ru-RU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.</a:t>
            </a:r>
          </a:p>
          <a:p>
            <a:pPr marL="1152000"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Структурированная кабельная система имеет повышенную надежность, поскольку обычно производство всех ее компонентов и техническое сопровождение осуществляется одной фирмой-производителем.</a:t>
            </a:r>
          </a:p>
        </p:txBody>
      </p:sp>
    </p:spTree>
    <p:extLst>
      <p:ext uri="{BB962C8B-B14F-4D97-AF65-F5344CB8AC3E}">
        <p14:creationId xmlns:p14="http://schemas.microsoft.com/office/powerpoint/2010/main" val="161854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1013</TotalTime>
  <Words>3971</Words>
  <Application>Microsoft Office PowerPoint</Application>
  <PresentationFormat>Экран (4:3)</PresentationFormat>
  <Paragraphs>385</Paragraphs>
  <Slides>63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8" baseType="lpstr">
      <vt:lpstr>Arial</vt:lpstr>
      <vt:lpstr>Franklin Gothic Book</vt:lpstr>
      <vt:lpstr>Times New Roman</vt:lpstr>
      <vt:lpstr>Wingdings</vt:lpstr>
      <vt:lpstr>Уголки</vt:lpstr>
      <vt:lpstr>КОМПОНЕНТЫ КОМПЬЮТЕРНЫХ СЕТЕЙ. ФИЗИЧЕСКАЯ СРЕДА ПЕРЕДАЧИ ДАННЫХ. КАБЕЛИ И КАБЕЛЬНЫЕ СИСТЕМЫ</vt:lpstr>
      <vt:lpstr>Основные компоненты сетей</vt:lpstr>
      <vt:lpstr>Презентация PowerPoint</vt:lpstr>
      <vt:lpstr>Типы кабелей и структурированные кабельные системы</vt:lpstr>
      <vt:lpstr>Типы кабелей и структурированные кабельные системы</vt:lpstr>
      <vt:lpstr>Типы кабелей и структурированные кабельные системы</vt:lpstr>
      <vt:lpstr>Кабельные системы</vt:lpstr>
      <vt:lpstr>Кабельные системы</vt:lpstr>
      <vt:lpstr>Кабельные системы</vt:lpstr>
      <vt:lpstr>Стандарты кабелей</vt:lpstr>
      <vt:lpstr>Стандарты кабелей</vt:lpstr>
      <vt:lpstr>Стандарты кабелей</vt:lpstr>
      <vt:lpstr>Презентация PowerPoint</vt:lpstr>
      <vt:lpstr>Презентация PowerPoint</vt:lpstr>
      <vt:lpstr>Кабель типа «витая пара»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Кабельные системы Ethernet на основе экранированной витой пары</vt:lpstr>
      <vt:lpstr>Кабельные системы Ethernet на основе неэкранированной витой пары</vt:lpstr>
      <vt:lpstr>Стандартные разводки кабеля типа «Витая пара»</vt:lpstr>
      <vt:lpstr>Презентация PowerPoint</vt:lpstr>
      <vt:lpstr>Презентация PowerPoint</vt:lpstr>
      <vt:lpstr>Кросс-разводка кабеля типа  «витая пара»</vt:lpstr>
      <vt:lpstr>Кросс-разводка кабеля типа  «витая пара»</vt:lpstr>
      <vt:lpstr>Кросс-разводка кабеля типа  «витая пара»</vt:lpstr>
      <vt:lpstr>Кросс-разводка кабеля типа  «витая пара»</vt:lpstr>
      <vt:lpstr>Коаксиальные кабели  </vt:lpstr>
      <vt:lpstr>Коаксиальные кабели. Типы  </vt:lpstr>
      <vt:lpstr>Презентация PowerPoint</vt:lpstr>
      <vt:lpstr>Презентация PowerPoint</vt:lpstr>
      <vt:lpstr>Презентация PowerPoint</vt:lpstr>
      <vt:lpstr>Оптоволоконный кабель</vt:lpstr>
      <vt:lpstr>Оптоволоконный кабель</vt:lpstr>
      <vt:lpstr>Оптоволоконный кабель. Структура</vt:lpstr>
      <vt:lpstr>Оптоволоконный кабель. Физические особенности.  </vt:lpstr>
      <vt:lpstr>Оптоволоконный кабель. Физические особенности.  </vt:lpstr>
      <vt:lpstr>Оптоволоконный кабель. Технические особенности. Достоинства  </vt:lpstr>
      <vt:lpstr>Оптоволоконный кабель. Технические особенности. Достоинства  </vt:lpstr>
      <vt:lpstr>Оптоволоконный кабель. Технические особенности. Недостатки  </vt:lpstr>
      <vt:lpstr>Оптоволоконный кабель. Технические особенности. Недостатки  </vt:lpstr>
      <vt:lpstr>Оптоволоконный кабель. Структура оптоволокна  </vt:lpstr>
      <vt:lpstr>Оптоволоконный кабель. Коннекторы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Физическая среда передачи данных</dc:title>
  <dc:creator>DmitriM</dc:creator>
  <cp:lastModifiedBy>Anastasiya</cp:lastModifiedBy>
  <cp:revision>54</cp:revision>
  <dcterms:created xsi:type="dcterms:W3CDTF">2010-11-27T08:30:07Z</dcterms:created>
  <dcterms:modified xsi:type="dcterms:W3CDTF">2023-01-07T17:35:02Z</dcterms:modified>
</cp:coreProperties>
</file>