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9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5143500" type="screen16x9"/>
  <p:notesSz cx="6858000" cy="9144000"/>
  <p:embeddedFontLst>
    <p:embeddedFont>
      <p:font typeface="Average" panose="020B0604020202020204" charset="0"/>
      <p:regular r:id="rId40"/>
    </p:embeddedFont>
    <p:embeddedFont>
      <p:font typeface="Oswald" panose="00000500000000000000" pitchFamily="2" charset="-52"/>
      <p:regular r:id="rId41"/>
      <p:bold r:id="rId42"/>
    </p:embeddedFont>
    <p:embeddedFont>
      <p:font typeface="Tahoma" panose="020B0604030504040204" pitchFamily="3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F5C3A3-9EB5-4A57-B004-7A918060761A}">
  <a:tblStyle styleId="{2AF5C3A3-9EB5-4A57-B004-7A91806076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96cdb7b52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96cdb7b52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96cdb7b52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96cdb7b52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96cdb7b5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96cdb7b5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96cdb7b52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96cdb7b52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96cdb7b52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96cdb7b52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96cdb7b52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96cdb7b52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96cdb7b52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96cdb7b52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96cdb7b5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96cdb7b5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96cdb7b52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96cdb7b52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a6e7af41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a6e7af41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96cdb7b5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96cdb7b5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96cdb7b52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96cdb7b52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96cdb7b52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96cdb7b52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96cdb7b52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96cdb7b52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96cdb7b52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796cdb7b52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96cdb7b52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96cdb7b52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96cdb7b52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796cdb7b52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96cdb7b52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96cdb7b52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96cdb7b52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96cdb7b52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96cdb7b52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796cdb7b52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a6e7af41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7a6e7af41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a6e7af4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a6e7af4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7a6e7af41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7a6e7af41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a6e7af41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a6e7af41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a6e7af4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7a6e7af4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a6e7af41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7a6e7af41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a6e7af41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7a6e7af41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796cdb7b52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796cdb7b52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796cdb7b52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796cdb7b52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796cdb7b52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796cdb7b52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96cdb7b52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96cdb7b52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96cdb7b52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96cdb7b52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96cdb7b52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96cdb7b52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a6e7af41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a6e7af41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a6e7af41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a6e7af41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879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96cdb7b52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96cdb7b52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r.by/developer/csharp/sbork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standard/assembly/#assembly-manifest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65524" y="1016500"/>
            <a:ext cx="83169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990"/>
              <a:buFont typeface="Tahoma"/>
              <a:buNone/>
            </a:pPr>
            <a:r>
              <a:rPr lang="ru" sz="42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Объектно-ориентированное  программирование </a:t>
            </a:r>
            <a:endParaRPr sz="492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 dirty="0">
                <a:solidFill>
                  <a:schemeClr val="dk1"/>
                </a:solidFill>
              </a:rPr>
              <a:t>Мущук Артур Николаевич</a:t>
            </a:r>
            <a:endParaRPr sz="3100" dirty="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587575" y="3684575"/>
            <a:ext cx="70851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кафедра Программной  инженерии ауд. 206-1</a:t>
            </a:r>
            <a:endParaRPr sz="19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355936"/>
            <a:ext cx="8520600" cy="3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Char char="►"/>
            </a:pPr>
            <a:r>
              <a:rPr lang="ru" sz="32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Работа на многих платформах.</a:t>
            </a:r>
            <a:r>
              <a:rPr lang="ru" sz="3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209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ts val="1920"/>
              <a:buFont typeface="Arial"/>
              <a:buNone/>
            </a:pPr>
            <a:endParaRPr sz="2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ts val="1920"/>
              <a:buFont typeface="Arial"/>
              <a:buChar char="►"/>
            </a:pPr>
            <a:r>
              <a:rPr lang="ru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При компиляции кода компиляторы  NET Framework генерируют код на промежуточном языке (</a:t>
            </a:r>
            <a:r>
              <a:rPr lang="ru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CIL</a:t>
            </a:r>
            <a:r>
              <a:rPr lang="ru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ru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Common Intermediate Language</a:t>
            </a:r>
            <a:r>
              <a:rPr lang="ru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). При исполнении CLR  транслирует CIL-код в команды соответствующего процессора. </a:t>
            </a:r>
            <a:endParaRPr dirty="0"/>
          </a:p>
        </p:txBody>
      </p:sp>
      <p:sp>
        <p:nvSpPr>
          <p:cNvPr id="126" name="Google Shape;126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11700" y="642950"/>
            <a:ext cx="8520600" cy="3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Char char="►"/>
            </a:pPr>
            <a:r>
              <a:rPr lang="ru" sz="32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 Упрощенное повторное использование кода.</a:t>
            </a:r>
            <a:endParaRPr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endParaRPr sz="32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ts val="2240"/>
              <a:buFont typeface="Arial"/>
              <a:buChar char="►"/>
            </a:pPr>
            <a:r>
              <a:rPr lang="ru" sz="28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CLR позволяет </a:t>
            </a:r>
            <a:r>
              <a:rPr lang="ru-RU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сборки</a:t>
            </a:r>
            <a:r>
              <a:rPr lang="ru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разработанные на одном языке использовать в других языках. </a:t>
            </a:r>
            <a:endParaRPr dirty="0"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11700" y="400421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Char char="►"/>
            </a:pPr>
            <a:r>
              <a:rPr lang="ru" sz="32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4. Автоматическое управление памятью. </a:t>
            </a:r>
            <a:endParaRPr sz="32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endParaRPr sz="32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ts val="2240"/>
              <a:buFont typeface="Arial"/>
              <a:buChar char="►"/>
            </a:pPr>
            <a:r>
              <a:rPr lang="ru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CLR автоматически отслеживает использование ресурсов. Сборщик мусора. </a:t>
            </a:r>
            <a:endParaRPr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244000" y="41068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Char char="►"/>
            </a:pPr>
            <a:r>
              <a:rPr lang="ru" sz="32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5. Проверка безопасности типов. </a:t>
            </a:r>
            <a:endParaRPr sz="32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endParaRPr sz="32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ts val="2240"/>
              <a:buFont typeface="Arial"/>
              <a:buChar char="►"/>
            </a:pPr>
            <a:r>
              <a:rPr lang="ru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При работе в CLR практически исключена возможность записать (стереть) данные в область памяти, которая для этого не предназначена. Нет возможности передать управление в произвольную точку.</a:t>
            </a:r>
            <a:r>
              <a:rPr lang="ru" sz="28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 dirty="0"/>
          </a:p>
        </p:txBody>
      </p:sp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422723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Char char="►"/>
            </a:pPr>
            <a:r>
              <a:rPr lang="ru" sz="32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6. Единый принцип обработки сбоев. </a:t>
            </a:r>
            <a:endParaRPr sz="32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endParaRPr sz="32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ts val="2240"/>
              <a:buFont typeface="Arial"/>
              <a:buChar char="►"/>
            </a:pPr>
            <a:r>
              <a:rPr lang="ru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Один из самых неприятных моментов в Window-программирование – это отсутствие  единой системы обработки ошибок и сбоев: возврат функций, коды состояний, исключения  и т.п. Для обработки  ошибок и сбоев в CLR используется только механизм исключений. </a:t>
            </a:r>
            <a:endParaRPr dirty="0"/>
          </a:p>
        </p:txBody>
      </p:sp>
      <p:sp>
        <p:nvSpPr>
          <p:cNvPr id="154" name="Google Shape;154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311700" y="501500"/>
            <a:ext cx="8520600" cy="40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Char char="►"/>
            </a:pP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7.  </a:t>
            </a:r>
            <a:r>
              <a:rPr lang="ru" sz="32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Взаимодействие с существующим кодом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ts val="2240"/>
              <a:buFont typeface="Arial"/>
              <a:buChar char="►"/>
            </a:pP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Поддерживаются  функции Win32 DLL – библиотек.</a:t>
            </a: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311700" y="501500"/>
            <a:ext cx="8520600" cy="40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Char char="►"/>
            </a:pPr>
            <a:r>
              <a:rPr lang="ru" sz="32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8. Проблемы с версиями.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endParaRPr sz="32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Char char="►"/>
            </a:pP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 Windows возникают проблемы связанные с  совместимостью  DLL-библиотек. .NET Framework приложение всегда работает с компонентами с которыми компилировалось и тестировалось приложение.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-2246150" y="26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822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CLR</a:t>
            </a:r>
            <a:endParaRPr sz="4044"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150049" y="627766"/>
            <a:ext cx="5600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Language Runtime</a:t>
            </a:r>
            <a:endParaRPr sz="25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202450" y="1104775"/>
            <a:ext cx="4823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 это исполняющая среда для выполнения </a:t>
            </a:r>
            <a:r>
              <a:rPr lang="ru" sz="1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</a:t>
            </a:r>
            <a:r>
              <a:rPr lang="ru" sz="1800">
                <a:solidFill>
                  <a:schemeClr val="dk1"/>
                </a:solidFill>
              </a:rPr>
              <a:t> (промежуточного кода).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150050" y="2365800"/>
            <a:ext cx="68922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Функции:</a:t>
            </a:r>
            <a:endParaRPr sz="1900">
              <a:solidFill>
                <a:schemeClr val="dk1"/>
              </a:solidFill>
            </a:endParaRPr>
          </a:p>
          <a:p>
            <a:pPr marL="214312" marR="0" lvl="0" indent="-2460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ru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управление памятью;</a:t>
            </a:r>
            <a:endParaRPr sz="1900">
              <a:solidFill>
                <a:schemeClr val="dk1"/>
              </a:solidFill>
            </a:endParaRPr>
          </a:p>
          <a:p>
            <a:pPr marL="214312" marR="0" lvl="0" indent="-2460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ru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выполнение потоков;</a:t>
            </a:r>
            <a:endParaRPr sz="1900">
              <a:solidFill>
                <a:schemeClr val="dk1"/>
              </a:solidFill>
            </a:endParaRPr>
          </a:p>
          <a:p>
            <a:pPr marL="214312" marR="0" lvl="0" indent="-2460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ru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выполнение кода;</a:t>
            </a:r>
            <a:endParaRPr sz="1900">
              <a:solidFill>
                <a:schemeClr val="dk1"/>
              </a:solidFill>
            </a:endParaRPr>
          </a:p>
          <a:p>
            <a:pPr marL="214312" marR="0" lvl="0" indent="-2460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ru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проверка безопасности кода;</a:t>
            </a:r>
            <a:endParaRPr sz="1900">
              <a:solidFill>
                <a:schemeClr val="dk1"/>
              </a:solidFill>
            </a:endParaRPr>
          </a:p>
          <a:p>
            <a:pPr marL="214312" marR="0" lvl="0" indent="-2460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ru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управление системными службами и т.д. 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17</a:t>
            </a:fld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750" y="-2"/>
            <a:ext cx="4254254" cy="37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100000"/>
              <a:buFont typeface="Tahoma"/>
              <a:buNone/>
            </a:pPr>
            <a:r>
              <a:rPr lang="ru" sz="36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Структура среды выполнения CLR</a:t>
            </a:r>
            <a:endParaRPr sz="440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425" y="572700"/>
            <a:ext cx="7674825" cy="46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83500" y="943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100000"/>
              <a:buFont typeface="Tahoma"/>
              <a:buNone/>
            </a:pPr>
            <a:r>
              <a:rPr lang="ru" sz="3200" b="1" u="sng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Компиляция исходного кода в управляемые модули</a:t>
            </a: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879500" y="1476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943600" lvl="0" indent="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assembly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19</a:t>
            </a:fld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012" y="1058037"/>
            <a:ext cx="7016750" cy="391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200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100000"/>
              <a:buFont typeface="Tahoma"/>
              <a:buNone/>
            </a:pPr>
            <a:r>
              <a:rPr lang="ru" sz="44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Необходимый материал</a:t>
            </a:r>
            <a:endParaRPr sz="440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AutoNum type="arabicParenR"/>
            </a:pPr>
            <a:r>
              <a:rPr lang="ru" sz="3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Лекции </a:t>
            </a:r>
            <a:endParaRPr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AutoNum type="arabicParenR"/>
            </a:pPr>
            <a:r>
              <a:rPr lang="ru" sz="3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Книги</a:t>
            </a:r>
            <a:endParaRPr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AutoNum type="arabicParenR"/>
            </a:pPr>
            <a:r>
              <a:rPr lang="ru" sz="3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Материалы</a:t>
            </a:r>
            <a:endParaRPr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0005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FA9B7"/>
              </a:buClr>
              <a:buSzPts val="2800"/>
              <a:buFont typeface="Noto Sans Symbols"/>
              <a:buNone/>
            </a:pPr>
            <a:r>
              <a:rPr lang="ru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https://diskstation.belstu.by:5001/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0005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FA9B7"/>
              </a:buClr>
              <a:buSzPts val="2800"/>
              <a:buFont typeface="Noto Sans Symbols"/>
              <a:buNone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FA9B7"/>
              </a:buClr>
              <a:buSzPts val="2800"/>
              <a:buFont typeface="Noto Sans Symbols"/>
              <a:buNone/>
            </a:pP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154200" y="226425"/>
            <a:ext cx="867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3960"/>
              <a:buFont typeface="Tahoma"/>
              <a:buNone/>
            </a:pPr>
            <a:r>
              <a:rPr lang="ru" sz="296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Управляемый модуль -  portable executable (PE)</a:t>
            </a:r>
            <a:endParaRPr sz="296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01" name="Google Shape;201;p32"/>
          <p:cNvGraphicFramePr/>
          <p:nvPr/>
        </p:nvGraphicFramePr>
        <p:xfrm>
          <a:off x="1296200" y="1572262"/>
          <a:ext cx="5869700" cy="3385744"/>
        </p:xfrm>
        <a:graphic>
          <a:graphicData uri="http://schemas.openxmlformats.org/drawingml/2006/table">
            <a:tbl>
              <a:tblPr>
                <a:noFill/>
                <a:tableStyleId>{2AF5C3A3-9EB5-4A57-B004-7A918060761A}</a:tableStyleId>
              </a:tblPr>
              <a:tblGrid>
                <a:gridCol w="586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975">
                <a:tc>
                  <a:txBody>
                    <a:bodyPr/>
                    <a:lstStyle/>
                    <a:p>
                      <a:pPr marL="68262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3200"/>
                        <a:buFont typeface="Tahoma"/>
                        <a:buNone/>
                      </a:pPr>
                      <a:r>
                        <a:rPr lang="ru" sz="32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Заголовок PE32 или PE32+ </a:t>
                      </a:r>
                      <a:endParaRPr sz="32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marL="68262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3200"/>
                        <a:buFont typeface="Tahoma"/>
                        <a:buNone/>
                      </a:pPr>
                      <a:r>
                        <a:rPr lang="ru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тип файла: GUI, CUI, DLL;</a:t>
                      </a:r>
                      <a:endParaRPr sz="2000"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68262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3200"/>
                        <a:buFont typeface="Tahoma"/>
                        <a:buNone/>
                      </a:pPr>
                      <a:r>
                        <a:rPr lang="ru" sz="32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Заголовок CLR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175">
                <a:tc>
                  <a:txBody>
                    <a:bodyPr/>
                    <a:lstStyle/>
                    <a:p>
                      <a:pPr marL="68262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3200"/>
                        <a:buFont typeface="Tahoma"/>
                        <a:buNone/>
                      </a:pPr>
                      <a:r>
                        <a:rPr lang="ru" sz="32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Метаданные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400">
                <a:tc>
                  <a:txBody>
                    <a:bodyPr/>
                    <a:lstStyle/>
                    <a:p>
                      <a:pPr marL="68262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3200"/>
                        <a:buFont typeface="Tahoma"/>
                        <a:buNone/>
                      </a:pPr>
                      <a:r>
                        <a:rPr lang="ru" sz="32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Код Intermediate Language (IL)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2" name="Google Shape;202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20</a:t>
            </a:fld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2713950" y="885400"/>
            <a:ext cx="355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.Части управляемого модуля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311700" y="447270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r>
              <a:rPr lang="ru" sz="3200" b="1" i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заголовок PE</a:t>
            </a:r>
            <a:r>
              <a:rPr lang="ru" sz="3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- информация для загрузки файла в память, </a:t>
            </a:r>
            <a:endParaRPr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r>
              <a:rPr lang="ru" sz="3200" b="1" i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заголовок CLR</a:t>
            </a:r>
            <a:r>
              <a:rPr lang="ru" sz="3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(версия CLR, точки входа модуля, размеры и месторасположение ресурсов и метаданных), </a:t>
            </a:r>
            <a:endParaRPr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r>
              <a:rPr lang="ru" sz="3200" b="1" i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метаданные</a:t>
            </a:r>
            <a:r>
              <a:rPr lang="ru" sz="3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(специальные таблицы, содержащие исходный код типов и  членов данных); </a:t>
            </a:r>
            <a:endParaRPr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ts val="2560"/>
              <a:buFont typeface="Arial"/>
              <a:buNone/>
            </a:pPr>
            <a:r>
              <a:rPr lang="ru" sz="3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" sz="3200" b="1" i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код IL</a:t>
            </a:r>
            <a:r>
              <a:rPr lang="ru" sz="3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(код который CLR компилирует в команды процессора).</a:t>
            </a:r>
            <a:endParaRPr dirty="0"/>
          </a:p>
        </p:txBody>
      </p:sp>
      <p:sp>
        <p:nvSpPr>
          <p:cNvPr id="217" name="Google Shape;217;p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311700" y="277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100000"/>
              <a:buFont typeface="Tahoma"/>
              <a:buNone/>
            </a:pPr>
            <a:r>
              <a:rPr lang="ru" sz="44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Метаданные</a:t>
            </a:r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двоичный набор таблиц данных: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типы и их члены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портируемые типы и их члены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Назначение: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1)устраняют  необходимость в заголовочных файлах (прототипы); 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2) используются в VS для подсказок;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3) используется при верификации кода на предмет безопасных операций;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4) можно сериализовать объект одной машине и восстановить состояние объекта на другой машине;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5) используются при сборке мусора.</a:t>
            </a:r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311700" y="162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u="sng">
                <a:latin typeface="Tahoma"/>
                <a:ea typeface="Tahoma"/>
                <a:cs typeface="Tahoma"/>
                <a:sym typeface="Tahoma"/>
              </a:rPr>
              <a:t>Таблицы определений</a:t>
            </a:r>
            <a:r>
              <a:rPr lang="ru" sz="2800">
                <a:latin typeface="Tahoma"/>
                <a:ea typeface="Tahoma"/>
                <a:cs typeface="Tahoma"/>
                <a:sym typeface="Tahoma"/>
              </a:rPr>
              <a:t>: </a:t>
            </a:r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xfrm>
            <a:off x="311700" y="734825"/>
            <a:ext cx="8520600" cy="38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ct val="70000"/>
              <a:buFont typeface="Arial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102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ModuleDef</a:t>
            </a: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одна запись, идентифицирующая модуль (версия, имя, GUID).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102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TypeDef</a:t>
            </a: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запись для каждого типа, определенного в модуле.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102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MethodDef</a:t>
            </a: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запись для каждого метода (сигнатура, смещение в модуле кода MSIL, ссылка на </a:t>
            </a:r>
            <a:r>
              <a:rPr lang="ru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ParamDef</a:t>
            </a: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102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FieldDef</a:t>
            </a: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запись для каждого поля.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102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ParamDef</a:t>
            </a: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запись для каждого параметра.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102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PropertyDef</a:t>
            </a: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запись для каждого свойства.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102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ct val="124444"/>
              <a:buFont typeface="Arial"/>
              <a:buChar char="►"/>
            </a:pPr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342900" lvl="0" indent="-326644" algn="l" rtl="0"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3200" b="1" u="sng">
                <a:latin typeface="Tahoma"/>
                <a:ea typeface="Tahoma"/>
                <a:cs typeface="Tahoma"/>
                <a:sym typeface="Tahoma"/>
              </a:rPr>
              <a:t>Таблицы ссылок </a:t>
            </a:r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0632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32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AssemmlyRef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запись для каждой сборки на которую ссылается модуль.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0632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32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ModuleRef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запись для каждого PE-модуля, на типы которого ссылается код модуля.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0632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32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TypeRef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запись для каждого типа на который ссылается модуль.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0632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32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MemberType 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запись для каждого члена, на который ссылается модуль. </a:t>
            </a:r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u="sng">
                <a:latin typeface="Tahoma"/>
                <a:ea typeface="Tahoma"/>
                <a:cs typeface="Tahoma"/>
                <a:sym typeface="Tahoma"/>
              </a:rPr>
              <a:t>Таблицы метаданных декларации</a:t>
            </a:r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5036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32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AssemmlyDef 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</a:t>
            </a:r>
            <a:r>
              <a:rPr lang="ru" sz="32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идентифицирует сборку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5036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32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FileDef  - 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 одной для каждого PE-файла и файла ресурсов.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5036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32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ManifestResourceDef – 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 одной для каждого файла ресурсов.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5036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32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ExportedTypesDef – 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записи для всех открытых (public) типов.</a:t>
            </a:r>
            <a:endParaRPr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-2504375" y="246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100000"/>
              <a:buFont typeface="Tahoma"/>
              <a:buNone/>
            </a:pPr>
            <a:r>
              <a:rPr lang="ru" sz="44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Манифест</a:t>
            </a:r>
            <a:endParaRPr/>
          </a:p>
        </p:txBody>
      </p:sp>
      <p:sp>
        <p:nvSpPr>
          <p:cNvPr id="251" name="Google Shape;251;p39"/>
          <p:cNvSpPr txBox="1">
            <a:spLocks noGrp="1"/>
          </p:cNvSpPr>
          <p:nvPr>
            <p:ph type="body" idx="1"/>
          </p:nvPr>
        </p:nvSpPr>
        <p:spPr>
          <a:xfrm>
            <a:off x="67375" y="1152475"/>
            <a:ext cx="514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Манифест 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ключевой компонент сборки. 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Он хранит в себе: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Имя сборки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Номер версии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Язык и региональные стандарты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Список всех файлов сборки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т.д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3C145"/>
              </a:buClr>
              <a:buSzPts val="2240"/>
              <a:buFont typeface="Arial"/>
              <a:buNone/>
            </a:pP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2" name="Google Shape;252;p39" descr="02"/>
          <p:cNvPicPr preferRelativeResize="0"/>
          <p:nvPr/>
        </p:nvPicPr>
        <p:blipFill rotWithShape="1">
          <a:blip r:embed="rId3">
            <a:alphaModFix/>
          </a:blip>
          <a:srcRect l="20479" t="13737" r="3667" b="4712"/>
          <a:stretch/>
        </p:blipFill>
        <p:spPr>
          <a:xfrm>
            <a:off x="5341590" y="400205"/>
            <a:ext cx="3423010" cy="434308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title"/>
          </p:nvPr>
        </p:nvSpPr>
        <p:spPr>
          <a:xfrm>
            <a:off x="311700" y="227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Сборки</a:t>
            </a:r>
            <a:endParaRPr sz="440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 lvl="0" indent="-3307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32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Сборка </a:t>
            </a: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(assembly) — 1) это абстрактное понятие,  для логической группировки одного или нескольких управляемых модулей или файлов ресурсов.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3070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2) дискретная единица многократно используемого кода внутри CLR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Exe, dll </a:t>
            </a:r>
            <a:endParaRPr/>
          </a:p>
        </p:txBody>
      </p:sp>
      <p:sp>
        <p:nvSpPr>
          <p:cNvPr id="260" name="Google Shape;260;p4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7" name="Google Shape;26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12" y="212775"/>
            <a:ext cx="8670925" cy="4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Сборка определяет следующие сведения:</a:t>
            </a:r>
            <a:endParaRPr sz="2400" b="1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4" name="Google Shape;27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ru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Код, выполняемый средой CLR.</a:t>
            </a: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Имейте в виду, что каждая сборка может иметь только одну точку входа: DllMain, WinMain или Main.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75" name="Google Shape;275;p4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56675" y="248700"/>
            <a:ext cx="9765300" cy="4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5281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lang="ru" sz="735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Знакомство с .NET Framework</a:t>
            </a:r>
            <a:endParaRPr sz="735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452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lang="ru" sz="735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Типы данных. Базовые синтаксические конструкции </a:t>
            </a:r>
            <a:endParaRPr sz="735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4528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lang="ru" sz="735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Операторы</a:t>
            </a:r>
            <a:endParaRPr sz="735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4528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ahoma"/>
              <a:buAutoNum type="arabicPeriod"/>
            </a:pPr>
            <a:r>
              <a:rPr lang="ru" sz="735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Принципы ООП</a:t>
            </a:r>
            <a:endParaRPr sz="735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45281" algn="l" rtl="0">
              <a:spcBef>
                <a:spcPts val="0"/>
              </a:spcBef>
              <a:spcAft>
                <a:spcPts val="0"/>
              </a:spcAft>
              <a:buClrTx/>
              <a:buSzPct val="100000"/>
              <a:buFont typeface="Tahoma"/>
              <a:buAutoNum type="arabicPeriod"/>
            </a:pPr>
            <a:r>
              <a:rPr lang="ru" sz="735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Понятия класса и объекта, поля и метода. Модификаторы доступа.</a:t>
            </a:r>
            <a:endParaRPr sz="735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4528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AutoNum type="arabicPeriod"/>
            </a:pPr>
            <a:r>
              <a:rPr lang="ru" sz="735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Наследование классов. Абстрактные классы.</a:t>
            </a:r>
            <a:endParaRPr sz="735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45281" algn="l" rtl="0">
              <a:spcBef>
                <a:spcPts val="0"/>
              </a:spcBef>
              <a:spcAft>
                <a:spcPts val="0"/>
              </a:spcAft>
              <a:buClrTx/>
              <a:buSzPct val="100000"/>
              <a:buFont typeface="Tahoma"/>
              <a:buAutoNum type="arabicPeriod"/>
            </a:pPr>
            <a:r>
              <a:rPr lang="ru" sz="735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интерфейсы</a:t>
            </a:r>
            <a:endParaRPr sz="735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45281" algn="l" rtl="0">
              <a:spcBef>
                <a:spcPts val="0"/>
              </a:spcBef>
              <a:spcAft>
                <a:spcPts val="0"/>
              </a:spcAft>
              <a:buClrTx/>
              <a:buSzPct val="100000"/>
              <a:buFont typeface="Tahoma"/>
              <a:buAutoNum type="arabicPeriod"/>
            </a:pPr>
            <a:r>
              <a:rPr lang="ru" sz="735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Структуры</a:t>
            </a:r>
            <a:endParaRPr sz="735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45281" algn="l" rtl="0">
              <a:spcBef>
                <a:spcPts val="0"/>
              </a:spcBef>
              <a:spcAft>
                <a:spcPts val="0"/>
              </a:spcAft>
              <a:buClrTx/>
              <a:buSzPct val="100000"/>
              <a:buFont typeface="Tahoma"/>
              <a:buAutoNum type="arabicPeriod"/>
            </a:pPr>
            <a:r>
              <a:rPr lang="ru" sz="735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Исключения</a:t>
            </a:r>
            <a:endParaRPr sz="735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45281" algn="l" rtl="0">
              <a:spcBef>
                <a:spcPts val="0"/>
              </a:spcBef>
              <a:spcAft>
                <a:spcPts val="0"/>
              </a:spcAft>
              <a:buClrTx/>
              <a:buSzPct val="100000"/>
              <a:buFont typeface="Tahoma"/>
              <a:buAutoNum type="arabicPeriod"/>
            </a:pPr>
            <a:r>
              <a:rPr lang="ru" sz="735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Обобщения</a:t>
            </a:r>
            <a:endParaRPr sz="735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4528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ahoma"/>
              <a:buAutoNum type="arabicPeriod"/>
            </a:pPr>
            <a:r>
              <a:rPr lang="ru" sz="735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Делегаты, лямбды и события</a:t>
            </a:r>
            <a:endParaRPr sz="735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45281" algn="l" rtl="0">
              <a:spcBef>
                <a:spcPts val="0"/>
              </a:spcBef>
              <a:spcAft>
                <a:spcPts val="0"/>
              </a:spcAft>
              <a:buClrTx/>
              <a:buSzPct val="100000"/>
              <a:buFont typeface="Tahoma"/>
              <a:buAutoNum type="arabicPeriod"/>
            </a:pPr>
            <a:r>
              <a:rPr lang="ru" sz="735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Коллекции</a:t>
            </a:r>
            <a:endParaRPr sz="735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45281" algn="l" rtl="0">
              <a:spcBef>
                <a:spcPts val="0"/>
              </a:spcBef>
              <a:spcAft>
                <a:spcPts val="0"/>
              </a:spcAft>
              <a:buClrTx/>
              <a:buSzPct val="100000"/>
              <a:buFont typeface="Tahoma"/>
              <a:buAutoNum type="arabicPeriod"/>
            </a:pPr>
            <a:r>
              <a:rPr lang="ru" sz="735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LINQ</a:t>
            </a:r>
            <a:endParaRPr sz="735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452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lang="ru" sz="735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Рефлексия</a:t>
            </a:r>
            <a:endParaRPr sz="735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4528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AutoNum type="arabicPeriod"/>
            </a:pPr>
            <a:r>
              <a:rPr lang="ru" sz="735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Сериализация</a:t>
            </a:r>
            <a:endParaRPr sz="735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400" dirty="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Сборка определяет следующие сведения:</a:t>
            </a:r>
            <a:endParaRPr sz="2400" b="1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body" idx="1"/>
          </p:nvPr>
        </p:nvSpPr>
        <p:spPr>
          <a:xfrm>
            <a:off x="311700" y="1469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2.Граница безопасности.</a:t>
            </a: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Сборка представляет собой единицу, для которой запрашиваются и предоставляются разрешения. 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4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Сборка определяет следующие сведения:</a:t>
            </a:r>
            <a:endParaRPr sz="2400" b="1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 </a:t>
            </a:r>
            <a:r>
              <a:rPr lang="ru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Граница типа</a:t>
            </a:r>
            <a:r>
              <a:rPr lang="ru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Каждое удостоверение типа включает имя сборки, в которой располагается данный тип. </a:t>
            </a:r>
            <a:endParaRPr sz="2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Тип с именем MyType, загруженный в области действия одной сборки, не совпадает с типом MyType, загруженным в области действия другой сборки.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89" name="Google Shape;289;p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Сборка определяет следующие сведения:</a:t>
            </a:r>
            <a:endParaRPr sz="2400" b="1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4.</a:t>
            </a:r>
            <a:r>
              <a:rPr lang="ru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Граница области действия ссылок. </a:t>
            </a:r>
            <a:endParaRPr sz="24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dk1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Манифест сборки</a:t>
            </a: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содержит метаданные, используемые для разрешения типов и для выполнения связанных с ресурсами запросов. Манифест указывает типы и ресурсы, предоставляемые за пределами сборки, а также перечисляет другие сборки, от которых она зависит.</a:t>
            </a:r>
            <a:r>
              <a:rPr lang="ru" sz="12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96" name="Google Shape;296;p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6"/>
          <p:cNvSpPr txBox="1">
            <a:spLocks noGrp="1"/>
          </p:cNvSpPr>
          <p:nvPr>
            <p:ph type="body" idx="1"/>
          </p:nvPr>
        </p:nvSpPr>
        <p:spPr>
          <a:xfrm>
            <a:off x="311700" y="1264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5. </a:t>
            </a:r>
            <a:r>
              <a:rPr lang="ru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Граница версий. </a:t>
            </a:r>
            <a:endParaRPr sz="24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Сборка является наименьшей единицей с поддержкой версий в среде CLR. Версия для всех типов и ресурсов в одной сборке назначается как единому целому.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33</a:t>
            </a:fld>
            <a:endParaRPr/>
          </a:p>
        </p:txBody>
      </p:sp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Сборка определяет следующие сведения:</a:t>
            </a:r>
            <a:endParaRPr sz="2400" b="1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Сборка определяет следующие сведения:</a:t>
            </a:r>
            <a:endParaRPr sz="2400" b="1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6. </a:t>
            </a:r>
            <a:r>
              <a:rPr lang="ru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Единица развертывания. </a:t>
            </a:r>
            <a:endParaRPr sz="24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При запуске приложения могут присутствовать лишь сборки, первоначально вызванные приложением.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>
            <a:spLocks noGrp="1"/>
          </p:cNvSpPr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100000"/>
              <a:buFont typeface="Tahoma"/>
              <a:buNone/>
            </a:pPr>
            <a:r>
              <a:rPr lang="ru" sz="44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Исполнение сборки</a:t>
            </a:r>
            <a:endParaRPr sz="440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8"/>
          <p:cNvSpPr txBox="1">
            <a:spLocks noGrp="1"/>
          </p:cNvSpPr>
          <p:nvPr>
            <p:ph type="body" idx="1"/>
          </p:nvPr>
        </p:nvSpPr>
        <p:spPr>
          <a:xfrm>
            <a:off x="311700" y="912975"/>
            <a:ext cx="8520600" cy="3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ct val="76261"/>
              <a:buFont typeface="Arial"/>
              <a:buNone/>
            </a:pPr>
            <a:r>
              <a:rPr lang="ru" sz="2517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JIT-компилятор (Just-In-Time)</a:t>
            </a:r>
            <a:endParaRPr sz="3317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0998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934"/>
              <a:buFont typeface="Arial"/>
              <a:buAutoNum type="arabicParenR"/>
            </a:pPr>
            <a:r>
              <a:rPr lang="ru" sz="2517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CLR  ищет типы данных и загружает во внутренние структуры </a:t>
            </a:r>
            <a:endParaRPr sz="3317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0998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934"/>
              <a:buFont typeface="Arial"/>
              <a:buAutoNum type="arabicParenR"/>
            </a:pPr>
            <a:r>
              <a:rPr lang="ru" sz="2517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Для каждого метода CLR заносит  адрес внутренней CLR функции  JITCompiler</a:t>
            </a:r>
            <a:endParaRPr sz="3317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0998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934"/>
              <a:buFont typeface="Arial"/>
              <a:buAutoNum type="arabicParenR"/>
            </a:pPr>
            <a:r>
              <a:rPr lang="ru" sz="2517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JITCompiler ищет в метаданных соответствующей сборки IL-код вызываемого метода, проверяет  и компилирует IL-код в машинные  команды</a:t>
            </a:r>
            <a:endParaRPr sz="3317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0998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934"/>
              <a:buFont typeface="Arial"/>
              <a:buAutoNum type="arabicParenR"/>
            </a:pPr>
            <a:r>
              <a:rPr lang="ru" sz="2517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Они хранятся в динамически выделенном  блоке памяти. </a:t>
            </a:r>
            <a:endParaRPr sz="3317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0998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934"/>
              <a:buFont typeface="Arial"/>
              <a:buChar char="►"/>
            </a:pPr>
            <a:r>
              <a:rPr lang="ru" sz="2517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JITCompiler заменяет  адрес вызываемого  метода адресом блока памяти, содержащего готовые машинные команды</a:t>
            </a:r>
            <a:endParaRPr sz="3317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0998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ct val="80934"/>
              <a:buFont typeface="Arial"/>
              <a:buAutoNum type="arabicParenR"/>
            </a:pPr>
            <a:r>
              <a:rPr lang="ru" sz="2517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JITCompiler передает управление коду в этом блоке памяти. </a:t>
            </a:r>
            <a:endParaRPr sz="1917"/>
          </a:p>
        </p:txBody>
      </p:sp>
      <p:sp>
        <p:nvSpPr>
          <p:cNvPr id="318" name="Google Shape;318;p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ct val="100000"/>
              <a:buFont typeface="Tahoma"/>
              <a:buNone/>
            </a:pPr>
            <a:r>
              <a:rPr lang="ru" sz="44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Типы сборок:</a:t>
            </a:r>
            <a:endParaRPr sz="4400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342900" lvl="0" indent="-3063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 нестрогими именами (weakly named  assemblies) 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0632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Char char="►"/>
            </a:pPr>
            <a:r>
              <a:rPr lang="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со строгими именами (strongly named assemblies).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4574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FA9B7"/>
              </a:buClr>
              <a:buSzPct val="100000"/>
              <a:buFont typeface="Noto Sans Symbols"/>
              <a:buChar char="▪"/>
            </a:pPr>
            <a:r>
              <a:rPr lang="ru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подписаны при помощи пары ключей, уникально идентифицирующей издателя сборки (безопасность, управление ее версиями, развертывание в любом месте пользовательского жесткого диска или в Интернете)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5145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9B7"/>
              </a:buClr>
              <a:buSzPct val="100000"/>
              <a:buFont typeface="Noto Sans Symbols"/>
              <a:buChar char="▪"/>
            </a:pPr>
            <a:r>
              <a:rPr lang="ru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атрибуты: имя файла (без расширения), номер версии, идентификатор регионального стандарта и открытый ключ.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25" name="Google Shape;325;p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Литература</a:t>
            </a:r>
            <a:endParaRPr dirty="0"/>
          </a:p>
        </p:txBody>
      </p:sp>
      <p:sp>
        <p:nvSpPr>
          <p:cNvPr id="331" name="Google Shape;331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ru-RU" dirty="0"/>
              <a:t>Рихтер </a:t>
            </a:r>
            <a:r>
              <a:rPr lang="en-US" dirty="0"/>
              <a:t>CLR via C#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https://github.com/sidristij/dotnetbook/blob/master/book/ru/readme.md</a:t>
            </a:r>
            <a:endParaRPr dirty="0"/>
          </a:p>
        </p:txBody>
      </p:sp>
      <p:sp>
        <p:nvSpPr>
          <p:cNvPr id="332" name="Google Shape;332;p5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37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195975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733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.NET, CLR, C#</a:t>
            </a:r>
            <a:endParaRPr sz="6733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-1257075" y="380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" sz="3600" b="1">
                <a:latin typeface="Arial"/>
                <a:ea typeface="Arial"/>
                <a:cs typeface="Arial"/>
                <a:sym typeface="Arial"/>
              </a:rPr>
              <a:t>.NET FRAMEWORK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2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3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.Net Framework</a:t>
            </a:r>
            <a:r>
              <a:rPr lang="ru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платформа, которая создана </a:t>
            </a:r>
            <a:r>
              <a:rPr lang="ru" sz="30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</a:t>
            </a:r>
            <a:r>
              <a:rPr lang="ru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разработки приложений</a:t>
            </a:r>
            <a:endParaRPr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 sz="3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Платформа</a:t>
            </a:r>
            <a:r>
              <a:rPr lang="ru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— в общем смысле, это любая существующая среда разработки и выполнения 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95" name="Google Shape;95;p18" descr="Картинки по запросу .net framewo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6531" y="188600"/>
            <a:ext cx="2914620" cy="111441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-4984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b="1">
                <a:latin typeface="Arial"/>
                <a:ea typeface="Arial"/>
                <a:cs typeface="Arial"/>
                <a:sym typeface="Arial"/>
              </a:rPr>
              <a:t>.NET FRAMEWORK. </a:t>
            </a:r>
            <a:r>
              <a:rPr lang="ru" b="1">
                <a:latin typeface="Arial"/>
                <a:ea typeface="Arial"/>
                <a:cs typeface="Arial"/>
                <a:sym typeface="Arial"/>
              </a:rPr>
              <a:t>Структура: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89625" y="170450"/>
            <a:ext cx="8520600" cy="25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8625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Arial"/>
              <a:buChar char="•"/>
            </a:pPr>
            <a:r>
              <a:rPr lang="ru" sz="16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общеязыковая исполняющая среда (</a:t>
            </a:r>
            <a:r>
              <a:rPr lang="ru" sz="1600" dirty="0">
                <a:solidFill>
                  <a:srgbClr val="FFFF00"/>
                </a:solidFill>
                <a:latin typeface="+mj-lt"/>
                <a:ea typeface="Arial"/>
                <a:cs typeface="Arial"/>
                <a:sym typeface="Arial"/>
              </a:rPr>
              <a:t>CLR</a:t>
            </a:r>
            <a:r>
              <a:rPr lang="ru" sz="16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) </a:t>
            </a:r>
            <a:r>
              <a:rPr lang="ru" sz="1600" dirty="0">
                <a:solidFill>
                  <a:schemeClr val="dk1"/>
                </a:solidFill>
                <a:latin typeface="+mj-lt"/>
                <a:ea typeface="Tahoma"/>
                <a:cs typeface="Tahoma"/>
                <a:sym typeface="Tahoma"/>
              </a:rPr>
              <a:t>Common Language Runtime)</a:t>
            </a:r>
            <a:r>
              <a:rPr lang="ru" sz="16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" sz="1600" dirty="0">
                <a:solidFill>
                  <a:schemeClr val="dk1"/>
                </a:solidFill>
                <a:latin typeface="+mj-lt"/>
                <a:ea typeface="Tahoma"/>
                <a:cs typeface="Tahoma"/>
                <a:sym typeface="Tahoma"/>
              </a:rPr>
              <a:t>Виртуальная Машина. Обеспечивает выполнение сборки (управление памятью, загрузка сборок, безопасность, обработка исключений,  синхронизация)</a:t>
            </a:r>
            <a:endParaRPr sz="160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28625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Arial"/>
              <a:buChar char="•"/>
            </a:pPr>
            <a:r>
              <a:rPr lang="ru" sz="16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библиотека классов (</a:t>
            </a:r>
            <a:r>
              <a:rPr lang="ru" sz="1600" dirty="0">
                <a:solidFill>
                  <a:srgbClr val="FFFF00"/>
                </a:solidFill>
                <a:latin typeface="+mj-lt"/>
                <a:ea typeface="Arial"/>
                <a:cs typeface="Arial"/>
                <a:sym typeface="Arial"/>
              </a:rPr>
              <a:t>FCL</a:t>
            </a:r>
            <a:r>
              <a:rPr lang="ru" sz="16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). </a:t>
            </a:r>
            <a:r>
              <a:rPr lang="ru" sz="1600" dirty="0">
                <a:solidFill>
                  <a:schemeClr val="dk1"/>
                </a:solidFill>
                <a:latin typeface="+mj-lt"/>
                <a:ea typeface="Tahoma"/>
                <a:cs typeface="Tahoma"/>
                <a:sym typeface="Tahoma"/>
              </a:rPr>
              <a:t>(.NET Framework Class Library) спецификации  объектно-ориентированн</a:t>
            </a:r>
            <a:r>
              <a:rPr lang="ru-RU" sz="1600" dirty="0">
                <a:solidFill>
                  <a:schemeClr val="dk1"/>
                </a:solidFill>
                <a:latin typeface="+mj-lt"/>
                <a:ea typeface="Tahoma"/>
                <a:cs typeface="Tahoma"/>
                <a:sym typeface="Tahoma"/>
              </a:rPr>
              <a:t>ой</a:t>
            </a:r>
            <a:r>
              <a:rPr lang="ru" sz="1600" dirty="0">
                <a:solidFill>
                  <a:schemeClr val="dk1"/>
                </a:solidFill>
                <a:latin typeface="+mj-lt"/>
                <a:ea typeface="Tahoma"/>
                <a:cs typeface="Tahoma"/>
                <a:sym typeface="Tahoma"/>
              </a:rPr>
              <a:t> библиотеки классов, интерфейсов и системы типов (типов-значений)соответствующая CLS </a:t>
            </a:r>
            <a:endParaRPr sz="1600" b="1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l="1180" t="3770" r="-1179" b="-3769"/>
          <a:stretch/>
        </p:blipFill>
        <p:spPr>
          <a:xfrm>
            <a:off x="1952097" y="2028827"/>
            <a:ext cx="5239806" cy="32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-205725" y="23053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597575" y="328125"/>
            <a:ext cx="65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b="1" dirty="0"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ru" sz="2400" b="1" dirty="0">
                <a:latin typeface="Tahoma"/>
                <a:ea typeface="Tahoma"/>
                <a:cs typeface="Tahoma"/>
                <a:sym typeface="Tahoma"/>
              </a:rPr>
              <a:t>NET Framework Class Library</a:t>
            </a:r>
            <a:endParaRPr sz="2400" b="1" dirty="0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dk1"/>
                </a:solidFill>
              </a:rPr>
              <a:t>Веб-службы.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dk1"/>
                </a:solidFill>
              </a:rPr>
              <a:t>Приложения Web Forms/</a:t>
            </a:r>
            <a:r>
              <a:rPr lang="en-US" sz="2400" dirty="0">
                <a:solidFill>
                  <a:schemeClr val="dk1"/>
                </a:solidFill>
              </a:rPr>
              <a:t>MVC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dk1"/>
                </a:solidFill>
              </a:rPr>
              <a:t>Приложения </a:t>
            </a:r>
            <a:r>
              <a:rPr lang="en-US" sz="2400" dirty="0">
                <a:solidFill>
                  <a:schemeClr val="dk1"/>
                </a:solidFill>
              </a:rPr>
              <a:t>WPF/WinForms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dk1"/>
                </a:solidFill>
              </a:rPr>
              <a:t>Консольные приложения Windows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dk1"/>
                </a:solidFill>
              </a:rPr>
              <a:t>Приложения ASP.NET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 dirty="0">
                <a:solidFill>
                  <a:schemeClr val="dk1"/>
                </a:solidFill>
              </a:rPr>
              <a:t>Службы Windows;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597575" y="328125"/>
            <a:ext cx="65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b="1" dirty="0"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ru" sz="2400" b="1" dirty="0">
                <a:latin typeface="Tahoma"/>
                <a:ea typeface="Tahoma"/>
                <a:cs typeface="Tahoma"/>
                <a:sym typeface="Tahoma"/>
              </a:rPr>
              <a:t>NET Framework Class Library</a:t>
            </a:r>
            <a:endParaRPr sz="2400" b="1" dirty="0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l"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Helvetica Neue"/>
              </a:rPr>
              <a:t>System - все базовые типы, исп. в приложении</a:t>
            </a:r>
          </a:p>
          <a:p>
            <a:pPr marL="114300" indent="0" algn="l">
              <a:buNone/>
            </a:pPr>
            <a:r>
              <a:rPr lang="ru-RU" sz="2400" b="0" i="0" dirty="0" err="1">
                <a:solidFill>
                  <a:schemeClr val="tx1"/>
                </a:solidFill>
                <a:effectLst/>
                <a:latin typeface="Helvetica Neue"/>
              </a:rPr>
              <a:t>System.Data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Helvetica Neue"/>
              </a:rPr>
              <a:t> - типы для взаимодействия с БД</a:t>
            </a:r>
          </a:p>
          <a:p>
            <a:pPr marL="114300" indent="0" algn="l"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Helvetica Neue"/>
              </a:rPr>
              <a:t>System.IO - типы ввода/вывода, обхода потока файлов</a:t>
            </a:r>
          </a:p>
          <a:p>
            <a:pPr marL="114300" indent="0" algn="l">
              <a:buNone/>
            </a:pPr>
            <a:r>
              <a:rPr lang="ru-RU" sz="2400" b="0" i="0" dirty="0" err="1">
                <a:solidFill>
                  <a:schemeClr val="tx1"/>
                </a:solidFill>
                <a:effectLst/>
                <a:latin typeface="Helvetica Neue"/>
              </a:rPr>
              <a:t>System.Text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Helvetica Neue"/>
              </a:rPr>
              <a:t> - типы для работы с разными кодировками</a:t>
            </a:r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74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201600" y="342150"/>
            <a:ext cx="874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3C145"/>
              </a:buClr>
              <a:buSzPct val="80000"/>
              <a:buFont typeface="Arial"/>
              <a:buNone/>
            </a:pPr>
            <a:r>
              <a:rPr lang="ru" sz="2800" b="1">
                <a:latin typeface="Tahoma"/>
                <a:ea typeface="Tahoma"/>
                <a:cs typeface="Tahoma"/>
                <a:sym typeface="Tahoma"/>
              </a:rPr>
              <a:t>.NET FRAMEWORK  – решение следующих проблем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-152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3C145"/>
              </a:buClr>
              <a:buSzPts val="2400"/>
              <a:buFont typeface="Arial"/>
              <a:buChar char="►"/>
            </a:pPr>
            <a:r>
              <a:rPr lang="ru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ru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ru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Интеграция  языков программирования. </a:t>
            </a:r>
            <a:endParaRPr sz="24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ts val="1920"/>
              <a:buFont typeface="Arial"/>
              <a:buChar char="►"/>
            </a:pPr>
            <a:r>
              <a:rPr lang="ru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CLS (Common Language Specification) </a:t>
            </a:r>
            <a:r>
              <a:rPr lang="ru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общеязыковая спецификация,</a:t>
            </a:r>
            <a:r>
              <a:rPr lang="ru" sz="3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" dirty="0">
                <a:solidFill>
                  <a:srgbClr val="E4E4E4"/>
                </a:solidFill>
                <a:latin typeface="Arial"/>
                <a:ea typeface="Arial"/>
                <a:cs typeface="Arial"/>
                <a:sym typeface="Arial"/>
              </a:rPr>
              <a:t>представляет собой набор правил, которые во всех подробностях описывают минимальный и полный комплект функциональных возможностей, которые должен обязательно поддерживать каждый отдельно взятый .NET-компилятор </a:t>
            </a:r>
            <a:endParaRPr sz="3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3C145"/>
              </a:buClr>
              <a:buSzPts val="1920"/>
              <a:buFont typeface="Arial"/>
              <a:buChar char="►"/>
            </a:pPr>
            <a:r>
              <a:rPr lang="ru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CTS (Common Type Systems)</a:t>
            </a:r>
            <a:r>
              <a:rPr lang="ru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спецификацию типов, которые должны поддерживаться  всеми языками ориентированными на CLR.  </a:t>
            </a:r>
            <a:r>
              <a:rPr lang="ru-RU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Описывает все, что касается определения и поведения полей, методов, свойств, событий и т.д.</a:t>
            </a:r>
            <a:r>
              <a:rPr lang="ru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4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9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1365</Words>
  <Application>Microsoft Office PowerPoint</Application>
  <PresentationFormat>Экран (16:9)</PresentationFormat>
  <Paragraphs>215</Paragraphs>
  <Slides>37</Slides>
  <Notes>37</Notes>
  <HiddenSlides>6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Tahoma</vt:lpstr>
      <vt:lpstr>Arial</vt:lpstr>
      <vt:lpstr>Oswald</vt:lpstr>
      <vt:lpstr>Average</vt:lpstr>
      <vt:lpstr>Noto Sans Symbols</vt:lpstr>
      <vt:lpstr>Helvetica Neue</vt:lpstr>
      <vt:lpstr>Slate</vt:lpstr>
      <vt:lpstr>Объектно-ориентированное  программирование </vt:lpstr>
      <vt:lpstr>Необходимый материал </vt:lpstr>
      <vt:lpstr>Презентация PowerPoint</vt:lpstr>
      <vt:lpstr>.NET, CLR, C# </vt:lpstr>
      <vt:lpstr>.NET FRAMEWORK</vt:lpstr>
      <vt:lpstr>.NET FRAMEWORK. Структура:</vt:lpstr>
      <vt:lpstr>.NET Framework Class Library</vt:lpstr>
      <vt:lpstr>.NET Framework Class Library</vt:lpstr>
      <vt:lpstr>.NET FRAMEWORK  – решение следующих проблем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CLR </vt:lpstr>
      <vt:lpstr>Структура среды выполнения CLR </vt:lpstr>
      <vt:lpstr>Компиляция исходного кода в управляемые модули</vt:lpstr>
      <vt:lpstr>Управляемый модуль -  portable executable (PE) </vt:lpstr>
      <vt:lpstr>Презентация PowerPoint</vt:lpstr>
      <vt:lpstr>Метаданные</vt:lpstr>
      <vt:lpstr>Таблицы определений: </vt:lpstr>
      <vt:lpstr>Таблицы ссылок </vt:lpstr>
      <vt:lpstr>Таблицы метаданных декларации</vt:lpstr>
      <vt:lpstr>Манифест</vt:lpstr>
      <vt:lpstr>Сборки </vt:lpstr>
      <vt:lpstr>Презентация PowerPoint</vt:lpstr>
      <vt:lpstr>Сборка определяет следующие сведения:</vt:lpstr>
      <vt:lpstr>Сборка определяет следующие сведения: </vt:lpstr>
      <vt:lpstr>Сборка определяет следующие сведения:   </vt:lpstr>
      <vt:lpstr>Сборка определяет следующие сведения:  </vt:lpstr>
      <vt:lpstr>Презентация PowerPoint</vt:lpstr>
      <vt:lpstr>Сборка определяет следующие сведения:   </vt:lpstr>
      <vt:lpstr>Исполнение сборки </vt:lpstr>
      <vt:lpstr>Типы сборок: 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 программирование </dc:title>
  <cp:lastModifiedBy>Артур Мущук</cp:lastModifiedBy>
  <cp:revision>18</cp:revision>
  <dcterms:modified xsi:type="dcterms:W3CDTF">2024-09-03T22:14:11Z</dcterms:modified>
</cp:coreProperties>
</file>