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  <p:sldMasterId id="2147483650" r:id="rId6"/>
    <p:sldMasterId id="2147483658" r:id="rId7"/>
    <p:sldMasterId id="2147483660" r:id="rId8"/>
    <p:sldMasterId id="2147483662" r:id="rId9"/>
  </p:sldMasterIdLst>
  <p:notesMasterIdLst>
    <p:notesMasterId r:id="rId10"/>
  </p:notesMasterIdLst>
  <p:sldIdLst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  <p:sldId id="306" r:id="rId61"/>
    <p:sldId id="307" r:id="rId62"/>
    <p:sldId id="308" r:id="rId63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4" roundtripDataSignature="AMtx7miXuj0HcwC50AkHd0S9FVw/Vdp4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198B43B-315F-46BC-9B18-FFCB068C7A5E}">
  <a:tblStyle styleId="{C198B43B-315F-46BC-9B18-FFCB068C7A5E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0.xml"/><Relationship Id="rId42" Type="http://schemas.openxmlformats.org/officeDocument/2006/relationships/slide" Target="slides/slide32.xml"/><Relationship Id="rId41" Type="http://schemas.openxmlformats.org/officeDocument/2006/relationships/slide" Target="slides/slide31.xml"/><Relationship Id="rId44" Type="http://schemas.openxmlformats.org/officeDocument/2006/relationships/slide" Target="slides/slide34.xml"/><Relationship Id="rId43" Type="http://schemas.openxmlformats.org/officeDocument/2006/relationships/slide" Target="slides/slide33.xml"/><Relationship Id="rId46" Type="http://schemas.openxmlformats.org/officeDocument/2006/relationships/slide" Target="slides/slide36.xml"/><Relationship Id="rId45" Type="http://schemas.openxmlformats.org/officeDocument/2006/relationships/slide" Target="slides/slide35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Master" Target="slideMasters/slideMaster5.xml"/><Relationship Id="rId48" Type="http://schemas.openxmlformats.org/officeDocument/2006/relationships/slide" Target="slides/slide38.xml"/><Relationship Id="rId47" Type="http://schemas.openxmlformats.org/officeDocument/2006/relationships/slide" Target="slides/slide37.xml"/><Relationship Id="rId49" Type="http://schemas.openxmlformats.org/officeDocument/2006/relationships/slide" Target="slides/slide3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31" Type="http://schemas.openxmlformats.org/officeDocument/2006/relationships/slide" Target="slides/slide21.xml"/><Relationship Id="rId30" Type="http://schemas.openxmlformats.org/officeDocument/2006/relationships/slide" Target="slides/slide20.xml"/><Relationship Id="rId33" Type="http://schemas.openxmlformats.org/officeDocument/2006/relationships/slide" Target="slides/slide23.xml"/><Relationship Id="rId32" Type="http://schemas.openxmlformats.org/officeDocument/2006/relationships/slide" Target="slides/slide22.xml"/><Relationship Id="rId35" Type="http://schemas.openxmlformats.org/officeDocument/2006/relationships/slide" Target="slides/slide25.xml"/><Relationship Id="rId34" Type="http://schemas.openxmlformats.org/officeDocument/2006/relationships/slide" Target="slides/slide24.xml"/><Relationship Id="rId37" Type="http://schemas.openxmlformats.org/officeDocument/2006/relationships/slide" Target="slides/slide27.xml"/><Relationship Id="rId36" Type="http://schemas.openxmlformats.org/officeDocument/2006/relationships/slide" Target="slides/slide26.xml"/><Relationship Id="rId39" Type="http://schemas.openxmlformats.org/officeDocument/2006/relationships/slide" Target="slides/slide29.xml"/><Relationship Id="rId38" Type="http://schemas.openxmlformats.org/officeDocument/2006/relationships/slide" Target="slides/slide28.xml"/><Relationship Id="rId62" Type="http://schemas.openxmlformats.org/officeDocument/2006/relationships/slide" Target="slides/slide52.xml"/><Relationship Id="rId61" Type="http://schemas.openxmlformats.org/officeDocument/2006/relationships/slide" Target="slides/slide51.xml"/><Relationship Id="rId20" Type="http://schemas.openxmlformats.org/officeDocument/2006/relationships/slide" Target="slides/slide10.xml"/><Relationship Id="rId64" Type="http://customschemas.google.com/relationships/presentationmetadata" Target="metadata"/><Relationship Id="rId63" Type="http://schemas.openxmlformats.org/officeDocument/2006/relationships/slide" Target="slides/slide53.xml"/><Relationship Id="rId22" Type="http://schemas.openxmlformats.org/officeDocument/2006/relationships/slide" Target="slides/slide12.xml"/><Relationship Id="rId21" Type="http://schemas.openxmlformats.org/officeDocument/2006/relationships/slide" Target="slides/slide11.xml"/><Relationship Id="rId24" Type="http://schemas.openxmlformats.org/officeDocument/2006/relationships/slide" Target="slides/slide14.xml"/><Relationship Id="rId23" Type="http://schemas.openxmlformats.org/officeDocument/2006/relationships/slide" Target="slides/slide13.xml"/><Relationship Id="rId60" Type="http://schemas.openxmlformats.org/officeDocument/2006/relationships/slide" Target="slides/slide50.xml"/><Relationship Id="rId26" Type="http://schemas.openxmlformats.org/officeDocument/2006/relationships/slide" Target="slides/slide16.xml"/><Relationship Id="rId25" Type="http://schemas.openxmlformats.org/officeDocument/2006/relationships/slide" Target="slides/slide15.xml"/><Relationship Id="rId28" Type="http://schemas.openxmlformats.org/officeDocument/2006/relationships/slide" Target="slides/slide18.xml"/><Relationship Id="rId27" Type="http://schemas.openxmlformats.org/officeDocument/2006/relationships/slide" Target="slides/slide17.xml"/><Relationship Id="rId29" Type="http://schemas.openxmlformats.org/officeDocument/2006/relationships/slide" Target="slides/slide19.xml"/><Relationship Id="rId51" Type="http://schemas.openxmlformats.org/officeDocument/2006/relationships/slide" Target="slides/slide41.xml"/><Relationship Id="rId50" Type="http://schemas.openxmlformats.org/officeDocument/2006/relationships/slide" Target="slides/slide40.xml"/><Relationship Id="rId53" Type="http://schemas.openxmlformats.org/officeDocument/2006/relationships/slide" Target="slides/slide43.xml"/><Relationship Id="rId52" Type="http://schemas.openxmlformats.org/officeDocument/2006/relationships/slide" Target="slides/slide42.xml"/><Relationship Id="rId11" Type="http://schemas.openxmlformats.org/officeDocument/2006/relationships/slide" Target="slides/slide1.xml"/><Relationship Id="rId55" Type="http://schemas.openxmlformats.org/officeDocument/2006/relationships/slide" Target="slides/slide45.xml"/><Relationship Id="rId10" Type="http://schemas.openxmlformats.org/officeDocument/2006/relationships/notesMaster" Target="notesMasters/notesMaster1.xml"/><Relationship Id="rId54" Type="http://schemas.openxmlformats.org/officeDocument/2006/relationships/slide" Target="slides/slide44.xml"/><Relationship Id="rId13" Type="http://schemas.openxmlformats.org/officeDocument/2006/relationships/slide" Target="slides/slide3.xml"/><Relationship Id="rId57" Type="http://schemas.openxmlformats.org/officeDocument/2006/relationships/slide" Target="slides/slide47.xml"/><Relationship Id="rId12" Type="http://schemas.openxmlformats.org/officeDocument/2006/relationships/slide" Target="slides/slide2.xml"/><Relationship Id="rId56" Type="http://schemas.openxmlformats.org/officeDocument/2006/relationships/slide" Target="slides/slide46.xml"/><Relationship Id="rId15" Type="http://schemas.openxmlformats.org/officeDocument/2006/relationships/slide" Target="slides/slide5.xml"/><Relationship Id="rId59" Type="http://schemas.openxmlformats.org/officeDocument/2006/relationships/slide" Target="slides/slide49.xml"/><Relationship Id="rId14" Type="http://schemas.openxmlformats.org/officeDocument/2006/relationships/slide" Target="slides/slide4.xml"/><Relationship Id="rId58" Type="http://schemas.openxmlformats.org/officeDocument/2006/relationships/slide" Target="slides/slide48.xml"/><Relationship Id="rId17" Type="http://schemas.openxmlformats.org/officeDocument/2006/relationships/slide" Target="slides/slide7.xml"/><Relationship Id="rId16" Type="http://schemas.openxmlformats.org/officeDocument/2006/relationships/slide" Target="slides/slide6.xml"/><Relationship Id="rId19" Type="http://schemas.openxmlformats.org/officeDocument/2006/relationships/slide" Target="slides/slide9.xml"/><Relationship Id="rId18" Type="http://schemas.openxmlformats.org/officeDocument/2006/relationships/slide" Target="slides/slide8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5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5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5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SzPts val="216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17" name="Google Shape;17;p5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7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6" name="Google Shape;96;p67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97" name="Google Shape;97;p67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98" name="Google Shape;98;p67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99" name="Google Shape;99;p6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9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9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4" name="Google Shape;114;p69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6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6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6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7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8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8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9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0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0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49" name="Google Shape;49;p60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0" name="Google Shape;50;p6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6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6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3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5" name="Google Shape;65;p63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6" name="Google Shape;66;p6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6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5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5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6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5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2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4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54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" name="Google Shape;8;p54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" name="Google Shape;9;p5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5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5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5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5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6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5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6" name="Google Shape;26;p5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5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4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64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64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3" name="Google Shape;73;p6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6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6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6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7" name="Google Shape;77;p6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66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66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7" name="Google Shape;87;p66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88" name="Google Shape;88;p6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6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0" name="Google Shape;90;p6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1" name="Google Shape;91;p6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6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5" name="Google Shape;105;p68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06" name="Google Shape;106;p6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6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6576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16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6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9" name="Google Shape;109;p6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0" name="Google Shape;110;p6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0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jpg"/><Relationship Id="rId4" Type="http://schemas.openxmlformats.org/officeDocument/2006/relationships/image" Target="../media/image5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jpg"/><Relationship Id="rId4" Type="http://schemas.openxmlformats.org/officeDocument/2006/relationships/image" Target="../media/image9.jp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4.jp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jpg"/><Relationship Id="rId4" Type="http://schemas.openxmlformats.org/officeDocument/2006/relationships/image" Target="../media/image22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jp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jp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jpg"/><Relationship Id="rId4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8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0.jp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2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jpg"/><Relationship Id="rId4" Type="http://schemas.openxmlformats.org/officeDocument/2006/relationships/image" Target="../media/image28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Relationship Id="rId4" Type="http://schemas.openxmlformats.org/officeDocument/2006/relationships/image" Target="../media/image2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jp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37.jp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21.jp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5.jp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2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26.jpg"/><Relationship Id="rId4" Type="http://schemas.openxmlformats.org/officeDocument/2006/relationships/image" Target="../media/image36.jp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25.jpg"/><Relationship Id="rId4" Type="http://schemas.openxmlformats.org/officeDocument/2006/relationships/image" Target="../media/image31.jp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4.jp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БАЗЫ ДАННЫХ</a:t>
            </a:r>
            <a:endParaRPr/>
          </a:p>
        </p:txBody>
      </p:sp>
      <p:sp>
        <p:nvSpPr>
          <p:cNvPr id="123" name="Google Shape;123;p1"/>
          <p:cNvSpPr txBox="1"/>
          <p:nvPr>
            <p:ph idx="1" type="subTitle"/>
          </p:nvPr>
        </p:nvSpPr>
        <p:spPr>
          <a:xfrm>
            <a:off x="2195512" y="5157787"/>
            <a:ext cx="6400800" cy="887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Лекция 2 </a:t>
            </a:r>
            <a:b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Основные операторы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Многие-ко-многим</a:t>
            </a:r>
            <a:endParaRPr/>
          </a:p>
        </p:txBody>
      </p:sp>
      <p:pic>
        <p:nvPicPr>
          <p:cNvPr id="195" name="Google Shape;195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9775" y="2566987"/>
            <a:ext cx="5124450" cy="294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916112"/>
            <a:ext cx="6629400" cy="3808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457200" y="404812"/>
            <a:ext cx="8229600" cy="607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dbo.Employee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EmployeeId int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EmployeeName nvarchar(128)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EmployeeAge int not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Заполним таблицу Employee данными.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(1, N'John Smith', 22)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(2, N'Hilary White', 22)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(3, N'Emily Brown', 22)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dbo.Position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PositionId int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PositionName nvarchar(64) not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Заполним таблицу Position данными.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dbo.Position(PositionId, PositionName) values(1, N'IT-director')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dbo.Position(PositionId, PositionName) values(2, N'Programmer')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dbo.Position(PositionId, PositionName) values(3, N'Engineer')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-- Заполним таблицу EmployeesPositions данными.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create table dbo.EmployeesPositions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PositionId int foreign key references dbo.Position(PositionId),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1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	EmployeeId int foreign key references dbo.Employee(EmployeeId),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	primary key(PositionId, EmployeeId)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insert into dbo.EmployeesPositions(EmployeeId, PositionId) values (1, 1)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insert into dbo.EmployeesPositions(EmployeeId, PositionId) values (1, 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insert into dbo.EmployeesPositions(EmployeeId, PositionId) values (2, 3)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 cap="none" strike="noStrike">
                <a:solidFill>
                  <a:srgbClr val="292934"/>
                </a:solidFill>
                <a:latin typeface="Arial"/>
                <a:ea typeface="Arial"/>
                <a:cs typeface="Arial"/>
                <a:sym typeface="Arial"/>
              </a:rPr>
              <a:t>insert into dbo.EmployeesPositions(EmployeeId, PositionId) values (3, 3)</a:t>
            </a:r>
            <a:endParaRPr b="0" i="0" sz="2400" u="none" cap="none" strike="noStrik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3" lvl="0" marL="182563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rgbClr val="29293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Один-ко-многим</a:t>
            </a:r>
            <a:endParaRPr/>
          </a:p>
        </p:txBody>
      </p:sp>
      <p:pic>
        <p:nvPicPr>
          <p:cNvPr id="212" name="Google Shape;21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1316037"/>
            <a:ext cx="3457575" cy="544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4"/>
          <p:cNvSpPr txBox="1"/>
          <p:nvPr>
            <p:ph idx="1" type="body"/>
          </p:nvPr>
        </p:nvSpPr>
        <p:spPr>
          <a:xfrm>
            <a:off x="457200" y="404812"/>
            <a:ext cx="8229600" cy="6072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dbo.Person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PersonId int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FirstName nvarchar(64)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LastName nvarchar(64)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PersonAge int not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dbo.Person(PersonId, FirstName, LastName, PersonAge) values (5, N'John', N'Doe', 25)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dbo.Person(PersonId, FirstName, LastName, PersonAge) values (17, N'Izabella', N'MacMillan', 19)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dbo.Phone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PhoneId int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PersonId int foreign key references dbo.Person(PersonId),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PhoneNumber varchar(64) not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dbo.Phone(PhoneId, PersonId, PhoneNumber) values (1, 5, '11 091-10')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dbo.Phone(PhoneId, PersonId, PhoneNumber) values (2, 5, '19 124-66')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dbo.Phone(PhoneId, PersonId, PhoneNumber) values (3, 17, '21 972-02')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Один-к-одному</a:t>
            </a:r>
            <a:endParaRPr/>
          </a:p>
        </p:txBody>
      </p:sp>
      <p:pic>
        <p:nvPicPr>
          <p:cNvPr id="223" name="Google Shape;22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16237" y="1758950"/>
            <a:ext cx="3311525" cy="4559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6"/>
          <p:cNvSpPr txBox="1"/>
          <p:nvPr>
            <p:ph idx="1" type="body"/>
          </p:nvPr>
        </p:nvSpPr>
        <p:spPr>
          <a:xfrm>
            <a:off x="457200" y="476250"/>
            <a:ext cx="8578850" cy="6000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dbo.Employee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EmployeeId int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EmployeeName nvarchar(128) not null,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EmployeeAge int not null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(159, N'John Smith', 22)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(722, N'Hilary White', 29)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(937, N'Emily Brown', 19)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(100, N'Frederic Miller', 16)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(99, N'Henry Lorens', 20)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dbo.Employee(EmployeeId, EmployeeName, EmployeeAge) values (189, N'Bob Red', 25)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create table dbo.DisabledEmployee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DisabledPersonId int primary key,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EmployeeId int </a:t>
            </a:r>
            <a:r>
              <a:rPr b="1" i="0" lang="en-US" sz="1400" u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unique</a:t>
            </a:r>
            <a:r>
              <a:rPr b="1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foreign key references dbo.Employee(EmployeeId)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t/>
            </a:r>
            <a:endParaRPr b="0" i="0" sz="1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dbo.DisabledEmployee(DisabledPersonId, EmployeeId) values (1, 159)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dbo.DisabledEmployee(DisabledPersonId, EmployeeId) values (2, 722)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190"/>
              <a:buFont typeface="Arial"/>
              <a:buNone/>
            </a:pPr>
            <a:r>
              <a:rPr b="0" i="0" lang="en-US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 into dbo.DisabledEmployee(DisabledPersonId, EmployeeId) values (3, 937)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Как правильно «читать» диаграмму?</a:t>
            </a:r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43212" y="1316037"/>
            <a:ext cx="3457575" cy="5445125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17"/>
          <p:cNvSpPr txBox="1"/>
          <p:nvPr/>
        </p:nvSpPr>
        <p:spPr>
          <a:xfrm>
            <a:off x="4284662" y="3068637"/>
            <a:ext cx="574675" cy="431800"/>
          </a:xfrm>
          <a:prstGeom prst="rect">
            <a:avLst/>
          </a:prstGeom>
          <a:noFill/>
          <a:ln cap="flat" cmpd="sng" w="264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17"/>
          <p:cNvSpPr txBox="1"/>
          <p:nvPr/>
        </p:nvSpPr>
        <p:spPr>
          <a:xfrm>
            <a:off x="4284662" y="4221162"/>
            <a:ext cx="574675" cy="431800"/>
          </a:xfrm>
          <a:prstGeom prst="rect">
            <a:avLst/>
          </a:prstGeom>
          <a:noFill/>
          <a:ln cap="flat" cmpd="sng" w="2642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7" name="Google Shape;237;p17"/>
          <p:cNvCxnSpPr/>
          <p:nvPr/>
        </p:nvCxnSpPr>
        <p:spPr>
          <a:xfrm rot="10800000">
            <a:off x="4859337" y="4437062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38" name="Google Shape;238;p17"/>
          <p:cNvCxnSpPr/>
          <p:nvPr/>
        </p:nvCxnSpPr>
        <p:spPr>
          <a:xfrm rot="10800000">
            <a:off x="4859337" y="3284537"/>
            <a:ext cx="1800225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9" name="Google Shape;239;p17"/>
          <p:cNvSpPr txBox="1"/>
          <p:nvPr/>
        </p:nvSpPr>
        <p:spPr>
          <a:xfrm>
            <a:off x="6743700" y="4113212"/>
            <a:ext cx="199390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«Один»</a:t>
            </a:r>
            <a:endParaRPr/>
          </a:p>
        </p:txBody>
      </p:sp>
      <p:sp>
        <p:nvSpPr>
          <p:cNvPr id="240" name="Google Shape;240;p17"/>
          <p:cNvSpPr txBox="1"/>
          <p:nvPr/>
        </p:nvSpPr>
        <p:spPr>
          <a:xfrm>
            <a:off x="6702425" y="2962275"/>
            <a:ext cx="19526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Вторичный ключ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«Многие»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Задачи</a:t>
            </a:r>
            <a:endParaRPr/>
          </a:p>
        </p:txBody>
      </p:sp>
      <p:sp>
        <p:nvSpPr>
          <p:cNvPr id="246" name="Google Shape;246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Описать таблицу фильм: id, название, длительность, режиссер, жанр фильма. Обратите внимание на то, что у фильма может быть более одного жанра, а к одному жанру может относится более, чем один фильм.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Описать таблицу песня: id, название, длительность, певец. При этом у песни может быть более одного певца, а певец мог записать более одной песни.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Реализовать таблицу машина: модель, производитель, цвет, цена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Описать отдельную таблицу производитель: id, название, рейтинг.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Описать отдельную таблицу цвета: id, название.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53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 одной машины может быть только один производитель, а у производителя — много машин. У одной машины может быть много цветов, а у одного цвета может быть много машин.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Создание базы данных</a:t>
            </a:r>
            <a:endParaRPr/>
          </a:p>
        </p:txBody>
      </p:sp>
      <p:pic>
        <p:nvPicPr>
          <p:cNvPr id="252" name="Google Shape;25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8687" y="1571625"/>
            <a:ext cx="4786312" cy="443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graphicFrame>
        <p:nvGraphicFramePr>
          <p:cNvPr id="129" name="Google Shape;129;p2"/>
          <p:cNvGraphicFramePr/>
          <p:nvPr/>
        </p:nvGraphicFramePr>
        <p:xfrm>
          <a:off x="684212" y="3521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344600"/>
                <a:gridCol w="2317750"/>
                <a:gridCol w="842950"/>
                <a:gridCol w="1255700"/>
                <a:gridCol w="1439850"/>
              </a:tblGrid>
              <a:tr h="5064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Артикул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 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Стоимость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0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223355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Рамка для фото 20х30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25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75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338566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Альбом для фото 13х18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33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66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767111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Рамка для фото 13х18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12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064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655443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Фотобумага Lomond, 100 листов 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40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54000">
                <a:tc gridSpan="4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Итого</a:t>
                      </a:r>
                      <a:endParaRPr/>
                    </a:p>
                  </a:txBody>
                  <a:tcPr marT="0" marB="0" marR="68575" marL="68575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T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205</a:t>
                      </a:r>
                      <a:endParaRPr/>
                    </a:p>
                  </a:txBody>
                  <a:tcPr marT="0" marB="0" marR="68575" marL="68575"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508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"/>
          <p:cNvSpPr txBox="1"/>
          <p:nvPr/>
        </p:nvSpPr>
        <p:spPr>
          <a:xfrm>
            <a:off x="539750" y="1387475"/>
            <a:ext cx="8135937" cy="20145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Счет №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1723423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Дата: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10.02.2017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Покупатель № :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392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Фамилия: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Рыбаков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Имя:  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Евгений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Николаевич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Телефон: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(029)555 66 76</a:t>
            </a: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(017) 322 45 12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Адрес:         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г. Минск, ул. Калинина, 52а - 13</a:t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Создание базы данных</a:t>
            </a:r>
            <a:endParaRPr/>
          </a:p>
        </p:txBody>
      </p:sp>
      <p:pic>
        <p:nvPicPr>
          <p:cNvPr descr="2" id="258" name="Google Shape;25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484312"/>
            <a:ext cx="8208962" cy="2728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Файловые группы базы данных</a:t>
            </a:r>
            <a:endParaRPr/>
          </a:p>
        </p:txBody>
      </p:sp>
      <p:graphicFrame>
        <p:nvGraphicFramePr>
          <p:cNvPr id="264" name="Google Shape;264;p21"/>
          <p:cNvGraphicFramePr/>
          <p:nvPr/>
        </p:nvGraphicFramePr>
        <p:xfrm>
          <a:off x="452437" y="1524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390775"/>
                <a:gridCol w="5838825"/>
              </a:tblGrid>
              <a:tr h="1733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Основной (первичный)</a:t>
                      </a:r>
                      <a:endParaRPr/>
                    </a:p>
                  </a:txBody>
                  <a:tcPr marT="20150" marB="20150" marR="40300" marL="403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Содержит сведения, необходимые для запуска базы данных, и ссылки на другие файлы в базе данных. В каждой базе данных имеется один первичный файл данных. Рекомендуется использовать расширение .mdf имени файла для основных файлов данных.</a:t>
                      </a:r>
                      <a:endParaRPr/>
                    </a:p>
                  </a:txBody>
                  <a:tcPr marT="20150" marB="20150" marR="40300" marL="40300">
                    <a:solidFill>
                      <a:srgbClr val="FFFFFF"/>
                    </a:solidFill>
                  </a:tcPr>
                </a:tc>
              </a:tr>
              <a:tr h="161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Вторичные</a:t>
                      </a:r>
                      <a:endParaRPr/>
                    </a:p>
                  </a:txBody>
                  <a:tcPr marT="20150" marB="20150" marR="40300" marL="403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Необязательные определяемые пользователем файлы данных. Данные могут быть распределены на несколько дисков, в этом случае каждый файл записывается на отдельный диск. Рекомендуемое расширение имени файла для вторичных файлов .ndf.</a:t>
                      </a:r>
                      <a:endParaRPr/>
                    </a:p>
                  </a:txBody>
                  <a:tcPr marT="20150" marB="20150" marR="40300" marL="40300">
                    <a:solidFill>
                      <a:srgbClr val="FFFFFF"/>
                    </a:solidFill>
                  </a:tcPr>
                </a:tc>
              </a:tr>
              <a:tr h="137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Журнал транзакций</a:t>
                      </a:r>
                      <a:endParaRPr/>
                    </a:p>
                  </a:txBody>
                  <a:tcPr marT="20150" marB="20150" marR="40300" marL="403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Журнал содержит информацию для восстановления базы данных. Для каждой базы данных должен существовать хотя бы один файл журнала. Рекомендуется использовать расширение .ldf  имени файла для журналов транзакций.</a:t>
                      </a:r>
                      <a:endParaRPr/>
                    </a:p>
                  </a:txBody>
                  <a:tcPr marT="20150" marB="20150" marR="40300" marL="403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Создание базы данных</a:t>
            </a:r>
            <a:endParaRPr/>
          </a:p>
        </p:txBody>
      </p:sp>
      <p:pic>
        <p:nvPicPr>
          <p:cNvPr descr="1" id="270" name="Google Shape;270;p2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825" y="1844675"/>
            <a:ext cx="8459787" cy="2081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Создание таблиц</a:t>
            </a:r>
            <a:endParaRPr/>
          </a:p>
        </p:txBody>
      </p:sp>
      <p:pic>
        <p:nvPicPr>
          <p:cNvPr descr="3"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557337"/>
            <a:ext cx="6408737" cy="223043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4" id="277" name="Google Shape;277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0112" y="3789362"/>
            <a:ext cx="6192837" cy="22431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Создание таблиц</a:t>
            </a:r>
            <a:endParaRPr/>
          </a:p>
        </p:txBody>
      </p:sp>
      <p:pic>
        <p:nvPicPr>
          <p:cNvPr descr="5"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12875"/>
            <a:ext cx="7991475" cy="25749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6" id="284" name="Google Shape;2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1550" y="4076700"/>
            <a:ext cx="7345362" cy="222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таблицы</a:t>
            </a:r>
            <a:endParaRPr/>
          </a:p>
        </p:txBody>
      </p:sp>
      <p:pic>
        <p:nvPicPr>
          <p:cNvPr descr="7" id="290" name="Google Shape;29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773237"/>
            <a:ext cx="6696075" cy="110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Изменение структуры таблицы</a:t>
            </a:r>
            <a:endParaRPr/>
          </a:p>
        </p:txBody>
      </p:sp>
      <p:pic>
        <p:nvPicPr>
          <p:cNvPr descr="8" id="296" name="Google Shape;29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8312" y="1557337"/>
            <a:ext cx="8388350" cy="15160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" id="297" name="Google Shape;297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750" y="3068637"/>
            <a:ext cx="8064500" cy="13858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Добавление данных INSERT</a:t>
            </a:r>
            <a:endParaRPr/>
          </a:p>
        </p:txBody>
      </p:sp>
      <p:pic>
        <p:nvPicPr>
          <p:cNvPr descr="10" id="303" name="Google Shape;30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844675"/>
            <a:ext cx="7991475" cy="260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</a:t>
            </a:r>
            <a:endParaRPr/>
          </a:p>
        </p:txBody>
      </p:sp>
      <p:pic>
        <p:nvPicPr>
          <p:cNvPr descr="11" id="309" name="Google Shape;30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84312"/>
            <a:ext cx="8604250" cy="259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Обновление данных UPDATE</a:t>
            </a:r>
            <a:endParaRPr/>
          </a:p>
        </p:txBody>
      </p:sp>
      <p:pic>
        <p:nvPicPr>
          <p:cNvPr descr="12" id="315" name="Google Shape;31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628775"/>
            <a:ext cx="8459787" cy="9921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3" id="316" name="Google Shape;316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4212" y="2997200"/>
            <a:ext cx="8135937" cy="107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Пример</a:t>
            </a:r>
            <a:endParaRPr/>
          </a:p>
        </p:txBody>
      </p:sp>
      <p:sp>
        <p:nvSpPr>
          <p:cNvPr id="136" name="Google Shape;136;p3"/>
          <p:cNvSpPr txBox="1"/>
          <p:nvPr>
            <p:ph idx="1" type="body"/>
          </p:nvPr>
        </p:nvSpPr>
        <p:spPr>
          <a:xfrm>
            <a:off x="468312" y="1412875"/>
            <a:ext cx="82804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Первая нормальная форма?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Вторая нормальная форма?</a:t>
            </a:r>
            <a:endParaRPr/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Третья нормальная форма?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Удаление данных DELETE</a:t>
            </a:r>
            <a:endParaRPr/>
          </a:p>
        </p:txBody>
      </p:sp>
      <p:pic>
        <p:nvPicPr>
          <p:cNvPr id="322" name="Google Shape;32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628775"/>
            <a:ext cx="8064500" cy="133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Выборка SELECT</a:t>
            </a:r>
            <a:endParaRPr/>
          </a:p>
        </p:txBody>
      </p:sp>
      <p:pic>
        <p:nvPicPr>
          <p:cNvPr descr="14" id="328" name="Google Shape;32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557337"/>
            <a:ext cx="7632700" cy="445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</p:txBody>
      </p:sp>
      <p:pic>
        <p:nvPicPr>
          <p:cNvPr descr="15" id="334" name="Google Shape;33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484312"/>
            <a:ext cx="8064500" cy="4291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</p:txBody>
      </p:sp>
      <p:pic>
        <p:nvPicPr>
          <p:cNvPr descr="16" id="340" name="Google Shape;34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3350" y="1341437"/>
            <a:ext cx="5761037" cy="24812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7" id="341" name="Google Shape;341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650" y="3789362"/>
            <a:ext cx="8064500" cy="263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</a:t>
            </a:r>
            <a:endParaRPr/>
          </a:p>
        </p:txBody>
      </p:sp>
      <p:pic>
        <p:nvPicPr>
          <p:cNvPr id="347" name="Google Shape;34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287" y="1341437"/>
            <a:ext cx="8604250" cy="2351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825" y="3933825"/>
            <a:ext cx="8748712" cy="219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/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Первичный ключ — один из потенциальных ключей отношения, выбранный в качестве основного ключа (или ключа по умолчанию)</a:t>
            </a:r>
            <a:endParaRPr/>
          </a:p>
          <a:p>
            <a:pPr indent="-5302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Уникальность</a:t>
            </a:r>
            <a:endParaRPr/>
          </a:p>
          <a:p>
            <a:pPr indent="-18256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Минимальность</a:t>
            </a:r>
            <a:endParaRPr/>
          </a:p>
          <a:p>
            <a:pPr indent="-5302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Простой</a:t>
            </a:r>
            <a:endParaRPr/>
          </a:p>
          <a:p>
            <a:pPr indent="-18256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Составной</a:t>
            </a:r>
            <a:endParaRPr/>
          </a:p>
          <a:p>
            <a:pPr indent="-5302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Естественный</a:t>
            </a:r>
            <a:endParaRPr/>
          </a:p>
          <a:p>
            <a:pPr indent="-182562" lvl="0" marL="182562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Суррогатный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36"/>
          <p:cNvSpPr txBox="1"/>
          <p:nvPr>
            <p:ph type="title"/>
          </p:nvPr>
        </p:nvSpPr>
        <p:spPr>
          <a:xfrm>
            <a:off x="457200" y="533400"/>
            <a:ext cx="86868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Естественный. Плюсы</a:t>
            </a:r>
            <a:endParaRPr/>
          </a:p>
        </p:txBody>
      </p:sp>
      <p:sp>
        <p:nvSpPr>
          <p:cNvPr id="360" name="Google Shape;360;p3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Значения ключа имеют смысл в предметной области и могут использоваться в качестве поискового ключа в запросах к таблице.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Столбцы и индекс на первичном ключе уже существуют, поэтому не нужно дополнительного пространства на диске для дополнительного столбца/индекса, которые бы могли использоваться для суррогатного ключа.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Меньше соединений таблиц, поскольку столбцы соединения имеют смысл. Например, это может уменьшить число дисковых операций ввода/вывода для выполнения избыточных чтений справочной таблицы.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7"/>
          <p:cNvSpPr txBox="1"/>
          <p:nvPr>
            <p:ph type="title"/>
          </p:nvPr>
        </p:nvSpPr>
        <p:spPr>
          <a:xfrm>
            <a:off x="457200" y="533400"/>
            <a:ext cx="8651875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Естественный. Минусы</a:t>
            </a:r>
            <a:endParaRPr/>
          </a:p>
        </p:txBody>
      </p:sp>
      <p:sp>
        <p:nvSpPr>
          <p:cNvPr id="366" name="Google Shape;366;p37"/>
          <p:cNvSpPr txBox="1"/>
          <p:nvPr>
            <p:ph idx="1" type="body"/>
          </p:nvPr>
        </p:nvSpPr>
        <p:spPr>
          <a:xfrm>
            <a:off x="457200" y="14478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Может потребоваться поменять/переделать ключ, если изменятся бизнес-требования. Например, если вы использовали SSN для сотрудников и ваша компания выходит за пределы США, то не все сотрудники могут иметь SSN, поэтому появляется необходимость в новом ключе для таблиц вашей базы данных.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Сложней обслуживать, если ключ состоит их нескольких столбцов. Со стороны приложений много проще работать с единственным ключевым столбцом.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Ухудшение производительности, поскольку значение ключа обычно больше по величине и/или состоит из нескольких столбцов. Большие ключи потребуют больше операций ввода/вывода при вставке/обновлении данных, а также при выборке.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>
            <p:ph type="title"/>
          </p:nvPr>
        </p:nvSpPr>
        <p:spPr>
          <a:xfrm>
            <a:off x="457200" y="533400"/>
            <a:ext cx="85788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Естественный. Минусы</a:t>
            </a:r>
            <a:endParaRPr/>
          </a:p>
        </p:txBody>
      </p:sp>
      <p:sp>
        <p:nvSpPr>
          <p:cNvPr id="372" name="Google Shape;372;p3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Нельзя ввести запись, если ключевое значение неизвестно. Приложениям иногда приходится загружать запись-заполнитель в одну таблицу, затем загружать в другие таблицы, после чего возвращаться и обновлять главную таблицу.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Иногда трудно выбрать хороший ключ. Могут иметься несколько кандидатов для ключа, каждый со своими компромиссами с точки зрения проектирования и производительности.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9"/>
          <p:cNvSpPr txBox="1"/>
          <p:nvPr>
            <p:ph type="title"/>
          </p:nvPr>
        </p:nvSpPr>
        <p:spPr>
          <a:xfrm>
            <a:off x="457200" y="533400"/>
            <a:ext cx="85788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Суррогатный. Плюсы</a:t>
            </a:r>
            <a:endParaRPr/>
          </a:p>
        </p:txBody>
      </p:sp>
      <p:sp>
        <p:nvSpPr>
          <p:cNvPr id="378" name="Google Shape;378;p3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Никакой бизнес-логики такой ключ не несет, поэтому нет никаких изменений, связанных с бизнес-требованиями. 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Меньше кода, если поддерживать одну и ту же стратегию ключа по всем сущностям. Например, код приложения может быть повторно использован при ссылках на первичные ключи, если все они применяют последовательное целое.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Лучше производительность, поскольку ключ меньших размеров. Требуется меньшее число дисковых операций ввода/вывода при доступе к индексам на базе единственного столбца с точки зрения оптимизации.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Первая нормальная форма</a:t>
            </a:r>
            <a:endParaRPr/>
          </a:p>
        </p:txBody>
      </p:sp>
      <p:pic>
        <p:nvPicPr>
          <p:cNvPr id="142" name="Google Shape;142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401762"/>
            <a:ext cx="8308975" cy="50657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0"/>
          <p:cNvSpPr txBox="1"/>
          <p:nvPr>
            <p:ph type="title"/>
          </p:nvPr>
        </p:nvSpPr>
        <p:spPr>
          <a:xfrm>
            <a:off x="457200" y="533400"/>
            <a:ext cx="85788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Суррогатный. Плюсы</a:t>
            </a:r>
            <a:endParaRPr/>
          </a:p>
        </p:txBody>
      </p:sp>
      <p:sp>
        <p:nvSpPr>
          <p:cNvPr id="384" name="Google Shape;384;p4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Суррогатный ключ гарантированно уникален. Например, при перемещении данных между тестовыми системами вам не придется беспокоиться о дубликатах ключей, поскольку новый ключ будет генерироваться при вставке данных.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Если использовалась последовательность, то потребуется минимальная поддержка индекса, поскольку значение монотонно возрастает, что приводит к меньшей фрагментации индекса.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1"/>
          <p:cNvSpPr txBox="1"/>
          <p:nvPr>
            <p:ph type="title"/>
          </p:nvPr>
        </p:nvSpPr>
        <p:spPr>
          <a:xfrm>
            <a:off x="457200" y="533400"/>
            <a:ext cx="85788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Суррогатный. Минусы</a:t>
            </a:r>
            <a:endParaRPr/>
          </a:p>
        </p:txBody>
      </p:sp>
      <p:sp>
        <p:nvSpPr>
          <p:cNvPr id="390" name="Google Shape;390;p41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столбец (столбцы) на суррогатный ключ потребуют дополнительного места на диске.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Дополнительный столбец (столбцы) на суррогатный ключ потребуют лишних операций ввода/вывода при вставке/обновлении данных.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Потребуется больше соединений таблиц с дочерними таблицами, поскольку сами ключи не имеют смысла.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получить дубликаты естественного ключа в таблице, если отсутствуют другие ограничения уникальности на естественных ключах.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2"/>
          <p:cNvSpPr txBox="1"/>
          <p:nvPr>
            <p:ph type="title"/>
          </p:nvPr>
        </p:nvSpPr>
        <p:spPr>
          <a:xfrm>
            <a:off x="457200" y="533400"/>
            <a:ext cx="857885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0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ключ. Суррогатный. Минусы</a:t>
            </a:r>
            <a:endParaRPr/>
          </a:p>
        </p:txBody>
      </p:sp>
      <p:sp>
        <p:nvSpPr>
          <p:cNvPr id="396" name="Google Shape;396;p4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Трудно различить тестовые и производственные данные. Например, поскольку значения суррогатного ключа являются просто автоматически генерируемыми и не имеющими отношения к предметной области, трудно сказать, взял ли кто-то производственные данные и загрузил их в тестовую среду.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Ключевые значения не имеют отношения к данным, поэтому технически схема нарушает требования 3НФ (т.е. нормализацию).</a:t>
            </a:r>
            <a:endParaRPr/>
          </a:p>
          <a:p>
            <a:pPr indent="-7461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Значение суррогатного ключа не может использоваться в качестве поискового ключа.</a:t>
            </a:r>
            <a:endParaRPr/>
          </a:p>
          <a:p>
            <a:pPr indent="-74613" lvl="0" marL="182563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/>
          </a:p>
        </p:txBody>
      </p:sp>
      <p:pic>
        <p:nvPicPr>
          <p:cNvPr descr="18" id="402" name="Google Shape;402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6012" y="1412875"/>
            <a:ext cx="6264275" cy="473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Первичный ключ</a:t>
            </a:r>
            <a:endParaRPr/>
          </a:p>
        </p:txBody>
      </p:sp>
      <p:pic>
        <p:nvPicPr>
          <p:cNvPr descr="19" id="408" name="Google Shape;40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412875"/>
            <a:ext cx="7632700" cy="4106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sp>
        <p:nvSpPr>
          <p:cNvPr id="414" name="Google Shape;414;p45"/>
          <p:cNvSpPr txBox="1"/>
          <p:nvPr>
            <p:ph idx="1" type="body"/>
          </p:nvPr>
        </p:nvSpPr>
        <p:spPr>
          <a:xfrm>
            <a:off x="395287" y="1484312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022" lvl="0" marL="18256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Внешний ключ  ̶̶  подмножество атрибутов некоторой переменной отношения R2, значения которых должны совпадать со значениями некоторого потенциального ключа некоторой переменной отношения R1.</a:t>
            </a:r>
            <a:endParaRPr/>
          </a:p>
          <a:p>
            <a:pPr indent="-53023" lvl="0" marL="182563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4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pic>
        <p:nvPicPr>
          <p:cNvPr descr="20" id="420" name="Google Shape;420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1412875"/>
            <a:ext cx="6408737" cy="474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pic>
        <p:nvPicPr>
          <p:cNvPr descr="21" id="426" name="Google Shape;42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268412"/>
            <a:ext cx="8964612" cy="480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pic>
        <p:nvPicPr>
          <p:cNvPr descr="22" id="432" name="Google Shape;432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1557337"/>
            <a:ext cx="5400675" cy="428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4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pic>
        <p:nvPicPr>
          <p:cNvPr descr="23" id="438" name="Google Shape;438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1341437"/>
            <a:ext cx="5976937" cy="509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Вторая нормальная форма</a:t>
            </a:r>
            <a:endParaRPr/>
          </a:p>
        </p:txBody>
      </p:sp>
      <p:graphicFrame>
        <p:nvGraphicFramePr>
          <p:cNvPr id="148" name="Google Shape;148;p5"/>
          <p:cNvGraphicFramePr/>
          <p:nvPr/>
        </p:nvGraphicFramePr>
        <p:xfrm>
          <a:off x="2268537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995475"/>
                <a:gridCol w="2828925"/>
                <a:gridCol w="1162050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Артикул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223355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Рамка для фото 20х30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338566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Альбом для фото 13х18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767111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Рамка для фото 13х18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92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655443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Фотобумага Lomond, 100 листов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9" name="Google Shape;149;p5"/>
          <p:cNvSpPr txBox="1"/>
          <p:nvPr/>
        </p:nvSpPr>
        <p:spPr>
          <a:xfrm>
            <a:off x="468312" y="1412875"/>
            <a:ext cx="8280400" cy="5040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Товар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Заказ</a:t>
            </a:r>
            <a:endParaRPr/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02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Заказано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0" name="Google Shape;150;p5"/>
          <p:cNvGraphicFramePr/>
          <p:nvPr/>
        </p:nvGraphicFramePr>
        <p:xfrm>
          <a:off x="468312" y="36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216025"/>
                <a:gridCol w="1495425"/>
                <a:gridCol w="1392225"/>
                <a:gridCol w="1223950"/>
                <a:gridCol w="1295400"/>
                <a:gridCol w="1152525"/>
              </a:tblGrid>
              <a:tr h="639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покупателя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Фамилия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Адрес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Телефон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10.02.2017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Рыбаков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5"/>
          <p:cNvGraphicFramePr/>
          <p:nvPr/>
        </p:nvGraphicFramePr>
        <p:xfrm>
          <a:off x="2195512" y="48688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995475"/>
                <a:gridCol w="1995475"/>
                <a:gridCol w="1995475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Товар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223355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338566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767111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655443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NULL</a:t>
            </a:r>
            <a:endParaRPr/>
          </a:p>
        </p:txBody>
      </p:sp>
      <p:pic>
        <p:nvPicPr>
          <p:cNvPr descr="25" id="444" name="Google Shape;44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1484312"/>
            <a:ext cx="8353425" cy="2530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6" id="445" name="Google Shape;445;p5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5287" y="4076700"/>
            <a:ext cx="8353425" cy="2344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pic>
        <p:nvPicPr>
          <p:cNvPr descr="27" id="451" name="Google Shape;45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1412875"/>
            <a:ext cx="7129462" cy="1489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8" id="452" name="Google Shape;45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11187" y="3213100"/>
            <a:ext cx="5473700" cy="24685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5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Внешний ключ</a:t>
            </a:r>
            <a:endParaRPr/>
          </a:p>
        </p:txBody>
      </p:sp>
      <p:pic>
        <p:nvPicPr>
          <p:cNvPr descr="29" id="458" name="Google Shape;458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387" y="1341437"/>
            <a:ext cx="8964612" cy="31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Вопросы?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Третья нормальная форма</a:t>
            </a:r>
            <a:endParaRPr/>
          </a:p>
        </p:txBody>
      </p:sp>
      <p:graphicFrame>
        <p:nvGraphicFramePr>
          <p:cNvPr id="157" name="Google Shape;157;p6"/>
          <p:cNvGraphicFramePr/>
          <p:nvPr/>
        </p:nvGraphicFramePr>
        <p:xfrm>
          <a:off x="468312" y="1341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327150"/>
                <a:gridCol w="3363900"/>
                <a:gridCol w="852475"/>
              </a:tblGrid>
              <a:tr h="3651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Артикул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223355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C7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Рамка для фото 20х30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338566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98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Альбом для фото 13х18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767111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Рамка для фото 13х18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655443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Фотобумага Lomond, 100 листов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20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6"/>
          <p:cNvGraphicFramePr/>
          <p:nvPr/>
        </p:nvGraphicFramePr>
        <p:xfrm>
          <a:off x="468312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216025"/>
                <a:gridCol w="1495425"/>
                <a:gridCol w="1392225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Покупатель</a:t>
                      </a:r>
                      <a:endParaRPr/>
                    </a:p>
                  </a:txBody>
                  <a:tcPr marT="45675" marB="4567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10.02.2017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AEA8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9" name="Google Shape;159;p6"/>
          <p:cNvGraphicFramePr/>
          <p:nvPr/>
        </p:nvGraphicFramePr>
        <p:xfrm>
          <a:off x="468312" y="46529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982650"/>
                <a:gridCol w="1725600"/>
                <a:gridCol w="1827200"/>
              </a:tblGrid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Товар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</a:t>
                      </a:r>
                      <a:endParaRPr/>
                    </a:p>
                  </a:txBody>
                  <a:tcPr marT="45725" marB="45725" marR="91425" marL="914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223355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EC7C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338566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4988A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767111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1723423 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655443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/>
                    </a:p>
                  </a:txBody>
                  <a:tcPr marT="0" marB="0" marR="68575" marL="685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0" name="Google Shape;160;p6"/>
          <p:cNvGraphicFramePr/>
          <p:nvPr/>
        </p:nvGraphicFramePr>
        <p:xfrm>
          <a:off x="4643437" y="342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1168400"/>
                <a:gridCol w="1027100"/>
                <a:gridCol w="765175"/>
                <a:gridCol w="12890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покупателя</a:t>
                      </a:r>
                      <a:endParaRPr/>
                    </a:p>
                  </a:txBody>
                  <a:tcPr marT="45675" marB="4567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Фамилия</a:t>
                      </a:r>
                      <a:endParaRPr/>
                    </a:p>
                  </a:txBody>
                  <a:tcPr marT="45675" marB="4567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Адрес</a:t>
                      </a:r>
                      <a:endParaRPr/>
                    </a:p>
                  </a:txBody>
                  <a:tcPr marT="45675" marB="4567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b="0"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Телефон</a:t>
                      </a:r>
                      <a:endParaRPr/>
                    </a:p>
                  </a:txBody>
                  <a:tcPr marT="45675" marB="45675" marR="91475" marL="9147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8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392</a:t>
                      </a:r>
                      <a:endParaRPr/>
                    </a:p>
                  </a:txBody>
                  <a:tcPr marT="0" marB="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3AEA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Рыбаков</a:t>
                      </a:r>
                      <a:endParaRPr/>
                    </a:p>
                  </a:txBody>
                  <a:tcPr marT="0" marB="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0" marB="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…</a:t>
                      </a:r>
                      <a:endParaRPr/>
                    </a:p>
                  </a:txBody>
                  <a:tcPr marT="0" marB="0" marR="68600" marL="686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Таблицы</a:t>
            </a:r>
            <a:endParaRPr/>
          </a:p>
        </p:txBody>
      </p:sp>
      <p:graphicFrame>
        <p:nvGraphicFramePr>
          <p:cNvPr id="166" name="Google Shape;166;p7"/>
          <p:cNvGraphicFramePr/>
          <p:nvPr/>
        </p:nvGraphicFramePr>
        <p:xfrm>
          <a:off x="684212" y="414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52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заказа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867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Покупатель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C5D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7" name="Google Shape;167;p7"/>
          <p:cNvGraphicFramePr/>
          <p:nvPr/>
        </p:nvGraphicFramePr>
        <p:xfrm>
          <a:off x="435610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68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Товар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Артикул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286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8" name="Google Shape;168;p7"/>
          <p:cNvGraphicFramePr/>
          <p:nvPr/>
        </p:nvGraphicFramePr>
        <p:xfrm>
          <a:off x="684212" y="1484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52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Покупатель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покупателя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C5D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Фамилия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69" name="Google Shape;169;p7"/>
          <p:cNvGraphicFramePr/>
          <p:nvPr/>
        </p:nvGraphicFramePr>
        <p:xfrm>
          <a:off x="4356100" y="414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68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Заказано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заказа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867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Товар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286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Таблицы</a:t>
            </a:r>
            <a:endParaRPr/>
          </a:p>
        </p:txBody>
      </p:sp>
      <p:graphicFrame>
        <p:nvGraphicFramePr>
          <p:cNvPr id="175" name="Google Shape;175;p8"/>
          <p:cNvGraphicFramePr/>
          <p:nvPr/>
        </p:nvGraphicFramePr>
        <p:xfrm>
          <a:off x="684212" y="414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52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заказа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867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Дата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Покупатель</a:t>
                      </a:r>
                      <a:endParaRPr/>
                    </a:p>
                  </a:txBody>
                  <a:tcPr marT="45700" marB="45700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C5D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8"/>
          <p:cNvGraphicFramePr/>
          <p:nvPr/>
        </p:nvGraphicFramePr>
        <p:xfrm>
          <a:off x="4356100" y="1412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68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Товар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Артикул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286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Наименование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Цена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7" name="Google Shape;177;p8"/>
          <p:cNvGraphicFramePr/>
          <p:nvPr/>
        </p:nvGraphicFramePr>
        <p:xfrm>
          <a:off x="684212" y="14843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52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Покупатель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покупателя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5C5D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Фамилия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…</a:t>
                      </a:r>
                      <a:endParaRPr/>
                    </a:p>
                  </a:txBody>
                  <a:tcPr marT="45725" marB="45725" marR="91400" marL="9140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8"/>
          <p:cNvGraphicFramePr/>
          <p:nvPr/>
        </p:nvGraphicFramePr>
        <p:xfrm>
          <a:off x="4356100" y="4149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{C198B43B-315F-46BC-9B18-FFCB068C7A5E}</a:tableStyleId>
              </a:tblPr>
              <a:tblGrid>
                <a:gridCol w="2736850"/>
              </a:tblGrid>
              <a:tr h="5762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Arial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Заказано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1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Номер заказа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D867C"/>
                    </a:solidFill>
                  </a:tcPr>
                </a:tc>
              </a:tr>
              <a:tr h="5746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Товар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5D286"/>
                    </a:solidFill>
                  </a:tcPr>
                </a:tc>
              </a:tr>
              <a:tr h="5762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Количество</a:t>
                      </a:r>
                      <a:endParaRPr/>
                    </a:p>
                  </a:txBody>
                  <a:tcPr marT="45700" marB="4570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179" name="Google Shape;179;p8"/>
          <p:cNvCxnSpPr/>
          <p:nvPr/>
        </p:nvCxnSpPr>
        <p:spPr>
          <a:xfrm>
            <a:off x="3419475" y="4868862"/>
            <a:ext cx="936600" cy="2160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stealth"/>
          </a:ln>
        </p:spPr>
      </p:cxnSp>
      <p:cxnSp>
        <p:nvCxnSpPr>
          <p:cNvPr id="180" name="Google Shape;180;p8"/>
          <p:cNvCxnSpPr/>
          <p:nvPr/>
        </p:nvCxnSpPr>
        <p:spPr>
          <a:xfrm>
            <a:off x="7092950" y="2276475"/>
            <a:ext cx="1150800" cy="720600"/>
          </a:xfrm>
          <a:prstGeom prst="bentConnector3">
            <a:avLst>
              <a:gd fmla="val 50000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1" name="Google Shape;181;p8"/>
          <p:cNvCxnSpPr/>
          <p:nvPr/>
        </p:nvCxnSpPr>
        <p:spPr>
          <a:xfrm rot="-5400000">
            <a:off x="6336500" y="3753774"/>
            <a:ext cx="2663700" cy="1150800"/>
          </a:xfrm>
          <a:prstGeom prst="bentConnector3">
            <a:avLst>
              <a:gd fmla="val -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stealth"/>
            <a:tailEnd len="med" w="med" type="none"/>
          </a:ln>
        </p:spPr>
      </p:cxnSp>
      <p:cxnSp>
        <p:nvCxnSpPr>
          <p:cNvPr id="182" name="Google Shape;182;p8"/>
          <p:cNvCxnSpPr/>
          <p:nvPr/>
        </p:nvCxnSpPr>
        <p:spPr>
          <a:xfrm rot="5400000">
            <a:off x="-792087" y="3392474"/>
            <a:ext cx="2592300" cy="360300"/>
          </a:xfrm>
          <a:prstGeom prst="bentConnector3">
            <a:avLst>
              <a:gd fmla="val -302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none"/>
            <a:tailEnd len="med" w="med" type="none"/>
          </a:ln>
        </p:spPr>
      </p:cxnSp>
      <p:cxnSp>
        <p:nvCxnSpPr>
          <p:cNvPr id="183" name="Google Shape;183;p8"/>
          <p:cNvCxnSpPr/>
          <p:nvPr/>
        </p:nvCxnSpPr>
        <p:spPr>
          <a:xfrm flipH="1" rot="5400000">
            <a:off x="-144387" y="5337250"/>
            <a:ext cx="1296900" cy="360300"/>
          </a:xfrm>
          <a:prstGeom prst="bentConnector3">
            <a:avLst>
              <a:gd fmla="val -84" name="adj1"/>
            </a:avLst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med" w="med" type="stealth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Связи в базах данных</a:t>
            </a:r>
            <a:endParaRPr/>
          </a:p>
        </p:txBody>
      </p:sp>
      <p:sp>
        <p:nvSpPr>
          <p:cNvPr id="189" name="Google Shape;189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Многие-ко-многим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Один-ко-многим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Один-к-одному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3_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4_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2_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2017-02-03T19:42:19Z</dcterms:created>
  <dc:creator>M</dc:creator>
</cp:coreProperties>
</file>