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650" r:id="rId2"/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77" r:id="rId35"/>
    <p:sldId id="278" r:id="rId36"/>
    <p:sldId id="279" r:id="rId37"/>
    <p:sldId id="280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0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A7A4-CD96-441F-B24D-FB31FDE0541D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5C788-E129-477C-837B-FFCDF7619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63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AA799-6FB1-4757-B799-51096BF46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A9227A-BD85-44B2-81C7-F10A391D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748086-6C29-44A1-83AF-4A9791A3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5579-8894-48B8-845D-D30D31F68222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6370B-4492-41CE-AE2B-EEF79349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E8D5D-814C-4D8B-BB8F-6D66FE3A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EAE9F-A5AC-4476-B1FC-82DEB6C5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CD79AD-DDF1-4353-A3F8-DC44EA1AA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97F4E-BF7C-4CD2-B517-1F9CAB0C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C04D-0368-4E7A-8BBD-050DD4A6DF33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5728D-E8AE-4597-A09C-2788A3FA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B54B8-14C3-4C34-98F6-C4664E90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1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B8CAA4-14A0-4D84-82FF-867527E7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5C6C63-9082-4EFE-99A2-521A4E28F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1C9BE-A727-4719-B0EC-7324B3E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5652-AF6A-42AF-BA0B-D1CD45E8C8B2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33213-2C1C-4A84-B5C1-B732E0F1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37453-911F-45A4-A561-EBFFB4F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C0F96-1605-44DF-9810-0C40D3C1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6194F-F85E-4895-B991-5893FC28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58DE9-7A62-459C-8BEE-FD76F11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6C90-C21C-4298-9391-BE7E279DDD25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8F655-26BF-4865-819C-E37491B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941B0-8622-48CD-BC31-9EECAD8A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6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62FA6-F2E8-463F-88DF-4A203F3B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815C0-888D-46A7-BF83-132A1753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1F814-F308-4403-BBE1-83057CA5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C9A2-CFA0-44CE-9182-3BAC456CED00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B54DE-82CB-4704-8A5B-DF002A7F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2502F-75CD-4D7F-B43F-EE4C0EA6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3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FFC75-1F4B-434B-8BFF-673FDAED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CC035-39B9-46CD-AB7E-51D40AE6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6F99EE-F9DF-446F-8BE3-D2D96595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C82F2F-41FE-4D25-B3E6-51343D96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5DA4-59F5-43DE-ACC4-47713C8B6ED8}" type="datetime1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543C06-731F-4A85-A5AD-62A67309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4855F-23EE-48B2-A989-D6C85EA1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BF2A7-71E3-4A00-BBF4-266B43B9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80C050-1C31-4F56-9C0E-E08E6545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FE6022-834D-48E8-BEC7-5A449F6D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9BF4E0-C6F3-409F-9BA4-725EDE80B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8F0A16-BDF7-4743-88E4-1DDFBFCB5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8B2F54-9446-4063-B7E6-7FDBEE9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1513-5282-4381-B043-59A75D517062}" type="datetime1">
              <a:rPr lang="ru-RU" smtClean="0"/>
              <a:t>31.03.2025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1A452-99AA-41FD-9FE6-79283875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41110D-6B67-4935-8DB8-EDFBE5E1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5D9BC-652C-4A4C-9F07-455B5B0D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FE4FCD-01F1-4974-B8EC-A3E4042E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B99-F1D3-4DE6-8856-459F890609CA}" type="datetime1">
              <a:rPr lang="ru-RU" smtClean="0"/>
              <a:t>31.03.2025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B8FC48-1C1D-4B8C-B1B7-70B6D365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55FBBA-94E4-4300-9C63-34234C42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7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57C740-CC0F-4350-9A77-A31747B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EA76-4754-4A4F-AD84-648BD5DA2291}" type="datetime1">
              <a:rPr lang="ru-RU" smtClean="0"/>
              <a:t>31.03.2025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E1C795-2A9E-46E9-80AC-9CA22AD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C52454-B96C-46A8-B695-05B9F257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5B86F-F589-4879-9AC5-0D3CEAC1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E4D7D-E303-43B8-9A0E-458C411D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615D0B-9299-4BC5-8DFE-9BF6C293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71CBE6-25B6-4654-83F7-2CBA237F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1F9F-705D-4568-8AD5-86D9888F49F8}" type="datetime1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D7B381-7BA9-404D-9260-B2CB06CC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29FA82-D71C-403B-993F-F0657B81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94DF3-08A9-4DB6-8C26-9E77E57E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2EE757-768D-41B9-AA58-0C9C5F782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622960-839A-4E00-AB1E-1F66C8C2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A04320-5BFE-4BFA-B0AA-1312EAA9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C636-6C02-4E2F-86C1-219D9F12B0DE}" type="datetime1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B67C91-C27E-4FDE-B4ED-03A1000E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7EDFC-75CA-4840-8F12-CE626BD4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B5AE0-3E6A-44B2-88F2-ACDE46C7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0999F7-4DFC-4A90-8421-64BD20D5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87F0B-EECB-4E0F-9D89-14177B178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A85E8-0700-40C6-9B2C-D8E99DEF5FF8}" type="datetime1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66AB5-9A38-4428-9B1C-8110B10E9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021ED-6680-405B-9C04-53A3C29F8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B33F-535A-4D66-94AD-27902166E5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u.wikipedia.org/wiki/%D0%9D%D0%B5%D0%B8%D0%B7%D0%BC%D0%B5%D0%BD%D1%8F%D0%B5%D0%BC%D1%8B%D0%B9_%D0%BE%D0%B1%D1%8A%D0%B5%D0%BA%D1%8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ylermcginnis.com/free-react-bootcamp/" TargetMode="External"/><Relationship Id="rId3" Type="http://schemas.openxmlformats.org/officeDocument/2006/relationships/hyperlink" Target="https://www.codecademy.com/learn/react-101" TargetMode="External"/><Relationship Id="rId7" Type="http://schemas.openxmlformats.org/officeDocument/2006/relationships/hyperlink" Target="https://egghead.io/courses/the-beginner-s-guide-to-react" TargetMode="External"/><Relationship Id="rId2" Type="http://schemas.openxmlformats.org/officeDocument/2006/relationships/hyperlink" Target="https://glitch.com/glimmer/post/react-starter-ki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ontarm.com/courses/react-fundamentals/" TargetMode="External"/><Relationship Id="rId5" Type="http://schemas.openxmlformats.org/officeDocument/2006/relationships/hyperlink" Target="https://www.youtube.com/watch?v=Ke90Tje7VS0" TargetMode="External"/><Relationship Id="rId10" Type="http://schemas.openxmlformats.org/officeDocument/2006/relationships/hyperlink" Target="https://fullstackopen.com/en/" TargetMode="External"/><Relationship Id="rId4" Type="http://schemas.openxmlformats.org/officeDocument/2006/relationships/hyperlink" Target="https://egghead.io/courses/start-learning-react" TargetMode="External"/><Relationship Id="rId9" Type="http://schemas.openxmlformats.org/officeDocument/2006/relationships/hyperlink" Target="https://scrimba.com/g/glearnreac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reactjs.org/docs/glossary.html#single-page-application" TargetMode="External"/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r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F7546-2119-4940-A4E1-DEDD36E1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4A4E73-9F0B-4F15-9D1A-C77972D9079D}"/>
              </a:ext>
            </a:extLst>
          </p:cNvPr>
          <p:cNvSpPr txBox="1"/>
          <p:nvPr/>
        </p:nvSpPr>
        <p:spPr>
          <a:xfrm>
            <a:off x="770916" y="792963"/>
            <a:ext cx="3732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https://typescript-handbook.ru/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1FFBCA-BE6A-49EC-8776-9BFEDF4B4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7" y="1193073"/>
            <a:ext cx="4834647" cy="4834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FF361D-AD29-4FA1-A2BA-BD2F5C9EF16E}"/>
              </a:ext>
            </a:extLst>
          </p:cNvPr>
          <p:cNvSpPr txBox="1"/>
          <p:nvPr/>
        </p:nvSpPr>
        <p:spPr>
          <a:xfrm>
            <a:off x="5722295" y="823741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https://ru.legacy.reactjs.org/docs/getting-started.html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47BFB6-5184-4A38-986C-366B597B9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34" y="1199613"/>
            <a:ext cx="4834646" cy="483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2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D7228F-B88B-44FA-9F90-5C05FC4B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7" y="1754531"/>
            <a:ext cx="7520849" cy="18219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AE77CC-C417-4A0A-A476-D9543C7E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1" y="4052868"/>
            <a:ext cx="8115179" cy="1472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E987D-F735-49F2-A794-4A65871D5242}"/>
              </a:ext>
            </a:extLst>
          </p:cNvPr>
          <p:cNvSpPr txBox="1"/>
          <p:nvPr/>
        </p:nvSpPr>
        <p:spPr>
          <a:xfrm>
            <a:off x="708746" y="546822"/>
            <a:ext cx="1073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Babel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компилирует JSX в вызовы </a:t>
            </a:r>
            <a:r>
              <a:rPr lang="ru-RU" sz="1800" dirty="0" err="1"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React.createElement</a:t>
            </a:r>
            <a:r>
              <a:rPr lang="ru-RU" sz="1800" dirty="0">
                <a:solidFill>
                  <a:srgbClr val="1A1A1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7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F63190-7FC4-447F-B998-933E16E5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" y="1795741"/>
            <a:ext cx="7621871" cy="32665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8D771F-AB29-4480-80B3-23E6CEC7FF3B}"/>
              </a:ext>
            </a:extLst>
          </p:cNvPr>
          <p:cNvSpPr txBox="1"/>
          <p:nvPr/>
        </p:nvSpPr>
        <p:spPr>
          <a:xfrm>
            <a:off x="686555" y="80067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Эти объекты называются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React-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элементами. 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7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1BEEC6-B923-48B8-A415-5F099EFAC49C}"/>
              </a:ext>
            </a:extLst>
          </p:cNvPr>
          <p:cNvSpPr txBox="1"/>
          <p:nvPr/>
        </p:nvSpPr>
        <p:spPr>
          <a:xfrm>
            <a:off x="618796" y="39077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82C34"/>
                </a:solidFill>
                <a:effectLst/>
                <a:latin typeface="-apple-system"/>
              </a:rPr>
              <a:t>Рендеринг элементов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005031-AF1E-410D-B415-AC3D3D24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5" y="1055222"/>
            <a:ext cx="3521569" cy="775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EB4B9-A20C-4EEF-A33D-C212254B048D}"/>
              </a:ext>
            </a:extLst>
          </p:cNvPr>
          <p:cNvSpPr txBox="1"/>
          <p:nvPr/>
        </p:nvSpPr>
        <p:spPr>
          <a:xfrm>
            <a:off x="618796" y="2598003"/>
            <a:ext cx="10937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рендеринга </a:t>
            </a:r>
            <a:r>
              <a:rPr lang="en-US" dirty="0"/>
              <a:t>React-</a:t>
            </a:r>
            <a:r>
              <a:rPr lang="ru-RU" dirty="0"/>
              <a:t>элемента, сперва передайте </a:t>
            </a:r>
            <a:r>
              <a:rPr lang="en-US" dirty="0"/>
              <a:t>DOM-</a:t>
            </a:r>
            <a:r>
              <a:rPr lang="ru-RU" dirty="0"/>
              <a:t>элемент в </a:t>
            </a:r>
            <a:r>
              <a:rPr lang="en-US" dirty="0" err="1"/>
              <a:t>ReactDOM.createRoot</a:t>
            </a:r>
            <a:r>
              <a:rPr lang="en-US" dirty="0"/>
              <a:t>(), </a:t>
            </a:r>
            <a:r>
              <a:rPr lang="ru-RU" dirty="0"/>
              <a:t>далее передайте </a:t>
            </a:r>
            <a:r>
              <a:rPr lang="en-US" dirty="0"/>
              <a:t>React-</a:t>
            </a:r>
            <a:r>
              <a:rPr lang="ru-RU" dirty="0"/>
              <a:t>элемент в </a:t>
            </a:r>
            <a:r>
              <a:rPr lang="en-US" dirty="0" err="1"/>
              <a:t>root.render</a:t>
            </a:r>
            <a:r>
              <a:rPr lang="en-US" dirty="0"/>
              <a:t>():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8F4D38-B699-4854-9A45-B534C887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85" y="3454869"/>
            <a:ext cx="5345115" cy="192688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1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2A128-5C32-4550-8CC2-87963E5158D3}"/>
              </a:ext>
            </a:extLst>
          </p:cNvPr>
          <p:cNvSpPr txBox="1"/>
          <p:nvPr/>
        </p:nvSpPr>
        <p:spPr>
          <a:xfrm>
            <a:off x="618796" y="62725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Элементы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 </a:t>
            </a:r>
            <a:r>
              <a:rPr lang="ru-RU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2"/>
              </a:rPr>
              <a:t>иммутабельны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неизменяемые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4F4CFF-EBAD-48D6-B43F-205A1A5B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4" y="1181888"/>
            <a:ext cx="8016958" cy="5349247"/>
          </a:xfrm>
          <a:prstGeom prst="rect">
            <a:avLst/>
          </a:prstGeom>
        </p:spPr>
      </p:pic>
      <p:pic>
        <p:nvPicPr>
          <p:cNvPr id="6" name="Picture 2" descr="В DOM видно частичное обновление">
            <a:extLst>
              <a:ext uri="{FF2B5EF4-FFF2-40B4-BE49-F238E27FC236}">
                <a16:creationId xmlns:a16="http://schemas.microsoft.com/office/drawing/2014/main" id="{AC1B9A76-C099-4361-B163-9E4E418A58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14" y="559673"/>
            <a:ext cx="3777022" cy="60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5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2D5FD-B51B-46DD-84E4-4A4E809E8A1D}"/>
              </a:ext>
            </a:extLst>
          </p:cNvPr>
          <p:cNvSpPr txBox="1"/>
          <p:nvPr/>
        </p:nvSpPr>
        <p:spPr>
          <a:xfrm>
            <a:off x="555734" y="501134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282C34"/>
                </a:solidFill>
                <a:effectLst/>
                <a:latin typeface="-apple-system"/>
              </a:rPr>
              <a:t>Компоненты и пропсы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A5851-FBBC-4ABB-BFD1-997B54D34DF0}"/>
              </a:ext>
            </a:extLst>
          </p:cNvPr>
          <p:cNvSpPr txBox="1"/>
          <p:nvPr/>
        </p:nvSpPr>
        <p:spPr>
          <a:xfrm>
            <a:off x="555734" y="103716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Функциональные и классовые компоненты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5C1F85-003A-4F7F-A803-DBBB2AC1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8" y="1738380"/>
            <a:ext cx="5982488" cy="1335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AEFC6A-8B3F-4C07-954D-A8274036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8" y="3406162"/>
            <a:ext cx="6777733" cy="202752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40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9F96B-F62C-4F19-BC71-8768B696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604069"/>
            <a:ext cx="3522235" cy="5128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2614F6-BC1B-481C-9305-2EB5C8C4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373290"/>
            <a:ext cx="6252020" cy="64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F43FB-769E-4E8B-9EA2-E11E8C5EE033}"/>
              </a:ext>
            </a:extLst>
          </p:cNvPr>
          <p:cNvSpPr txBox="1"/>
          <p:nvPr/>
        </p:nvSpPr>
        <p:spPr>
          <a:xfrm>
            <a:off x="608330" y="236898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Этот компонент выведет «Привет, Алиса» на страницу: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4F903C-BB13-4116-AE4C-1703E55A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29" y="2905513"/>
            <a:ext cx="8169518" cy="334841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21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79136-6D33-4CA6-ACC0-ECAEFBE31C9C}"/>
              </a:ext>
            </a:extLst>
          </p:cNvPr>
          <p:cNvSpPr txBox="1"/>
          <p:nvPr/>
        </p:nvSpPr>
        <p:spPr>
          <a:xfrm>
            <a:off x="539969" y="51690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Композиция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817488-F91D-47F4-BF03-309DC93F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68" y="1081530"/>
            <a:ext cx="6239203" cy="535011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5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810BB-E4F2-4E3B-8DCD-AD18648397EB}"/>
              </a:ext>
            </a:extLst>
          </p:cNvPr>
          <p:cNvSpPr txBox="1"/>
          <p:nvPr/>
        </p:nvSpPr>
        <p:spPr>
          <a:xfrm>
            <a:off x="634562" y="453837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Извлечение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5D61E7-60E3-493A-B2ED-6E2B91C4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63" y="181387"/>
            <a:ext cx="4972978" cy="6574034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9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50B20B-69AD-4041-8F06-B08EA3F315DF}"/>
              </a:ext>
            </a:extLst>
          </p:cNvPr>
          <p:cNvSpPr txBox="1"/>
          <p:nvPr/>
        </p:nvSpPr>
        <p:spPr>
          <a:xfrm>
            <a:off x="587265" y="485369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Извлечём </a:t>
            </a:r>
            <a:r>
              <a:rPr lang="en-US" dirty="0"/>
              <a:t>Avatar: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421177-CDDE-47D1-9BE0-4E7F201D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4" y="1029416"/>
            <a:ext cx="4883369" cy="322571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2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37172-B581-48D0-8CF2-18EBED44575F}"/>
              </a:ext>
            </a:extLst>
          </p:cNvPr>
          <p:cNvSpPr txBox="1"/>
          <p:nvPr/>
        </p:nvSpPr>
        <p:spPr>
          <a:xfrm>
            <a:off x="429611" y="46960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Упростим </a:t>
            </a:r>
            <a:r>
              <a:rPr lang="en-US" dirty="0"/>
              <a:t>Comment: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7AC08-9EF9-4D7B-A668-45F5E2DE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734" y="230679"/>
            <a:ext cx="5490866" cy="645902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7F2D92-82E4-433F-83DA-387E5D7EF5C0}"/>
              </a:ext>
            </a:extLst>
          </p:cNvPr>
          <p:cNvSpPr txBox="1"/>
          <p:nvPr/>
        </p:nvSpPr>
        <p:spPr>
          <a:xfrm>
            <a:off x="508438" y="479428"/>
            <a:ext cx="11173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React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 — это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-библиотека для разработки пользовательского интерфейса.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2EA19-CFCF-438C-A13E-4FEE43135B7A}"/>
              </a:ext>
            </a:extLst>
          </p:cNvPr>
          <p:cNvSpPr txBox="1"/>
          <p:nvPr/>
        </p:nvSpPr>
        <p:spPr>
          <a:xfrm>
            <a:off x="508438" y="2000377"/>
            <a:ext cx="114102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u="sng" dirty="0">
                <a:solidFill>
                  <a:srgbClr val="1A1A1A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Курсы</a:t>
            </a:r>
          </a:p>
          <a:p>
            <a:pPr algn="l"/>
            <a:endParaRPr lang="en-US" u="sng" dirty="0">
              <a:solidFill>
                <a:srgbClr val="1A1A1A"/>
              </a:solidFill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2"/>
              </a:rPr>
              <a:t>Glitch: React Starter Kit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  <a:endParaRPr lang="ru-RU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3"/>
              </a:rPr>
              <a:t>Codecademy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3"/>
              </a:rPr>
              <a:t>: React 101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  <a:endParaRPr lang="ru-RU" b="0" i="0" dirty="0">
              <a:solidFill>
                <a:srgbClr val="1A1A1A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4"/>
              </a:rPr>
              <a:t>Egghead.io: Start Learning React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5"/>
              </a:rPr>
              <a:t>React Crash Course 2018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6"/>
              </a:rPr>
              <a:t>Frontend Armory: React Fundamentals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7"/>
              </a:rPr>
              <a:t>Egghead.io: The Beginner’s Guide to ReactJS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8"/>
              </a:rPr>
              <a:t>Free React Bootcamp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 err="1">
                <a:solidFill>
                  <a:srgbClr val="1A1A1A"/>
                </a:solidFill>
                <a:effectLst/>
                <a:latin typeface="-apple-system"/>
                <a:hlinkClick r:id="rId9"/>
              </a:rPr>
              <a:t>Scrimba</a:t>
            </a:r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9"/>
              </a:rPr>
              <a:t>: Learn React for free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  <a:p>
            <a:pPr algn="l"/>
            <a:r>
              <a:rPr lang="en-US" b="0" i="0" u="none" strike="noStrike" dirty="0">
                <a:solidFill>
                  <a:srgbClr val="1A1A1A"/>
                </a:solidFill>
                <a:effectLst/>
                <a:latin typeface="-apple-system"/>
                <a:hlinkClick r:id="rId10"/>
              </a:rPr>
              <a:t>University of Helsinki: Full Stack Open MOOC</a:t>
            </a:r>
            <a:r>
              <a:rPr lang="en-US" b="0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E736F-7EAF-426A-A08B-118019BA9818}"/>
              </a:ext>
            </a:extLst>
          </p:cNvPr>
          <p:cNvSpPr txBox="1"/>
          <p:nvPr/>
        </p:nvSpPr>
        <p:spPr>
          <a:xfrm>
            <a:off x="508438" y="124456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reactjs.org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6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5D82EB-E051-4D8D-805A-C93FC10BA6B4}"/>
              </a:ext>
            </a:extLst>
          </p:cNvPr>
          <p:cNvSpPr txBox="1"/>
          <p:nvPr/>
        </p:nvSpPr>
        <p:spPr>
          <a:xfrm>
            <a:off x="650328" y="48536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Извлечём компонент </a:t>
            </a:r>
            <a:r>
              <a:rPr lang="en-US" dirty="0" err="1"/>
              <a:t>UserInfo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ACFA6-23E1-4147-86DC-F0709B89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18" y="1115584"/>
            <a:ext cx="5519492" cy="4003472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74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DE840-762C-4C8B-AFF4-75E4A6EA6F51}"/>
              </a:ext>
            </a:extLst>
          </p:cNvPr>
          <p:cNvSpPr txBox="1"/>
          <p:nvPr/>
        </p:nvSpPr>
        <p:spPr>
          <a:xfrm>
            <a:off x="492673" y="31194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Упростить </a:t>
            </a:r>
            <a:r>
              <a:rPr lang="en-US" dirty="0"/>
              <a:t>Comment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A3808-AA75-4FDA-9CE8-B0196D874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4" y="807106"/>
            <a:ext cx="5972272" cy="504527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189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C88459-50ED-423F-9CFA-14FA3CDCB8A0}"/>
              </a:ext>
            </a:extLst>
          </p:cNvPr>
          <p:cNvSpPr txBox="1"/>
          <p:nvPr/>
        </p:nvSpPr>
        <p:spPr>
          <a:xfrm>
            <a:off x="587265" y="264651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Пропсы можно только читать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35301A-A2CB-40E5-BBC8-FBE42A61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64" y="856035"/>
            <a:ext cx="3401411" cy="14197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CE22AA-BCF1-4B7A-8E19-62800FA0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64" y="2735519"/>
            <a:ext cx="5710080" cy="1419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3A2F1-6F26-4C72-A04E-30A6D969ACCA}"/>
              </a:ext>
            </a:extLst>
          </p:cNvPr>
          <p:cNvSpPr txBox="1"/>
          <p:nvPr/>
        </p:nvSpPr>
        <p:spPr>
          <a:xfrm>
            <a:off x="587264" y="4615003"/>
            <a:ext cx="11299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-компоненты обязаны вести себя как чистые функции по отношению к своим пропсам.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2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8399" y="285003"/>
            <a:ext cx="3113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Состояние и жизненный цикл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99" y="853840"/>
            <a:ext cx="9960022" cy="499832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740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1664" y="567636"/>
            <a:ext cx="4917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Извлечём компонент, показывающий время: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64" y="936967"/>
            <a:ext cx="9064598" cy="566955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10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3686" y="661893"/>
            <a:ext cx="10701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Реализовать </a:t>
            </a:r>
            <a:r>
              <a:rPr lang="ru-RU" dirty="0" err="1"/>
              <a:t>Clock</a:t>
            </a:r>
            <a:r>
              <a:rPr lang="ru-RU" dirty="0"/>
              <a:t> таким образом, чтобы компонент сам себя обновлял: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6" y="1255189"/>
            <a:ext cx="3298564" cy="739865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7F7325-3757-45E4-BE6E-8E27CAA65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67" y="2707328"/>
            <a:ext cx="8985722" cy="38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8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5533" y="418007"/>
            <a:ext cx="445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Добавим внутреннее состояние в класс</a:t>
            </a:r>
            <a:endParaRPr lang="ru-RU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7569" y="1049848"/>
            <a:ext cx="353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Заменим </a:t>
            </a:r>
            <a:r>
              <a:rPr lang="en-US" dirty="0" err="1"/>
              <a:t>props.date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state.date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34BB4E-15D5-47E7-AA5B-E1514987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3" y="1681688"/>
            <a:ext cx="9966068" cy="48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55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3934" y="512264"/>
            <a:ext cx="11166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Добавим конструктор класса, в котором укажем начальное состояние в переменной </a:t>
            </a:r>
            <a:r>
              <a:rPr lang="ru-RU" dirty="0" err="1"/>
              <a:t>this.state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58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8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0960" y="451257"/>
            <a:ext cx="417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Удалим </a:t>
            </a:r>
            <a:r>
              <a:rPr lang="ru-RU" dirty="0" err="1"/>
              <a:t>проп</a:t>
            </a:r>
            <a:r>
              <a:rPr lang="ru-RU" dirty="0"/>
              <a:t> </a:t>
            </a:r>
            <a:r>
              <a:rPr lang="ru-RU" dirty="0" err="1"/>
              <a:t>date</a:t>
            </a:r>
            <a:r>
              <a:rPr lang="ru-RU" dirty="0"/>
              <a:t> из элемента &lt;</a:t>
            </a:r>
            <a:r>
              <a:rPr lang="ru-RU" dirty="0" err="1"/>
              <a:t>Clock</a:t>
            </a:r>
            <a:r>
              <a:rPr lang="ru-RU" dirty="0"/>
              <a:t> /&gt;: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466A8F-052D-48B9-ACA9-F7D1E73D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2" y="1018569"/>
            <a:ext cx="11295869" cy="53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5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691A8-4314-410A-8B87-197FB255E20C}"/>
              </a:ext>
            </a:extLst>
          </p:cNvPr>
          <p:cNvSpPr txBox="1"/>
          <p:nvPr/>
        </p:nvSpPr>
        <p:spPr>
          <a:xfrm>
            <a:off x="934107" y="60697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ource Sans Pro" panose="020B0503030403020204" pitchFamily="34" charset="0"/>
              </a:rPr>
              <a:t>Установка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EEF78-3686-484F-9D86-CAB8ED652D29}"/>
              </a:ext>
            </a:extLst>
          </p:cNvPr>
          <p:cNvSpPr txBox="1"/>
          <p:nvPr/>
        </p:nvSpPr>
        <p:spPr>
          <a:xfrm>
            <a:off x="934107" y="1194817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Source Sans Pro" panose="020B0503030403020204" pitchFamily="34" charset="0"/>
              </a:rPr>
              <a:t>через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Yarn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DA88D-F39B-4B1B-90EC-AD1340CAF4C1}"/>
              </a:ext>
            </a:extLst>
          </p:cNvPr>
          <p:cNvSpPr txBox="1"/>
          <p:nvPr/>
        </p:nvSpPr>
        <p:spPr>
          <a:xfrm>
            <a:off x="934107" y="180967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Monaco"/>
              </a:rPr>
              <a:t>yarn add react react-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aco"/>
              </a:rPr>
              <a:t>dom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0B3E-5071-4BAD-B6C2-0861FE1BB20B}"/>
              </a:ext>
            </a:extLst>
          </p:cNvPr>
          <p:cNvSpPr txBox="1"/>
          <p:nvPr/>
        </p:nvSpPr>
        <p:spPr>
          <a:xfrm>
            <a:off x="934107" y="258218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Source Sans Pro" panose="020B0503030403020204" pitchFamily="34" charset="0"/>
              </a:rPr>
              <a:t>через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npm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224FD-F3DC-4867-8AF3-62E208C06372}"/>
              </a:ext>
            </a:extLst>
          </p:cNvPr>
          <p:cNvSpPr txBox="1"/>
          <p:nvPr/>
        </p:nvSpPr>
        <p:spPr>
          <a:xfrm>
            <a:off x="934107" y="3244334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Monaco"/>
              </a:rPr>
              <a:t>npm</a:t>
            </a:r>
            <a:r>
              <a:rPr lang="en-US" b="0" i="0" dirty="0">
                <a:solidFill>
                  <a:srgbClr val="444444"/>
                </a:solidFill>
                <a:effectLst/>
                <a:latin typeface="Monaco"/>
              </a:rPr>
              <a:t> install --save react react-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Monaco"/>
              </a:rPr>
              <a:t>dom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295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409" y="334879"/>
            <a:ext cx="3192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Добавим методы жизненного цикла в класс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86" y="138944"/>
            <a:ext cx="7697940" cy="658516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37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4182" y="379260"/>
            <a:ext cx="1101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componentDidMount</a:t>
            </a:r>
            <a:r>
              <a:rPr lang="ru-RU" dirty="0"/>
              <a:t>() запускается после того, как компонент </a:t>
            </a:r>
            <a:r>
              <a:rPr lang="ru-RU" dirty="0" err="1"/>
              <a:t>отрендерился</a:t>
            </a:r>
            <a:r>
              <a:rPr lang="ru-RU" dirty="0"/>
              <a:t> в DOM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904869"/>
            <a:ext cx="4812437" cy="24867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4182" y="3547870"/>
            <a:ext cx="10418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сбросить таймер в методе жизненного цикла </a:t>
            </a:r>
            <a:r>
              <a:rPr lang="ru-RU" dirty="0" err="1"/>
              <a:t>componentWillUnmount</a:t>
            </a:r>
            <a:r>
              <a:rPr lang="ru-RU" dirty="0"/>
              <a:t>():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" y="4073479"/>
            <a:ext cx="4905491" cy="137967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50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0752" y="259758"/>
            <a:ext cx="7392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this.setState</a:t>
            </a:r>
            <a:r>
              <a:rPr lang="ru-RU" dirty="0"/>
              <a:t>() планирует обновление внутреннего состояния компонента: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9" y="757798"/>
            <a:ext cx="5325030" cy="561332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602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3" y="308910"/>
            <a:ext cx="8619376" cy="609189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000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1606" y="418007"/>
            <a:ext cx="3666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 изменяйте состояние напрямую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4173" y="2313309"/>
            <a:ext cx="2415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используйте </a:t>
            </a:r>
            <a:r>
              <a:rPr lang="en-US" dirty="0" err="1"/>
              <a:t>setState</a:t>
            </a:r>
            <a:r>
              <a:rPr lang="en-US" dirty="0"/>
              <a:t>():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E414C6-63BE-4FAA-ADA3-84B8A037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73" y="1012301"/>
            <a:ext cx="6639121" cy="11554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1CE610-3D75-4F7B-87D9-911297B2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73" y="3016384"/>
            <a:ext cx="8244261" cy="9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7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4522" y="501134"/>
            <a:ext cx="5117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Обновления состояния могут быть асинхронными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801D60-B62B-40CA-AFC5-89838316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0" y="1076423"/>
            <a:ext cx="7722785" cy="10539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A92FBF-DA66-4E62-A149-C48F8F5F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95" y="2657070"/>
            <a:ext cx="10437327" cy="10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4058" y="429136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Вместо стрелочных функций можно использовать и обычные функции: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49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CAEEFA-81A7-42AA-99DE-02FEB01E4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02"/>
          <a:stretch/>
        </p:blipFill>
        <p:spPr>
          <a:xfrm>
            <a:off x="489579" y="854284"/>
            <a:ext cx="10317852" cy="55020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B78D28-22FC-4EA7-9676-050B478F0295}"/>
              </a:ext>
            </a:extLst>
          </p:cNvPr>
          <p:cNvSpPr/>
          <p:nvPr/>
        </p:nvSpPr>
        <p:spPr>
          <a:xfrm>
            <a:off x="684131" y="445762"/>
            <a:ext cx="1025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Их можно обновлять по отдельности с помощью отдельных вызовов </a:t>
            </a:r>
            <a:r>
              <a:rPr lang="ru-RU" dirty="0" err="1"/>
              <a:t>setState</a:t>
            </a:r>
            <a:r>
              <a:rPr lang="ru-RU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3896762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4131" y="445762"/>
            <a:ext cx="1025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Их можно обновлять по отдельности с помощью отдельных вызовов </a:t>
            </a:r>
            <a:r>
              <a:rPr lang="ru-RU" dirty="0" err="1"/>
              <a:t>setState</a:t>
            </a:r>
            <a:r>
              <a:rPr lang="ru-RU" dirty="0"/>
              <a:t>():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091F7B-332E-4BA8-8F24-7067E81C7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56"/>
          <a:stretch/>
        </p:blipFill>
        <p:spPr>
          <a:xfrm>
            <a:off x="684131" y="1274322"/>
            <a:ext cx="10977294" cy="49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6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417" y="384756"/>
            <a:ext cx="3560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Однонаправленный поток данных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077528" y="6366078"/>
            <a:ext cx="2743200" cy="365125"/>
          </a:xfrm>
        </p:spPr>
        <p:txBody>
          <a:bodyPr/>
          <a:lstStyle/>
          <a:p>
            <a:fld id="{FF2CB33F-535A-4D66-94AD-27902166E563}" type="slidenum">
              <a:rPr lang="ru-RU" smtClean="0"/>
              <a:t>39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1EC71-DA9E-4147-B6CE-9CEC9AEA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2" y="817873"/>
            <a:ext cx="11122408" cy="57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6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0E624-F215-4C0D-9469-F6783832FA45}"/>
              </a:ext>
            </a:extLst>
          </p:cNvPr>
          <p:cNvSpPr txBox="1"/>
          <p:nvPr/>
        </p:nvSpPr>
        <p:spPr>
          <a:xfrm>
            <a:off x="792216" y="498929"/>
            <a:ext cx="108900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Create</a:t>
            </a:r>
            <a:r>
              <a:rPr lang="ru-RU" sz="1800" u="sng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sz="1800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React</a:t>
            </a:r>
            <a:r>
              <a:rPr lang="ru-RU" sz="1800" u="sng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 </a:t>
            </a:r>
            <a:r>
              <a:rPr lang="ru-RU" sz="1800" u="sng" dirty="0" err="1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App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— для создания </a:t>
            </a:r>
            <a:r>
              <a:rPr lang="ru-RU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нового </a:t>
            </a:r>
            <a:r>
              <a:rPr lang="ru-RU" sz="1800" b="1" u="sng" dirty="0">
                <a:solidFill>
                  <a:srgbClr val="1A1A1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3"/>
              </a:rPr>
              <a:t>одностраничного</a:t>
            </a:r>
            <a:r>
              <a:rPr lang="ru-RU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приложения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на 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React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Необходимы </a:t>
            </a: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 не ниже версии 14.0.0 и </a:t>
            </a:r>
            <a:r>
              <a:rPr lang="ru-RU" dirty="0" err="1">
                <a:solidFill>
                  <a:srgbClr val="000000"/>
                </a:solidFill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ru-RU" dirty="0">
                <a:solidFill>
                  <a:srgbClr val="000000"/>
                </a:solidFill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не ниже версии 5.6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C47C7-39EB-4447-AC38-27A72F8E529C}"/>
              </a:ext>
            </a:extLst>
          </p:cNvPr>
          <p:cNvSpPr txBox="1"/>
          <p:nvPr/>
        </p:nvSpPr>
        <p:spPr>
          <a:xfrm>
            <a:off x="792216" y="1636251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Для создания проекта выполните команды: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EDD39E-42D1-48C2-A5B9-84D9B5AD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85275"/>
            <a:ext cx="4650828" cy="877163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npx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create-react-app my-app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FAC86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cd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my-app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79B6F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npm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A70EA-1997-4481-852C-1F6166033630}"/>
              </a:ext>
            </a:extLst>
          </p:cNvPr>
          <p:cNvSpPr txBox="1"/>
          <p:nvPr/>
        </p:nvSpPr>
        <p:spPr>
          <a:xfrm>
            <a:off x="792216" y="379556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Для создания проекта </a:t>
            </a:r>
            <a:r>
              <a:rPr lang="en-US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 TypeScript</a:t>
            </a:r>
            <a:r>
              <a:rPr lang="ru-RU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BD490-62BF-458B-BFF3-9800950562C3}"/>
              </a:ext>
            </a:extLst>
          </p:cNvPr>
          <p:cNvSpPr txBox="1"/>
          <p:nvPr/>
        </p:nvSpPr>
        <p:spPr>
          <a:xfrm>
            <a:off x="792216" y="4375526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 err="1">
                <a:effectLst/>
                <a:latin typeface="SFMono-Regular"/>
              </a:rPr>
              <a:t>npx</a:t>
            </a:r>
            <a:r>
              <a:rPr lang="en-US" i="0" dirty="0">
                <a:effectLst/>
                <a:latin typeface="SFMono-Regular"/>
              </a:rPr>
              <a:t> create-react-app my-app --template typescript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E5762-13B9-49BA-9552-C1EF0EFBFA10}"/>
              </a:ext>
            </a:extLst>
          </p:cNvPr>
          <p:cNvSpPr txBox="1"/>
          <p:nvPr/>
        </p:nvSpPr>
        <p:spPr>
          <a:xfrm>
            <a:off x="792216" y="503708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FMono-Regular"/>
              </a:rPr>
              <a:t>yarn create react-app my-app --template typescript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93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29" y="407802"/>
            <a:ext cx="3725333" cy="4650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36" y="657969"/>
            <a:ext cx="2689923" cy="374198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6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5150" y="334880"/>
            <a:ext cx="213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Обработка событий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5150" y="920342"/>
            <a:ext cx="1112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События в </a:t>
            </a:r>
            <a:r>
              <a:rPr lang="ru-RU" dirty="0" err="1"/>
              <a:t>React</a:t>
            </a:r>
            <a:r>
              <a:rPr lang="ru-RU" dirty="0"/>
              <a:t> именуются в стиле </a:t>
            </a:r>
            <a:r>
              <a:rPr lang="ru-RU" dirty="0" err="1"/>
              <a:t>camelCase</a:t>
            </a:r>
            <a:r>
              <a:rPr lang="ru-RU" dirty="0"/>
              <a:t> вместо нижнего регистра.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JSX вы передаёте функцию как обработчик события вместо строки.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5150" y="1782803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Например, в </a:t>
            </a:r>
            <a:r>
              <a:rPr lang="en-US" dirty="0"/>
              <a:t>HTML: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0" y="2251890"/>
            <a:ext cx="5103620" cy="12893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75150" y="3857111"/>
            <a:ext cx="2473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React </a:t>
            </a:r>
            <a:r>
              <a:rPr lang="ru-RU" dirty="0"/>
              <a:t>немного иначе: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5" y="4366303"/>
            <a:ext cx="4763890" cy="1164108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40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81" y="566082"/>
            <a:ext cx="9053071" cy="13292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1" y="2055329"/>
            <a:ext cx="6695402" cy="451172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3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7309" y="373764"/>
            <a:ext cx="11233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Компонент </a:t>
            </a:r>
            <a:r>
              <a:rPr lang="ru-RU" dirty="0" err="1"/>
              <a:t>Toggle</a:t>
            </a:r>
            <a:r>
              <a:rPr lang="ru-RU" dirty="0"/>
              <a:t> </a:t>
            </a:r>
            <a:r>
              <a:rPr lang="ru-RU" dirty="0" err="1"/>
              <a:t>рендерит</a:t>
            </a:r>
            <a:r>
              <a:rPr lang="ru-RU" dirty="0"/>
              <a:t> кнопку, которая позволяет пользователю переключать состояния между «Включено» и «Выключено»: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916B32-CDFB-4F6F-876B-60D444A9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226698"/>
            <a:ext cx="9605917" cy="53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8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2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4058" y="395886"/>
            <a:ext cx="10501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Можете использовать синтаксис публичных полей класса чтобы правильно привязать </a:t>
            </a:r>
            <a:r>
              <a:rPr lang="ru-RU" dirty="0" err="1"/>
              <a:t>колбэки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7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1064" y="368131"/>
            <a:ext cx="3315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стрелочные функции в </a:t>
            </a:r>
            <a:r>
              <a:rPr lang="ru-RU" dirty="0" err="1"/>
              <a:t>колбэке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274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938" y="484508"/>
            <a:ext cx="4702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Передача аргументов в обработчики событий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8960AF-BA07-49DA-B678-822EBF46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6" y="853840"/>
            <a:ext cx="11849970" cy="49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7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8572" y="467883"/>
            <a:ext cx="2423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82C34"/>
                </a:solidFill>
                <a:latin typeface="-apple-system"/>
              </a:rPr>
              <a:t>Условный рендеринг</a:t>
            </a:r>
            <a:endParaRPr lang="ru-RU" i="0" dirty="0">
              <a:solidFill>
                <a:srgbClr val="282C34"/>
              </a:solidFill>
              <a:effectLst/>
              <a:latin typeface="-apple-system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1" y="961752"/>
            <a:ext cx="5829119" cy="2679223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17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7927" y="323888"/>
            <a:ext cx="11349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создать компонент </a:t>
            </a:r>
            <a:r>
              <a:rPr lang="ru-RU" dirty="0" err="1"/>
              <a:t>Greeting</a:t>
            </a:r>
            <a:r>
              <a:rPr lang="ru-RU" dirty="0"/>
              <a:t>, который отражает один из этих компонентов в зависимости от того, выполнен ли вход на сайт: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103096"/>
            <a:ext cx="9379352" cy="425029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F30DA9-4762-4C9C-9B9C-9247F273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" y="701143"/>
            <a:ext cx="8455181" cy="133260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69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265" y="334879"/>
            <a:ext cx="2505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/>
              <a:t>Переменные-элементы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914131-947E-4429-B0A0-83DEDE70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5" y="814184"/>
            <a:ext cx="11625429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5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355" y="136525"/>
            <a:ext cx="1115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LoginControl</a:t>
            </a:r>
            <a:r>
              <a:rPr lang="ru-RU" dirty="0"/>
              <a:t> </a:t>
            </a:r>
            <a:r>
              <a:rPr lang="ru-RU" dirty="0" err="1"/>
              <a:t>рендерит</a:t>
            </a:r>
            <a:r>
              <a:rPr lang="ru-RU" dirty="0"/>
              <a:t> либо &lt;</a:t>
            </a:r>
            <a:r>
              <a:rPr lang="ru-RU" dirty="0" err="1"/>
              <a:t>LoginButton</a:t>
            </a:r>
            <a:r>
              <a:rPr lang="ru-RU" dirty="0"/>
              <a:t> /&gt;, либо &lt;</a:t>
            </a:r>
            <a:r>
              <a:rPr lang="ru-RU" dirty="0" err="1"/>
              <a:t>LogoutButton</a:t>
            </a:r>
            <a:r>
              <a:rPr lang="ru-RU" dirty="0"/>
              <a:t> /&gt; в зависимости от текущего состояния, и всегда </a:t>
            </a:r>
            <a:r>
              <a:rPr lang="ru-RU" dirty="0" err="1"/>
              <a:t>рендерит</a:t>
            </a:r>
            <a:r>
              <a:rPr lang="ru-RU" dirty="0"/>
              <a:t> &lt;</a:t>
            </a:r>
            <a:r>
              <a:rPr lang="ru-RU" dirty="0" err="1"/>
              <a:t>Greeting</a:t>
            </a:r>
            <a:r>
              <a:rPr lang="ru-RU" dirty="0"/>
              <a:t> /&gt; 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7A77C-48BA-42B5-8ECB-7BD543FD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3" y="804420"/>
            <a:ext cx="10321250" cy="5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51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69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1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6338" y="334879"/>
            <a:ext cx="2187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Встроенные условия </a:t>
            </a:r>
            <a:r>
              <a:rPr lang="ru-RU" dirty="0" err="1"/>
              <a:t>if</a:t>
            </a:r>
            <a:r>
              <a:rPr lang="ru-RU" dirty="0"/>
              <a:t> с логическим оператором &amp;&amp;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33" y="122321"/>
            <a:ext cx="9186797" cy="654449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6338" y="1737051"/>
            <a:ext cx="2320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JavaScript-</a:t>
            </a:r>
            <a:r>
              <a:rPr lang="ru-RU" dirty="0"/>
              <a:t>выражение </a:t>
            </a:r>
          </a:p>
          <a:p>
            <a:r>
              <a:rPr lang="en-US" b="1" dirty="0"/>
              <a:t>true &amp;&amp; expression </a:t>
            </a:r>
            <a:r>
              <a:rPr lang="ru-RU" dirty="0"/>
              <a:t>всегда вычисляется как </a:t>
            </a:r>
            <a:r>
              <a:rPr lang="en-US" dirty="0"/>
              <a:t>expression, </a:t>
            </a:r>
            <a:r>
              <a:rPr lang="ru-RU" dirty="0"/>
              <a:t>а выражение </a:t>
            </a:r>
          </a:p>
          <a:p>
            <a:r>
              <a:rPr lang="en-US" b="1" dirty="0"/>
              <a:t>false &amp;&amp; expression </a:t>
            </a:r>
            <a:r>
              <a:rPr lang="en-US" dirty="0"/>
              <a:t>— </a:t>
            </a:r>
            <a:r>
              <a:rPr lang="ru-RU" dirty="0"/>
              <a:t>как </a:t>
            </a:r>
            <a:r>
              <a:rPr lang="en-US" dirty="0"/>
              <a:t>false.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326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0808" y="340513"/>
            <a:ext cx="11200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Ложное выражение, как ожидается, пропустит элемент после &amp;&amp;, но при этом выведет результат этого выражения. В примере ниже метод </a:t>
            </a:r>
            <a:r>
              <a:rPr lang="ru-RU" dirty="0" err="1"/>
              <a:t>render</a:t>
            </a:r>
            <a:r>
              <a:rPr lang="ru-RU" dirty="0"/>
              <a:t> вернёт &lt;</a:t>
            </a:r>
            <a:r>
              <a:rPr lang="ru-RU" dirty="0" err="1"/>
              <a:t>div</a:t>
            </a:r>
            <a:r>
              <a:rPr lang="ru-RU" dirty="0"/>
              <a:t>&gt;0&lt;/</a:t>
            </a:r>
            <a:r>
              <a:rPr lang="ru-RU" dirty="0" err="1"/>
              <a:t>div</a:t>
            </a:r>
            <a:r>
              <a:rPr lang="ru-RU" dirty="0"/>
              <a:t>&gt;.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7" y="1108773"/>
            <a:ext cx="7751173" cy="289796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80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0684" y="429137"/>
            <a:ext cx="10900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Встроенные условия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if-else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с тернарным оператором</a:t>
            </a:r>
            <a:endParaRPr lang="ru-RU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0684" y="950021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condition ? true : false.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59" y="1470904"/>
            <a:ext cx="10113163" cy="305121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96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180" y="445762"/>
            <a:ext cx="11083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Можно использовать и с выражениями покрупнее, но это может сделать код менее очевидным: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0" y="1047851"/>
            <a:ext cx="8323813" cy="395693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87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3081" y="384756"/>
            <a:ext cx="8654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Предотвращение рендеринга компонента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3081" y="754088"/>
            <a:ext cx="11334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Например, будет ли содержимое &lt;</a:t>
            </a:r>
            <a:r>
              <a:rPr lang="ru-RU" dirty="0" err="1"/>
              <a:t>WarningBanner</a:t>
            </a:r>
            <a:r>
              <a:rPr lang="ru-RU" dirty="0"/>
              <a:t> /&gt; </a:t>
            </a:r>
            <a:r>
              <a:rPr lang="ru-RU" dirty="0" err="1"/>
              <a:t>отрендерено</a:t>
            </a:r>
            <a:r>
              <a:rPr lang="ru-RU" dirty="0"/>
              <a:t>, зависит от значения </a:t>
            </a:r>
            <a:r>
              <a:rPr lang="ru-RU" dirty="0" err="1"/>
              <a:t>пропа</a:t>
            </a:r>
            <a:r>
              <a:rPr lang="ru-RU" dirty="0"/>
              <a:t> под именем </a:t>
            </a:r>
            <a:r>
              <a:rPr lang="ru-RU" dirty="0" err="1"/>
              <a:t>warn</a:t>
            </a:r>
            <a:r>
              <a:rPr lang="ru-RU" dirty="0"/>
              <a:t>. Если значение </a:t>
            </a:r>
            <a:r>
              <a:rPr lang="ru-RU" dirty="0" err="1"/>
              <a:t>false</a:t>
            </a:r>
            <a:r>
              <a:rPr lang="ru-RU" dirty="0"/>
              <a:t>, компонент ничего не </a:t>
            </a:r>
            <a:r>
              <a:rPr lang="ru-RU" dirty="0" err="1"/>
              <a:t>рендерит</a:t>
            </a:r>
            <a:r>
              <a:rPr lang="ru-RU" dirty="0"/>
              <a:t>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7AB30-270E-4436-876F-016AB3D0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9" y="1558046"/>
            <a:ext cx="11544540" cy="38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02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59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77A528-7D58-45DB-9D15-B6DB74C2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4" y="151488"/>
            <a:ext cx="11478770" cy="65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1C388-CF30-40B3-9EAB-FC4C1C04F53C}"/>
              </a:ext>
            </a:extLst>
          </p:cNvPr>
          <p:cNvSpPr txBox="1"/>
          <p:nvPr/>
        </p:nvSpPr>
        <p:spPr>
          <a:xfrm>
            <a:off x="807983" y="579961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JSX — расширение языка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JavaScript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4ADD8-3EDB-420B-8FBB-19EB3E4E81E2}"/>
              </a:ext>
            </a:extLst>
          </p:cNvPr>
          <p:cNvSpPr txBox="1"/>
          <p:nvPr/>
        </p:nvSpPr>
        <p:spPr>
          <a:xfrm>
            <a:off x="807983" y="1343485"/>
            <a:ext cx="10842734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компиляции каждое JSX-выражение становится обычным вызовом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-функции, результат которого — объект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412E21-09C6-4DFC-AAED-5D299DCD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4" y="2430631"/>
            <a:ext cx="6434177" cy="786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02112C-420C-4725-B18D-A191D99AEA40}"/>
              </a:ext>
            </a:extLst>
          </p:cNvPr>
          <p:cNvSpPr txBox="1"/>
          <p:nvPr/>
        </p:nvSpPr>
        <p:spPr>
          <a:xfrm>
            <a:off x="807984" y="385918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Встраивание выражений в 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JSX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25EEE3-0960-4328-A855-9CEE2B19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3" y="4611061"/>
            <a:ext cx="6971167" cy="104876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250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708" y="434632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Списки и ключи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73179-0EDE-48E9-97C8-4E04E945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9" y="989709"/>
            <a:ext cx="7410665" cy="1435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D1657-0C29-4BFA-9255-571543ACDB52}"/>
              </a:ext>
            </a:extLst>
          </p:cNvPr>
          <p:cNvSpPr txBox="1"/>
          <p:nvPr/>
        </p:nvSpPr>
        <p:spPr>
          <a:xfrm>
            <a:off x="476907" y="291325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Отрисовка несколько компонентов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CB887C-D627-4DF7-BC20-F231E8FE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9" y="3560588"/>
            <a:ext cx="6093372" cy="19481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0805E4-393E-4E39-9CB3-02713C3DA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53" y="3575410"/>
            <a:ext cx="5591578" cy="181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1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1107B-C42C-4CA1-990C-AB0910C052A5}"/>
              </a:ext>
            </a:extLst>
          </p:cNvPr>
          <p:cNvSpPr txBox="1"/>
          <p:nvPr/>
        </p:nvSpPr>
        <p:spPr>
          <a:xfrm>
            <a:off x="571500" y="29618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Простой компонент списка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BAFDCA-362B-43FF-8C07-E264A4FB8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812809"/>
            <a:ext cx="6381093" cy="56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21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0517B-BF86-48A8-AFC0-5E9DFEF6246B}"/>
              </a:ext>
            </a:extLst>
          </p:cNvPr>
          <p:cNvSpPr txBox="1"/>
          <p:nvPr/>
        </p:nvSpPr>
        <p:spPr>
          <a:xfrm>
            <a:off x="476907" y="331104"/>
            <a:ext cx="1144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Назначим значение для атрибута </a:t>
            </a:r>
            <a:r>
              <a:rPr lang="ru-RU" dirty="0" err="1"/>
              <a:t>key</a:t>
            </a:r>
            <a:r>
              <a:rPr lang="ru-RU" dirty="0"/>
              <a:t> элементам списка внутри </a:t>
            </a:r>
            <a:r>
              <a:rPr lang="ru-RU" dirty="0" err="1"/>
              <a:t>numbers.map</a:t>
            </a:r>
            <a:r>
              <a:rPr lang="ru-RU" dirty="0"/>
              <a:t>()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95496B-A4C1-4761-A01E-049E2D01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7" y="700436"/>
            <a:ext cx="6396859" cy="60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6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684D1-847E-4AB3-84F6-A16B29CF46FA}"/>
              </a:ext>
            </a:extLst>
          </p:cNvPr>
          <p:cNvSpPr txBox="1"/>
          <p:nvPr/>
        </p:nvSpPr>
        <p:spPr>
          <a:xfrm>
            <a:off x="618796" y="39077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51B72-F452-40C0-97B9-86B03AC40C07}"/>
              </a:ext>
            </a:extLst>
          </p:cNvPr>
          <p:cNvSpPr txBox="1"/>
          <p:nvPr/>
        </p:nvSpPr>
        <p:spPr>
          <a:xfrm>
            <a:off x="618796" y="870521"/>
            <a:ext cx="11236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Ключи должны быть заданы элементам внутри массива, чтобы предоставить элементам постоянный идентификатор: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8105BF-642E-43BE-994F-AE360FBA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93" y="1612845"/>
            <a:ext cx="6119107" cy="22566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F1E37D-56ED-4DD2-B872-8A4A70BF8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3" y="4210533"/>
            <a:ext cx="5973275" cy="209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3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ACD57-93C0-404E-9ABF-1052C0494974}"/>
              </a:ext>
            </a:extLst>
          </p:cNvPr>
          <p:cNvSpPr txBox="1"/>
          <p:nvPr/>
        </p:nvSpPr>
        <p:spPr>
          <a:xfrm>
            <a:off x="398078" y="346869"/>
            <a:ext cx="11362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крайнем случае можно использовать индекс элемента в качестве ключа: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EA0FDF-EC4A-4FFD-88CF-F02A0D00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8" y="921298"/>
            <a:ext cx="9606008" cy="25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58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E5D6A-CAF2-4F0A-BB41-A0FDF098114B}"/>
              </a:ext>
            </a:extLst>
          </p:cNvPr>
          <p:cNvSpPr txBox="1"/>
          <p:nvPr/>
        </p:nvSpPr>
        <p:spPr>
          <a:xfrm>
            <a:off x="508438" y="34347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Выделение компонентов с ключами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A6A3-A698-4DD6-9FCE-FBFC57B5C6E5}"/>
              </a:ext>
            </a:extLst>
          </p:cNvPr>
          <p:cNvSpPr txBox="1"/>
          <p:nvPr/>
        </p:nvSpPr>
        <p:spPr>
          <a:xfrm>
            <a:off x="508438" y="71281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Пример: неправильное назначение ключа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28F601-1B0A-4577-A84D-B78CC8433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34"/>
          <a:stretch/>
        </p:blipFill>
        <p:spPr>
          <a:xfrm>
            <a:off x="508438" y="1287408"/>
            <a:ext cx="7595038" cy="38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32298E-86DC-452A-A612-DA2A5738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7" y="339572"/>
            <a:ext cx="7248856" cy="45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86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5AA367-62E3-4190-8309-9CEDC3A4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9" y="534790"/>
            <a:ext cx="5958636" cy="21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44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AB16B-89BA-4164-BBE6-5DDB1A7672C4}"/>
              </a:ext>
            </a:extLst>
          </p:cNvPr>
          <p:cNvSpPr txBox="1"/>
          <p:nvPr/>
        </p:nvSpPr>
        <p:spPr>
          <a:xfrm>
            <a:off x="461141" y="422305"/>
            <a:ext cx="2534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Пример: Корректное использование ключа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DE08B6-307E-4D50-B57F-EFD2D85F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597" y="171204"/>
            <a:ext cx="7672443" cy="65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0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69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670E7B-0E51-4077-8F73-5BF9F751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1" y="534790"/>
            <a:ext cx="5933568" cy="21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94384-6BE0-4875-8905-07106572FEAD}"/>
              </a:ext>
            </a:extLst>
          </p:cNvPr>
          <p:cNvSpPr txBox="1"/>
          <p:nvPr/>
        </p:nvSpPr>
        <p:spPr>
          <a:xfrm>
            <a:off x="587264" y="504525"/>
            <a:ext cx="10763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Встраиваем результат вызова </a:t>
            </a:r>
            <a:r>
              <a:rPr lang="ru-RU" dirty="0" err="1"/>
              <a:t>JavaScript</a:t>
            </a:r>
            <a:r>
              <a:rPr lang="ru-RU" dirty="0"/>
              <a:t>-функции </a:t>
            </a:r>
            <a:r>
              <a:rPr lang="ru-RU" dirty="0" err="1"/>
              <a:t>formatName</a:t>
            </a:r>
            <a:r>
              <a:rPr lang="ru-RU" dirty="0"/>
              <a:t>(</a:t>
            </a:r>
            <a:r>
              <a:rPr lang="ru-RU" dirty="0" err="1"/>
              <a:t>user</a:t>
            </a:r>
            <a:r>
              <a:rPr lang="ru-RU" dirty="0"/>
              <a:t>) в элемент &lt;h1&gt;: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529226-FD96-4216-BFFA-2C6CE5B9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1" y="1158645"/>
            <a:ext cx="6840027" cy="515148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1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6798D-6030-4739-89B7-8BF2E5E6DE5E}"/>
              </a:ext>
            </a:extLst>
          </p:cNvPr>
          <p:cNvSpPr txBox="1"/>
          <p:nvPr/>
        </p:nvSpPr>
        <p:spPr>
          <a:xfrm>
            <a:off x="429610" y="378401"/>
            <a:ext cx="106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Ключи должны быть уникальными только в пределах элементов одного уровня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E612B6-00CA-4A76-BD64-03C21B60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0" y="747733"/>
            <a:ext cx="6381093" cy="603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0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741B45-FA7B-47D9-A2CA-F44D7D5D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5" y="201513"/>
            <a:ext cx="9273209" cy="645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37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16C3B-1461-4F21-8426-2C6B7C13B2AD}"/>
              </a:ext>
            </a:extLst>
          </p:cNvPr>
          <p:cNvSpPr txBox="1"/>
          <p:nvPr/>
        </p:nvSpPr>
        <p:spPr>
          <a:xfrm>
            <a:off x="508438" y="409932"/>
            <a:ext cx="10984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Компонент </a:t>
            </a:r>
            <a:r>
              <a:rPr lang="ru-RU" dirty="0" err="1"/>
              <a:t>Post</a:t>
            </a:r>
            <a:r>
              <a:rPr lang="ru-RU" dirty="0"/>
              <a:t> может получить значение props.id, но не </a:t>
            </a:r>
            <a:r>
              <a:rPr lang="ru-RU" dirty="0" err="1"/>
              <a:t>props.key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90ECC3-B905-4D55-96F1-4D81D82F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29" y="881740"/>
            <a:ext cx="5746440" cy="24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8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44A97-33FA-420E-8EA9-E24A78AE5E58}"/>
              </a:ext>
            </a:extLst>
          </p:cNvPr>
          <p:cNvSpPr txBox="1"/>
          <p:nvPr/>
        </p:nvSpPr>
        <p:spPr>
          <a:xfrm>
            <a:off x="508438" y="327713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Встраивание </a:t>
            </a:r>
            <a:r>
              <a:rPr lang="en-US" dirty="0"/>
              <a:t>map() </a:t>
            </a:r>
            <a:r>
              <a:rPr lang="ru-RU" dirty="0"/>
              <a:t>в </a:t>
            </a:r>
            <a:r>
              <a:rPr lang="en-US" dirty="0"/>
              <a:t>JSX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C397D1-E8B2-4D0A-95A5-ACEDDD65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98" y="327713"/>
            <a:ext cx="7518016" cy="58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64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E1B14-8910-4705-819D-D11CFB3B2650}"/>
              </a:ext>
            </a:extLst>
          </p:cNvPr>
          <p:cNvSpPr txBox="1"/>
          <p:nvPr/>
        </p:nvSpPr>
        <p:spPr>
          <a:xfrm>
            <a:off x="413845" y="397555"/>
            <a:ext cx="1123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JSX позволяет встраивать любое выражение в фигурных скобках, поэтому мы могли встроить результат вызова </a:t>
            </a:r>
            <a:r>
              <a:rPr lang="ru-RU" dirty="0" err="1"/>
              <a:t>map</a:t>
            </a:r>
            <a:r>
              <a:rPr lang="ru-RU" dirty="0"/>
              <a:t>():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26ED8B-F53A-41F5-A2D8-6635941B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5" y="1236396"/>
            <a:ext cx="6176141" cy="4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87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F6CF-4849-4B72-BDA4-0D2327C75697}"/>
              </a:ext>
            </a:extLst>
          </p:cNvPr>
          <p:cNvSpPr txBox="1"/>
          <p:nvPr/>
        </p:nvSpPr>
        <p:spPr>
          <a:xfrm>
            <a:off x="5563914" y="40654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Формы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ACAB-7A83-433D-873E-05CFCD8211DB}"/>
              </a:ext>
            </a:extLst>
          </p:cNvPr>
          <p:cNvSpPr txBox="1"/>
          <p:nvPr/>
        </p:nvSpPr>
        <p:spPr>
          <a:xfrm>
            <a:off x="871044" y="77587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Эта форма в обычном HTML принимает только имя: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D0FAF9-D0EE-4592-8F21-A8B6C910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4" y="1401694"/>
            <a:ext cx="7169370" cy="29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3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4C128-34D0-47BC-A16D-2D522AD1C74E}"/>
              </a:ext>
            </a:extLst>
          </p:cNvPr>
          <p:cNvSpPr txBox="1"/>
          <p:nvPr/>
        </p:nvSpPr>
        <p:spPr>
          <a:xfrm>
            <a:off x="555735" y="37501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Контролируемые компоненты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273484-01B1-4558-87BF-B2DE247D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" y="744342"/>
            <a:ext cx="9907115" cy="58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2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DC94B5-57F4-46E5-B696-22595A82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4" y="196984"/>
            <a:ext cx="10159101" cy="64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25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AFD8C-888F-4BF2-A300-CD0AF59195B4}"/>
              </a:ext>
            </a:extLst>
          </p:cNvPr>
          <p:cNvSpPr txBox="1"/>
          <p:nvPr/>
        </p:nvSpPr>
        <p:spPr>
          <a:xfrm>
            <a:off x="429610" y="346869"/>
            <a:ext cx="11205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контролируемом компоненте каждое изменение состояния будет связано с функцией-обработчиком.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BAD2D-3110-44C3-B326-D9A6AB1DC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3"/>
          <a:stretch/>
        </p:blipFill>
        <p:spPr>
          <a:xfrm>
            <a:off x="429610" y="1050587"/>
            <a:ext cx="10994747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93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79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E94A3-26BC-4924-BFC8-4A88F18C9034}"/>
              </a:ext>
            </a:extLst>
          </p:cNvPr>
          <p:cNvSpPr txBox="1"/>
          <p:nvPr/>
        </p:nvSpPr>
        <p:spPr>
          <a:xfrm>
            <a:off x="445375" y="315338"/>
            <a:ext cx="10685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элемент &lt;</a:t>
            </a:r>
            <a:r>
              <a:rPr lang="ru-RU" dirty="0" err="1"/>
              <a:t>textarea</a:t>
            </a:r>
            <a:r>
              <a:rPr lang="ru-RU" dirty="0"/>
              <a:t>&gt; определяет свой текст по дочерним элементам: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656DF-15AF-44CB-A877-C5A12B5E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74" y="764643"/>
            <a:ext cx="8646387" cy="13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9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07DC6A-7958-448A-8D44-D58BC775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9" y="471858"/>
            <a:ext cx="7845493" cy="2522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F80FD-A787-4BBB-8D23-D65EA472C2B5}"/>
              </a:ext>
            </a:extLst>
          </p:cNvPr>
          <p:cNvSpPr txBox="1"/>
          <p:nvPr/>
        </p:nvSpPr>
        <p:spPr>
          <a:xfrm>
            <a:off x="589059" y="3494521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Использование атрибутов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JSX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260842-5817-43AC-93F7-BC81E26C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9" y="4147036"/>
            <a:ext cx="8738022" cy="8033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6222B9-B0CC-4967-99DD-F6AE6B71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9" y="5254743"/>
            <a:ext cx="8577732" cy="848516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057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C66B4F-39A4-4A54-A23F-CB7B5523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2" y="161925"/>
            <a:ext cx="11313279" cy="60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33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B9557F-6332-42B8-9473-36EA7FDE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3" y="306421"/>
            <a:ext cx="11478620" cy="48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461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9872B-20C9-4455-B860-9690C63F718F}"/>
              </a:ext>
            </a:extLst>
          </p:cNvPr>
          <p:cNvSpPr txBox="1"/>
          <p:nvPr/>
        </p:nvSpPr>
        <p:spPr>
          <a:xfrm>
            <a:off x="524203" y="359244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&lt;</a:t>
            </a:r>
            <a:r>
              <a:rPr lang="ru-RU" dirty="0" err="1"/>
              <a:t>select</a:t>
            </a:r>
            <a:r>
              <a:rPr lang="ru-RU" dirty="0"/>
              <a:t>&gt; создаёт выпадающий список.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2F6E16-E7A8-4876-A85D-B94019EF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02" y="904107"/>
            <a:ext cx="7589887" cy="25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682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A638-9135-41F0-BFCF-ABAA96B35FB5}"/>
              </a:ext>
            </a:extLst>
          </p:cNvPr>
          <p:cNvSpPr txBox="1"/>
          <p:nvPr/>
        </p:nvSpPr>
        <p:spPr>
          <a:xfrm>
            <a:off x="429610" y="394166"/>
            <a:ext cx="11378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React </a:t>
            </a:r>
            <a:r>
              <a:rPr lang="ru-RU" dirty="0"/>
              <a:t>вместо атрибута </a:t>
            </a:r>
            <a:r>
              <a:rPr lang="en-US" dirty="0"/>
              <a:t>selected </a:t>
            </a:r>
            <a:r>
              <a:rPr lang="ru-RU" dirty="0"/>
              <a:t>использует атрибут </a:t>
            </a:r>
            <a:r>
              <a:rPr lang="en-US" dirty="0"/>
              <a:t>value </a:t>
            </a:r>
            <a:r>
              <a:rPr lang="ru-RU" dirty="0"/>
              <a:t>в корневом теге </a:t>
            </a:r>
            <a:r>
              <a:rPr lang="en-US" dirty="0"/>
              <a:t>select.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CE8D8-A209-49D1-A5E6-575A1C39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0" y="833538"/>
            <a:ext cx="10377831" cy="55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392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1AF60-6926-4742-B410-E75F4F84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5" y="257985"/>
            <a:ext cx="10622527" cy="629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99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BEAFB-7733-4A55-94CB-27C10519FE92}"/>
              </a:ext>
            </a:extLst>
          </p:cNvPr>
          <p:cNvSpPr txBox="1"/>
          <p:nvPr/>
        </p:nvSpPr>
        <p:spPr>
          <a:xfrm>
            <a:off x="366548" y="362635"/>
            <a:ext cx="11457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передать массив в атрибут </a:t>
            </a:r>
            <a:r>
              <a:rPr lang="ru-RU" dirty="0" err="1"/>
              <a:t>value</a:t>
            </a:r>
            <a:r>
              <a:rPr lang="ru-RU" dirty="0"/>
              <a:t>, что позволяет вам выбрать несколько пунктов в теге </a:t>
            </a:r>
            <a:r>
              <a:rPr lang="ru-RU" dirty="0" err="1"/>
              <a:t>select</a:t>
            </a:r>
            <a:r>
              <a:rPr lang="ru-RU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A03F1A-A8C0-4F0E-B393-DF51D2D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9" y="980381"/>
            <a:ext cx="6218828" cy="738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4F284-D0CA-4C3A-B4A2-903A05383C32}"/>
              </a:ext>
            </a:extLst>
          </p:cNvPr>
          <p:cNvSpPr txBox="1"/>
          <p:nvPr/>
        </p:nvSpPr>
        <p:spPr>
          <a:xfrm>
            <a:off x="366548" y="1966854"/>
            <a:ext cx="1145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HTML элемент &lt;</a:t>
            </a:r>
            <a:r>
              <a:rPr lang="ru-RU" dirty="0" err="1"/>
              <a:t>input</a:t>
            </a:r>
            <a:r>
              <a:rPr lang="ru-RU" dirty="0"/>
              <a:t> </a:t>
            </a:r>
            <a:r>
              <a:rPr lang="ru-RU" dirty="0" err="1"/>
              <a:t>type</a:t>
            </a:r>
            <a:r>
              <a:rPr lang="ru-RU" dirty="0"/>
              <a:t>="</a:t>
            </a:r>
            <a:r>
              <a:rPr lang="ru-RU" dirty="0" err="1"/>
              <a:t>file</a:t>
            </a:r>
            <a:r>
              <a:rPr lang="ru-RU" dirty="0"/>
              <a:t>"&gt; позволяет пользователю выбрать один или несколько файлов из устройства хранения для загрузки на сервер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0667DE-FD3C-41B9-B7BF-C53C218F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09" y="2696116"/>
            <a:ext cx="4168096" cy="8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07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E303F-17C3-42B0-99D9-956A1A29ABA4}"/>
              </a:ext>
            </a:extLst>
          </p:cNvPr>
          <p:cNvSpPr txBox="1"/>
          <p:nvPr/>
        </p:nvSpPr>
        <p:spPr>
          <a:xfrm>
            <a:off x="429610" y="35924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Обработка нескольких полей ввода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1DC23-A063-42D3-A5BB-FBDC51D2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1" y="728577"/>
            <a:ext cx="11253153" cy="57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6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3470C-707F-4316-B3A8-5C1D2A52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8" y="123418"/>
            <a:ext cx="6056481" cy="65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53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9285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8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E1E07D-BBC8-4BC6-B462-FAF4F1983DEF}"/>
              </a:ext>
            </a:extLst>
          </p:cNvPr>
          <p:cNvSpPr txBox="1"/>
          <p:nvPr/>
        </p:nvSpPr>
        <p:spPr>
          <a:xfrm>
            <a:off x="508437" y="469602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Использование дочерних элементов в JSX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3825E7-B725-4F9B-A658-A914AB5A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7" y="1206305"/>
            <a:ext cx="6922996" cy="8905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DD465-E93F-4E87-A8C7-FCEA469E0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37" y="2418255"/>
            <a:ext cx="4836073" cy="251846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65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CB33F-535A-4D66-94AD-27902166E563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919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976</Words>
  <Application>Microsoft Office PowerPoint</Application>
  <PresentationFormat>Широкоэкранный</PresentationFormat>
  <Paragraphs>205</Paragraphs>
  <Slides>90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90</vt:i4>
      </vt:variant>
    </vt:vector>
  </HeadingPairs>
  <TitlesOfParts>
    <vt:vector size="101" baseType="lpstr">
      <vt:lpstr>-apple-system</vt:lpstr>
      <vt:lpstr>Arial</vt:lpstr>
      <vt:lpstr>Calibri</vt:lpstr>
      <vt:lpstr>Calibri Light</vt:lpstr>
      <vt:lpstr>Consolas</vt:lpstr>
      <vt:lpstr>Monaco</vt:lpstr>
      <vt:lpstr>Segoe UI</vt:lpstr>
      <vt:lpstr>SFMono-Regular</vt:lpstr>
      <vt:lpstr>Source Sans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52</cp:revision>
  <dcterms:created xsi:type="dcterms:W3CDTF">2023-03-10T06:02:26Z</dcterms:created>
  <dcterms:modified xsi:type="dcterms:W3CDTF">2025-03-31T06:46:32Z</dcterms:modified>
</cp:coreProperties>
</file>