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711-F514-AF0F-57C4-DF2E99AB8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A901D-1B3A-5253-209F-C70B36E0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8943-E47D-9C96-33DB-F8E65F5E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5B90-ACA7-5B07-610C-48651B96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809-6C01-B2BD-265B-B33A426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2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4F2C-8233-801F-6DE9-312ADB4A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EAFD-5354-9D3D-04A8-8DA6F86BA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C56B-5454-5D28-3310-58E5E47D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C69E-2FC8-2278-8ED4-666B9D12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FBCE-D28B-F7A8-6F2B-3A055BE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6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57E85-2C65-93B7-3670-4B68DC1B3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297B1-CD51-C017-8EC4-C6DC9EE6F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8DD7C-97D4-CC1F-8C4A-56645CEB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B900-6103-3911-A775-F9AC6CCC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9961-13E8-7AE3-811C-4A47B1E6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5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6581-5B0A-3447-EC6D-D4D15D2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5484-FB75-D8C7-CA58-B924D604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2B7B-2DA1-B5F0-8FD4-FDAB1D1C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E3B5-5023-4843-2E98-C65B0E6E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C3E2-C4BC-F65C-5FE0-DCA42E1E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D5F0-3574-4511-2D1E-73B958BB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DF76-C124-0A19-E8BF-0EE5642D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3A01-92B0-46C1-D3C1-13606224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5FE4-176A-F331-3DCD-F680F9CB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FAEC1-8E68-D019-8188-5E18ABB4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9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73CF-8A82-1CFB-2DBC-35BF46F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09C9-210A-3DCB-4046-00EFF5BCA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C9BB-6CF4-8B06-03BA-075E62A3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37BE-59A5-57E7-AA24-0AA2E7F5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133B5-86F0-4A0E-5337-F53D6ED1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876E6-29C8-09ED-785C-9E4E73E3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13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E25-C8CE-42C7-39BF-C9C79FEF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30C2-2BCC-91FC-E0EA-2241BC1A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AAEE5-0A8A-1A73-FBB9-0B44B589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193A5-046E-7CF9-AC01-D024873E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6F879-31FA-22F0-2BF7-E2FEC4F58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3127F-D31B-F434-DE9E-5E229722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E6B9C-867F-4343-E2AD-9C52DDF9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30F03-B162-BA15-8A89-73EA9D22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3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3E91-E605-E4DE-9BE3-D24C7D2A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6B2F1-1211-F54D-0C76-978A97AE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70AA8-A393-350E-0F73-700CF5FD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67E77-3B1E-250E-A40A-5EA75C56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5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DDBED-BC7C-B595-4A8C-88AD4444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A512D-5EB6-DE2D-3AB1-9DD4AACF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F2138-6130-C714-1B76-59ACB340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0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2AE0-9E4B-EE67-CD2E-7B0CD0FE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A20A-06EB-4551-8FC9-261A882D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005A-6406-3A44-DC94-FDDFA62F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D938-921A-DB07-9382-BFCD5FF9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C244-B925-85B9-C1C7-16A870AA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18DF-9955-C3C9-D0AA-4165A9D6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7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D55C-DA8E-3764-82EB-6A23D4C8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55AD7-8899-FBB1-B068-553A30E3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D421-AAF4-E4CF-6732-5D6A07DAD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129C9-6F15-7ECE-FB3B-96A2AC96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4E71-FD3E-1AF2-542B-7E0CE8A1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6AC63-CFFD-715F-8CBF-5AE8F1AA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E4D26-CCDE-814A-044A-422EA483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42A79-C278-C7D4-DA76-E7D0D838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2905-0882-E96F-8EBD-777639B2F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170F-613B-489D-A92A-D9AE5F4F54C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E498-1E03-068C-CE51-325D0AE5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E6C4-A2A1-9537-2112-C92F7D971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112F-A65E-461D-93E9-7781A9EE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4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B015D2-2C26-4D13-4E4B-FFB979C7C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8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FFBD6-9D48-D734-6383-954241472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                              </a:t>
            </a:r>
            <a:r>
              <a:rPr lang="en-IN" sz="7200" dirty="0">
                <a:solidFill>
                  <a:srgbClr val="0070C0"/>
                </a:solidFill>
              </a:rPr>
              <a:t>Helium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26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F4C6-A51E-4C2B-8606-08D9CA39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The Helium network is a decentralized wireless network that enables devices anywhere in the world to wirelessly connect to the Internet and geolocate themselves without the need for power-hungry satellite location hardware or expensive cellular plans.</a:t>
            </a:r>
            <a:endParaRPr lang="en-I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10A-C470-8611-751D-54DB1539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06FF-4305-19BF-9DFC-503816DF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Helium network is a wide-area wireless networking system, a </a:t>
            </a:r>
            <a:r>
              <a:rPr lang="en-US" dirty="0">
                <a:highlight>
                  <a:srgbClr val="FFFF00"/>
                </a:highlight>
              </a:rPr>
              <a:t>blockchain</a:t>
            </a:r>
            <a:r>
              <a:rPr lang="en-US" dirty="0"/>
              <a:t>, and a protocol token. The blockchain runs on a new consensus protocol, called the </a:t>
            </a:r>
            <a:r>
              <a:rPr lang="en-US" dirty="0">
                <a:highlight>
                  <a:srgbClr val="FFFF00"/>
                </a:highlight>
              </a:rPr>
              <a:t>Helium Consensus Protocol</a:t>
            </a:r>
            <a:r>
              <a:rPr lang="en-US" dirty="0"/>
              <a:t>, and a new kind of proof, called </a:t>
            </a:r>
            <a:r>
              <a:rPr lang="en-US" dirty="0">
                <a:highlight>
                  <a:srgbClr val="FFFF00"/>
                </a:highlight>
              </a:rPr>
              <a:t>Proof-of-Coverage</a:t>
            </a:r>
            <a:r>
              <a:rPr lang="en-US" dirty="0"/>
              <a:t>.</a:t>
            </a:r>
          </a:p>
          <a:p>
            <a:r>
              <a:rPr lang="en-US" dirty="0"/>
              <a:t>Helium Network We demonstrate an entirely new purpose-built blockchain network built to service WHIP and provide a system for authenticating and identifying devices, providing cryptographic guarantees of data transmission and authenticity, offer transaction primitives designed around WHIP,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3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BCDB-831E-6B8C-C6CF-37D1C75F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FFB5-27AA-A628-9674-EF5D43F8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Proof-of-Coverage</a:t>
            </a:r>
            <a:r>
              <a:rPr lang="en-US" dirty="0"/>
              <a:t> We present a computationally inexpensive Proof-of-Coverage that allows Miners to prove they are providing wireless network coverage. We anchor these proofs using a Proof-of Serialization that allows miners to prove they are accurately representing time relative to others on the network in a cryptographically secure way.</a:t>
            </a:r>
          </a:p>
          <a:p>
            <a:r>
              <a:rPr lang="en-US" dirty="0">
                <a:highlight>
                  <a:srgbClr val="FFFF00"/>
                </a:highlight>
              </a:rPr>
              <a:t>Proof-of-Location</a:t>
            </a:r>
            <a:r>
              <a:rPr lang="en-US" dirty="0"/>
              <a:t> We outline a system for interpreting the physical geolocation of a Device using WHIP without the need for expensive and power-hungry satellite location hardware. Devices can make immutable, secure, and verifiable claims about their location at a given moment in time which is recorded in the blockchain.</a:t>
            </a:r>
          </a:p>
        </p:txBody>
      </p:sp>
    </p:spTree>
    <p:extLst>
      <p:ext uri="{BB962C8B-B14F-4D97-AF65-F5344CB8AC3E}">
        <p14:creationId xmlns:p14="http://schemas.microsoft.com/office/powerpoint/2010/main" val="196181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8A7B-8573-5C18-F2E8-DE8276F1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A3D3-C065-6F29-5FE4-0ABCA69F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Devices –(WHIP)-</a:t>
            </a:r>
            <a:r>
              <a:rPr lang="en-IN" dirty="0">
                <a:sym typeface="Wingdings" panose="05000000000000000000" pitchFamily="2" charset="2"/>
              </a:rPr>
              <a:t> Miners--- Routers(</a:t>
            </a:r>
            <a:r>
              <a:rPr lang="en-IN" sz="2400" dirty="0">
                <a:sym typeface="Wingdings" panose="05000000000000000000" pitchFamily="2" charset="2"/>
              </a:rPr>
              <a:t>end point for Device data encryption)</a:t>
            </a:r>
          </a:p>
          <a:p>
            <a:endParaRPr lang="en-IN" sz="2400" dirty="0">
              <a:sym typeface="Wingdings" panose="05000000000000000000" pitchFamily="2" charset="2"/>
            </a:endParaRPr>
          </a:p>
          <a:p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Devices </a:t>
            </a:r>
            <a:r>
              <a:rPr lang="en-US" sz="2400" dirty="0">
                <a:sym typeface="Wingdings" panose="05000000000000000000" pitchFamily="2" charset="2"/>
              </a:rPr>
              <a:t>are hardware products that contain a WHIP-compatible radio transceiver and communicate with Hotspots. WHIP is designed to facilitate low power data transmission and reception, so typically Devices exist in the form of battery-powered sensors that can operate for several years using standard batteries. Device manufacturers are encouraged to use hardware-based key storage which can securely generate, store, and authenticate public/private key pairs without leaking the private key.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Miners</a:t>
            </a:r>
            <a:r>
              <a:rPr lang="en-US" sz="2400" dirty="0"/>
              <a:t> provide wireless network coverage to the Helium network via purpose-built hardware, called Hotspots, which provide a long-range bridge between </a:t>
            </a:r>
            <a:r>
              <a:rPr lang="en-US" sz="2400" dirty="0">
                <a:highlight>
                  <a:srgbClr val="FFFF00"/>
                </a:highlight>
              </a:rPr>
              <a:t>WHIP</a:t>
            </a:r>
            <a:r>
              <a:rPr lang="en-US" sz="2400" dirty="0"/>
              <a:t> devices and the Internet.</a:t>
            </a:r>
            <a:endParaRPr lang="en-IN" sz="2400" dirty="0"/>
          </a:p>
          <a:p>
            <a:r>
              <a:rPr lang="en-US" sz="2400" dirty="0">
                <a:sym typeface="Wingdings" panose="05000000000000000000" pitchFamily="2" charset="2"/>
              </a:rPr>
              <a:t>Hotspots transmit data back and forth between Routers on the Internet and Devices while generating Proofs-of-Coverage</a:t>
            </a:r>
          </a:p>
          <a:p>
            <a:r>
              <a:rPr lang="en-US" sz="2400" dirty="0">
                <a:sym typeface="Wingdings" panose="05000000000000000000" pitchFamily="2" charset="2"/>
              </a:rPr>
              <a:t>Hotspots can connect to the Internet using any TCP/IP capable backhaul, such as Ethernet, </a:t>
            </a:r>
            <a:r>
              <a:rPr lang="en-US" sz="2400" dirty="0" err="1">
                <a:sym typeface="Wingdings" panose="05000000000000000000" pitchFamily="2" charset="2"/>
              </a:rPr>
              <a:t>WiFi</a:t>
            </a:r>
            <a:r>
              <a:rPr lang="en-US" sz="2400" dirty="0">
                <a:sym typeface="Wingdings" panose="05000000000000000000" pitchFamily="2" charset="2"/>
              </a:rPr>
              <a:t> or Cellular.</a:t>
            </a:r>
          </a:p>
          <a:p>
            <a:r>
              <a:rPr lang="en-US" sz="2400" dirty="0">
                <a:sym typeface="Wingdings" panose="05000000000000000000" pitchFamily="2" charset="2"/>
              </a:rPr>
              <a:t>Hotspots require a GPS or GNSS receiver to obtain accurate position and date/time information.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IN" sz="2400" dirty="0">
              <a:sym typeface="Wingdings" panose="05000000000000000000" pitchFamily="2" charset="2"/>
            </a:endParaRPr>
          </a:p>
          <a:p>
            <a:endParaRPr lang="en-I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330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0D18-EC16-B278-8012-8EE6157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2F57-3C57-4E8E-0590-570698D2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</a:t>
            </a:r>
            <a:r>
              <a:rPr lang="en-US" dirty="0">
                <a:highlight>
                  <a:srgbClr val="FFFF00"/>
                </a:highlight>
              </a:rPr>
              <a:t>can pay several Miners</a:t>
            </a:r>
            <a:r>
              <a:rPr lang="en-US" dirty="0"/>
              <a:t> to obtain enough copies of a packet to geolocate a Device without needing satellite location hardware, which we call </a:t>
            </a:r>
            <a:r>
              <a:rPr lang="en-US" dirty="0">
                <a:highlight>
                  <a:srgbClr val="FFFF00"/>
                </a:highlight>
              </a:rPr>
              <a:t>Proof-of-Location.</a:t>
            </a:r>
          </a:p>
          <a:p>
            <a:r>
              <a:rPr lang="en-US" dirty="0"/>
              <a:t>Routers are responsible for confirming to Hotspots that Device data was </a:t>
            </a:r>
            <a:r>
              <a:rPr lang="en-US" dirty="0">
                <a:highlight>
                  <a:srgbClr val="FFFF00"/>
                </a:highlight>
              </a:rPr>
              <a:t>delivered to the correct destination </a:t>
            </a:r>
            <a:r>
              <a:rPr lang="en-US" dirty="0"/>
              <a:t>and that the </a:t>
            </a:r>
            <a:r>
              <a:rPr lang="en-US" dirty="0">
                <a:highlight>
                  <a:srgbClr val="FFFF00"/>
                </a:highlight>
              </a:rPr>
              <a:t>Miner should be paid</a:t>
            </a:r>
            <a:r>
              <a:rPr lang="en-US" dirty="0"/>
              <a:t> for their service.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52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7147-6DB3-744C-9CA3-079EB2B3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behind Helium Consensus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5D96-43B1-DE3E-0F8A-DF70E8EF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Sybil attacks </a:t>
            </a:r>
            <a:r>
              <a:rPr lang="en-US" dirty="0"/>
              <a:t>in which dishonest Miners create pseudonymous identities and use them to subvert the Helium network and gain access to block rewards to which they should not be entitled.</a:t>
            </a:r>
          </a:p>
          <a:p>
            <a:r>
              <a:rPr lang="en-US" dirty="0">
                <a:highlight>
                  <a:srgbClr val="FFFF00"/>
                </a:highlight>
              </a:rPr>
              <a:t>Alternate reality attacks</a:t>
            </a:r>
            <a:r>
              <a:rPr lang="en-US" dirty="0"/>
              <a:t>, which exist where a dishonest group of Miners are able to simulate that wireless network coverage exists in the physical world when it in fact does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25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1025-B2C8-FB49-D0F9-2464F8F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Multi-Layer Data Packet Deconstruction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352BB-C00D-4439-A8DE-24D5EF57E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1" y="2473351"/>
            <a:ext cx="8284029" cy="4019524"/>
          </a:xfrm>
        </p:spPr>
      </p:pic>
    </p:spTree>
    <p:extLst>
      <p:ext uri="{BB962C8B-B14F-4D97-AF65-F5344CB8AC3E}">
        <p14:creationId xmlns:p14="http://schemas.microsoft.com/office/powerpoint/2010/main" val="24575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D2A2-DC94-E814-B647-B1D4C505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C7E0-5B20-DFBB-7FC1-08C67CC7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 Target always with the lowest score</a:t>
            </a:r>
          </a:p>
        </p:txBody>
      </p:sp>
    </p:spTree>
    <p:extLst>
      <p:ext uri="{BB962C8B-B14F-4D97-AF65-F5344CB8AC3E}">
        <p14:creationId xmlns:p14="http://schemas.microsoft.com/office/powerpoint/2010/main" val="374462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536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                         Helium</vt:lpstr>
      <vt:lpstr>PowerPoint Presentation</vt:lpstr>
      <vt:lpstr>Evolution</vt:lpstr>
      <vt:lpstr>PowerPoint Presentation</vt:lpstr>
      <vt:lpstr>PowerPoint Presentation</vt:lpstr>
      <vt:lpstr>PowerPoint Presentation</vt:lpstr>
      <vt:lpstr>Motivation behind Helium Consensus protocol</vt:lpstr>
      <vt:lpstr>Multi-Layer Data Packet Deconstruction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Helium</dc:title>
  <dc:creator>Romika Jak</dc:creator>
  <cp:lastModifiedBy>Romika Jak</cp:lastModifiedBy>
  <cp:revision>1</cp:revision>
  <dcterms:created xsi:type="dcterms:W3CDTF">2022-12-29T17:15:39Z</dcterms:created>
  <dcterms:modified xsi:type="dcterms:W3CDTF">2022-12-31T04:27:15Z</dcterms:modified>
</cp:coreProperties>
</file>