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ED6F-67E2-69D7-2643-E7AD1A1C6A5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2EC1F04-913E-8E5A-75A6-7F7D78DBA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967DFFB-4B62-057F-1AEA-B4BA0A329FAF}"/>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5" name="Footer Placeholder 4">
            <a:extLst>
              <a:ext uri="{FF2B5EF4-FFF2-40B4-BE49-F238E27FC236}">
                <a16:creationId xmlns:a16="http://schemas.microsoft.com/office/drawing/2014/main" id="{CD6FB957-D596-A0CF-A55E-351DF791E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4F17F-2588-438E-362B-AF83C27BB6C2}"/>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342961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0FAE-00BF-F058-8A50-ECDE90B0CD2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F51046-5456-1F5C-2547-8042BD488E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39285D-FB40-9EC1-0776-E35BA2C95906}"/>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5" name="Footer Placeholder 4">
            <a:extLst>
              <a:ext uri="{FF2B5EF4-FFF2-40B4-BE49-F238E27FC236}">
                <a16:creationId xmlns:a16="http://schemas.microsoft.com/office/drawing/2014/main" id="{CB237950-82B7-1ED8-6737-EAE78A107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205AB-6420-F1D6-CF30-6BFCA221AAD1}"/>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17739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F558E-F560-27A8-591A-EC7BC11BB2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0A9478-025C-6D7A-DFC4-DC01F2C0026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980354-946B-561D-4326-BC5376BC731D}"/>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5" name="Footer Placeholder 4">
            <a:extLst>
              <a:ext uri="{FF2B5EF4-FFF2-40B4-BE49-F238E27FC236}">
                <a16:creationId xmlns:a16="http://schemas.microsoft.com/office/drawing/2014/main" id="{8A473F2A-09D2-4F39-7178-D47717C4B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7053E-821B-B712-93FF-DB8F427619E3}"/>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373661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A3B4-7FD5-F2E7-7308-6585F6085DC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2E5292-F382-ED44-C1F9-A45B7BF88D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8339BD-4FEF-0761-FD1E-23707737519F}"/>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5" name="Footer Placeholder 4">
            <a:extLst>
              <a:ext uri="{FF2B5EF4-FFF2-40B4-BE49-F238E27FC236}">
                <a16:creationId xmlns:a16="http://schemas.microsoft.com/office/drawing/2014/main" id="{5DF99E0A-B04B-8136-B622-24DE32438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B71BF-BB02-443E-783B-C2816533FEB1}"/>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23279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8735-9B80-1AAC-09A8-1F194EAB5F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4A4C61B-326A-09AF-D10D-0E3CD1E3B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C4A8387-3E24-5CB3-0A35-8383BE5A91B3}"/>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5" name="Footer Placeholder 4">
            <a:extLst>
              <a:ext uri="{FF2B5EF4-FFF2-40B4-BE49-F238E27FC236}">
                <a16:creationId xmlns:a16="http://schemas.microsoft.com/office/drawing/2014/main" id="{92B4098E-D482-36CB-52DB-13908D327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6D02C-0441-53EA-7DD6-E2E36A845E4B}"/>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53821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2D0E-86AF-038D-0B35-347C1CE2246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331144-6128-81E7-7255-09849A22D79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1F09785-87C9-F45F-35CD-5F7280295C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A7E32FD-D686-0A09-D6A9-6D87B2020A06}"/>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6" name="Footer Placeholder 5">
            <a:extLst>
              <a:ext uri="{FF2B5EF4-FFF2-40B4-BE49-F238E27FC236}">
                <a16:creationId xmlns:a16="http://schemas.microsoft.com/office/drawing/2014/main" id="{342023E6-0A4A-1B51-ED52-44B5B5213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475F9-83AC-1B44-793B-6F1A97BB5B4C}"/>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41825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7C19-6344-81A9-F0CF-0F692BC8344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178DE15-BC9C-D5E3-2422-6B1BE6794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6B28709-A8DB-9545-8AA9-8CC1C29018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304605-A851-B9E9-CC3F-CF06AE343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1C46804-94C5-E0E3-C5C3-8A2A93EF4A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1D23273-5DDE-9A6E-5CCC-6BAE69DDB660}"/>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8" name="Footer Placeholder 7">
            <a:extLst>
              <a:ext uri="{FF2B5EF4-FFF2-40B4-BE49-F238E27FC236}">
                <a16:creationId xmlns:a16="http://schemas.microsoft.com/office/drawing/2014/main" id="{54192DA9-A94B-81DC-CB2D-CDD40515CF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441F93-5693-7329-F1F8-71C86AA16EFA}"/>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376110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A5F2-C0E0-064B-04BA-13F3C2F3FED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84A1A5E-3B57-A355-93D3-E02B7B54959A}"/>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4" name="Footer Placeholder 3">
            <a:extLst>
              <a:ext uri="{FF2B5EF4-FFF2-40B4-BE49-F238E27FC236}">
                <a16:creationId xmlns:a16="http://schemas.microsoft.com/office/drawing/2014/main" id="{862077A9-6994-8E49-C2AF-F65276BD5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1798B3-9438-0C29-393B-0CA2110F8623}"/>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76662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628CE-5060-FC7E-0E00-738BE85422A8}"/>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3" name="Footer Placeholder 2">
            <a:extLst>
              <a:ext uri="{FF2B5EF4-FFF2-40B4-BE49-F238E27FC236}">
                <a16:creationId xmlns:a16="http://schemas.microsoft.com/office/drawing/2014/main" id="{007BE652-D437-9006-E060-B832A13491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02D7D-E85C-E290-BEFB-77A124094C6B}"/>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16362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BCA8-822E-9ECC-3E7B-B206358064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821C1F4-CFD2-CC5A-63B1-37442EC8B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BAD548-3228-EDA4-4060-3436ED236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A81598-222B-09B0-33BE-6C5E2E589AB1}"/>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6" name="Footer Placeholder 5">
            <a:extLst>
              <a:ext uri="{FF2B5EF4-FFF2-40B4-BE49-F238E27FC236}">
                <a16:creationId xmlns:a16="http://schemas.microsoft.com/office/drawing/2014/main" id="{D043AC42-84FF-B727-78ED-3C0B73741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B7753-5C52-2A1F-15B7-3ACF8B98DD99}"/>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122335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5230-AAEE-B867-8DA8-929FC4436C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E152DC-F569-3F54-8A50-62B21B030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910B16-E9B8-70AF-055F-8C57FCC5A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66B395-2B9A-0800-4339-0109B9D9FA3F}"/>
              </a:ext>
            </a:extLst>
          </p:cNvPr>
          <p:cNvSpPr>
            <a:spLocks noGrp="1"/>
          </p:cNvSpPr>
          <p:nvPr>
            <p:ph type="dt" sz="half" idx="10"/>
          </p:nvPr>
        </p:nvSpPr>
        <p:spPr/>
        <p:txBody>
          <a:bodyPr/>
          <a:lstStyle/>
          <a:p>
            <a:fld id="{0DF1ECA2-8A9E-D146-ADEE-7FEBF85BAEA1}" type="datetimeFigureOut">
              <a:rPr lang="en-US" smtClean="0"/>
              <a:t>10/5/22</a:t>
            </a:fld>
            <a:endParaRPr lang="en-US"/>
          </a:p>
        </p:txBody>
      </p:sp>
      <p:sp>
        <p:nvSpPr>
          <p:cNvPr id="6" name="Footer Placeholder 5">
            <a:extLst>
              <a:ext uri="{FF2B5EF4-FFF2-40B4-BE49-F238E27FC236}">
                <a16:creationId xmlns:a16="http://schemas.microsoft.com/office/drawing/2014/main" id="{6D7C9762-726D-91C2-C763-4410B9934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99C20-993C-B5D7-CBDA-F3C87A43528C}"/>
              </a:ext>
            </a:extLst>
          </p:cNvPr>
          <p:cNvSpPr>
            <a:spLocks noGrp="1"/>
          </p:cNvSpPr>
          <p:nvPr>
            <p:ph type="sldNum" sz="quarter" idx="12"/>
          </p:nvPr>
        </p:nvSpPr>
        <p:spPr/>
        <p:txBody>
          <a:bodyPr/>
          <a:lstStyle/>
          <a:p>
            <a:fld id="{F67FF4F1-3AD4-654F-AD88-7CE1589CC39C}" type="slidenum">
              <a:rPr lang="en-US" smtClean="0"/>
              <a:t>‹#›</a:t>
            </a:fld>
            <a:endParaRPr lang="en-US"/>
          </a:p>
        </p:txBody>
      </p:sp>
    </p:spTree>
    <p:extLst>
      <p:ext uri="{BB962C8B-B14F-4D97-AF65-F5344CB8AC3E}">
        <p14:creationId xmlns:p14="http://schemas.microsoft.com/office/powerpoint/2010/main" val="308138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3DC14-AFE7-32AC-84A8-756297A96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C46A0B-61F9-1913-AE9C-4EE3A2E60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8A385A-3CCE-9DD5-2AD6-2B708484F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1ECA2-8A9E-D146-ADEE-7FEBF85BAEA1}" type="datetimeFigureOut">
              <a:rPr lang="en-US" smtClean="0"/>
              <a:t>10/5/22</a:t>
            </a:fld>
            <a:endParaRPr lang="en-US"/>
          </a:p>
        </p:txBody>
      </p:sp>
      <p:sp>
        <p:nvSpPr>
          <p:cNvPr id="5" name="Footer Placeholder 4">
            <a:extLst>
              <a:ext uri="{FF2B5EF4-FFF2-40B4-BE49-F238E27FC236}">
                <a16:creationId xmlns:a16="http://schemas.microsoft.com/office/drawing/2014/main" id="{DB41BF53-7F22-EA8D-0D8B-F95CE5505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540C29-A918-D09F-1199-801DB3678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FF4F1-3AD4-654F-AD88-7CE1589CC39C}" type="slidenum">
              <a:rPr lang="en-US" smtClean="0"/>
              <a:t>‹#›</a:t>
            </a:fld>
            <a:endParaRPr lang="en-US"/>
          </a:p>
        </p:txBody>
      </p:sp>
    </p:spTree>
    <p:extLst>
      <p:ext uri="{BB962C8B-B14F-4D97-AF65-F5344CB8AC3E}">
        <p14:creationId xmlns:p14="http://schemas.microsoft.com/office/powerpoint/2010/main" val="1591821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4B76-E586-53E4-3302-77D3D6C48E5F}"/>
              </a:ext>
            </a:extLst>
          </p:cNvPr>
          <p:cNvSpPr>
            <a:spLocks noGrp="1"/>
          </p:cNvSpPr>
          <p:nvPr>
            <p:ph type="ctrTitle"/>
          </p:nvPr>
        </p:nvSpPr>
        <p:spPr/>
        <p:txBody>
          <a:bodyPr>
            <a:normAutofit fontScale="90000"/>
          </a:bodyPr>
          <a:lstStyle/>
          <a:p>
            <a:r>
              <a:rPr lang="en-US" b="1" dirty="0"/>
              <a:t>Single cell RNA-sequencing data scaling and dimension reduction</a:t>
            </a:r>
          </a:p>
        </p:txBody>
      </p:sp>
      <p:sp>
        <p:nvSpPr>
          <p:cNvPr id="3" name="Subtitle 2">
            <a:extLst>
              <a:ext uri="{FF2B5EF4-FFF2-40B4-BE49-F238E27FC236}">
                <a16:creationId xmlns:a16="http://schemas.microsoft.com/office/drawing/2014/main" id="{BD4CDB78-27EC-6543-9C77-34C210998769}"/>
              </a:ext>
            </a:extLst>
          </p:cNvPr>
          <p:cNvSpPr>
            <a:spLocks noGrp="1"/>
          </p:cNvSpPr>
          <p:nvPr>
            <p:ph type="subTitle" idx="1"/>
          </p:nvPr>
        </p:nvSpPr>
        <p:spPr>
          <a:xfrm>
            <a:off x="1524000" y="4218264"/>
            <a:ext cx="9144000" cy="1655762"/>
          </a:xfrm>
        </p:spPr>
        <p:txBody>
          <a:bodyPr/>
          <a:lstStyle/>
          <a:p>
            <a:r>
              <a:rPr lang="en-US" dirty="0"/>
              <a:t>Romika Kumari</a:t>
            </a:r>
          </a:p>
          <a:p>
            <a:r>
              <a:rPr lang="en-US" dirty="0" err="1"/>
              <a:t>scRNA</a:t>
            </a:r>
            <a:r>
              <a:rPr lang="en-US" dirty="0"/>
              <a:t>-seq workshop</a:t>
            </a:r>
          </a:p>
          <a:p>
            <a:r>
              <a:rPr lang="en-US" dirty="0"/>
              <a:t>06.10.2022</a:t>
            </a:r>
          </a:p>
        </p:txBody>
      </p:sp>
    </p:spTree>
    <p:extLst>
      <p:ext uri="{BB962C8B-B14F-4D97-AF65-F5344CB8AC3E}">
        <p14:creationId xmlns:p14="http://schemas.microsoft.com/office/powerpoint/2010/main" val="294350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3B55-6C1C-0FA6-803E-03ADD7E5E4D1}"/>
              </a:ext>
            </a:extLst>
          </p:cNvPr>
          <p:cNvSpPr>
            <a:spLocks noGrp="1"/>
          </p:cNvSpPr>
          <p:nvPr>
            <p:ph type="title"/>
          </p:nvPr>
        </p:nvSpPr>
        <p:spPr/>
        <p:txBody>
          <a:bodyPr/>
          <a:lstStyle/>
          <a:p>
            <a:r>
              <a:rPr lang="en-US" dirty="0"/>
              <a:t>What is data scaling?</a:t>
            </a:r>
          </a:p>
        </p:txBody>
      </p:sp>
      <p:sp>
        <p:nvSpPr>
          <p:cNvPr id="3" name="Content Placeholder 2">
            <a:extLst>
              <a:ext uri="{FF2B5EF4-FFF2-40B4-BE49-F238E27FC236}">
                <a16:creationId xmlns:a16="http://schemas.microsoft.com/office/drawing/2014/main" id="{0F141687-7DFC-845D-5BDF-C3BF702F21C3}"/>
              </a:ext>
            </a:extLst>
          </p:cNvPr>
          <p:cNvSpPr>
            <a:spLocks noGrp="1"/>
          </p:cNvSpPr>
          <p:nvPr>
            <p:ph idx="1"/>
          </p:nvPr>
        </p:nvSpPr>
        <p:spPr/>
        <p:txBody>
          <a:bodyPr>
            <a:normAutofit lnSpcReduction="10000"/>
          </a:bodyPr>
          <a:lstStyle/>
          <a:p>
            <a:r>
              <a:rPr lang="en-GB" b="1" dirty="0"/>
              <a:t>T</a:t>
            </a:r>
            <a:r>
              <a:rPr lang="en-GB" b="1" i="0" dirty="0">
                <a:effectLst/>
              </a:rPr>
              <a:t>ransforming your data so that it fits within a specific scale</a:t>
            </a:r>
            <a:r>
              <a:rPr lang="en-GB" b="0" i="0" dirty="0">
                <a:effectLst/>
              </a:rPr>
              <a:t>, like 0-100 or 0-1. Scaling of data is useful and/or necessary </a:t>
            </a:r>
            <a:r>
              <a:rPr lang="en-GB" b="0" i="0" dirty="0">
                <a:solidFill>
                  <a:srgbClr val="000000"/>
                </a:solidFill>
                <a:effectLst/>
              </a:rPr>
              <a:t>when variables span different ranges.</a:t>
            </a:r>
            <a:endParaRPr lang="en-GB" b="0" i="0" dirty="0">
              <a:effectLst/>
            </a:endParaRPr>
          </a:p>
          <a:p>
            <a:endParaRPr lang="en-GB" b="0" i="0" dirty="0">
              <a:effectLst/>
            </a:endParaRPr>
          </a:p>
          <a:p>
            <a:r>
              <a:rPr lang="en-GB" b="0" i="0" dirty="0">
                <a:effectLst/>
              </a:rPr>
              <a:t>You want to scale data when you're using methods based on measures of how far apart data points, like support vector machines, or SVM or K-nearest </a:t>
            </a:r>
            <a:r>
              <a:rPr lang="en-GB" b="0" i="0" dirty="0" err="1">
                <a:effectLst/>
              </a:rPr>
              <a:t>neighbors</a:t>
            </a:r>
            <a:r>
              <a:rPr lang="en-GB" b="0" i="0" dirty="0">
                <a:effectLst/>
              </a:rPr>
              <a:t> or KNN.</a:t>
            </a:r>
          </a:p>
          <a:p>
            <a:endParaRPr lang="en-GB" b="0" i="0" dirty="0">
              <a:effectLst/>
            </a:endParaRPr>
          </a:p>
          <a:p>
            <a:r>
              <a:rPr lang="en-GB" b="0" i="0" dirty="0">
                <a:effectLst/>
              </a:rPr>
              <a:t>By scaling your variables, you can help compare different variables on equal footing.</a:t>
            </a:r>
            <a:endParaRPr lang="en-US" dirty="0"/>
          </a:p>
        </p:txBody>
      </p:sp>
    </p:spTree>
    <p:extLst>
      <p:ext uri="{BB962C8B-B14F-4D97-AF65-F5344CB8AC3E}">
        <p14:creationId xmlns:p14="http://schemas.microsoft.com/office/powerpoint/2010/main" val="305042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ED86-6896-4207-5CC1-B4999B16DD13}"/>
              </a:ext>
            </a:extLst>
          </p:cNvPr>
          <p:cNvSpPr>
            <a:spLocks noGrp="1"/>
          </p:cNvSpPr>
          <p:nvPr>
            <p:ph type="title"/>
          </p:nvPr>
        </p:nvSpPr>
        <p:spPr/>
        <p:txBody>
          <a:bodyPr/>
          <a:lstStyle/>
          <a:p>
            <a:r>
              <a:rPr lang="en-US" dirty="0"/>
              <a:t>Example of data scaling</a:t>
            </a:r>
          </a:p>
        </p:txBody>
      </p:sp>
      <p:pic>
        <p:nvPicPr>
          <p:cNvPr id="9" name="Picture 8" descr="Chart, histogram&#10;&#10;Description automatically generated">
            <a:extLst>
              <a:ext uri="{FF2B5EF4-FFF2-40B4-BE49-F238E27FC236}">
                <a16:creationId xmlns:a16="http://schemas.microsoft.com/office/drawing/2014/main" id="{631786A6-3A83-456D-EFCA-6F71ABF718D8}"/>
              </a:ext>
            </a:extLst>
          </p:cNvPr>
          <p:cNvPicPr>
            <a:picLocks noChangeAspect="1"/>
          </p:cNvPicPr>
          <p:nvPr/>
        </p:nvPicPr>
        <p:blipFill>
          <a:blip r:embed="rId2"/>
          <a:stretch>
            <a:fillRect/>
          </a:stretch>
        </p:blipFill>
        <p:spPr>
          <a:xfrm>
            <a:off x="2222500" y="1846820"/>
            <a:ext cx="7747000" cy="4152900"/>
          </a:xfrm>
          <a:prstGeom prst="rect">
            <a:avLst/>
          </a:prstGeom>
        </p:spPr>
      </p:pic>
    </p:spTree>
    <p:extLst>
      <p:ext uri="{BB962C8B-B14F-4D97-AF65-F5344CB8AC3E}">
        <p14:creationId xmlns:p14="http://schemas.microsoft.com/office/powerpoint/2010/main" val="348802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8477-D3F4-986C-DE6F-16662F38E761}"/>
              </a:ext>
            </a:extLst>
          </p:cNvPr>
          <p:cNvSpPr>
            <a:spLocks noGrp="1"/>
          </p:cNvSpPr>
          <p:nvPr>
            <p:ph type="title"/>
          </p:nvPr>
        </p:nvSpPr>
        <p:spPr>
          <a:xfrm>
            <a:off x="566530" y="235916"/>
            <a:ext cx="11353800" cy="1325563"/>
          </a:xfrm>
        </p:spPr>
        <p:txBody>
          <a:bodyPr>
            <a:normAutofit/>
          </a:bodyPr>
          <a:lstStyle/>
          <a:p>
            <a:pPr algn="ctr"/>
            <a:r>
              <a:rPr lang="en-US" sz="4000" dirty="0"/>
              <a:t>Scaling expression values prior to dimension reduction</a:t>
            </a:r>
          </a:p>
        </p:txBody>
      </p:sp>
      <p:sp>
        <p:nvSpPr>
          <p:cNvPr id="3" name="Content Placeholder 2">
            <a:extLst>
              <a:ext uri="{FF2B5EF4-FFF2-40B4-BE49-F238E27FC236}">
                <a16:creationId xmlns:a16="http://schemas.microsoft.com/office/drawing/2014/main" id="{FCD5E885-99FA-FC28-2484-9D6AFFD46A80}"/>
              </a:ext>
            </a:extLst>
          </p:cNvPr>
          <p:cNvSpPr>
            <a:spLocks noGrp="1"/>
          </p:cNvSpPr>
          <p:nvPr>
            <p:ph idx="1"/>
          </p:nvPr>
        </p:nvSpPr>
        <p:spPr/>
        <p:txBody>
          <a:bodyPr>
            <a:normAutofit lnSpcReduction="10000"/>
          </a:bodyPr>
          <a:lstStyle/>
          <a:p>
            <a:r>
              <a:rPr lang="en-US" dirty="0"/>
              <a:t>Standardize expression values for each gene across all cells prior to PCA</a:t>
            </a:r>
          </a:p>
          <a:p>
            <a:pPr lvl="1">
              <a:buFont typeface="Courier New" panose="02070309020205020404" pitchFamily="49" charset="0"/>
              <a:buChar char="o"/>
            </a:pPr>
            <a:r>
              <a:rPr lang="en-US" dirty="0"/>
              <a:t>This gives equal weight in the downstream analyses, so that highly expressed genes do no dominate.</a:t>
            </a:r>
          </a:p>
          <a:p>
            <a:r>
              <a:rPr lang="en-US" dirty="0"/>
              <a:t>Z-score normalization in Seurat’s </a:t>
            </a:r>
            <a:r>
              <a:rPr lang="en-US" dirty="0" err="1"/>
              <a:t>ScaleData</a:t>
            </a:r>
            <a:r>
              <a:rPr lang="en-US" dirty="0"/>
              <a:t> function</a:t>
            </a:r>
          </a:p>
          <a:p>
            <a:pPr lvl="1">
              <a:buFont typeface="Courier New" panose="02070309020205020404" pitchFamily="49" charset="0"/>
              <a:buChar char="o"/>
            </a:pPr>
            <a:r>
              <a:rPr lang="en-US" dirty="0"/>
              <a:t>Shifts the expression of each gene, so that the mean expression across cells is 0.</a:t>
            </a:r>
          </a:p>
          <a:p>
            <a:pPr lvl="1">
              <a:buFont typeface="Courier New" panose="02070309020205020404" pitchFamily="49" charset="0"/>
              <a:buChar char="o"/>
            </a:pPr>
            <a:r>
              <a:rPr lang="en-US" dirty="0"/>
              <a:t>Scales the expression of each gene, so that the variance across cells is 1.</a:t>
            </a:r>
          </a:p>
          <a:p>
            <a:pPr marL="457200" lvl="1" indent="0">
              <a:buNone/>
            </a:pPr>
            <a:endParaRPr lang="en-US" dirty="0"/>
          </a:p>
          <a:p>
            <a:r>
              <a:rPr lang="en-US" dirty="0" err="1"/>
              <a:t>ScaleData</a:t>
            </a:r>
            <a:r>
              <a:rPr lang="en-US" dirty="0"/>
              <a:t> has an option to regress out unwanted source of variation</a:t>
            </a:r>
          </a:p>
          <a:p>
            <a:pPr lvl="1">
              <a:buFont typeface="Courier New" panose="02070309020205020404" pitchFamily="49" charset="0"/>
              <a:buChar char="o"/>
            </a:pPr>
            <a:r>
              <a:rPr lang="en-US" dirty="0"/>
              <a:t>E.g., cells might cluster according to their cell cycle state rather than cell type.</a:t>
            </a:r>
          </a:p>
        </p:txBody>
      </p:sp>
    </p:spTree>
    <p:extLst>
      <p:ext uri="{BB962C8B-B14F-4D97-AF65-F5344CB8AC3E}">
        <p14:creationId xmlns:p14="http://schemas.microsoft.com/office/powerpoint/2010/main" val="153363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5ACA-79C0-2CB6-CA87-7CDD7329AB03}"/>
              </a:ext>
            </a:extLst>
          </p:cNvPr>
          <p:cNvSpPr>
            <a:spLocks noGrp="1"/>
          </p:cNvSpPr>
          <p:nvPr>
            <p:ph type="title"/>
          </p:nvPr>
        </p:nvSpPr>
        <p:spPr/>
        <p:txBody>
          <a:bodyPr/>
          <a:lstStyle/>
          <a:p>
            <a:r>
              <a:rPr lang="en-US" dirty="0"/>
              <a:t>Principal component analysis</a:t>
            </a:r>
          </a:p>
        </p:txBody>
      </p:sp>
      <p:sp>
        <p:nvSpPr>
          <p:cNvPr id="3" name="Content Placeholder 2">
            <a:extLst>
              <a:ext uri="{FF2B5EF4-FFF2-40B4-BE49-F238E27FC236}">
                <a16:creationId xmlns:a16="http://schemas.microsoft.com/office/drawing/2014/main" id="{841D4CDC-1884-D21E-CF25-68068F5B6045}"/>
              </a:ext>
            </a:extLst>
          </p:cNvPr>
          <p:cNvSpPr>
            <a:spLocks noGrp="1"/>
          </p:cNvSpPr>
          <p:nvPr>
            <p:ph idx="1"/>
          </p:nvPr>
        </p:nvSpPr>
        <p:spPr/>
        <p:txBody>
          <a:bodyPr>
            <a:normAutofit lnSpcReduction="10000"/>
          </a:bodyPr>
          <a:lstStyle/>
          <a:p>
            <a:r>
              <a:rPr lang="en-GB" b="0" i="0" dirty="0">
                <a:effectLst/>
              </a:rPr>
              <a:t>Principal component analysis, or PCA, is a dimensionality-reduction method that is often used to reduce the dimensionality of large data sets</a:t>
            </a:r>
            <a:r>
              <a:rPr lang="en-GB" b="0" i="0" u="none" strike="noStrike" dirty="0">
                <a:effectLst/>
              </a:rPr>
              <a:t>. </a:t>
            </a:r>
          </a:p>
          <a:p>
            <a:endParaRPr lang="en-GB" b="0" i="0" u="none" strike="noStrike" dirty="0">
              <a:effectLst/>
            </a:endParaRPr>
          </a:p>
          <a:p>
            <a:r>
              <a:rPr lang="en-GB" b="0" i="0" dirty="0">
                <a:effectLst/>
              </a:rPr>
              <a:t>It transforms a large set of variables into a smaller one that still contains most of the information in the large set.</a:t>
            </a:r>
          </a:p>
          <a:p>
            <a:endParaRPr lang="en-GB" b="0" i="0" dirty="0">
              <a:effectLst/>
            </a:endParaRPr>
          </a:p>
          <a:p>
            <a:r>
              <a:rPr lang="en-GB" b="0" i="0" dirty="0">
                <a:effectLst/>
              </a:rPr>
              <a:t>And smaller data sets are easier to explore and visualize and make analysing data much easier and faster for machine learning algorithms.</a:t>
            </a:r>
            <a:endParaRPr lang="en-US" dirty="0"/>
          </a:p>
        </p:txBody>
      </p:sp>
    </p:spTree>
    <p:extLst>
      <p:ext uri="{BB962C8B-B14F-4D97-AF65-F5344CB8AC3E}">
        <p14:creationId xmlns:p14="http://schemas.microsoft.com/office/powerpoint/2010/main" val="67786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4BD8-1E30-02EF-F60C-10B9F495BDAE}"/>
              </a:ext>
            </a:extLst>
          </p:cNvPr>
          <p:cNvSpPr>
            <a:spLocks noGrp="1"/>
          </p:cNvSpPr>
          <p:nvPr>
            <p:ph type="title"/>
          </p:nvPr>
        </p:nvSpPr>
        <p:spPr/>
        <p:txBody>
          <a:bodyPr/>
          <a:lstStyle/>
          <a:p>
            <a:r>
              <a:rPr lang="en-US" dirty="0"/>
              <a:t>Steps involved in PCA </a:t>
            </a:r>
          </a:p>
        </p:txBody>
      </p:sp>
      <p:sp>
        <p:nvSpPr>
          <p:cNvPr id="3" name="Content Placeholder 2">
            <a:extLst>
              <a:ext uri="{FF2B5EF4-FFF2-40B4-BE49-F238E27FC236}">
                <a16:creationId xmlns:a16="http://schemas.microsoft.com/office/drawing/2014/main" id="{076C3783-01E3-E23A-299F-F6805934BA61}"/>
              </a:ext>
            </a:extLst>
          </p:cNvPr>
          <p:cNvSpPr>
            <a:spLocks noGrp="1"/>
          </p:cNvSpPr>
          <p:nvPr>
            <p:ph idx="1"/>
          </p:nvPr>
        </p:nvSpPr>
        <p:spPr/>
        <p:txBody>
          <a:bodyPr>
            <a:normAutofit/>
          </a:bodyPr>
          <a:lstStyle/>
          <a:p>
            <a:r>
              <a:rPr lang="en-US" dirty="0"/>
              <a:t>Standardization</a:t>
            </a:r>
          </a:p>
          <a:p>
            <a:pPr marL="457200" lvl="1" indent="0">
              <a:buNone/>
            </a:pPr>
            <a:r>
              <a:rPr lang="en-GB" sz="2000" b="0" i="0" dirty="0">
                <a:effectLst/>
              </a:rPr>
              <a:t>The aim of this step is to standardize the range of the continuous initial variables so that each one of them contributes equally to the analysis.</a:t>
            </a:r>
            <a:r>
              <a:rPr lang="en-US" sz="2000" dirty="0"/>
              <a:t> </a:t>
            </a:r>
          </a:p>
          <a:p>
            <a:r>
              <a:rPr lang="en-US" dirty="0"/>
              <a:t>Covariance matrix computation</a:t>
            </a:r>
          </a:p>
          <a:p>
            <a:pPr marL="457200" lvl="1" indent="0">
              <a:buNone/>
            </a:pPr>
            <a:r>
              <a:rPr lang="en-GB" sz="2000" b="0" i="0" dirty="0">
                <a:effectLst/>
              </a:rPr>
              <a:t>The aim of this step is to understand</a:t>
            </a:r>
            <a:r>
              <a:rPr lang="en-US" sz="2000" dirty="0"/>
              <a:t> </a:t>
            </a:r>
            <a:r>
              <a:rPr lang="en-GB" sz="2000" b="0" i="0" dirty="0">
                <a:effectLst/>
              </a:rPr>
              <a:t>if there is any relationship between variable of the input data. If the variables are positively or negatively correlated to each other.</a:t>
            </a:r>
          </a:p>
          <a:p>
            <a:pPr marL="457200" lvl="1" indent="0">
              <a:buNone/>
            </a:pPr>
            <a:endParaRPr lang="en-GB" sz="2000" dirty="0"/>
          </a:p>
          <a:p>
            <a:r>
              <a:rPr lang="en-US" sz="2400" dirty="0"/>
              <a:t>Compute the eigenvectors and eigenvalues of the covariance matrix to identify the principal components</a:t>
            </a:r>
          </a:p>
          <a:p>
            <a:pPr marL="457200" lvl="1" indent="0">
              <a:buNone/>
            </a:pPr>
            <a:r>
              <a:rPr lang="en-GB" sz="2000" b="0" i="0" dirty="0">
                <a:effectLst/>
              </a:rPr>
              <a:t>Principal components are new variables that are constructed as linear combinations or mixtures of the initial variables. PCA tries to put maximum possible information in the first component, then maximum remaining information in the second and so on.</a:t>
            </a:r>
            <a:endParaRPr lang="en-US" sz="2000" dirty="0"/>
          </a:p>
        </p:txBody>
      </p:sp>
    </p:spTree>
    <p:extLst>
      <p:ext uri="{BB962C8B-B14F-4D97-AF65-F5344CB8AC3E}">
        <p14:creationId xmlns:p14="http://schemas.microsoft.com/office/powerpoint/2010/main" val="280793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 histogram&#10;&#10;Description automatically generated">
            <a:extLst>
              <a:ext uri="{FF2B5EF4-FFF2-40B4-BE49-F238E27FC236}">
                <a16:creationId xmlns:a16="http://schemas.microsoft.com/office/drawing/2014/main" id="{DFC66AAD-ACD2-BDEE-4EF1-A4D8445139F9}"/>
              </a:ext>
            </a:extLst>
          </p:cNvPr>
          <p:cNvPicPr>
            <a:picLocks noGrp="1" noChangeAspect="1"/>
          </p:cNvPicPr>
          <p:nvPr>
            <p:ph idx="1"/>
          </p:nvPr>
        </p:nvPicPr>
        <p:blipFill>
          <a:blip r:embed="rId2"/>
          <a:stretch>
            <a:fillRect/>
          </a:stretch>
        </p:blipFill>
        <p:spPr>
          <a:xfrm>
            <a:off x="3560639" y="569570"/>
            <a:ext cx="5070721" cy="2951318"/>
          </a:xfrm>
        </p:spPr>
      </p:pic>
      <p:sp>
        <p:nvSpPr>
          <p:cNvPr id="6" name="TextBox 5">
            <a:extLst>
              <a:ext uri="{FF2B5EF4-FFF2-40B4-BE49-F238E27FC236}">
                <a16:creationId xmlns:a16="http://schemas.microsoft.com/office/drawing/2014/main" id="{0AEF5AD9-8C5C-E847-E414-23CDEF481F06}"/>
              </a:ext>
            </a:extLst>
          </p:cNvPr>
          <p:cNvSpPr txBox="1"/>
          <p:nvPr/>
        </p:nvSpPr>
        <p:spPr>
          <a:xfrm>
            <a:off x="467139" y="3520888"/>
            <a:ext cx="11499574" cy="1200329"/>
          </a:xfrm>
          <a:prstGeom prst="rect">
            <a:avLst/>
          </a:prstGeom>
          <a:noFill/>
        </p:spPr>
        <p:txBody>
          <a:bodyPr wrap="square" rtlCol="0">
            <a:spAutoFit/>
          </a:bodyPr>
          <a:lstStyle/>
          <a:p>
            <a:pPr algn="ctr"/>
            <a:r>
              <a:rPr lang="en-GB" b="0" i="0" dirty="0">
                <a:effectLst/>
              </a:rPr>
              <a:t>Organizing information in principal components this way, will allow you to reduce dimensionality without losing much information.</a:t>
            </a:r>
          </a:p>
          <a:p>
            <a:pPr algn="ctr"/>
            <a:endParaRPr lang="en-GB" dirty="0"/>
          </a:p>
          <a:p>
            <a:pPr algn="ctr"/>
            <a:endParaRPr lang="en-US" dirty="0"/>
          </a:p>
        </p:txBody>
      </p:sp>
    </p:spTree>
    <p:extLst>
      <p:ext uri="{BB962C8B-B14F-4D97-AF65-F5344CB8AC3E}">
        <p14:creationId xmlns:p14="http://schemas.microsoft.com/office/powerpoint/2010/main" val="232041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6784-D6C2-8CE8-8061-3A5C21047DBB}"/>
              </a:ext>
            </a:extLst>
          </p:cNvPr>
          <p:cNvSpPr>
            <a:spLocks noGrp="1"/>
          </p:cNvSpPr>
          <p:nvPr>
            <p:ph type="title"/>
          </p:nvPr>
        </p:nvSpPr>
        <p:spPr/>
        <p:txBody>
          <a:bodyPr/>
          <a:lstStyle/>
          <a:p>
            <a:r>
              <a:rPr lang="en-US" dirty="0"/>
              <a:t>Seurat’s linear dimension reduction </a:t>
            </a:r>
          </a:p>
        </p:txBody>
      </p:sp>
      <p:sp>
        <p:nvSpPr>
          <p:cNvPr id="3" name="Content Placeholder 2">
            <a:extLst>
              <a:ext uri="{FF2B5EF4-FFF2-40B4-BE49-F238E27FC236}">
                <a16:creationId xmlns:a16="http://schemas.microsoft.com/office/drawing/2014/main" id="{E5B27FA5-BD98-A659-AD52-74915C825ED5}"/>
              </a:ext>
            </a:extLst>
          </p:cNvPr>
          <p:cNvSpPr>
            <a:spLocks noGrp="1"/>
          </p:cNvSpPr>
          <p:nvPr>
            <p:ph idx="1"/>
          </p:nvPr>
        </p:nvSpPr>
        <p:spPr>
          <a:xfrm>
            <a:off x="838200" y="1690688"/>
            <a:ext cx="10515600" cy="4486275"/>
          </a:xfrm>
        </p:spPr>
        <p:txBody>
          <a:bodyPr>
            <a:noAutofit/>
          </a:bodyPr>
          <a:lstStyle/>
          <a:p>
            <a:r>
              <a:rPr lang="en-GB" b="0" i="0" dirty="0">
                <a:effectLst/>
              </a:rPr>
              <a:t>Seurat provides a function </a:t>
            </a:r>
            <a:r>
              <a:rPr lang="en-GB" b="0" i="0" dirty="0" err="1">
                <a:effectLst/>
              </a:rPr>
              <a:t>RunPCA</a:t>
            </a:r>
            <a:r>
              <a:rPr lang="en-GB" b="0" i="0" dirty="0">
                <a:effectLst/>
              </a:rPr>
              <a:t>() that performs PCA on the scaled data.</a:t>
            </a:r>
          </a:p>
          <a:p>
            <a:r>
              <a:rPr lang="en-GB" b="0" i="0" dirty="0">
                <a:effectLst/>
              </a:rPr>
              <a:t>We can specify the input features to use using the </a:t>
            </a:r>
            <a:r>
              <a:rPr lang="en-GB" b="0" i="1" dirty="0">
                <a:effectLst/>
              </a:rPr>
              <a:t>features</a:t>
            </a:r>
            <a:r>
              <a:rPr lang="en-GB" b="0" i="0" dirty="0">
                <a:effectLst/>
              </a:rPr>
              <a:t> argument.</a:t>
            </a:r>
            <a:r>
              <a:rPr lang="en-GB" dirty="0"/>
              <a:t> </a:t>
            </a:r>
            <a:r>
              <a:rPr lang="en-GB" b="0" i="0" dirty="0">
                <a:effectLst/>
              </a:rPr>
              <a:t>By default, only the previously determined variable features are used as input</a:t>
            </a:r>
            <a:r>
              <a:rPr lang="en-GB" dirty="0"/>
              <a:t>.</a:t>
            </a:r>
          </a:p>
          <a:p>
            <a:r>
              <a:rPr lang="en-GB" b="0" i="0" dirty="0">
                <a:effectLst/>
              </a:rPr>
              <a:t>Cells and features that define the PCA can be visualized using functions </a:t>
            </a:r>
            <a:r>
              <a:rPr lang="en-GB" dirty="0" err="1"/>
              <a:t>VizDimReduction</a:t>
            </a:r>
            <a:r>
              <a:rPr lang="en-GB" dirty="0"/>
              <a:t>()</a:t>
            </a:r>
            <a:r>
              <a:rPr lang="en-GB" b="0" i="0" dirty="0">
                <a:effectLst/>
              </a:rPr>
              <a:t>, </a:t>
            </a:r>
            <a:r>
              <a:rPr lang="en-GB" b="0" i="0" dirty="0" err="1">
                <a:effectLst/>
              </a:rPr>
              <a:t>DimPlot</a:t>
            </a:r>
            <a:r>
              <a:rPr lang="en-GB" b="0" i="0" dirty="0">
                <a:effectLst/>
              </a:rPr>
              <a:t>(), and </a:t>
            </a:r>
            <a:r>
              <a:rPr lang="en-GB" b="0" i="0" dirty="0" err="1">
                <a:effectLst/>
              </a:rPr>
              <a:t>DimHeatmap</a:t>
            </a:r>
            <a:r>
              <a:rPr lang="en-GB" b="0" i="0" dirty="0">
                <a:effectLst/>
              </a:rPr>
              <a:t>().</a:t>
            </a:r>
          </a:p>
          <a:p>
            <a:r>
              <a:rPr lang="en-GB" dirty="0"/>
              <a:t>H</a:t>
            </a:r>
            <a:r>
              <a:rPr lang="en-GB" b="0" i="0" dirty="0">
                <a:effectLst/>
              </a:rPr>
              <a:t>ow many components should we choose to include for downstream analysis?</a:t>
            </a:r>
          </a:p>
          <a:p>
            <a:pPr lvl="1"/>
            <a:r>
              <a:rPr lang="en-GB" sz="2800" dirty="0" err="1"/>
              <a:t>JackStraw</a:t>
            </a:r>
            <a:r>
              <a:rPr lang="en-GB" sz="2800" dirty="0"/>
              <a:t>() and </a:t>
            </a:r>
            <a:r>
              <a:rPr lang="en-GB" sz="2800" dirty="0" err="1"/>
              <a:t>ElbowPlot</a:t>
            </a:r>
            <a:endParaRPr lang="en-US" sz="2800" dirty="0"/>
          </a:p>
        </p:txBody>
      </p:sp>
    </p:spTree>
    <p:extLst>
      <p:ext uri="{BB962C8B-B14F-4D97-AF65-F5344CB8AC3E}">
        <p14:creationId xmlns:p14="http://schemas.microsoft.com/office/powerpoint/2010/main" val="2017257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500</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Single cell RNA-sequencing data scaling and dimension reduction</vt:lpstr>
      <vt:lpstr>What is data scaling?</vt:lpstr>
      <vt:lpstr>Example of data scaling</vt:lpstr>
      <vt:lpstr>Scaling expression values prior to dimension reduction</vt:lpstr>
      <vt:lpstr>Principal component analysis</vt:lpstr>
      <vt:lpstr>Steps involved in PCA </vt:lpstr>
      <vt:lpstr>PowerPoint Presentation</vt:lpstr>
      <vt:lpstr>Seurat’s linear dimension reduction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cell RNA-sequencing data scaling and dimension reduction</dc:title>
  <dc:creator>Kumari, Romika</dc:creator>
  <cp:lastModifiedBy>Kumari, Romika</cp:lastModifiedBy>
  <cp:revision>21</cp:revision>
  <dcterms:created xsi:type="dcterms:W3CDTF">2022-10-05T07:37:40Z</dcterms:created>
  <dcterms:modified xsi:type="dcterms:W3CDTF">2022-10-06T07:08:04Z</dcterms:modified>
</cp:coreProperties>
</file>