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DEC03-32AF-FD45-9AE6-DD4F9FDFDFF9}" type="datetimeFigureOut">
              <a:rPr lang="en-FI" smtClean="0"/>
              <a:t>6.10.2022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9747-8886-3B46-8B81-30454BD5CC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9059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9747-8886-3B46-8B81-30454BD5CC68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497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B8A9-5745-9BBC-8D0E-8D270FC7A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56B3-28CF-FBE3-D48C-5A4BD31AD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60A94-75CF-E5D6-48EC-0B798DF0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67F-F958-114A-A8EC-FF6C5764F449}" type="datetimeFigureOut">
              <a:rPr lang="en-FI" smtClean="0"/>
              <a:t>3.10.2022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8EA1-80ED-CCA7-8DB4-6B5911F7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28D9F-5290-15D1-23E5-0DF21C12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D575-68CB-AA44-B546-CB53852BC5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8759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B19B-C423-7363-4212-A2C17C2B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292B7-D27E-881B-3A12-263A02137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7027A-6532-BBC0-6770-4534845B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67F-F958-114A-A8EC-FF6C5764F449}" type="datetimeFigureOut">
              <a:rPr lang="en-FI" smtClean="0"/>
              <a:t>3.10.2022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9E40-2C7B-FBAB-1349-3F60B939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4173-C24C-FCC8-3B32-6A959044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D575-68CB-AA44-B546-CB53852BC5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4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4774A-E345-D916-791E-C63D1FF85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C3A04-1A92-99F8-639B-94E4308E0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95557-4788-09CC-0649-DDC3AD4B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67F-F958-114A-A8EC-FF6C5764F449}" type="datetimeFigureOut">
              <a:rPr lang="en-FI" smtClean="0"/>
              <a:t>3.10.2022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AE32-44DF-5C90-6683-A494812D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9E08-82C0-69BF-7DAA-0795F7AE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D575-68CB-AA44-B546-CB53852BC5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6605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2285-CE7C-3515-4660-96C41E8B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18E3-8C2A-1840-B4EB-1D3D1641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B03E-3914-F4AC-B371-7AE1B0D3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67F-F958-114A-A8EC-FF6C5764F449}" type="datetimeFigureOut">
              <a:rPr lang="en-FI" smtClean="0"/>
              <a:t>3.10.2022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D2E56-92AE-AB5D-F20C-E97D4523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E19-0161-2D56-AB93-347494C6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D575-68CB-AA44-B546-CB53852BC5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637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00A8-2FBF-E692-AEBB-9A757D0A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6720A-981B-77EB-8299-D752FDDC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CA7D-F310-95F2-4FFB-2B0382D4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67F-F958-114A-A8EC-FF6C5764F449}" type="datetimeFigureOut">
              <a:rPr lang="en-FI" smtClean="0"/>
              <a:t>3.10.2022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C4F3-695F-6D96-3DED-C33579CC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1526-F98E-0412-5FDE-42323149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D575-68CB-AA44-B546-CB53852BC5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3527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DB16-BB56-230F-643D-8AA9477E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59B2-DE5D-5BCA-B55B-DEEB83D7D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1F82F-3AF4-E420-B4F6-66FD40F6A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E0FE-ADE8-6F29-F7F0-4CA4F4C2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67F-F958-114A-A8EC-FF6C5764F449}" type="datetimeFigureOut">
              <a:rPr lang="en-FI" smtClean="0"/>
              <a:t>3.10.2022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3EFB5-DB3B-5D8E-0CBB-0D467F24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45034-1409-977B-F850-14E08AA5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D575-68CB-AA44-B546-CB53852BC5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69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B0EB-3911-5099-5F58-1A90742E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35CCB-253C-76D3-B6D1-05EBF81F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1F43D-1199-2B04-5019-9C0ECEE94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A8E22-7B59-98B1-B5DC-BD53B69CF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CDE82-9D59-6685-5AFF-6E231DD3F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36316-C628-8F30-93CA-E418E0F2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67F-F958-114A-A8EC-FF6C5764F449}" type="datetimeFigureOut">
              <a:rPr lang="en-FI" smtClean="0"/>
              <a:t>3.10.2022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A525A-9D22-8EDD-7655-AC2C670F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F868E-2DD7-CF37-8D59-CAD62D4B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D575-68CB-AA44-B546-CB53852BC5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295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546C-3249-FD6E-CA57-9749DCC6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84219-CE1F-19BC-6D88-3258F677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67F-F958-114A-A8EC-FF6C5764F449}" type="datetimeFigureOut">
              <a:rPr lang="en-FI" smtClean="0"/>
              <a:t>3.10.2022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16D08-54A3-A48C-B011-4AF26229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6E939-F674-0AC3-049D-40C205BA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D575-68CB-AA44-B546-CB53852BC5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208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663CD-226A-0B3A-2737-CC0F044A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67F-F958-114A-A8EC-FF6C5764F449}" type="datetimeFigureOut">
              <a:rPr lang="en-FI" smtClean="0"/>
              <a:t>3.10.2022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AF207-099C-9E15-B70B-651DA4F1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5A9F9-5B1E-B1BF-26DD-10DABC8B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D575-68CB-AA44-B546-CB53852BC5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3332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6F4B-311E-5191-C464-7375E540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F9DD-B922-09EE-7001-8AB87E90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8B37D-B96A-906D-D36D-F4E5E4BF4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73BBB-1736-A81C-9541-51C9E39B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67F-F958-114A-A8EC-FF6C5764F449}" type="datetimeFigureOut">
              <a:rPr lang="en-FI" smtClean="0"/>
              <a:t>3.10.2022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6A990-8416-12DD-4F4F-96EDED65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B45C4-40FC-D05C-A76D-0EF360A4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D575-68CB-AA44-B546-CB53852BC5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884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8D24-DEBB-4D8D-95C3-271E8044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B2438-1FF3-6A70-DF70-836ED2707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72D1B-D75B-B033-A23E-6B98A6B10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A9D7E-6F21-9497-BFBD-CA6B8B03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67F-F958-114A-A8EC-FF6C5764F449}" type="datetimeFigureOut">
              <a:rPr lang="en-FI" smtClean="0"/>
              <a:t>3.10.2022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CA8D2-A49D-F6BF-3055-CDB424C0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840BB-726D-9C2E-EF19-6DABA9B1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D575-68CB-AA44-B546-CB53852BC5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8289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92E8E-9DAC-D132-44E4-78B530BF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CCE5-2EA0-38E4-B592-63847B14C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715D-AAFE-77D3-B3D0-3AEF1E5C2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F67F-F958-114A-A8EC-FF6C5764F449}" type="datetimeFigureOut">
              <a:rPr lang="en-FI" smtClean="0"/>
              <a:t>3.10.2022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298F8-8904-4EA9-40F3-F74733116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5D1D-9DA6-F8CE-4C1D-C7819C58F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D575-68CB-AA44-B546-CB53852BC5C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664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cell.2021.04.0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C96D-4118-27F4-A5D5-D6CFC80AD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441" y="1629103"/>
            <a:ext cx="10604937" cy="2721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Cell type annotation, </a:t>
            </a:r>
            <a:br>
              <a:rPr lang="en-GB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pathway analysis and GO annotation</a:t>
            </a:r>
            <a:endParaRPr lang="en-FI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1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5BA4C-430D-C71A-231A-FFCC1C79F4BE}"/>
              </a:ext>
            </a:extLst>
          </p:cNvPr>
          <p:cNvSpPr txBox="1"/>
          <p:nvPr/>
        </p:nvSpPr>
        <p:spPr>
          <a:xfrm>
            <a:off x="1208690" y="735724"/>
            <a:ext cx="104367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 post clustering: </a:t>
            </a:r>
            <a:r>
              <a:rPr lang="en-FI" sz="2800" dirty="0">
                <a:latin typeface="Calibri" panose="020F0502020204030204" pitchFamily="34" charset="0"/>
                <a:cs typeface="Calibri" panose="020F0502020204030204" pitchFamily="34" charset="0"/>
              </a:rPr>
              <a:t>to identify biological state of each cluster</a:t>
            </a:r>
          </a:p>
          <a:p>
            <a:endParaRPr lang="en-FI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FI" sz="2400" dirty="0"/>
              <a:t>Cell type</a:t>
            </a:r>
          </a:p>
          <a:p>
            <a:endParaRPr lang="en-FI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FI" sz="2400" dirty="0"/>
              <a:t>Gene ontologies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FI" sz="2000" dirty="0"/>
              <a:t>Pathway or Biological processes enriched in each cluster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FI" sz="2000" dirty="0"/>
              <a:t>Molecular function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FI" sz="2000" dirty="0"/>
              <a:t>Cellular compartment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1028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BFE8-8296-FE7F-7C0A-1AA9295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FI" sz="3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type 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DC1A-C8F1-A4EA-6194-ED9F8BFA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5104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FI" dirty="0">
                <a:latin typeface="Arial" panose="020B0604020202020204" pitchFamily="34" charset="0"/>
                <a:cs typeface="Arial" panose="020B0604020202020204" pitchFamily="34" charset="0"/>
              </a:rPr>
              <a:t>Various methods</a:t>
            </a:r>
          </a:p>
          <a:p>
            <a:pPr marL="0" indent="0">
              <a:buNone/>
            </a:pPr>
            <a:r>
              <a:rPr lang="en-FI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Manual annotations</a:t>
            </a: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anonical markers curated from Databases and Literature.</a:t>
            </a:r>
          </a:p>
          <a:p>
            <a:pPr marL="0" indent="0" algn="l">
              <a:buNone/>
            </a:pPr>
            <a:r>
              <a:rPr lang="en-GB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GB" sz="20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Multimodal reference mapping</a:t>
            </a:r>
          </a:p>
          <a:p>
            <a:pPr marL="0" indent="0">
              <a:buNone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Multimodal single-cell technologies: simultaneously profile multiple data types in the same cell</a:t>
            </a: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eighted-nearest </a:t>
            </a:r>
            <a:r>
              <a:rPr lang="en-GB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(WNN) analysis: analytical framework to integrate multiple data types measured within a cell and to obtain a joint definition of cellular state</a:t>
            </a:r>
          </a:p>
          <a:p>
            <a:pPr marL="0" indent="0">
              <a:buNone/>
            </a:pPr>
            <a:r>
              <a:rPr lang="en-GB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multimodal reference “atlas”:</a:t>
            </a:r>
          </a:p>
          <a:p>
            <a:pPr marL="342900" indent="-342900">
              <a:buAutoNum type="arabicParenR"/>
            </a:pPr>
            <a:r>
              <a:rPr lang="en-GB" sz="1400" i="0" u="sng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CITE-seq reference of 162,000 PBMC measured with 228 antibodies</a:t>
            </a:r>
            <a:endParaRPr lang="en-GB" sz="1400" i="0" u="sng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GB" sz="140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CITE-</a:t>
            </a:r>
            <a:r>
              <a:rPr lang="en-GB" sz="1400" i="0" u="sng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GB" sz="140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reference of human BMNC </a:t>
            </a:r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bone marrow mononuclear</a:t>
            </a:r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400" i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Tools</a:t>
            </a:r>
          </a:p>
          <a:p>
            <a:pPr marL="457200" indent="-457200">
              <a:buAutoNum type="arabicParenR"/>
            </a:pP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SingleR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Sctype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GB" sz="1800" b="0" i="0" dirty="0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SCSA</a:t>
            </a:r>
          </a:p>
          <a:p>
            <a:pPr marL="457200" indent="-457200">
              <a:buAutoNum type="arabicParenR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6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178A400-92C9-0745-1C6E-F9FD9E508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626" y="1012116"/>
            <a:ext cx="5518429" cy="551842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534C70-B84C-D8FE-855E-CA375682F272}"/>
              </a:ext>
            </a:extLst>
          </p:cNvPr>
          <p:cNvSpPr txBox="1"/>
          <p:nvPr/>
        </p:nvSpPr>
        <p:spPr>
          <a:xfrm>
            <a:off x="2884840" y="21184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Multimodal reference mapping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88569-B012-FFD7-614F-A26DF3A0A213}"/>
              </a:ext>
            </a:extLst>
          </p:cNvPr>
          <p:cNvSpPr txBox="1"/>
          <p:nvPr/>
        </p:nvSpPr>
        <p:spPr>
          <a:xfrm>
            <a:off x="9196552" y="1944863"/>
            <a:ext cx="23438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Annotate each query cell based on a set of reference-defined cell states</a:t>
            </a:r>
          </a:p>
          <a:p>
            <a:pPr algn="l"/>
            <a:endParaRPr lang="en-GB" b="0" i="0" dirty="0">
              <a:solidFill>
                <a:srgbClr val="2C3E5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Project each query cell onto a previously computed UMAP visualization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15CBF-D6FE-600E-FB17-A5C21023008F}"/>
              </a:ext>
            </a:extLst>
          </p:cNvPr>
          <p:cNvSpPr txBox="1"/>
          <p:nvPr/>
        </p:nvSpPr>
        <p:spPr>
          <a:xfrm>
            <a:off x="294289" y="5925234"/>
            <a:ext cx="25905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Hao,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Yuhan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"Integrated analysis of multimodal single-cell data."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Cell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184.13 (2021): 3573-3587.</a:t>
            </a:r>
            <a:endParaRPr lang="en-FI" sz="1200" dirty="0"/>
          </a:p>
        </p:txBody>
      </p:sp>
    </p:spTree>
    <p:extLst>
      <p:ext uri="{BB962C8B-B14F-4D97-AF65-F5344CB8AC3E}">
        <p14:creationId xmlns:p14="http://schemas.microsoft.com/office/powerpoint/2010/main" val="49600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5FE0-CE75-E36F-45B8-A36B79EA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WNN workflow consists of three steps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Independent </a:t>
            </a:r>
            <a:r>
              <a:rPr lang="en-GB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dimensional reduction of each modality individually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cell-specific modality ‘weights’, and constructing a WNN graph that integrates the modalities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Downstream analysis (i.e. visualization, clustering, etc.) of the WNN graph</a:t>
            </a:r>
          </a:p>
          <a:p>
            <a:pPr marL="0" indent="0">
              <a:buNone/>
            </a:pPr>
            <a:endParaRPr lang="en-FI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AE432A-99E1-C12D-6741-09FF3CC5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Weighted Nearest </a:t>
            </a:r>
            <a:r>
              <a:rPr lang="en-GB" sz="32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r>
              <a:rPr lang="en-GB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  <a:endParaRPr lang="en-FI" sz="3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7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C952-E10D-371B-6E61-1B4D4DB0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387"/>
            <a:ext cx="10515600" cy="969689"/>
          </a:xfrm>
        </p:spPr>
        <p:txBody>
          <a:bodyPr>
            <a:normAutofit/>
          </a:bodyPr>
          <a:lstStyle/>
          <a:p>
            <a:pPr algn="ctr"/>
            <a:r>
              <a:rPr lang="en-FI" sz="3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Pathway and GO annotations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D5864966-7D90-3084-0B27-103C297A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76" y="1796718"/>
            <a:ext cx="6273790" cy="4168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71CCDD-C2AD-A5F7-0CE1-7DDDCAF7E242}"/>
              </a:ext>
            </a:extLst>
          </p:cNvPr>
          <p:cNvSpPr txBox="1"/>
          <p:nvPr/>
        </p:nvSpPr>
        <p:spPr>
          <a:xfrm>
            <a:off x="1513490" y="6088282"/>
            <a:ext cx="10426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Griss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Johannes, et al. "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ReactomeGSA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-efficient multi-omics comparative pathway analysis."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 &amp; Cellular Proteomics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19.12 (2020): 2115-2125.</a:t>
            </a:r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B0C61-F0DC-2305-1042-2B451219C192}"/>
              </a:ext>
            </a:extLst>
          </p:cNvPr>
          <p:cNvSpPr txBox="1"/>
          <p:nvPr/>
        </p:nvSpPr>
        <p:spPr>
          <a:xfrm>
            <a:off x="4614350" y="1191371"/>
            <a:ext cx="255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400" b="1" dirty="0">
                <a:latin typeface="Arial" panose="020B0604020202020204" pitchFamily="34" charset="0"/>
                <a:cs typeface="Arial" panose="020B0604020202020204" pitchFamily="34" charset="0"/>
              </a:rPr>
              <a:t>ReactomeGSA</a:t>
            </a:r>
          </a:p>
        </p:txBody>
      </p:sp>
    </p:spTree>
    <p:extLst>
      <p:ext uri="{BB962C8B-B14F-4D97-AF65-F5344CB8AC3E}">
        <p14:creationId xmlns:p14="http://schemas.microsoft.com/office/powerpoint/2010/main" val="266413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F247E5-8007-BB92-039B-116C6E84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387"/>
            <a:ext cx="10515600" cy="969689"/>
          </a:xfrm>
        </p:spPr>
        <p:txBody>
          <a:bodyPr>
            <a:normAutofit/>
          </a:bodyPr>
          <a:lstStyle/>
          <a:p>
            <a:pPr algn="ctr"/>
            <a:r>
              <a:rPr lang="en-FI" sz="3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Pathway and GO annotations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727A4-C388-3815-63CF-F1639A2E4A1B}"/>
              </a:ext>
            </a:extLst>
          </p:cNvPr>
          <p:cNvSpPr txBox="1"/>
          <p:nvPr/>
        </p:nvSpPr>
        <p:spPr>
          <a:xfrm>
            <a:off x="736033" y="1191371"/>
            <a:ext cx="2556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400" b="1" dirty="0">
                <a:latin typeface="Arial" panose="020B0604020202020204" pitchFamily="34" charset="0"/>
                <a:cs typeface="Arial" panose="020B0604020202020204" pitchFamily="34" charset="0"/>
              </a:rPr>
              <a:t>2) ssGSEA</a:t>
            </a:r>
          </a:p>
          <a:p>
            <a:r>
              <a:rPr lang="en-FI" sz="2400" b="1" dirty="0">
                <a:latin typeface="Arial" panose="020B0604020202020204" pitchFamily="34" charset="0"/>
                <a:cs typeface="Arial" panose="020B0604020202020204" pitchFamily="34" charset="0"/>
              </a:rPr>
              <a:t>3) EnrichR</a:t>
            </a:r>
          </a:p>
        </p:txBody>
      </p:sp>
    </p:spTree>
    <p:extLst>
      <p:ext uri="{BB962C8B-B14F-4D97-AF65-F5344CB8AC3E}">
        <p14:creationId xmlns:p14="http://schemas.microsoft.com/office/powerpoint/2010/main" val="142629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13084</TotalTime>
  <Words>269</Words>
  <Application>Microsoft Macintosh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Wingdings</vt:lpstr>
      <vt:lpstr>Office Theme</vt:lpstr>
      <vt:lpstr>Cell type annotation,  pathway analysis and GO annotation</vt:lpstr>
      <vt:lpstr>PowerPoint Presentation</vt:lpstr>
      <vt:lpstr>Cell type annotation </vt:lpstr>
      <vt:lpstr>PowerPoint Presentation</vt:lpstr>
      <vt:lpstr>Weighted Nearest Neighbor Analysis</vt:lpstr>
      <vt:lpstr>Pathway and GO annotations</vt:lpstr>
      <vt:lpstr>Pathway and GO annotations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type annotation,  pathway analysis and GO annotation</dc:title>
  <dc:creator>Srivastava, Ankita</dc:creator>
  <cp:lastModifiedBy>Srivastava, Ankita</cp:lastModifiedBy>
  <cp:revision>2</cp:revision>
  <dcterms:created xsi:type="dcterms:W3CDTF">2022-09-28T09:23:27Z</dcterms:created>
  <dcterms:modified xsi:type="dcterms:W3CDTF">2022-10-10T06:58:16Z</dcterms:modified>
</cp:coreProperties>
</file>