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5"/>
  </p:notesMasterIdLst>
  <p:sldIdLst>
    <p:sldId id="293" r:id="rId3"/>
    <p:sldId id="294" r:id="rId4"/>
    <p:sldId id="295" r:id="rId5"/>
    <p:sldId id="296" r:id="rId6"/>
    <p:sldId id="297" r:id="rId7"/>
    <p:sldId id="299" r:id="rId8"/>
    <p:sldId id="300" r:id="rId9"/>
    <p:sldId id="301" r:id="rId10"/>
    <p:sldId id="303" r:id="rId11"/>
    <p:sldId id="304" r:id="rId12"/>
    <p:sldId id="305" r:id="rId13"/>
    <p:sldId id="314" r:id="rId1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5015"/>
  </p:normalViewPr>
  <p:slideViewPr>
    <p:cSldViewPr snapToGrid="0">
      <p:cViewPr varScale="1">
        <p:scale>
          <a:sx n="73" d="100"/>
          <a:sy n="73" d="100"/>
        </p:scale>
        <p:origin x="2072"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D0072E7-FDB6-EB4C-9824-612B0CC827A4}" type="datetimeFigureOut">
              <a:rPr lang="en-FI" smtClean="0"/>
              <a:t>7.10.2022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FFFFB-CB01-694C-B2ED-9AB1060C3349}" type="slidenum">
              <a:rPr lang="en-FI" smtClean="0"/>
              <a:t>‹#›</a:t>
            </a:fld>
            <a:endParaRPr lang="en-FI"/>
          </a:p>
        </p:txBody>
      </p:sp>
    </p:spTree>
    <p:extLst>
      <p:ext uri="{BB962C8B-B14F-4D97-AF65-F5344CB8AC3E}">
        <p14:creationId xmlns:p14="http://schemas.microsoft.com/office/powerpoint/2010/main" val="376397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0AFCAFA-7E20-42F2-89BF-D1BF52349E11}" type="slidenum">
              <a:rPr kumimoji="0" lang="fi-FI"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31863" rtl="0" eaLnBrk="1" fontAlgn="base" latinLnBrk="0" hangingPunct="1">
                <a:lnSpc>
                  <a:spcPct val="100000"/>
                </a:lnSpc>
                <a:spcBef>
                  <a:spcPct val="0"/>
                </a:spcBef>
                <a:spcAft>
                  <a:spcPct val="0"/>
                </a:spcAft>
                <a:buClrTx/>
                <a:buSzTx/>
                <a:buFontTx/>
                <a:buNone/>
                <a:tabLst/>
                <a:defRPr/>
              </a:pPr>
              <a:t>1</a:t>
            </a:fld>
            <a:endParaRPr kumimoji="0" lang="fi-FI"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60917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Automation – less manual work, less “active waiting”. Especially important when we have multiple samples to analyse</a:t>
            </a:r>
          </a:p>
          <a:p>
            <a:r>
              <a:rPr lang="en-GB" dirty="0"/>
              <a:t>Standardisation – doing things in the same manner</a:t>
            </a:r>
          </a:p>
          <a:p>
            <a:r>
              <a:rPr lang="en-GB" dirty="0"/>
              <a:t>R</a:t>
            </a:r>
            <a:r>
              <a:rPr lang="en-FI" dirty="0"/>
              <a:t>eproducibility – getting same output from t</a:t>
            </a:r>
            <a:r>
              <a:rPr lang="en-GB" dirty="0"/>
              <a:t>he</a:t>
            </a:r>
            <a:r>
              <a:rPr lang="en-FI" dirty="0"/>
              <a:t> same same input on different occasions</a:t>
            </a:r>
          </a:p>
          <a:p>
            <a:r>
              <a:rPr lang="en-FI" dirty="0"/>
              <a:t>Saving resources – time, compute cycles, storge space, electricity, money</a:t>
            </a:r>
          </a:p>
        </p:txBody>
      </p:sp>
      <p:sp>
        <p:nvSpPr>
          <p:cNvPr id="4" name="Slide Number Placeholder 3"/>
          <p:cNvSpPr>
            <a:spLocks noGrp="1"/>
          </p:cNvSpPr>
          <p:nvPr>
            <p:ph type="sldNum" sz="quarter" idx="5"/>
          </p:nvPr>
        </p:nvSpPr>
        <p:spPr/>
        <p:txBody>
          <a:bodyPr/>
          <a:lstStyle/>
          <a:p>
            <a:fld id="{062FFFFB-CB01-694C-B2ED-9AB1060C3349}" type="slidenum">
              <a:rPr lang="en-FI" smtClean="0"/>
              <a:t>4</a:t>
            </a:fld>
            <a:endParaRPr lang="en-FI"/>
          </a:p>
        </p:txBody>
      </p:sp>
    </p:spTree>
    <p:extLst>
      <p:ext uri="{BB962C8B-B14F-4D97-AF65-F5344CB8AC3E}">
        <p14:creationId xmlns:p14="http://schemas.microsoft.com/office/powerpoint/2010/main" val="202537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azure.microsoft.com</a:t>
            </a:r>
            <a:r>
              <a:rPr lang="en-GB" dirty="0"/>
              <a:t>/</a:t>
            </a:r>
            <a:r>
              <a:rPr lang="en-GB" dirty="0" err="1"/>
              <a:t>en</a:t>
            </a:r>
            <a:r>
              <a:rPr lang="en-GB" dirty="0"/>
              <a:t>-us/pricing/details/virtual-machines/</a:t>
            </a:r>
            <a:r>
              <a:rPr lang="en-GB" dirty="0" err="1"/>
              <a:t>linux</a:t>
            </a:r>
            <a:r>
              <a:rPr lang="en-GB" dirty="0"/>
              <a:t>/?&amp;</a:t>
            </a:r>
            <a:r>
              <a:rPr lang="en-GB" dirty="0" err="1"/>
              <a:t>ef_id</a:t>
            </a:r>
            <a:r>
              <a:rPr lang="en-GB" dirty="0"/>
              <a:t>=Cj0KCQjwkOqZBhDNARIsAACsbfKwzwbFpffLU1LJU2QwKVIGbZmaDF1ImPhfKiSG7ZM4_FeAKmQU3ggaAjfREALw_wcB:G:s&amp;OCID=AIDcmmftanc7uz_SEM_Cj0KCQjwkOqZBhDNARIsAACsbfKwzwbFpffLU1LJU2QwKVIGbZmaDF1ImPhfKiSG7ZM4_FeAKmQU3ggaAjfREALw_wcB:G:s&amp;gclid=Cj0KCQjwkOqZBhDNARIsAACsbfKwzwbFpffLU1LJU2QwKVIGbZmaDF1ImPhfKiSG7ZM4_FeAKmQU3ggaAjfREALw_wcB#pricing</a:t>
            </a:r>
            <a:endParaRPr lang="en-FI" dirty="0"/>
          </a:p>
        </p:txBody>
      </p:sp>
      <p:sp>
        <p:nvSpPr>
          <p:cNvPr id="4" name="Slide Number Placeholder 3"/>
          <p:cNvSpPr>
            <a:spLocks noGrp="1"/>
          </p:cNvSpPr>
          <p:nvPr>
            <p:ph type="sldNum" sz="quarter" idx="5"/>
          </p:nvPr>
        </p:nvSpPr>
        <p:spPr/>
        <p:txBody>
          <a:bodyPr/>
          <a:lstStyle/>
          <a:p>
            <a:fld id="{062FFFFB-CB01-694C-B2ED-9AB1060C3349}" type="slidenum">
              <a:rPr lang="en-FI" smtClean="0"/>
              <a:t>5</a:t>
            </a:fld>
            <a:endParaRPr lang="en-FI"/>
          </a:p>
        </p:txBody>
      </p:sp>
    </p:spTree>
    <p:extLst>
      <p:ext uri="{BB962C8B-B14F-4D97-AF65-F5344CB8AC3E}">
        <p14:creationId xmlns:p14="http://schemas.microsoft.com/office/powerpoint/2010/main" val="52072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library(foreach)</a:t>
            </a:r>
          </a:p>
          <a:p>
            <a:endParaRPr lang="en-GB" dirty="0"/>
          </a:p>
          <a:p>
            <a:r>
              <a:rPr lang="en-GB" dirty="0"/>
              <a:t>source("https://</a:t>
            </a:r>
            <a:r>
              <a:rPr lang="en-GB" dirty="0" err="1"/>
              <a:t>raw.githubusercontent.com</a:t>
            </a:r>
            <a:r>
              <a:rPr lang="en-GB" dirty="0"/>
              <a:t>/</a:t>
            </a:r>
            <a:r>
              <a:rPr lang="en-GB" dirty="0" err="1"/>
              <a:t>romikasaini</a:t>
            </a:r>
            <a:r>
              <a:rPr lang="en-GB" dirty="0"/>
              <a:t>/</a:t>
            </a:r>
            <a:r>
              <a:rPr lang="en-GB" dirty="0" err="1"/>
              <a:t>scRNAseq_pipeline</a:t>
            </a:r>
            <a:r>
              <a:rPr lang="en-GB" dirty="0"/>
              <a:t>/main/</a:t>
            </a:r>
            <a:r>
              <a:rPr lang="en-GB" dirty="0" err="1"/>
              <a:t>funcs.R</a:t>
            </a:r>
            <a:r>
              <a:rPr lang="en-GB" dirty="0"/>
              <a:t>")</a:t>
            </a:r>
          </a:p>
          <a:p>
            <a:endParaRPr lang="en-GB" dirty="0"/>
          </a:p>
          <a:p>
            <a:r>
              <a:rPr lang="en-GB" dirty="0" err="1"/>
              <a:t>process_input_folder</a:t>
            </a:r>
            <a:r>
              <a:rPr lang="en-GB" dirty="0"/>
              <a:t> &lt;- function (folder) {</a:t>
            </a:r>
          </a:p>
          <a:p>
            <a:r>
              <a:rPr lang="en-GB" dirty="0"/>
              <a:t>  </a:t>
            </a:r>
            <a:r>
              <a:rPr lang="en-GB" dirty="0" err="1"/>
              <a:t>setwd</a:t>
            </a:r>
            <a:r>
              <a:rPr lang="en-GB" dirty="0"/>
              <a:t>(folder)</a:t>
            </a:r>
          </a:p>
          <a:p>
            <a:r>
              <a:rPr lang="en-GB" dirty="0"/>
              <a:t>  y &lt;- </a:t>
            </a:r>
            <a:r>
              <a:rPr lang="en-GB" dirty="0" err="1"/>
              <a:t>SeuratSctype</a:t>
            </a:r>
            <a:r>
              <a:rPr lang="en-GB" dirty="0"/>
              <a:t>(</a:t>
            </a:r>
          </a:p>
          <a:p>
            <a:r>
              <a:rPr lang="en-GB" dirty="0"/>
              <a:t>    folder, save = T, plot = T, top20 = T, precise = T,</a:t>
            </a:r>
          </a:p>
          <a:p>
            <a:r>
              <a:rPr lang="en-GB" dirty="0"/>
              <a:t>    res = 0.8, </a:t>
            </a:r>
            <a:r>
              <a:rPr lang="en-GB" dirty="0" err="1"/>
              <a:t>N_dims</a:t>
            </a:r>
            <a:r>
              <a:rPr lang="en-GB" dirty="0"/>
              <a:t> = 10, </a:t>
            </a:r>
            <a:r>
              <a:rPr lang="en-GB" dirty="0" err="1"/>
              <a:t>UMAP_dims</a:t>
            </a:r>
            <a:r>
              <a:rPr lang="en-GB" dirty="0"/>
              <a:t> = 15</a:t>
            </a:r>
          </a:p>
          <a:p>
            <a:r>
              <a:rPr lang="en-GB" dirty="0"/>
              <a:t>  )</a:t>
            </a:r>
          </a:p>
          <a:p>
            <a:r>
              <a:rPr lang="en-GB" dirty="0"/>
              <a:t>  </a:t>
            </a:r>
            <a:r>
              <a:rPr lang="en-GB" dirty="0" err="1"/>
              <a:t>saveRDS</a:t>
            </a:r>
            <a:r>
              <a:rPr lang="en-GB" dirty="0"/>
              <a:t>(y, "</a:t>
            </a:r>
            <a:r>
              <a:rPr lang="en-GB" dirty="0" err="1"/>
              <a:t>SeuratSctype.data.rds</a:t>
            </a:r>
            <a:r>
              <a:rPr lang="en-GB" dirty="0"/>
              <a:t>")</a:t>
            </a:r>
          </a:p>
          <a:p>
            <a:r>
              <a:rPr lang="en-GB" dirty="0"/>
              <a:t>}</a:t>
            </a:r>
          </a:p>
          <a:p>
            <a:endParaRPr lang="en-GB" dirty="0"/>
          </a:p>
          <a:p>
            <a:r>
              <a:rPr lang="en-GB" dirty="0" err="1"/>
              <a:t>input_folders</a:t>
            </a:r>
            <a:r>
              <a:rPr lang="en-GB" dirty="0"/>
              <a:t> &lt;- c(</a:t>
            </a:r>
          </a:p>
          <a:p>
            <a:r>
              <a:rPr lang="en-GB" dirty="0"/>
              <a:t>"~/Batch1-3_170619-190619/count_190708_A00464_0083_BHKM3GDMXX/FHRB_1866_2/outs/</a:t>
            </a:r>
            <a:r>
              <a:rPr lang="en-GB" dirty="0" err="1"/>
              <a:t>filtered_feature_bc_matrix</a:t>
            </a:r>
            <a:r>
              <a:rPr lang="en-GB" dirty="0"/>
              <a:t>",</a:t>
            </a:r>
          </a:p>
          <a:p>
            <a:r>
              <a:rPr lang="en-GB" dirty="0"/>
              <a:t>"~/Batch1-3_170619-190619/count_190708_A00464_0083_BHKM3GDMXX/FHRB_2983_2/outs/</a:t>
            </a:r>
            <a:r>
              <a:rPr lang="en-GB" dirty="0" err="1"/>
              <a:t>filtered_feature_bc_matrix</a:t>
            </a:r>
            <a:r>
              <a:rPr lang="en-GB" dirty="0"/>
              <a:t>",</a:t>
            </a:r>
          </a:p>
          <a:p>
            <a:r>
              <a:rPr lang="en-GB" dirty="0"/>
              <a:t>"~/Batch1-3_170619-190619/count_190708_A00464_0083_BHKM3GDMXX/FHRB_4780_2/outs/</a:t>
            </a:r>
            <a:r>
              <a:rPr lang="en-GB" dirty="0" err="1"/>
              <a:t>filtered_feature_bc_matrix</a:t>
            </a:r>
            <a:r>
              <a:rPr lang="en-GB" dirty="0"/>
              <a:t>"</a:t>
            </a:r>
          </a:p>
          <a:p>
            <a:r>
              <a:rPr lang="en-GB" dirty="0"/>
              <a:t>)</a:t>
            </a:r>
          </a:p>
          <a:p>
            <a:endParaRPr lang="en-GB" dirty="0"/>
          </a:p>
          <a:p>
            <a:endParaRPr lang="en-GB" dirty="0"/>
          </a:p>
          <a:p>
            <a:endParaRPr lang="en-GB" dirty="0"/>
          </a:p>
          <a:p>
            <a:r>
              <a:rPr lang="en-GB" dirty="0"/>
              <a:t>foreach(</a:t>
            </a:r>
            <a:r>
              <a:rPr lang="en-GB" dirty="0" err="1"/>
              <a:t>i</a:t>
            </a:r>
            <a:r>
              <a:rPr lang="en-GB" dirty="0"/>
              <a:t>=1:length(</a:t>
            </a:r>
            <a:r>
              <a:rPr lang="en-GB" dirty="0" err="1"/>
              <a:t>input_folders</a:t>
            </a:r>
            <a:r>
              <a:rPr lang="en-GB" dirty="0"/>
              <a:t>)) %do%</a:t>
            </a:r>
          </a:p>
          <a:p>
            <a:r>
              <a:rPr lang="en-GB" dirty="0"/>
              <a:t>  </a:t>
            </a:r>
            <a:r>
              <a:rPr lang="en-GB" dirty="0" err="1"/>
              <a:t>process_input_folder</a:t>
            </a:r>
            <a:r>
              <a:rPr lang="en-GB" dirty="0"/>
              <a:t>(</a:t>
            </a:r>
            <a:r>
              <a:rPr lang="en-GB" dirty="0" err="1"/>
              <a:t>input_folders</a:t>
            </a:r>
            <a:r>
              <a:rPr lang="en-GB" dirty="0"/>
              <a:t>[</a:t>
            </a:r>
            <a:r>
              <a:rPr lang="en-GB" dirty="0" err="1"/>
              <a:t>i</a:t>
            </a:r>
            <a:r>
              <a:rPr lang="en-GB" dirty="0"/>
              <a:t>])</a:t>
            </a:r>
          </a:p>
          <a:p>
            <a:r>
              <a:rPr lang="en-GB" dirty="0"/>
              <a:t> </a:t>
            </a:r>
            <a:endParaRPr lang="en-FI" dirty="0"/>
          </a:p>
        </p:txBody>
      </p:sp>
      <p:sp>
        <p:nvSpPr>
          <p:cNvPr id="4" name="Slide Number Placeholder 3"/>
          <p:cNvSpPr>
            <a:spLocks noGrp="1"/>
          </p:cNvSpPr>
          <p:nvPr>
            <p:ph type="sldNum" sz="quarter" idx="5"/>
          </p:nvPr>
        </p:nvSpPr>
        <p:spPr/>
        <p:txBody>
          <a:bodyPr/>
          <a:lstStyle/>
          <a:p>
            <a:fld id="{062FFFFB-CB01-694C-B2ED-9AB1060C3349}" type="slidenum">
              <a:rPr lang="en-FI" smtClean="0"/>
              <a:t>6</a:t>
            </a:fld>
            <a:endParaRPr lang="en-FI"/>
          </a:p>
        </p:txBody>
      </p:sp>
    </p:spTree>
    <p:extLst>
      <p:ext uri="{BB962C8B-B14F-4D97-AF65-F5344CB8AC3E}">
        <p14:creationId xmlns:p14="http://schemas.microsoft.com/office/powerpoint/2010/main" val="336173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Obviously these are somewhat toy examples geared towards things you can readily do on your own computer.</a:t>
            </a:r>
          </a:p>
          <a:p>
            <a:r>
              <a:rPr lang="en-GB" dirty="0"/>
              <a:t>Hopefully you don’t have to do everything on your own computer. Many research institutions have their own beefy servers or compute clusters or have a deal with an compute infrastructure provider for using their equipment for this kind of heavy lifting. There the way you launch things are most likely very different. Often there’s some sort of a batch queue to witch you’d have to submit your jobs and in this case this code would look somewhat different. You may have to think about where the input data is located. Some of it may look intimidating, but on the up side you may get your analysis done more quickly compared to doing it on your own machine.</a:t>
            </a:r>
          </a:p>
          <a:p>
            <a:endParaRPr lang="en-GB" dirty="0"/>
          </a:p>
          <a:p>
            <a:r>
              <a:rPr lang="en-FI" dirty="0"/>
              <a:t>Now, presumably the reason why we are doing the analyses is not just the fun of doing it but the output. When we do the analysis interactively the output  may appear straight “on screen”. This won’t happen when batch processing. Instead, it needs to be persisted somewhere. In the example I gave you t</a:t>
            </a:r>
            <a:r>
              <a:rPr lang="en-GB" dirty="0"/>
              <a:t>h</a:t>
            </a:r>
            <a:r>
              <a:rPr lang="en-FI" dirty="0"/>
              <a:t>e output was 3 files – two plots that SeuratSctype generates, one for </a:t>
            </a:r>
            <a:r>
              <a:rPr lang="fi-FI" dirty="0"/>
              <a:t>QC and </a:t>
            </a:r>
            <a:r>
              <a:rPr lang="fi-FI" dirty="0" err="1"/>
              <a:t>the</a:t>
            </a:r>
            <a:r>
              <a:rPr lang="fi-FI" dirty="0"/>
              <a:t> </a:t>
            </a:r>
            <a:r>
              <a:rPr lang="fi-FI" dirty="0" err="1"/>
              <a:t>other</a:t>
            </a:r>
            <a:r>
              <a:rPr lang="fi-FI" dirty="0"/>
              <a:t> for </a:t>
            </a:r>
            <a:r>
              <a:rPr lang="fi-FI" dirty="0" err="1"/>
              <a:t>viewing</a:t>
            </a:r>
            <a:r>
              <a:rPr lang="fi-FI" dirty="0"/>
              <a:t> </a:t>
            </a:r>
            <a:r>
              <a:rPr lang="fi-FI" dirty="0" err="1"/>
              <a:t>the</a:t>
            </a:r>
            <a:r>
              <a:rPr lang="fi-FI" dirty="0"/>
              <a:t> </a:t>
            </a:r>
            <a:r>
              <a:rPr lang="fi-FI" dirty="0" err="1"/>
              <a:t>clusters</a:t>
            </a:r>
            <a:r>
              <a:rPr lang="fi-FI" dirty="0"/>
              <a:t>, and </a:t>
            </a:r>
            <a:r>
              <a:rPr lang="fi-FI" dirty="0" err="1"/>
              <a:t>the</a:t>
            </a:r>
            <a:r>
              <a:rPr lang="fi-FI" dirty="0"/>
              <a:t> </a:t>
            </a:r>
            <a:r>
              <a:rPr lang="fi-FI" dirty="0" err="1"/>
              <a:t>rds</a:t>
            </a:r>
            <a:r>
              <a:rPr lang="fi-FI" dirty="0"/>
              <a:t> </a:t>
            </a:r>
            <a:r>
              <a:rPr lang="fi-FI" dirty="0" err="1"/>
              <a:t>file</a:t>
            </a:r>
            <a:r>
              <a:rPr lang="fi-FI" dirty="0"/>
              <a:t> </a:t>
            </a:r>
            <a:r>
              <a:rPr lang="fi-FI" dirty="0" err="1"/>
              <a:t>encapsulating</a:t>
            </a:r>
            <a:r>
              <a:rPr lang="fi-FI" dirty="0"/>
              <a:t> </a:t>
            </a:r>
            <a:r>
              <a:rPr lang="fi-FI" dirty="0" err="1"/>
              <a:t>all</a:t>
            </a:r>
            <a:r>
              <a:rPr lang="fi-FI" dirty="0"/>
              <a:t> </a:t>
            </a:r>
            <a:r>
              <a:rPr lang="fi-FI" dirty="0" err="1"/>
              <a:t>the</a:t>
            </a:r>
            <a:r>
              <a:rPr lang="fi-FI" dirty="0"/>
              <a:t> data </a:t>
            </a:r>
            <a:r>
              <a:rPr lang="fi-FI" dirty="0" err="1"/>
              <a:t>the</a:t>
            </a:r>
            <a:r>
              <a:rPr lang="fi-FI" dirty="0"/>
              <a:t> </a:t>
            </a:r>
            <a:r>
              <a:rPr lang="fi-FI" dirty="0" err="1"/>
              <a:t>this</a:t>
            </a:r>
            <a:r>
              <a:rPr lang="fi-FI" dirty="0"/>
              <a:t> </a:t>
            </a:r>
            <a:r>
              <a:rPr lang="fi-FI" dirty="0" err="1"/>
              <a:t>analysis</a:t>
            </a:r>
            <a:r>
              <a:rPr lang="fi-FI" dirty="0"/>
              <a:t> </a:t>
            </a:r>
            <a:r>
              <a:rPr lang="fi-FI" dirty="0" err="1"/>
              <a:t>produces</a:t>
            </a:r>
            <a:r>
              <a:rPr lang="fi-FI" dirty="0"/>
              <a:t> – </a:t>
            </a:r>
            <a:r>
              <a:rPr lang="fi-FI" dirty="0" err="1"/>
              <a:t>which</a:t>
            </a:r>
            <a:r>
              <a:rPr lang="fi-FI" dirty="0"/>
              <a:t> </a:t>
            </a:r>
            <a:r>
              <a:rPr lang="fi-FI" dirty="0" err="1"/>
              <a:t>are</a:t>
            </a:r>
            <a:r>
              <a:rPr lang="fi-FI" dirty="0"/>
              <a:t> </a:t>
            </a:r>
            <a:r>
              <a:rPr lang="fi-FI" dirty="0" err="1"/>
              <a:t>saved</a:t>
            </a:r>
            <a:r>
              <a:rPr lang="fi-FI" dirty="0"/>
              <a:t> in </a:t>
            </a:r>
            <a:r>
              <a:rPr lang="fi-FI" dirty="0" err="1"/>
              <a:t>the</a:t>
            </a:r>
            <a:r>
              <a:rPr lang="fi-FI" dirty="0"/>
              <a:t> input </a:t>
            </a:r>
            <a:r>
              <a:rPr lang="fi-FI" dirty="0" err="1"/>
              <a:t>directory</a:t>
            </a:r>
            <a:r>
              <a:rPr lang="fi-FI" dirty="0"/>
              <a:t>. </a:t>
            </a:r>
            <a:r>
              <a:rPr lang="fi-FI" dirty="0" err="1"/>
              <a:t>This</a:t>
            </a:r>
            <a:r>
              <a:rPr lang="fi-FI" dirty="0"/>
              <a:t> is </a:t>
            </a:r>
            <a:r>
              <a:rPr lang="fi-FI" dirty="0" err="1"/>
              <a:t>good</a:t>
            </a:r>
            <a:r>
              <a:rPr lang="fi-FI" dirty="0"/>
              <a:t> in </a:t>
            </a:r>
            <a:r>
              <a:rPr lang="fi-FI" dirty="0" err="1"/>
              <a:t>the</a:t>
            </a:r>
            <a:r>
              <a:rPr lang="fi-FI" dirty="0"/>
              <a:t> </a:t>
            </a:r>
            <a:r>
              <a:rPr lang="fi-FI" dirty="0" err="1"/>
              <a:t>sense</a:t>
            </a:r>
            <a:r>
              <a:rPr lang="fi-FI" dirty="0"/>
              <a:t> </a:t>
            </a:r>
            <a:r>
              <a:rPr lang="fi-FI" dirty="0" err="1"/>
              <a:t>that</a:t>
            </a:r>
            <a:r>
              <a:rPr lang="fi-FI" dirty="0"/>
              <a:t> </a:t>
            </a:r>
            <a:r>
              <a:rPr lang="fi-FI" dirty="0" err="1"/>
              <a:t>the</a:t>
            </a:r>
            <a:r>
              <a:rPr lang="fi-FI" dirty="0"/>
              <a:t> output is </a:t>
            </a:r>
            <a:r>
              <a:rPr lang="fi-FI" dirty="0" err="1"/>
              <a:t>pretty</a:t>
            </a:r>
            <a:r>
              <a:rPr lang="fi-FI" dirty="0"/>
              <a:t> </a:t>
            </a:r>
            <a:r>
              <a:rPr lang="fi-FI" dirty="0" err="1"/>
              <a:t>tightly</a:t>
            </a:r>
            <a:r>
              <a:rPr lang="fi-FI" dirty="0"/>
              <a:t> </a:t>
            </a:r>
            <a:r>
              <a:rPr lang="fi-FI" dirty="0" err="1"/>
              <a:t>linked</a:t>
            </a:r>
            <a:r>
              <a:rPr lang="fi-FI" dirty="0"/>
              <a:t> </a:t>
            </a:r>
            <a:r>
              <a:rPr lang="fi-FI" dirty="0" err="1"/>
              <a:t>with</a:t>
            </a:r>
            <a:r>
              <a:rPr lang="fi-FI" dirty="0"/>
              <a:t> </a:t>
            </a:r>
            <a:r>
              <a:rPr lang="fi-FI" dirty="0" err="1"/>
              <a:t>the</a:t>
            </a:r>
            <a:r>
              <a:rPr lang="fi-FI" dirty="0"/>
              <a:t> input.</a:t>
            </a:r>
          </a:p>
          <a:p>
            <a:endParaRPr lang="fi-FI" dirty="0"/>
          </a:p>
          <a:p>
            <a:r>
              <a:rPr lang="fi-FI" dirty="0"/>
              <a:t>And </a:t>
            </a:r>
            <a:r>
              <a:rPr lang="fi-FI" dirty="0" err="1"/>
              <a:t>this</a:t>
            </a:r>
            <a:r>
              <a:rPr lang="fi-FI" dirty="0"/>
              <a:t> </a:t>
            </a:r>
            <a:r>
              <a:rPr lang="fi-FI" dirty="0" err="1"/>
              <a:t>may</a:t>
            </a:r>
            <a:r>
              <a:rPr lang="fi-FI" dirty="0"/>
              <a:t> </a:t>
            </a:r>
            <a:r>
              <a:rPr lang="fi-FI" dirty="0" err="1"/>
              <a:t>indeed</a:t>
            </a:r>
            <a:r>
              <a:rPr lang="fi-FI" dirty="0"/>
              <a:t> </a:t>
            </a:r>
            <a:r>
              <a:rPr lang="fi-FI" dirty="0" err="1"/>
              <a:t>be</a:t>
            </a:r>
            <a:r>
              <a:rPr lang="fi-FI" dirty="0"/>
              <a:t> </a:t>
            </a:r>
            <a:r>
              <a:rPr lang="fi-FI" dirty="0" err="1"/>
              <a:t>enough</a:t>
            </a:r>
            <a:r>
              <a:rPr lang="fi-FI" dirty="0"/>
              <a:t>.</a:t>
            </a:r>
          </a:p>
          <a:p>
            <a:r>
              <a:rPr lang="fi-FI" dirty="0" err="1"/>
              <a:t>But</a:t>
            </a:r>
            <a:r>
              <a:rPr lang="fi-FI" dirty="0"/>
              <a:t>… </a:t>
            </a:r>
            <a:r>
              <a:rPr lang="fi-FI" dirty="0" err="1"/>
              <a:t>what</a:t>
            </a:r>
            <a:r>
              <a:rPr lang="fi-FI" dirty="0"/>
              <a:t> </a:t>
            </a:r>
            <a:r>
              <a:rPr lang="fi-FI" dirty="0" err="1"/>
              <a:t>if</a:t>
            </a:r>
            <a:r>
              <a:rPr lang="fi-FI" dirty="0"/>
              <a:t> </a:t>
            </a:r>
            <a:r>
              <a:rPr lang="fi-FI" dirty="0" err="1"/>
              <a:t>you</a:t>
            </a:r>
            <a:r>
              <a:rPr lang="fi-FI" dirty="0"/>
              <a:t> </a:t>
            </a:r>
            <a:r>
              <a:rPr lang="fi-FI" dirty="0" err="1"/>
              <a:t>don’t</a:t>
            </a:r>
            <a:r>
              <a:rPr lang="fi-FI" dirty="0"/>
              <a:t> </a:t>
            </a:r>
            <a:r>
              <a:rPr lang="fi-FI" dirty="0" err="1"/>
              <a:t>have</a:t>
            </a:r>
            <a:r>
              <a:rPr lang="fi-FI" dirty="0"/>
              <a:t> </a:t>
            </a:r>
            <a:r>
              <a:rPr lang="fi-FI" dirty="0" err="1"/>
              <a:t>permissions</a:t>
            </a:r>
            <a:r>
              <a:rPr lang="fi-FI" dirty="0"/>
              <a:t> to </a:t>
            </a:r>
            <a:r>
              <a:rPr lang="fi-FI" dirty="0" err="1"/>
              <a:t>write</a:t>
            </a:r>
            <a:r>
              <a:rPr lang="fi-FI" dirty="0"/>
              <a:t> into </a:t>
            </a:r>
            <a:r>
              <a:rPr lang="fi-FI" dirty="0" err="1"/>
              <a:t>that</a:t>
            </a:r>
            <a:r>
              <a:rPr lang="fi-FI" dirty="0"/>
              <a:t> </a:t>
            </a:r>
            <a:r>
              <a:rPr lang="fi-FI" dirty="0" err="1"/>
              <a:t>directory</a:t>
            </a:r>
            <a:r>
              <a:rPr lang="fi-FI" dirty="0"/>
              <a:t> </a:t>
            </a:r>
            <a:r>
              <a:rPr lang="fi-FI" dirty="0" err="1"/>
              <a:t>because</a:t>
            </a:r>
            <a:r>
              <a:rPr lang="fi-FI" dirty="0"/>
              <a:t> as a </a:t>
            </a:r>
            <a:r>
              <a:rPr lang="fi-FI" dirty="0" err="1"/>
              <a:t>precautionary</a:t>
            </a:r>
            <a:r>
              <a:rPr lang="fi-FI" dirty="0"/>
              <a:t> </a:t>
            </a:r>
            <a:r>
              <a:rPr lang="fi-FI" dirty="0" err="1"/>
              <a:t>measure</a:t>
            </a:r>
            <a:r>
              <a:rPr lang="fi-FI" dirty="0"/>
              <a:t> </a:t>
            </a:r>
            <a:r>
              <a:rPr lang="fi-FI" dirty="0" err="1"/>
              <a:t>against</a:t>
            </a:r>
            <a:r>
              <a:rPr lang="fi-FI" dirty="0"/>
              <a:t> </a:t>
            </a:r>
            <a:r>
              <a:rPr lang="fi-FI" dirty="0" err="1"/>
              <a:t>accidental</a:t>
            </a:r>
            <a:r>
              <a:rPr lang="fi-FI" dirty="0"/>
              <a:t> data </a:t>
            </a:r>
            <a:r>
              <a:rPr lang="fi-FI" dirty="0" err="1"/>
              <a:t>deletion</a:t>
            </a:r>
            <a:r>
              <a:rPr lang="fi-FI" dirty="0"/>
              <a:t> </a:t>
            </a:r>
            <a:r>
              <a:rPr lang="fi-FI" dirty="0" err="1"/>
              <a:t>you</a:t>
            </a:r>
            <a:r>
              <a:rPr lang="fi-FI" dirty="0"/>
              <a:t> </a:t>
            </a:r>
            <a:r>
              <a:rPr lang="fi-FI" dirty="0" err="1"/>
              <a:t>can</a:t>
            </a:r>
            <a:r>
              <a:rPr lang="fi-FI" dirty="0"/>
              <a:t> </a:t>
            </a:r>
            <a:r>
              <a:rPr lang="fi-FI" dirty="0" err="1"/>
              <a:t>only</a:t>
            </a:r>
            <a:r>
              <a:rPr lang="fi-FI" dirty="0"/>
              <a:t> </a:t>
            </a:r>
            <a:r>
              <a:rPr lang="fi-FI" dirty="0" err="1"/>
              <a:t>have</a:t>
            </a:r>
            <a:r>
              <a:rPr lang="fi-FI" dirty="0"/>
              <a:t> </a:t>
            </a:r>
            <a:r>
              <a:rPr lang="fi-FI" dirty="0" err="1"/>
              <a:t>read</a:t>
            </a:r>
            <a:r>
              <a:rPr lang="fi-FI" dirty="0"/>
              <a:t> </a:t>
            </a:r>
            <a:r>
              <a:rPr lang="fi-FI" dirty="0" err="1"/>
              <a:t>only</a:t>
            </a:r>
            <a:r>
              <a:rPr lang="fi-FI" dirty="0"/>
              <a:t> </a:t>
            </a:r>
            <a:r>
              <a:rPr lang="fi-FI" dirty="0" err="1"/>
              <a:t>access</a:t>
            </a:r>
            <a:r>
              <a:rPr lang="fi-FI" dirty="0"/>
              <a:t>.</a:t>
            </a:r>
          </a:p>
          <a:p>
            <a:r>
              <a:rPr lang="fi-FI" dirty="0" err="1"/>
              <a:t>Or</a:t>
            </a:r>
            <a:r>
              <a:rPr lang="fi-FI" dirty="0"/>
              <a:t> </a:t>
            </a:r>
            <a:r>
              <a:rPr lang="fi-FI" dirty="0" err="1"/>
              <a:t>the</a:t>
            </a:r>
            <a:r>
              <a:rPr lang="fi-FI" dirty="0"/>
              <a:t> </a:t>
            </a:r>
            <a:r>
              <a:rPr lang="fi-FI" dirty="0" err="1"/>
              <a:t>opposite</a:t>
            </a:r>
            <a:r>
              <a:rPr lang="fi-FI" dirty="0"/>
              <a:t> – </a:t>
            </a:r>
            <a:r>
              <a:rPr lang="fi-FI" dirty="0" err="1"/>
              <a:t>you</a:t>
            </a:r>
            <a:r>
              <a:rPr lang="fi-FI" dirty="0"/>
              <a:t> </a:t>
            </a:r>
            <a:r>
              <a:rPr lang="fi-FI" dirty="0" err="1"/>
              <a:t>have</a:t>
            </a:r>
            <a:r>
              <a:rPr lang="fi-FI" dirty="0"/>
              <a:t> </a:t>
            </a:r>
            <a:r>
              <a:rPr lang="fi-FI" dirty="0" err="1"/>
              <a:t>everything</a:t>
            </a:r>
            <a:r>
              <a:rPr lang="fi-FI" dirty="0"/>
              <a:t> on *</a:t>
            </a:r>
            <a:r>
              <a:rPr lang="fi-FI" dirty="0" err="1"/>
              <a:t>your</a:t>
            </a:r>
            <a:r>
              <a:rPr lang="fi-FI" dirty="0"/>
              <a:t> *disk and </a:t>
            </a:r>
            <a:r>
              <a:rPr lang="fi-FI" dirty="0" err="1"/>
              <a:t>then</a:t>
            </a:r>
            <a:r>
              <a:rPr lang="fi-FI" dirty="0"/>
              <a:t> </a:t>
            </a:r>
            <a:r>
              <a:rPr lang="fi-FI" dirty="0" err="1"/>
              <a:t>want</a:t>
            </a:r>
            <a:r>
              <a:rPr lang="fi-FI" dirty="0"/>
              <a:t> </a:t>
            </a:r>
            <a:r>
              <a:rPr lang="fi-FI" dirty="0" err="1"/>
              <a:t>or</a:t>
            </a:r>
            <a:r>
              <a:rPr lang="fi-FI" dirty="0"/>
              <a:t> </a:t>
            </a:r>
            <a:r>
              <a:rPr lang="fi-FI" dirty="0" err="1"/>
              <a:t>need</a:t>
            </a:r>
            <a:r>
              <a:rPr lang="fi-FI" dirty="0"/>
              <a:t> to </a:t>
            </a:r>
            <a:r>
              <a:rPr lang="fi-FI" dirty="0" err="1"/>
              <a:t>share</a:t>
            </a:r>
            <a:r>
              <a:rPr lang="fi-FI" dirty="0"/>
              <a:t> it it </a:t>
            </a:r>
            <a:r>
              <a:rPr lang="fi-FI" dirty="0" err="1"/>
              <a:t>with</a:t>
            </a:r>
            <a:r>
              <a:rPr lang="fi-FI" dirty="0"/>
              <a:t> </a:t>
            </a:r>
            <a:r>
              <a:rPr lang="fi-FI" dirty="0" err="1"/>
              <a:t>your</a:t>
            </a:r>
            <a:r>
              <a:rPr lang="fi-FI" dirty="0"/>
              <a:t> </a:t>
            </a:r>
            <a:r>
              <a:rPr lang="fi-FI" dirty="0" err="1"/>
              <a:t>colleagues</a:t>
            </a:r>
            <a:r>
              <a:rPr lang="fi-FI" dirty="0"/>
              <a:t>.</a:t>
            </a:r>
          </a:p>
          <a:p>
            <a:r>
              <a:rPr lang="en-GB" dirty="0"/>
              <a:t>Also, since we are now looking across multiple samples, chances are that we want to compare these samples somehow, for example how similar or different they are. Sure, we have all the data encapsulated in the stored </a:t>
            </a:r>
            <a:r>
              <a:rPr lang="en-GB" dirty="0" err="1"/>
              <a:t>SeuratSctype</a:t>
            </a:r>
            <a:r>
              <a:rPr lang="en-GB" dirty="0"/>
              <a:t> objects which we can “resuscitate” quickly compared to creating them from the scratch, but in order to do so the person doing it has the be an R programmer.</a:t>
            </a:r>
          </a:p>
          <a:p>
            <a:endParaRPr lang="en-GB" dirty="0"/>
          </a:p>
          <a:p>
            <a:r>
              <a:rPr lang="en-GB" dirty="0"/>
              <a:t>Hence, it may be worth to make the data that we think is going to be used often more readily available. And by this I don’t mean just putting the relevant bits into yet another file of its own but into a database.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FI" dirty="0"/>
              <a:t>At FIMM we’ve been using something called TheDB which I originally developed for handling the data of our functional precision medicine program. Whereas this was time before single cell sequencing, we weren’t exactly suffering from the shortage of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FI" dirty="0"/>
          </a:p>
        </p:txBody>
      </p:sp>
      <p:sp>
        <p:nvSpPr>
          <p:cNvPr id="4" name="Slide Number Placeholder 3"/>
          <p:cNvSpPr>
            <a:spLocks noGrp="1"/>
          </p:cNvSpPr>
          <p:nvPr>
            <p:ph type="sldNum" sz="quarter" idx="5"/>
          </p:nvPr>
        </p:nvSpPr>
        <p:spPr/>
        <p:txBody>
          <a:bodyPr/>
          <a:lstStyle/>
          <a:p>
            <a:fld id="{062FFFFB-CB01-694C-B2ED-9AB1060C3349}" type="slidenum">
              <a:rPr lang="en-FI" smtClean="0"/>
              <a:t>7</a:t>
            </a:fld>
            <a:endParaRPr lang="en-FI"/>
          </a:p>
        </p:txBody>
      </p:sp>
    </p:spTree>
    <p:extLst>
      <p:ext uri="{BB962C8B-B14F-4D97-AF65-F5344CB8AC3E}">
        <p14:creationId xmlns:p14="http://schemas.microsoft.com/office/powerpoint/2010/main" val="19203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062FFFFB-CB01-694C-B2ED-9AB1060C3349}" type="slidenum">
              <a:rPr lang="en-FI" smtClean="0"/>
              <a:t>8</a:t>
            </a:fld>
            <a:endParaRPr lang="en-FI"/>
          </a:p>
        </p:txBody>
      </p:sp>
    </p:spTree>
    <p:extLst>
      <p:ext uri="{BB962C8B-B14F-4D97-AF65-F5344CB8AC3E}">
        <p14:creationId xmlns:p14="http://schemas.microsoft.com/office/powerpoint/2010/main" val="224133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user's perspective </a:t>
            </a:r>
            <a:r>
              <a:rPr lang="en-US" dirty="0" err="1"/>
              <a:t>TheDB</a:t>
            </a:r>
            <a:r>
              <a:rPr lang="en-US" dirty="0"/>
              <a:t> is a browser based point-and-click interface to many kinds of data. For example, the installation at FIMM contains records on:</a:t>
            </a:r>
          </a:p>
          <a:p>
            <a:r>
              <a:rPr lang="en-US" dirty="0"/>
              <a:t>* People, some of whom are patients</a:t>
            </a:r>
          </a:p>
          <a:p>
            <a:r>
              <a:rPr lang="en-US" dirty="0"/>
              <a:t>* their clinical lab results, diagnoses &amp; treatments</a:t>
            </a:r>
          </a:p>
          <a:p>
            <a:r>
              <a:rPr lang="en-US" dirty="0"/>
              <a:t>* samples they've donated</a:t>
            </a:r>
          </a:p>
          <a:p>
            <a:r>
              <a:rPr lang="en-US" dirty="0"/>
              <a:t>* omics data</a:t>
            </a:r>
          </a:p>
          <a:p>
            <a:r>
              <a:rPr lang="en-US" dirty="0"/>
              <a:t>* as well as questionnaires and answers,</a:t>
            </a:r>
          </a:p>
          <a:p>
            <a:r>
              <a:rPr lang="en-US" dirty="0" err="1"/>
              <a:t>TheDB</a:t>
            </a:r>
            <a:r>
              <a:rPr lang="en-US" dirty="0"/>
              <a:t> also handles images, videos and other files.</a:t>
            </a:r>
          </a:p>
        </p:txBody>
      </p:sp>
      <p:sp>
        <p:nvSpPr>
          <p:cNvPr id="4" name="Slide Number Placeholder 3"/>
          <p:cNvSpPr>
            <a:spLocks noGrp="1"/>
          </p:cNvSpPr>
          <p:nvPr>
            <p:ph type="sldNum" sz="quarter" idx="10"/>
          </p:nvPr>
        </p:nvSpPr>
        <p:spPr/>
        <p:txBody>
          <a:bodyPr/>
          <a:lstStyle/>
          <a:p>
            <a:fld id="{965912AB-57C7-BC4A-9FDF-D7C92202AF8B}" type="slidenum">
              <a:rPr lang="fi-FI" smtClean="0">
                <a:solidFill>
                  <a:srgbClr val="000000"/>
                </a:solidFill>
              </a:rPr>
              <a:pPr/>
              <a:t>10</a:t>
            </a:fld>
            <a:endParaRPr lang="fi-FI">
              <a:solidFill>
                <a:srgbClr val="000000"/>
              </a:solidFill>
            </a:endParaRPr>
          </a:p>
        </p:txBody>
      </p:sp>
    </p:spTree>
    <p:extLst>
      <p:ext uri="{BB962C8B-B14F-4D97-AF65-F5344CB8AC3E}">
        <p14:creationId xmlns:p14="http://schemas.microsoft.com/office/powerpoint/2010/main" val="3276422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the integrated "meta data" it provides a plain </a:t>
            </a:r>
            <a:r>
              <a:rPr lang="en-US" dirty="0" err="1"/>
              <a:t>english</a:t>
            </a:r>
            <a:r>
              <a:rPr lang="en-US" dirty="0"/>
              <a:t> view of the data. You don’t have to guess what the value in the gender field mean.</a:t>
            </a:r>
          </a:p>
          <a:p>
            <a:endParaRPr lang="en-US" dirty="0"/>
          </a:p>
          <a:p>
            <a:r>
              <a:rPr lang="en-US" dirty="0"/>
              <a:t>Every user can access only the data items to which the user has been granted access directly or via a role and only to a specified extent. By extent I mean that for a user a data item can be either completely invisible, or discoverable, i.e. appear in aggregate results, if there are enough of them, or visible or even editable.</a:t>
            </a:r>
          </a:p>
          <a:p>
            <a:endParaRPr lang="en-US" dirty="0"/>
          </a:p>
          <a:p>
            <a:r>
              <a:rPr lang="en-US" dirty="0"/>
              <a:t>Everything is logged and there is a record for every addition, change, deletion or even just accessing the data.</a:t>
            </a:r>
          </a:p>
          <a:p>
            <a:endParaRPr lang="en-US" dirty="0"/>
          </a:p>
        </p:txBody>
      </p:sp>
      <p:sp>
        <p:nvSpPr>
          <p:cNvPr id="4" name="Slide Number Placeholder 3"/>
          <p:cNvSpPr>
            <a:spLocks noGrp="1"/>
          </p:cNvSpPr>
          <p:nvPr>
            <p:ph type="sldNum" sz="quarter" idx="10"/>
          </p:nvPr>
        </p:nvSpPr>
        <p:spPr/>
        <p:txBody>
          <a:bodyPr/>
          <a:lstStyle/>
          <a:p>
            <a:fld id="{965912AB-57C7-BC4A-9FDF-D7C92202AF8B}" type="slidenum">
              <a:rPr lang="fi-FI" smtClean="0">
                <a:solidFill>
                  <a:srgbClr val="000000"/>
                </a:solidFill>
              </a:rPr>
              <a:pPr/>
              <a:t>11</a:t>
            </a:fld>
            <a:endParaRPr lang="fi-FI">
              <a:solidFill>
                <a:srgbClr val="000000"/>
              </a:solidFill>
            </a:endParaRPr>
          </a:p>
        </p:txBody>
      </p:sp>
    </p:spTree>
    <p:extLst>
      <p:ext uri="{BB962C8B-B14F-4D97-AF65-F5344CB8AC3E}">
        <p14:creationId xmlns:p14="http://schemas.microsoft.com/office/powerpoint/2010/main" val="7827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pPr>
              <a:defRPr/>
            </a:pPr>
            <a:fld id="{60AFCAFA-7E20-42F2-89BF-D1BF52349E11}" type="slidenum">
              <a:rPr lang="fi-FI" smtClean="0"/>
              <a:pPr>
                <a:defRPr/>
              </a:pPr>
              <a:t>12</a:t>
            </a:fld>
            <a:endParaRPr lang="fi-FI"/>
          </a:p>
        </p:txBody>
      </p:sp>
    </p:spTree>
    <p:extLst>
      <p:ext uri="{BB962C8B-B14F-4D97-AF65-F5344CB8AC3E}">
        <p14:creationId xmlns:p14="http://schemas.microsoft.com/office/powerpoint/2010/main" val="3205686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60784" name="Picture 16" descr="FIMM_cov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160772" name="Rectangle 4"/>
          <p:cNvSpPr>
            <a:spLocks noGrp="1" noChangeArrowheads="1"/>
          </p:cNvSpPr>
          <p:nvPr>
            <p:ph type="ctrTitle"/>
          </p:nvPr>
        </p:nvSpPr>
        <p:spPr>
          <a:xfrm>
            <a:off x="4368800" y="2060576"/>
            <a:ext cx="8255000" cy="1470025"/>
          </a:xfrm>
          <a:solidFill>
            <a:schemeClr val="accent2">
              <a:alpha val="88000"/>
            </a:schemeClr>
          </a:solidFill>
          <a:ln w="127000">
            <a:solidFill>
              <a:schemeClr val="bg1"/>
            </a:solidFill>
            <a:miter lim="800000"/>
            <a:headEnd/>
            <a:tailEnd/>
          </a:ln>
        </p:spPr>
        <p:txBody>
          <a:bodyPr lIns="360000" tIns="90000" rIns="360000" bIns="90000" anchor="ctr"/>
          <a:lstStyle>
            <a:lvl1pPr>
              <a:defRPr>
                <a:solidFill>
                  <a:schemeClr val="bg1"/>
                </a:solidFill>
              </a:defRPr>
            </a:lvl1pPr>
          </a:lstStyle>
          <a:p>
            <a:pPr lvl="0"/>
            <a:r>
              <a:rPr lang="fi-FI" noProof="0"/>
              <a:t>Click to edit Master title style</a:t>
            </a:r>
          </a:p>
        </p:txBody>
      </p:sp>
      <p:sp>
        <p:nvSpPr>
          <p:cNvPr id="160773" name="Rectangle 5"/>
          <p:cNvSpPr>
            <a:spLocks noGrp="1" noChangeArrowheads="1"/>
          </p:cNvSpPr>
          <p:nvPr>
            <p:ph type="subTitle" idx="1"/>
          </p:nvPr>
        </p:nvSpPr>
        <p:spPr>
          <a:xfrm>
            <a:off x="4368800" y="3598863"/>
            <a:ext cx="7103533" cy="982662"/>
          </a:xfrm>
        </p:spPr>
        <p:txBody>
          <a:bodyPr lIns="360000" tIns="90000" rIns="360000" bIns="90000"/>
          <a:lstStyle>
            <a:lvl1pPr marL="0" indent="0">
              <a:buFont typeface="Arial" charset="0"/>
              <a:buNone/>
              <a:defRPr sz="1800">
                <a:solidFill>
                  <a:schemeClr val="bg1"/>
                </a:solidFill>
              </a:defRPr>
            </a:lvl1pPr>
          </a:lstStyle>
          <a:p>
            <a:pPr lvl="0"/>
            <a:r>
              <a:rPr lang="fi-FI" noProof="0"/>
              <a:t>Click to edit Master subtitle style</a:t>
            </a:r>
          </a:p>
        </p:txBody>
      </p:sp>
      <p:sp>
        <p:nvSpPr>
          <p:cNvPr id="160776" name="Rectangle 8"/>
          <p:cNvSpPr>
            <a:spLocks noGrp="1" noChangeArrowheads="1"/>
          </p:cNvSpPr>
          <p:nvPr>
            <p:ph type="dt" sz="half" idx="2"/>
          </p:nvPr>
        </p:nvSpPr>
        <p:spPr>
          <a:xfrm>
            <a:off x="527051" y="6237288"/>
            <a:ext cx="2688167" cy="215900"/>
          </a:xfrm>
        </p:spPr>
        <p:txBody>
          <a:bodyPr/>
          <a:lstStyle>
            <a:lvl1pPr>
              <a:defRPr sz="900">
                <a:solidFill>
                  <a:schemeClr val="bg1"/>
                </a:solidFill>
              </a:defRPr>
            </a:lvl1pPr>
          </a:lstStyle>
          <a:p>
            <a:r>
              <a:rPr lang="fi-FI"/>
              <a:t>2022-10-06</a:t>
            </a:r>
          </a:p>
        </p:txBody>
      </p:sp>
      <p:sp>
        <p:nvSpPr>
          <p:cNvPr id="160781" name="Rectangle 13"/>
          <p:cNvSpPr>
            <a:spLocks noChangeArrowheads="1"/>
          </p:cNvSpPr>
          <p:nvPr userDrawn="1"/>
        </p:nvSpPr>
        <p:spPr bwMode="auto">
          <a:xfrm>
            <a:off x="527051" y="6553200"/>
            <a:ext cx="3744383" cy="115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fi-FI" sz="800">
                <a:solidFill>
                  <a:srgbClr val="808080"/>
                </a:solidFill>
              </a:rPr>
              <a:t>© FIMM </a:t>
            </a:r>
            <a:r>
              <a:rPr lang="fi-FI" sz="800">
                <a:solidFill>
                  <a:schemeClr val="accent1"/>
                </a:solidFill>
              </a:rPr>
              <a:t>- </a:t>
            </a:r>
            <a:r>
              <a:rPr lang="fi-FI" sz="800">
                <a:solidFill>
                  <a:srgbClr val="808080"/>
                </a:solidFill>
              </a:rPr>
              <a:t>Institiute for Molecular Medicine Finland</a:t>
            </a:r>
          </a:p>
        </p:txBody>
      </p:sp>
      <p:sp>
        <p:nvSpPr>
          <p:cNvPr id="160785" name="Rectangle 17"/>
          <p:cNvSpPr>
            <a:spLocks noChangeArrowheads="1"/>
          </p:cNvSpPr>
          <p:nvPr userDrawn="1"/>
        </p:nvSpPr>
        <p:spPr bwMode="auto">
          <a:xfrm>
            <a:off x="9935634" y="6553201"/>
            <a:ext cx="1344084" cy="188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r"/>
            <a:r>
              <a:rPr lang="fi-FI" sz="800">
                <a:solidFill>
                  <a:srgbClr val="808080"/>
                </a:solidFill>
              </a:rPr>
              <a:t>www.fimm.fi</a:t>
            </a:r>
          </a:p>
        </p:txBody>
      </p:sp>
    </p:spTree>
    <p:extLst>
      <p:ext uri="{BB962C8B-B14F-4D97-AF65-F5344CB8AC3E}">
        <p14:creationId xmlns:p14="http://schemas.microsoft.com/office/powerpoint/2010/main" val="318966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Footer Placeholder 3"/>
          <p:cNvSpPr>
            <a:spLocks noGrp="1"/>
          </p:cNvSpPr>
          <p:nvPr>
            <p:ph type="ftr" sz="quarter" idx="10"/>
          </p:nvPr>
        </p:nvSpPr>
        <p:spPr/>
        <p:txBody>
          <a:bodyPr/>
          <a:lstStyle>
            <a:lvl1pPr>
              <a:defRPr/>
            </a:lvl1pPr>
          </a:lstStyle>
          <a:p>
            <a:r>
              <a:rPr lang="fi-FI"/>
              <a:t>Imre Västrik</a:t>
            </a:r>
          </a:p>
        </p:txBody>
      </p:sp>
      <p:sp>
        <p:nvSpPr>
          <p:cNvPr id="5" name="Date Placeholder 4"/>
          <p:cNvSpPr>
            <a:spLocks noGrp="1"/>
          </p:cNvSpPr>
          <p:nvPr>
            <p:ph type="dt" sz="half" idx="11"/>
          </p:nvPr>
        </p:nvSpPr>
        <p:spPr/>
        <p:txBody>
          <a:bodyPr/>
          <a:lstStyle>
            <a:lvl1pPr>
              <a:defRPr/>
            </a:lvl1pPr>
          </a:lstStyle>
          <a:p>
            <a:r>
              <a:rPr lang="fi-FI"/>
              <a:t>2022-10-06</a:t>
            </a:r>
          </a:p>
        </p:txBody>
      </p:sp>
      <p:sp>
        <p:nvSpPr>
          <p:cNvPr id="6" name="Slide Number Placeholder 5"/>
          <p:cNvSpPr>
            <a:spLocks noGrp="1"/>
          </p:cNvSpPr>
          <p:nvPr>
            <p:ph type="sldNum" sz="quarter" idx="12"/>
          </p:nvPr>
        </p:nvSpPr>
        <p:spPr/>
        <p:txBody>
          <a:bodyPr/>
          <a:lstStyle>
            <a:lvl1pPr>
              <a:defRPr/>
            </a:lvl1pPr>
          </a:lstStyle>
          <a:p>
            <a:fld id="{4F3FDA03-B0EE-264F-998E-568271ABF395}" type="slidenum">
              <a:rPr lang="fi-FI"/>
              <a:pPr/>
              <a:t>‹#›</a:t>
            </a:fld>
            <a:endParaRPr lang="fi-FI"/>
          </a:p>
        </p:txBody>
      </p:sp>
    </p:spTree>
    <p:extLst>
      <p:ext uri="{BB962C8B-B14F-4D97-AF65-F5344CB8AC3E}">
        <p14:creationId xmlns:p14="http://schemas.microsoft.com/office/powerpoint/2010/main" val="160554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3517" y="260351"/>
            <a:ext cx="2616200" cy="5865813"/>
          </a:xfrm>
        </p:spPr>
        <p:txBody>
          <a:bodyPr vert="eaVert"/>
          <a:lstStyle/>
          <a:p>
            <a:r>
              <a:rPr lang="fi-FI"/>
              <a:t>Click to edit Master title style</a:t>
            </a:r>
            <a:endParaRPr lang="en-US"/>
          </a:p>
        </p:txBody>
      </p:sp>
      <p:sp>
        <p:nvSpPr>
          <p:cNvPr id="3" name="Vertical Text Placeholder 2"/>
          <p:cNvSpPr>
            <a:spLocks noGrp="1"/>
          </p:cNvSpPr>
          <p:nvPr>
            <p:ph type="body" orient="vert" idx="1"/>
          </p:nvPr>
        </p:nvSpPr>
        <p:spPr>
          <a:xfrm>
            <a:off x="814917" y="260351"/>
            <a:ext cx="7645400" cy="5865813"/>
          </a:xfrm>
        </p:spPr>
        <p:txBody>
          <a:bodyPr vert="eaVert"/>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Footer Placeholder 3"/>
          <p:cNvSpPr>
            <a:spLocks noGrp="1"/>
          </p:cNvSpPr>
          <p:nvPr>
            <p:ph type="ftr" sz="quarter" idx="10"/>
          </p:nvPr>
        </p:nvSpPr>
        <p:spPr/>
        <p:txBody>
          <a:bodyPr/>
          <a:lstStyle>
            <a:lvl1pPr>
              <a:defRPr/>
            </a:lvl1pPr>
          </a:lstStyle>
          <a:p>
            <a:r>
              <a:rPr lang="fi-FI"/>
              <a:t>Imre Västrik</a:t>
            </a:r>
          </a:p>
        </p:txBody>
      </p:sp>
      <p:sp>
        <p:nvSpPr>
          <p:cNvPr id="5" name="Date Placeholder 4"/>
          <p:cNvSpPr>
            <a:spLocks noGrp="1"/>
          </p:cNvSpPr>
          <p:nvPr>
            <p:ph type="dt" sz="half" idx="11"/>
          </p:nvPr>
        </p:nvSpPr>
        <p:spPr/>
        <p:txBody>
          <a:bodyPr/>
          <a:lstStyle>
            <a:lvl1pPr>
              <a:defRPr/>
            </a:lvl1pPr>
          </a:lstStyle>
          <a:p>
            <a:r>
              <a:rPr lang="fi-FI"/>
              <a:t>2022-10-06</a:t>
            </a:r>
          </a:p>
        </p:txBody>
      </p:sp>
      <p:sp>
        <p:nvSpPr>
          <p:cNvPr id="6" name="Slide Number Placeholder 5"/>
          <p:cNvSpPr>
            <a:spLocks noGrp="1"/>
          </p:cNvSpPr>
          <p:nvPr>
            <p:ph type="sldNum" sz="quarter" idx="12"/>
          </p:nvPr>
        </p:nvSpPr>
        <p:spPr/>
        <p:txBody>
          <a:bodyPr/>
          <a:lstStyle>
            <a:lvl1pPr>
              <a:defRPr/>
            </a:lvl1pPr>
          </a:lstStyle>
          <a:p>
            <a:fld id="{9ACD42F9-C848-8143-80FC-8D7E9E3E2CCB}" type="slidenum">
              <a:rPr lang="fi-FI"/>
              <a:pPr/>
              <a:t>‹#›</a:t>
            </a:fld>
            <a:endParaRPr lang="fi-FI"/>
          </a:p>
        </p:txBody>
      </p:sp>
    </p:spTree>
    <p:extLst>
      <p:ext uri="{BB962C8B-B14F-4D97-AF65-F5344CB8AC3E}">
        <p14:creationId xmlns:p14="http://schemas.microsoft.com/office/powerpoint/2010/main" val="182884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Otsikkodia">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8662" t="8022" r="10027" b="6415"/>
          <a:stretch/>
        </p:blipFill>
        <p:spPr>
          <a:xfrm>
            <a:off x="12558" y="-675456"/>
            <a:ext cx="9118735" cy="7996379"/>
          </a:xfrm>
          <a:prstGeom prst="rect">
            <a:avLst/>
          </a:prstGeom>
        </p:spPr>
      </p:pic>
      <p:pic>
        <p:nvPicPr>
          <p:cNvPr id="8" name="Picture 7"/>
          <p:cNvPicPr>
            <a:picLocks noChangeAspect="1"/>
          </p:cNvPicPr>
          <p:nvPr userDrawn="1"/>
        </p:nvPicPr>
        <p:blipFill>
          <a:blip r:embed="rId3"/>
          <a:stretch>
            <a:fillRect/>
          </a:stretch>
        </p:blipFill>
        <p:spPr>
          <a:xfrm>
            <a:off x="479376" y="260648"/>
            <a:ext cx="2965992" cy="1842405"/>
          </a:xfrm>
          <a:prstGeom prst="rect">
            <a:avLst/>
          </a:prstGeom>
        </p:spPr>
      </p:pic>
      <p:pic>
        <p:nvPicPr>
          <p:cNvPr id="9" name="Picture 8"/>
          <p:cNvPicPr>
            <a:picLocks noChangeAspect="1"/>
          </p:cNvPicPr>
          <p:nvPr userDrawn="1"/>
        </p:nvPicPr>
        <p:blipFill>
          <a:blip r:embed="rId4"/>
          <a:stretch>
            <a:fillRect/>
          </a:stretch>
        </p:blipFill>
        <p:spPr>
          <a:xfrm>
            <a:off x="9063224" y="85911"/>
            <a:ext cx="2724912" cy="2017143"/>
          </a:xfrm>
          <a:prstGeom prst="rect">
            <a:avLst/>
          </a:prstGeom>
        </p:spPr>
      </p:pic>
      <p:sp>
        <p:nvSpPr>
          <p:cNvPr id="160772" name="Rectangle 4"/>
          <p:cNvSpPr>
            <a:spLocks noGrp="1" noChangeArrowheads="1"/>
          </p:cNvSpPr>
          <p:nvPr>
            <p:ph type="ctrTitle"/>
          </p:nvPr>
        </p:nvSpPr>
        <p:spPr>
          <a:xfrm>
            <a:off x="5663954" y="3120401"/>
            <a:ext cx="6426492" cy="1470025"/>
          </a:xfrm>
          <a:solidFill>
            <a:schemeClr val="accent2">
              <a:alpha val="88000"/>
            </a:schemeClr>
          </a:solidFill>
          <a:ln w="127000">
            <a:solidFill>
              <a:schemeClr val="bg1"/>
            </a:solidFill>
            <a:miter lim="800000"/>
            <a:headEnd/>
            <a:tailEnd/>
          </a:ln>
        </p:spPr>
        <p:txBody>
          <a:bodyPr lIns="360000" tIns="90000" rIns="360000" bIns="90000" anchor="ctr"/>
          <a:lstStyle>
            <a:lvl1pPr>
              <a:defRPr b="0" i="0">
                <a:solidFill>
                  <a:schemeClr val="bg1"/>
                </a:solidFill>
                <a:latin typeface="Arial Narrow" panose="020B0604020202020204" pitchFamily="34" charset="0"/>
                <a:cs typeface="Arial Narrow" panose="020B0604020202020204" pitchFamily="34" charset="0"/>
              </a:defRPr>
            </a:lvl1pPr>
          </a:lstStyle>
          <a:p>
            <a:pPr lvl="0"/>
            <a:r>
              <a:rPr lang="fi-FI" noProof="0" dirty="0" err="1"/>
              <a:t>Click</a:t>
            </a:r>
            <a:r>
              <a:rPr lang="fi-FI" noProof="0" dirty="0"/>
              <a:t> to </a:t>
            </a:r>
            <a:r>
              <a:rPr lang="fi-FI" noProof="0" dirty="0" err="1"/>
              <a:t>edit</a:t>
            </a:r>
            <a:r>
              <a:rPr lang="fi-FI" noProof="0" dirty="0"/>
              <a:t> Master </a:t>
            </a:r>
            <a:r>
              <a:rPr lang="fi-FI" noProof="0" dirty="0" err="1"/>
              <a:t>title</a:t>
            </a:r>
            <a:r>
              <a:rPr lang="fi-FI" noProof="0" dirty="0"/>
              <a:t> </a:t>
            </a:r>
            <a:r>
              <a:rPr lang="fi-FI" noProof="0" dirty="0" err="1"/>
              <a:t>style</a:t>
            </a:r>
            <a:endParaRPr lang="fi-FI" noProof="0" dirty="0"/>
          </a:p>
        </p:txBody>
      </p:sp>
      <p:sp>
        <p:nvSpPr>
          <p:cNvPr id="160773" name="Rectangle 5"/>
          <p:cNvSpPr>
            <a:spLocks noGrp="1" noChangeArrowheads="1"/>
          </p:cNvSpPr>
          <p:nvPr>
            <p:ph type="subTitle" idx="1"/>
          </p:nvPr>
        </p:nvSpPr>
        <p:spPr>
          <a:xfrm>
            <a:off x="5779000" y="4604482"/>
            <a:ext cx="6311445" cy="982663"/>
          </a:xfrm>
        </p:spPr>
        <p:txBody>
          <a:bodyPr lIns="360000" tIns="90000" rIns="360000" bIns="90000"/>
          <a:lstStyle>
            <a:lvl1pPr marL="0" indent="0">
              <a:buFont typeface="Arial" charset="0"/>
              <a:buNone/>
              <a:defRPr sz="1800" b="0" i="0">
                <a:solidFill>
                  <a:schemeClr val="bg1"/>
                </a:solidFill>
                <a:latin typeface="Arial Narrow" panose="020B0604020202020204" pitchFamily="34" charset="0"/>
                <a:cs typeface="Arial Narrow" panose="020B0604020202020204" pitchFamily="34" charset="0"/>
              </a:defRPr>
            </a:lvl1pPr>
          </a:lstStyle>
          <a:p>
            <a:pPr lvl="0"/>
            <a:r>
              <a:rPr lang="fi-FI" noProof="0" dirty="0" err="1"/>
              <a:t>Click</a:t>
            </a:r>
            <a:r>
              <a:rPr lang="fi-FI" noProof="0" dirty="0"/>
              <a:t> to </a:t>
            </a:r>
            <a:r>
              <a:rPr lang="fi-FI" noProof="0" dirty="0" err="1"/>
              <a:t>edit</a:t>
            </a:r>
            <a:r>
              <a:rPr lang="fi-FI" noProof="0" dirty="0"/>
              <a:t> Master </a:t>
            </a:r>
            <a:r>
              <a:rPr lang="fi-FI" noProof="0" dirty="0" err="1"/>
              <a:t>subtitle</a:t>
            </a:r>
            <a:r>
              <a:rPr lang="fi-FI" noProof="0" dirty="0"/>
              <a:t> </a:t>
            </a:r>
            <a:r>
              <a:rPr lang="fi-FI" noProof="0" dirty="0" err="1"/>
              <a:t>style</a:t>
            </a:r>
            <a:endParaRPr lang="fi-FI" noProof="0" dirty="0"/>
          </a:p>
        </p:txBody>
      </p:sp>
    </p:spTree>
    <p:extLst>
      <p:ext uri="{BB962C8B-B14F-4D97-AF65-F5344CB8AC3E}">
        <p14:creationId xmlns:p14="http://schemas.microsoft.com/office/powerpoint/2010/main" val="4155062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tsikko ja sisältö">
    <p:bg>
      <p:bgPr>
        <a:solidFill>
          <a:schemeClr val="bg1"/>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439252" y="2"/>
            <a:ext cx="11360862" cy="1052735"/>
          </a:xfrm>
          <a:noFill/>
        </p:spPr>
        <p:txBody>
          <a:bodyPr/>
          <a:lstStyle>
            <a:lvl1pPr>
              <a:defRPr b="0">
                <a:solidFill>
                  <a:srgbClr val="0887A6"/>
                </a:solidFill>
              </a:defRPr>
            </a:lvl1pPr>
          </a:lstStyle>
          <a:p>
            <a:r>
              <a:rPr lang="fi-FI" dirty="0"/>
              <a:t>Muokkaa </a:t>
            </a:r>
            <a:r>
              <a:rPr lang="fi-FI" dirty="0" err="1"/>
              <a:t>perustyyl</a:t>
            </a:r>
            <a:r>
              <a:rPr lang="fi-FI" dirty="0"/>
              <a:t>. </a:t>
            </a:r>
            <a:r>
              <a:rPr lang="fi-FI" dirty="0" err="1"/>
              <a:t>napsautt</a:t>
            </a:r>
            <a:r>
              <a:rPr lang="fi-FI" dirty="0"/>
              <a:t>.</a:t>
            </a:r>
          </a:p>
        </p:txBody>
      </p:sp>
      <p:sp>
        <p:nvSpPr>
          <p:cNvPr id="6" name="Rectangle 14"/>
          <p:cNvSpPr>
            <a:spLocks noGrp="1" noChangeArrowheads="1"/>
          </p:cNvSpPr>
          <p:nvPr>
            <p:ph type="sldNum" sz="quarter" idx="12"/>
          </p:nvPr>
        </p:nvSpPr>
        <p:spPr>
          <a:ln/>
        </p:spPr>
        <p:txBody>
          <a:bodyPr/>
          <a:lstStyle>
            <a:lvl1pPr>
              <a:defRPr/>
            </a:lvl1pPr>
          </a:lstStyle>
          <a:p>
            <a:pPr>
              <a:defRPr/>
            </a:pPr>
            <a:fld id="{E826592F-4D86-4BCB-BC85-51B55473C1F0}" type="slidenum">
              <a:rPr lang="fi-FI"/>
              <a:pPr>
                <a:defRPr/>
              </a:pPr>
              <a:t>‹#›</a:t>
            </a:fld>
            <a:endParaRPr lang="fi-FI"/>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t="8022" r="10027" b="6415"/>
          <a:stretch/>
        </p:blipFill>
        <p:spPr>
          <a:xfrm>
            <a:off x="9503626" y="9973"/>
            <a:ext cx="2688375" cy="2130515"/>
          </a:xfrm>
          <a:prstGeom prst="rect">
            <a:avLst/>
          </a:prstGeom>
        </p:spPr>
      </p:pic>
      <p:sp>
        <p:nvSpPr>
          <p:cNvPr id="3" name="Sisällön paikkamerkki 2"/>
          <p:cNvSpPr>
            <a:spLocks noGrp="1"/>
          </p:cNvSpPr>
          <p:nvPr>
            <p:ph idx="1"/>
          </p:nvPr>
        </p:nvSpPr>
        <p:spPr>
          <a:xfrm>
            <a:off x="397901" y="1383792"/>
            <a:ext cx="11402213" cy="4752528"/>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6" name="Picture 15"/>
          <p:cNvPicPr>
            <a:picLocks noChangeAspect="1"/>
          </p:cNvPicPr>
          <p:nvPr userDrawn="1"/>
        </p:nvPicPr>
        <p:blipFill>
          <a:blip r:embed="rId3"/>
          <a:stretch>
            <a:fillRect/>
          </a:stretch>
        </p:blipFill>
        <p:spPr>
          <a:xfrm>
            <a:off x="1" y="5903561"/>
            <a:ext cx="1487488" cy="923993"/>
          </a:xfrm>
          <a:prstGeom prst="rect">
            <a:avLst/>
          </a:prstGeom>
        </p:spPr>
      </p:pic>
      <p:sp>
        <p:nvSpPr>
          <p:cNvPr id="17" name="Rectangle 8"/>
          <p:cNvSpPr>
            <a:spLocks noGrp="1" noChangeArrowheads="1"/>
          </p:cNvSpPr>
          <p:nvPr>
            <p:ph type="ftr" sz="quarter" idx="10"/>
          </p:nvPr>
        </p:nvSpPr>
        <p:spPr>
          <a:xfrm>
            <a:off x="3431705" y="6496052"/>
            <a:ext cx="6190671" cy="215899"/>
          </a:xfrm>
          <a:prstGeom prst="rect">
            <a:avLst/>
          </a:prstGeom>
          <a:ln/>
        </p:spPr>
        <p:txBody>
          <a:bodyPr/>
          <a:lstStyle>
            <a:lvl1pPr>
              <a:defRPr/>
            </a:lvl1pPr>
          </a:lstStyle>
          <a:p>
            <a:pPr>
              <a:defRPr/>
            </a:pPr>
            <a:r>
              <a:rPr lang="fi-FI"/>
              <a:t>Imre Västrik</a:t>
            </a:r>
            <a:endParaRPr lang="fi-FI" dirty="0"/>
          </a:p>
        </p:txBody>
      </p:sp>
      <p:sp>
        <p:nvSpPr>
          <p:cNvPr id="18" name="Rectangle 10"/>
          <p:cNvSpPr>
            <a:spLocks noGrp="1" noChangeArrowheads="1"/>
          </p:cNvSpPr>
          <p:nvPr>
            <p:ph type="dt" sz="half" idx="11"/>
          </p:nvPr>
        </p:nvSpPr>
        <p:spPr>
          <a:xfrm>
            <a:off x="1621541" y="6496051"/>
            <a:ext cx="1090083" cy="215900"/>
          </a:xfrm>
          <a:prstGeom prst="rect">
            <a:avLst/>
          </a:prstGeom>
          <a:ln/>
        </p:spPr>
        <p:txBody>
          <a:bodyPr/>
          <a:lstStyle>
            <a:lvl1pPr>
              <a:defRPr/>
            </a:lvl1pPr>
          </a:lstStyle>
          <a:p>
            <a:pPr>
              <a:defRPr/>
            </a:pPr>
            <a:r>
              <a:rPr lang="fi-FI"/>
              <a:t>2022-10-06</a:t>
            </a:r>
            <a:endParaRPr lang="fi-FI" dirty="0"/>
          </a:p>
        </p:txBody>
      </p:sp>
    </p:spTree>
    <p:extLst>
      <p:ext uri="{BB962C8B-B14F-4D97-AF65-F5344CB8AC3E}">
        <p14:creationId xmlns:p14="http://schemas.microsoft.com/office/powerpoint/2010/main" val="288288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bg>
      <p:bgPr>
        <a:solidFill>
          <a:schemeClr val="bg1"/>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963084" y="4406901"/>
            <a:ext cx="10363200" cy="1362075"/>
          </a:xfrm>
        </p:spPr>
        <p:txBody>
          <a:bodyPr anchor="t"/>
          <a:lstStyle>
            <a:lvl1pPr algn="l">
              <a:defRPr sz="4000" b="1" cap="all"/>
            </a:lvl1pPr>
          </a:lstStyle>
          <a:p>
            <a:r>
              <a:rPr lang="fi-FI"/>
              <a:t>Muokkaa perustyyl. napsautt.</a:t>
            </a:r>
          </a:p>
        </p:txBody>
      </p:sp>
      <p:sp>
        <p:nvSpPr>
          <p:cNvPr id="3" name="Tekstin paikkamerkki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fi-FI"/>
              <a:t>Muokkaa tekstin perustyylejä napsauttamalla</a:t>
            </a:r>
          </a:p>
        </p:txBody>
      </p:sp>
      <p:sp>
        <p:nvSpPr>
          <p:cNvPr id="4" name="Rectangle 8"/>
          <p:cNvSpPr>
            <a:spLocks noGrp="1" noChangeArrowheads="1"/>
          </p:cNvSpPr>
          <p:nvPr>
            <p:ph type="ftr" sz="quarter" idx="10"/>
          </p:nvPr>
        </p:nvSpPr>
        <p:spPr>
          <a:xfrm>
            <a:off x="3431705" y="6496052"/>
            <a:ext cx="6190671" cy="215899"/>
          </a:xfrm>
          <a:prstGeom prst="rect">
            <a:avLst/>
          </a:prstGeom>
          <a:ln/>
        </p:spPr>
        <p:txBody>
          <a:bodyPr/>
          <a:lstStyle>
            <a:lvl1pPr>
              <a:defRPr/>
            </a:lvl1pPr>
          </a:lstStyle>
          <a:p>
            <a:pPr>
              <a:defRPr/>
            </a:pPr>
            <a:r>
              <a:rPr lang="fi-FI"/>
              <a:t>Imre Västrik</a:t>
            </a:r>
            <a:endParaRPr lang="fi-FI" dirty="0"/>
          </a:p>
        </p:txBody>
      </p:sp>
      <p:sp>
        <p:nvSpPr>
          <p:cNvPr id="5" name="Rectangle 10"/>
          <p:cNvSpPr>
            <a:spLocks noGrp="1" noChangeArrowheads="1"/>
          </p:cNvSpPr>
          <p:nvPr>
            <p:ph type="dt" sz="half" idx="11"/>
          </p:nvPr>
        </p:nvSpPr>
        <p:spPr>
          <a:xfrm>
            <a:off x="1621541" y="6496051"/>
            <a:ext cx="1090083" cy="215900"/>
          </a:xfrm>
          <a:prstGeom prst="rect">
            <a:avLst/>
          </a:prstGeom>
          <a:ln/>
        </p:spPr>
        <p:txBody>
          <a:bodyPr/>
          <a:lstStyle>
            <a:lvl1pPr>
              <a:defRPr/>
            </a:lvl1pPr>
          </a:lstStyle>
          <a:p>
            <a:pPr>
              <a:defRPr/>
            </a:pPr>
            <a:r>
              <a:rPr lang="fi-FI"/>
              <a:t>2022-10-06</a:t>
            </a:r>
            <a:endParaRPr lang="fi-FI" dirty="0"/>
          </a:p>
        </p:txBody>
      </p:sp>
      <p:sp>
        <p:nvSpPr>
          <p:cNvPr id="6" name="Rectangle 14"/>
          <p:cNvSpPr>
            <a:spLocks noGrp="1" noChangeArrowheads="1"/>
          </p:cNvSpPr>
          <p:nvPr>
            <p:ph type="sldNum" sz="quarter" idx="12"/>
          </p:nvPr>
        </p:nvSpPr>
        <p:spPr>
          <a:ln/>
        </p:spPr>
        <p:txBody>
          <a:bodyPr/>
          <a:lstStyle>
            <a:lvl1pPr>
              <a:defRPr/>
            </a:lvl1pPr>
          </a:lstStyle>
          <a:p>
            <a:pPr>
              <a:defRPr/>
            </a:pPr>
            <a:fld id="{B347F676-0A8B-4AA3-B211-29FAB91E4C0C}" type="slidenum">
              <a:rPr lang="fi-FI"/>
              <a:pPr>
                <a:defRPr/>
              </a:pPr>
              <a:t>‹#›</a:t>
            </a:fld>
            <a:endParaRPr lang="fi-FI"/>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8022" r="10027" b="6415"/>
          <a:stretch/>
        </p:blipFill>
        <p:spPr>
          <a:xfrm>
            <a:off x="8968079" y="9973"/>
            <a:ext cx="3223923" cy="2554931"/>
          </a:xfrm>
          <a:prstGeom prst="rect">
            <a:avLst/>
          </a:prstGeom>
        </p:spPr>
      </p:pic>
      <p:pic>
        <p:nvPicPr>
          <p:cNvPr id="13" name="Picture 12"/>
          <p:cNvPicPr>
            <a:picLocks noChangeAspect="1"/>
          </p:cNvPicPr>
          <p:nvPr userDrawn="1"/>
        </p:nvPicPr>
        <p:blipFill>
          <a:blip r:embed="rId3"/>
          <a:stretch>
            <a:fillRect/>
          </a:stretch>
        </p:blipFill>
        <p:spPr>
          <a:xfrm>
            <a:off x="1" y="5903561"/>
            <a:ext cx="1487488" cy="923993"/>
          </a:xfrm>
          <a:prstGeom prst="rect">
            <a:avLst/>
          </a:prstGeom>
        </p:spPr>
      </p:pic>
    </p:spTree>
    <p:extLst>
      <p:ext uri="{BB962C8B-B14F-4D97-AF65-F5344CB8AC3E}">
        <p14:creationId xmlns:p14="http://schemas.microsoft.com/office/powerpoint/2010/main" val="3458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ertailu">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37"/>
            <a:ext cx="12192000" cy="1152128"/>
          </a:xfrm>
          <a:prstGeom prst="rect">
            <a:avLst/>
          </a:prstGeom>
          <a:solidFill>
            <a:srgbClr val="088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Tekstin paikkamerkki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dirty="0"/>
              <a:t>Muokkaa tekstin perustyylejä napsauttamalla</a:t>
            </a:r>
          </a:p>
        </p:txBody>
      </p:sp>
      <p:sp>
        <p:nvSpPr>
          <p:cNvPr id="4" name="Sisällön paikkamerkki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a:t>Muokkaa tekstin perustyylejä napsauttamalla</a:t>
            </a:r>
          </a:p>
        </p:txBody>
      </p:sp>
      <p:sp>
        <p:nvSpPr>
          <p:cNvPr id="6" name="Sisällön paikkamerkki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5" name="Slide Number Placeholder 14"/>
          <p:cNvSpPr>
            <a:spLocks noGrp="1"/>
          </p:cNvSpPr>
          <p:nvPr>
            <p:ph type="sldNum" sz="quarter" idx="12"/>
          </p:nvPr>
        </p:nvSpPr>
        <p:spPr/>
        <p:txBody>
          <a:bodyPr/>
          <a:lstStyle/>
          <a:p>
            <a:pPr>
              <a:defRPr/>
            </a:pPr>
            <a:fld id="{629ACFEC-1CC7-4FEA-B065-7AF86619FE42}" type="slidenum">
              <a:rPr lang="fi-FI" smtClean="0"/>
              <a:pPr>
                <a:defRPr/>
              </a:pPr>
              <a:t>‹#›</a:t>
            </a:fld>
            <a:endParaRPr lang="fi-FI"/>
          </a:p>
        </p:txBody>
      </p:sp>
      <p:sp>
        <p:nvSpPr>
          <p:cNvPr id="16" name="Title 15"/>
          <p:cNvSpPr>
            <a:spLocks noGrp="1"/>
          </p:cNvSpPr>
          <p:nvPr>
            <p:ph type="title"/>
          </p:nvPr>
        </p:nvSpPr>
        <p:spPr>
          <a:xfrm>
            <a:off x="609600" y="203318"/>
            <a:ext cx="10464800" cy="873087"/>
          </a:xfrm>
        </p:spPr>
        <p:txBody>
          <a:bodyPr/>
          <a:lstStyle>
            <a:lvl1pPr>
              <a:defRPr>
                <a:solidFill>
                  <a:schemeClr val="bg1"/>
                </a:solidFill>
              </a:defRPr>
            </a:lvl1pPr>
          </a:lstStyle>
          <a:p>
            <a:r>
              <a:rPr lang="en-US" dirty="0"/>
              <a:t>Click to edit Master title style</a:t>
            </a:r>
          </a:p>
        </p:txBody>
      </p:sp>
      <p:sp>
        <p:nvSpPr>
          <p:cNvPr id="20" name="Rectangle 8"/>
          <p:cNvSpPr>
            <a:spLocks noGrp="1" noChangeArrowheads="1"/>
          </p:cNvSpPr>
          <p:nvPr>
            <p:ph type="ftr" sz="quarter" idx="10"/>
          </p:nvPr>
        </p:nvSpPr>
        <p:spPr>
          <a:xfrm>
            <a:off x="3431705" y="6496052"/>
            <a:ext cx="6190671" cy="215899"/>
          </a:xfrm>
          <a:prstGeom prst="rect">
            <a:avLst/>
          </a:prstGeom>
          <a:ln/>
        </p:spPr>
        <p:txBody>
          <a:bodyPr/>
          <a:lstStyle>
            <a:lvl1pPr>
              <a:defRPr/>
            </a:lvl1pPr>
          </a:lstStyle>
          <a:p>
            <a:pPr>
              <a:defRPr/>
            </a:pPr>
            <a:r>
              <a:rPr lang="fi-FI"/>
              <a:t>Imre Västrik</a:t>
            </a:r>
            <a:endParaRPr lang="fi-FI" dirty="0"/>
          </a:p>
        </p:txBody>
      </p:sp>
      <p:sp>
        <p:nvSpPr>
          <p:cNvPr id="21" name="Rectangle 10"/>
          <p:cNvSpPr>
            <a:spLocks noGrp="1" noChangeArrowheads="1"/>
          </p:cNvSpPr>
          <p:nvPr>
            <p:ph type="dt" sz="half" idx="11"/>
          </p:nvPr>
        </p:nvSpPr>
        <p:spPr>
          <a:xfrm>
            <a:off x="1621541" y="6496051"/>
            <a:ext cx="1090083" cy="215900"/>
          </a:xfrm>
          <a:prstGeom prst="rect">
            <a:avLst/>
          </a:prstGeom>
          <a:ln/>
        </p:spPr>
        <p:txBody>
          <a:bodyPr/>
          <a:lstStyle>
            <a:lvl1pPr>
              <a:defRPr/>
            </a:lvl1pPr>
          </a:lstStyle>
          <a:p>
            <a:pPr>
              <a:defRPr/>
            </a:pPr>
            <a:r>
              <a:rPr lang="fi-FI"/>
              <a:t>2022-10-06</a:t>
            </a:r>
            <a:endParaRPr lang="fi-FI" dirty="0"/>
          </a:p>
        </p:txBody>
      </p:sp>
      <p:pic>
        <p:nvPicPr>
          <p:cNvPr id="22" name="Picture 21"/>
          <p:cNvPicPr>
            <a:picLocks noChangeAspect="1"/>
          </p:cNvPicPr>
          <p:nvPr userDrawn="1"/>
        </p:nvPicPr>
        <p:blipFill>
          <a:blip r:embed="rId2"/>
          <a:stretch>
            <a:fillRect/>
          </a:stretch>
        </p:blipFill>
        <p:spPr>
          <a:xfrm>
            <a:off x="1" y="5903561"/>
            <a:ext cx="1487488" cy="923993"/>
          </a:xfrm>
          <a:prstGeom prst="rect">
            <a:avLst/>
          </a:prstGeom>
        </p:spPr>
      </p:pic>
    </p:spTree>
    <p:extLst>
      <p:ext uri="{BB962C8B-B14F-4D97-AF65-F5344CB8AC3E}">
        <p14:creationId xmlns:p14="http://schemas.microsoft.com/office/powerpoint/2010/main" val="2624227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Vain otsikko">
    <p:bg>
      <p:bgPr>
        <a:solidFill>
          <a:schemeClr val="bg1"/>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sz="quarter" idx="12"/>
          </p:nvPr>
        </p:nvSpPr>
        <p:spPr>
          <a:ln/>
        </p:spPr>
        <p:txBody>
          <a:bodyPr/>
          <a:lstStyle>
            <a:lvl1pPr>
              <a:defRPr/>
            </a:lvl1pPr>
          </a:lstStyle>
          <a:p>
            <a:pPr>
              <a:defRPr/>
            </a:pPr>
            <a:fld id="{9D88677E-8D08-4BAA-9777-169E26D62855}" type="slidenum">
              <a:rPr lang="fi-FI"/>
              <a:pPr>
                <a:defRPr/>
              </a:pPr>
              <a:t>‹#›</a:t>
            </a:fld>
            <a:endParaRPr lang="fi-FI"/>
          </a:p>
        </p:txBody>
      </p:sp>
      <p:sp>
        <p:nvSpPr>
          <p:cNvPr id="15" name="Otsikko 1"/>
          <p:cNvSpPr>
            <a:spLocks noGrp="1"/>
          </p:cNvSpPr>
          <p:nvPr>
            <p:ph type="title"/>
          </p:nvPr>
        </p:nvSpPr>
        <p:spPr>
          <a:xfrm>
            <a:off x="439252" y="2"/>
            <a:ext cx="9833213" cy="1052735"/>
          </a:xfrm>
          <a:noFill/>
        </p:spPr>
        <p:txBody>
          <a:bodyPr/>
          <a:lstStyle>
            <a:lvl1pPr>
              <a:defRPr b="0">
                <a:solidFill>
                  <a:srgbClr val="0887A6"/>
                </a:solidFill>
              </a:defRPr>
            </a:lvl1pPr>
          </a:lstStyle>
          <a:p>
            <a:r>
              <a:rPr lang="fi-FI" dirty="0"/>
              <a:t>Muokkaa </a:t>
            </a:r>
            <a:r>
              <a:rPr lang="fi-FI" dirty="0" err="1"/>
              <a:t>perustyyl</a:t>
            </a:r>
            <a:r>
              <a:rPr lang="fi-FI" dirty="0"/>
              <a:t>. </a:t>
            </a:r>
            <a:r>
              <a:rPr lang="fi-FI" dirty="0" err="1"/>
              <a:t>napsautt</a:t>
            </a:r>
            <a:r>
              <a:rPr lang="fi-FI" dirty="0"/>
              <a:t>.</a:t>
            </a: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t="8022" r="10027" b="6415"/>
          <a:stretch/>
        </p:blipFill>
        <p:spPr>
          <a:xfrm>
            <a:off x="9503626" y="9973"/>
            <a:ext cx="2688375" cy="2130515"/>
          </a:xfrm>
          <a:prstGeom prst="rect">
            <a:avLst/>
          </a:prstGeom>
        </p:spPr>
      </p:pic>
      <p:pic>
        <p:nvPicPr>
          <p:cNvPr id="18" name="Picture 17"/>
          <p:cNvPicPr>
            <a:picLocks noChangeAspect="1"/>
          </p:cNvPicPr>
          <p:nvPr userDrawn="1"/>
        </p:nvPicPr>
        <p:blipFill>
          <a:blip r:embed="rId3"/>
          <a:stretch>
            <a:fillRect/>
          </a:stretch>
        </p:blipFill>
        <p:spPr>
          <a:xfrm>
            <a:off x="1" y="5903561"/>
            <a:ext cx="1487488" cy="923993"/>
          </a:xfrm>
          <a:prstGeom prst="rect">
            <a:avLst/>
          </a:prstGeom>
        </p:spPr>
      </p:pic>
      <p:sp>
        <p:nvSpPr>
          <p:cNvPr id="19" name="Rectangle 8"/>
          <p:cNvSpPr>
            <a:spLocks noGrp="1" noChangeArrowheads="1"/>
          </p:cNvSpPr>
          <p:nvPr>
            <p:ph type="ftr" sz="quarter" idx="10"/>
          </p:nvPr>
        </p:nvSpPr>
        <p:spPr>
          <a:xfrm>
            <a:off x="3431705" y="6496052"/>
            <a:ext cx="6190671" cy="215899"/>
          </a:xfrm>
          <a:prstGeom prst="rect">
            <a:avLst/>
          </a:prstGeom>
          <a:ln/>
        </p:spPr>
        <p:txBody>
          <a:bodyPr/>
          <a:lstStyle>
            <a:lvl1pPr>
              <a:defRPr/>
            </a:lvl1pPr>
          </a:lstStyle>
          <a:p>
            <a:pPr>
              <a:defRPr/>
            </a:pPr>
            <a:r>
              <a:rPr lang="fi-FI"/>
              <a:t>Imre Västrik</a:t>
            </a:r>
            <a:endParaRPr lang="fi-FI" dirty="0"/>
          </a:p>
        </p:txBody>
      </p:sp>
      <p:sp>
        <p:nvSpPr>
          <p:cNvPr id="20" name="Rectangle 10"/>
          <p:cNvSpPr>
            <a:spLocks noGrp="1" noChangeArrowheads="1"/>
          </p:cNvSpPr>
          <p:nvPr>
            <p:ph type="dt" sz="half" idx="11"/>
          </p:nvPr>
        </p:nvSpPr>
        <p:spPr>
          <a:xfrm>
            <a:off x="1621541" y="6496051"/>
            <a:ext cx="1090083" cy="215900"/>
          </a:xfrm>
          <a:prstGeom prst="rect">
            <a:avLst/>
          </a:prstGeom>
          <a:ln/>
        </p:spPr>
        <p:txBody>
          <a:bodyPr/>
          <a:lstStyle>
            <a:lvl1pPr>
              <a:defRPr/>
            </a:lvl1pPr>
          </a:lstStyle>
          <a:p>
            <a:pPr>
              <a:defRPr/>
            </a:pPr>
            <a:r>
              <a:rPr lang="fi-FI"/>
              <a:t>2022-10-06</a:t>
            </a:r>
            <a:endParaRPr lang="fi-FI" dirty="0"/>
          </a:p>
        </p:txBody>
      </p:sp>
    </p:spTree>
    <p:extLst>
      <p:ext uri="{BB962C8B-B14F-4D97-AF65-F5344CB8AC3E}">
        <p14:creationId xmlns:p14="http://schemas.microsoft.com/office/powerpoint/2010/main" val="174233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Tyhjä">
    <p:bg>
      <p:bgPr>
        <a:solidFill>
          <a:schemeClr val="bg1"/>
        </a:solidFill>
        <a:effectLst/>
      </p:bgPr>
    </p:bg>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a:ln/>
        </p:spPr>
        <p:txBody>
          <a:bodyPr/>
          <a:lstStyle>
            <a:lvl1pPr>
              <a:defRPr/>
            </a:lvl1pPr>
          </a:lstStyle>
          <a:p>
            <a:pPr>
              <a:defRPr/>
            </a:pPr>
            <a:fld id="{634B8E34-BB85-418F-BD37-3A9D03CA465E}" type="slidenum">
              <a:rPr lang="fi-FI"/>
              <a:pPr>
                <a:defRPr/>
              </a:pPr>
              <a:t>‹#›</a:t>
            </a:fld>
            <a:endParaRPr lang="fi-FI"/>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8022" r="10027" b="6415"/>
          <a:stretch/>
        </p:blipFill>
        <p:spPr>
          <a:xfrm>
            <a:off x="9503626" y="9973"/>
            <a:ext cx="2688375" cy="2130515"/>
          </a:xfrm>
          <a:prstGeom prst="rect">
            <a:avLst/>
          </a:prstGeom>
        </p:spPr>
      </p:pic>
      <p:pic>
        <p:nvPicPr>
          <p:cNvPr id="12" name="Picture 11"/>
          <p:cNvPicPr>
            <a:picLocks noChangeAspect="1"/>
          </p:cNvPicPr>
          <p:nvPr userDrawn="1"/>
        </p:nvPicPr>
        <p:blipFill>
          <a:blip r:embed="rId3"/>
          <a:stretch>
            <a:fillRect/>
          </a:stretch>
        </p:blipFill>
        <p:spPr>
          <a:xfrm>
            <a:off x="1" y="5903561"/>
            <a:ext cx="1487488" cy="923993"/>
          </a:xfrm>
          <a:prstGeom prst="rect">
            <a:avLst/>
          </a:prstGeom>
        </p:spPr>
      </p:pic>
      <p:sp>
        <p:nvSpPr>
          <p:cNvPr id="13" name="Rectangle 8"/>
          <p:cNvSpPr>
            <a:spLocks noGrp="1" noChangeArrowheads="1"/>
          </p:cNvSpPr>
          <p:nvPr>
            <p:ph type="ftr" sz="quarter" idx="10"/>
          </p:nvPr>
        </p:nvSpPr>
        <p:spPr>
          <a:xfrm>
            <a:off x="3431705" y="6496052"/>
            <a:ext cx="6190671" cy="215899"/>
          </a:xfrm>
          <a:prstGeom prst="rect">
            <a:avLst/>
          </a:prstGeom>
          <a:ln/>
        </p:spPr>
        <p:txBody>
          <a:bodyPr/>
          <a:lstStyle>
            <a:lvl1pPr>
              <a:defRPr/>
            </a:lvl1pPr>
          </a:lstStyle>
          <a:p>
            <a:pPr>
              <a:defRPr/>
            </a:pPr>
            <a:r>
              <a:rPr lang="fi-FI"/>
              <a:t>Imre Västrik</a:t>
            </a:r>
            <a:endParaRPr lang="fi-FI" dirty="0"/>
          </a:p>
        </p:txBody>
      </p:sp>
      <p:sp>
        <p:nvSpPr>
          <p:cNvPr id="14" name="Rectangle 10"/>
          <p:cNvSpPr>
            <a:spLocks noGrp="1" noChangeArrowheads="1"/>
          </p:cNvSpPr>
          <p:nvPr>
            <p:ph type="dt" sz="half" idx="11"/>
          </p:nvPr>
        </p:nvSpPr>
        <p:spPr>
          <a:xfrm>
            <a:off x="1621541" y="6496051"/>
            <a:ext cx="1090083" cy="215900"/>
          </a:xfrm>
          <a:prstGeom prst="rect">
            <a:avLst/>
          </a:prstGeom>
          <a:ln/>
        </p:spPr>
        <p:txBody>
          <a:bodyPr/>
          <a:lstStyle>
            <a:lvl1pPr>
              <a:defRPr/>
            </a:lvl1pPr>
          </a:lstStyle>
          <a:p>
            <a:pPr>
              <a:defRPr/>
            </a:pPr>
            <a:r>
              <a:rPr lang="fi-FI"/>
              <a:t>2022-10-06</a:t>
            </a:r>
            <a:endParaRPr lang="fi-FI" dirty="0"/>
          </a:p>
        </p:txBody>
      </p:sp>
    </p:spTree>
    <p:extLst>
      <p:ext uri="{BB962C8B-B14F-4D97-AF65-F5344CB8AC3E}">
        <p14:creationId xmlns:p14="http://schemas.microsoft.com/office/powerpoint/2010/main" val="253427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Click to edit Master title style</a:t>
            </a:r>
            <a:endParaRPr lang="en-US"/>
          </a:p>
        </p:txBody>
      </p:sp>
      <p:sp>
        <p:nvSpPr>
          <p:cNvPr id="3" name="Content Placeholder 2"/>
          <p:cNvSpPr>
            <a:spLocks noGrp="1"/>
          </p:cNvSpPr>
          <p:nvPr>
            <p:ph idx="1"/>
          </p:nvPr>
        </p:nvSpPr>
        <p:spPr/>
        <p:txBody>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Footer Placeholder 3"/>
          <p:cNvSpPr>
            <a:spLocks noGrp="1"/>
          </p:cNvSpPr>
          <p:nvPr>
            <p:ph type="ftr" sz="quarter" idx="10"/>
          </p:nvPr>
        </p:nvSpPr>
        <p:spPr/>
        <p:txBody>
          <a:bodyPr/>
          <a:lstStyle>
            <a:lvl1pPr>
              <a:defRPr/>
            </a:lvl1pPr>
          </a:lstStyle>
          <a:p>
            <a:r>
              <a:rPr lang="fi-FI"/>
              <a:t>Imre Västrik</a:t>
            </a:r>
          </a:p>
        </p:txBody>
      </p:sp>
      <p:sp>
        <p:nvSpPr>
          <p:cNvPr id="5" name="Date Placeholder 4"/>
          <p:cNvSpPr>
            <a:spLocks noGrp="1"/>
          </p:cNvSpPr>
          <p:nvPr>
            <p:ph type="dt" sz="half" idx="11"/>
          </p:nvPr>
        </p:nvSpPr>
        <p:spPr/>
        <p:txBody>
          <a:bodyPr/>
          <a:lstStyle>
            <a:lvl1pPr>
              <a:defRPr/>
            </a:lvl1pPr>
          </a:lstStyle>
          <a:p>
            <a:r>
              <a:rPr lang="fi-FI"/>
              <a:t>2022-10-06</a:t>
            </a:r>
          </a:p>
        </p:txBody>
      </p:sp>
      <p:sp>
        <p:nvSpPr>
          <p:cNvPr id="6" name="Slide Number Placeholder 5"/>
          <p:cNvSpPr>
            <a:spLocks noGrp="1"/>
          </p:cNvSpPr>
          <p:nvPr>
            <p:ph type="sldNum" sz="quarter" idx="12"/>
          </p:nvPr>
        </p:nvSpPr>
        <p:spPr/>
        <p:txBody>
          <a:bodyPr/>
          <a:lstStyle>
            <a:lvl1pPr>
              <a:defRPr/>
            </a:lvl1pPr>
          </a:lstStyle>
          <a:p>
            <a:fld id="{B3AAADB6-C438-3744-82E8-5DBFF0879D16}" type="slidenum">
              <a:rPr lang="fi-FI"/>
              <a:pPr/>
              <a:t>‹#›</a:t>
            </a:fld>
            <a:endParaRPr lang="fi-FI"/>
          </a:p>
        </p:txBody>
      </p:sp>
    </p:spTree>
    <p:extLst>
      <p:ext uri="{BB962C8B-B14F-4D97-AF65-F5344CB8AC3E}">
        <p14:creationId xmlns:p14="http://schemas.microsoft.com/office/powerpoint/2010/main" val="210690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fi-FI"/>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i-FI"/>
              <a:t>Click to edit Master text styles</a:t>
            </a:r>
          </a:p>
        </p:txBody>
      </p:sp>
      <p:sp>
        <p:nvSpPr>
          <p:cNvPr id="4" name="Footer Placeholder 3"/>
          <p:cNvSpPr>
            <a:spLocks noGrp="1"/>
          </p:cNvSpPr>
          <p:nvPr>
            <p:ph type="ftr" sz="quarter" idx="10"/>
          </p:nvPr>
        </p:nvSpPr>
        <p:spPr/>
        <p:txBody>
          <a:bodyPr/>
          <a:lstStyle>
            <a:lvl1pPr>
              <a:defRPr/>
            </a:lvl1pPr>
          </a:lstStyle>
          <a:p>
            <a:r>
              <a:rPr lang="fi-FI"/>
              <a:t>Imre Västrik</a:t>
            </a:r>
          </a:p>
        </p:txBody>
      </p:sp>
      <p:sp>
        <p:nvSpPr>
          <p:cNvPr id="5" name="Date Placeholder 4"/>
          <p:cNvSpPr>
            <a:spLocks noGrp="1"/>
          </p:cNvSpPr>
          <p:nvPr>
            <p:ph type="dt" sz="half" idx="11"/>
          </p:nvPr>
        </p:nvSpPr>
        <p:spPr/>
        <p:txBody>
          <a:bodyPr/>
          <a:lstStyle>
            <a:lvl1pPr>
              <a:defRPr/>
            </a:lvl1pPr>
          </a:lstStyle>
          <a:p>
            <a:r>
              <a:rPr lang="fi-FI"/>
              <a:t>2022-10-06</a:t>
            </a:r>
          </a:p>
        </p:txBody>
      </p:sp>
      <p:sp>
        <p:nvSpPr>
          <p:cNvPr id="6" name="Slide Number Placeholder 5"/>
          <p:cNvSpPr>
            <a:spLocks noGrp="1"/>
          </p:cNvSpPr>
          <p:nvPr>
            <p:ph type="sldNum" sz="quarter" idx="12"/>
          </p:nvPr>
        </p:nvSpPr>
        <p:spPr/>
        <p:txBody>
          <a:bodyPr/>
          <a:lstStyle>
            <a:lvl1pPr>
              <a:defRPr/>
            </a:lvl1pPr>
          </a:lstStyle>
          <a:p>
            <a:fld id="{2399CA3D-801A-8D46-9CE6-0A29D445A3AA}" type="slidenum">
              <a:rPr lang="fi-FI"/>
              <a:pPr/>
              <a:t>‹#›</a:t>
            </a:fld>
            <a:endParaRPr lang="fi-FI"/>
          </a:p>
        </p:txBody>
      </p:sp>
    </p:spTree>
    <p:extLst>
      <p:ext uri="{BB962C8B-B14F-4D97-AF65-F5344CB8AC3E}">
        <p14:creationId xmlns:p14="http://schemas.microsoft.com/office/powerpoint/2010/main" val="279751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Click to edit Master title style</a:t>
            </a:r>
            <a:endParaRPr lang="en-US"/>
          </a:p>
        </p:txBody>
      </p:sp>
      <p:sp>
        <p:nvSpPr>
          <p:cNvPr id="3" name="Content Placeholder 2"/>
          <p:cNvSpPr>
            <a:spLocks noGrp="1"/>
          </p:cNvSpPr>
          <p:nvPr>
            <p:ph sz="half" idx="1"/>
          </p:nvPr>
        </p:nvSpPr>
        <p:spPr>
          <a:xfrm>
            <a:off x="814917" y="1557339"/>
            <a:ext cx="5130800"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Content Placeholder 3"/>
          <p:cNvSpPr>
            <a:spLocks noGrp="1"/>
          </p:cNvSpPr>
          <p:nvPr>
            <p:ph sz="half" idx="2"/>
          </p:nvPr>
        </p:nvSpPr>
        <p:spPr>
          <a:xfrm>
            <a:off x="6148917" y="1557339"/>
            <a:ext cx="5130800"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5" name="Footer Placeholder 4"/>
          <p:cNvSpPr>
            <a:spLocks noGrp="1"/>
          </p:cNvSpPr>
          <p:nvPr>
            <p:ph type="ftr" sz="quarter" idx="10"/>
          </p:nvPr>
        </p:nvSpPr>
        <p:spPr/>
        <p:txBody>
          <a:bodyPr/>
          <a:lstStyle>
            <a:lvl1pPr>
              <a:defRPr/>
            </a:lvl1pPr>
          </a:lstStyle>
          <a:p>
            <a:r>
              <a:rPr lang="fi-FI"/>
              <a:t>Imre Västrik</a:t>
            </a:r>
          </a:p>
        </p:txBody>
      </p:sp>
      <p:sp>
        <p:nvSpPr>
          <p:cNvPr id="6" name="Date Placeholder 5"/>
          <p:cNvSpPr>
            <a:spLocks noGrp="1"/>
          </p:cNvSpPr>
          <p:nvPr>
            <p:ph type="dt" sz="half" idx="11"/>
          </p:nvPr>
        </p:nvSpPr>
        <p:spPr/>
        <p:txBody>
          <a:bodyPr/>
          <a:lstStyle>
            <a:lvl1pPr>
              <a:defRPr/>
            </a:lvl1pPr>
          </a:lstStyle>
          <a:p>
            <a:r>
              <a:rPr lang="fi-FI"/>
              <a:t>2022-10-06</a:t>
            </a:r>
          </a:p>
        </p:txBody>
      </p:sp>
      <p:sp>
        <p:nvSpPr>
          <p:cNvPr id="7" name="Slide Number Placeholder 6"/>
          <p:cNvSpPr>
            <a:spLocks noGrp="1"/>
          </p:cNvSpPr>
          <p:nvPr>
            <p:ph type="sldNum" sz="quarter" idx="12"/>
          </p:nvPr>
        </p:nvSpPr>
        <p:spPr/>
        <p:txBody>
          <a:bodyPr/>
          <a:lstStyle>
            <a:lvl1pPr>
              <a:defRPr/>
            </a:lvl1pPr>
          </a:lstStyle>
          <a:p>
            <a:fld id="{9C13ED1D-310E-EA40-9D4A-85B3FCBEAE63}" type="slidenum">
              <a:rPr lang="fi-FI"/>
              <a:pPr/>
              <a:t>‹#›</a:t>
            </a:fld>
            <a:endParaRPr lang="fi-FI"/>
          </a:p>
        </p:txBody>
      </p:sp>
    </p:spTree>
    <p:extLst>
      <p:ext uri="{BB962C8B-B14F-4D97-AF65-F5344CB8AC3E}">
        <p14:creationId xmlns:p14="http://schemas.microsoft.com/office/powerpoint/2010/main" val="185828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fi-FI"/>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7" name="Footer Placeholder 6"/>
          <p:cNvSpPr>
            <a:spLocks noGrp="1"/>
          </p:cNvSpPr>
          <p:nvPr>
            <p:ph type="ftr" sz="quarter" idx="10"/>
          </p:nvPr>
        </p:nvSpPr>
        <p:spPr/>
        <p:txBody>
          <a:bodyPr/>
          <a:lstStyle>
            <a:lvl1pPr>
              <a:defRPr/>
            </a:lvl1pPr>
          </a:lstStyle>
          <a:p>
            <a:r>
              <a:rPr lang="fi-FI"/>
              <a:t>Imre Västrik</a:t>
            </a:r>
          </a:p>
        </p:txBody>
      </p:sp>
      <p:sp>
        <p:nvSpPr>
          <p:cNvPr id="8" name="Date Placeholder 7"/>
          <p:cNvSpPr>
            <a:spLocks noGrp="1"/>
          </p:cNvSpPr>
          <p:nvPr>
            <p:ph type="dt" sz="half" idx="11"/>
          </p:nvPr>
        </p:nvSpPr>
        <p:spPr/>
        <p:txBody>
          <a:bodyPr/>
          <a:lstStyle>
            <a:lvl1pPr>
              <a:defRPr/>
            </a:lvl1pPr>
          </a:lstStyle>
          <a:p>
            <a:r>
              <a:rPr lang="fi-FI"/>
              <a:t>2022-10-06</a:t>
            </a:r>
          </a:p>
        </p:txBody>
      </p:sp>
      <p:sp>
        <p:nvSpPr>
          <p:cNvPr id="9" name="Slide Number Placeholder 8"/>
          <p:cNvSpPr>
            <a:spLocks noGrp="1"/>
          </p:cNvSpPr>
          <p:nvPr>
            <p:ph type="sldNum" sz="quarter" idx="12"/>
          </p:nvPr>
        </p:nvSpPr>
        <p:spPr/>
        <p:txBody>
          <a:bodyPr/>
          <a:lstStyle>
            <a:lvl1pPr>
              <a:defRPr/>
            </a:lvl1pPr>
          </a:lstStyle>
          <a:p>
            <a:fld id="{BDC3EF71-A01D-694B-8DE9-C36ACDE0A08D}" type="slidenum">
              <a:rPr lang="fi-FI"/>
              <a:pPr/>
              <a:t>‹#›</a:t>
            </a:fld>
            <a:endParaRPr lang="fi-FI"/>
          </a:p>
        </p:txBody>
      </p:sp>
    </p:spTree>
    <p:extLst>
      <p:ext uri="{BB962C8B-B14F-4D97-AF65-F5344CB8AC3E}">
        <p14:creationId xmlns:p14="http://schemas.microsoft.com/office/powerpoint/2010/main" val="141411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fi-FI"/>
              <a:t>Imre Västrik</a:t>
            </a:r>
          </a:p>
        </p:txBody>
      </p:sp>
      <p:sp>
        <p:nvSpPr>
          <p:cNvPr id="4" name="Date Placeholder 3"/>
          <p:cNvSpPr>
            <a:spLocks noGrp="1"/>
          </p:cNvSpPr>
          <p:nvPr>
            <p:ph type="dt" sz="half" idx="11"/>
          </p:nvPr>
        </p:nvSpPr>
        <p:spPr/>
        <p:txBody>
          <a:bodyPr/>
          <a:lstStyle>
            <a:lvl1pPr>
              <a:defRPr/>
            </a:lvl1pPr>
          </a:lstStyle>
          <a:p>
            <a:r>
              <a:rPr lang="fi-FI"/>
              <a:t>2022-10-06</a:t>
            </a:r>
          </a:p>
        </p:txBody>
      </p:sp>
      <p:sp>
        <p:nvSpPr>
          <p:cNvPr id="5" name="Slide Number Placeholder 4"/>
          <p:cNvSpPr>
            <a:spLocks noGrp="1"/>
          </p:cNvSpPr>
          <p:nvPr>
            <p:ph type="sldNum" sz="quarter" idx="12"/>
          </p:nvPr>
        </p:nvSpPr>
        <p:spPr/>
        <p:txBody>
          <a:bodyPr/>
          <a:lstStyle>
            <a:lvl1pPr>
              <a:defRPr/>
            </a:lvl1pPr>
          </a:lstStyle>
          <a:p>
            <a:fld id="{BB524FCA-0B59-4543-A331-61AC725F87F3}" type="slidenum">
              <a:rPr lang="fi-FI"/>
              <a:pPr/>
              <a:t>‹#›</a:t>
            </a:fld>
            <a:endParaRPr lang="fi-FI"/>
          </a:p>
        </p:txBody>
      </p:sp>
    </p:spTree>
    <p:extLst>
      <p:ext uri="{BB962C8B-B14F-4D97-AF65-F5344CB8AC3E}">
        <p14:creationId xmlns:p14="http://schemas.microsoft.com/office/powerpoint/2010/main" val="413552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i-FI"/>
              <a:t>Imre Västrik</a:t>
            </a:r>
          </a:p>
        </p:txBody>
      </p:sp>
      <p:sp>
        <p:nvSpPr>
          <p:cNvPr id="3" name="Date Placeholder 2"/>
          <p:cNvSpPr>
            <a:spLocks noGrp="1"/>
          </p:cNvSpPr>
          <p:nvPr>
            <p:ph type="dt" sz="half" idx="11"/>
          </p:nvPr>
        </p:nvSpPr>
        <p:spPr/>
        <p:txBody>
          <a:bodyPr/>
          <a:lstStyle>
            <a:lvl1pPr>
              <a:defRPr/>
            </a:lvl1pPr>
          </a:lstStyle>
          <a:p>
            <a:r>
              <a:rPr lang="fi-FI"/>
              <a:t>2022-10-06</a:t>
            </a:r>
          </a:p>
        </p:txBody>
      </p:sp>
      <p:sp>
        <p:nvSpPr>
          <p:cNvPr id="4" name="Slide Number Placeholder 3"/>
          <p:cNvSpPr>
            <a:spLocks noGrp="1"/>
          </p:cNvSpPr>
          <p:nvPr>
            <p:ph type="sldNum" sz="quarter" idx="12"/>
          </p:nvPr>
        </p:nvSpPr>
        <p:spPr/>
        <p:txBody>
          <a:bodyPr/>
          <a:lstStyle>
            <a:lvl1pPr>
              <a:defRPr/>
            </a:lvl1pPr>
          </a:lstStyle>
          <a:p>
            <a:fld id="{66537CC4-6A02-9343-AA75-A334672607F5}" type="slidenum">
              <a:rPr lang="fi-FI"/>
              <a:pPr/>
              <a:t>‹#›</a:t>
            </a:fld>
            <a:endParaRPr lang="fi-FI"/>
          </a:p>
        </p:txBody>
      </p:sp>
    </p:spTree>
    <p:extLst>
      <p:ext uri="{BB962C8B-B14F-4D97-AF65-F5344CB8AC3E}">
        <p14:creationId xmlns:p14="http://schemas.microsoft.com/office/powerpoint/2010/main" val="359787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fi-FI"/>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Footer Placeholder 4"/>
          <p:cNvSpPr>
            <a:spLocks noGrp="1"/>
          </p:cNvSpPr>
          <p:nvPr>
            <p:ph type="ftr" sz="quarter" idx="10"/>
          </p:nvPr>
        </p:nvSpPr>
        <p:spPr/>
        <p:txBody>
          <a:bodyPr/>
          <a:lstStyle>
            <a:lvl1pPr>
              <a:defRPr/>
            </a:lvl1pPr>
          </a:lstStyle>
          <a:p>
            <a:r>
              <a:rPr lang="fi-FI"/>
              <a:t>Imre Västrik</a:t>
            </a:r>
          </a:p>
        </p:txBody>
      </p:sp>
      <p:sp>
        <p:nvSpPr>
          <p:cNvPr id="6" name="Date Placeholder 5"/>
          <p:cNvSpPr>
            <a:spLocks noGrp="1"/>
          </p:cNvSpPr>
          <p:nvPr>
            <p:ph type="dt" sz="half" idx="11"/>
          </p:nvPr>
        </p:nvSpPr>
        <p:spPr/>
        <p:txBody>
          <a:bodyPr/>
          <a:lstStyle>
            <a:lvl1pPr>
              <a:defRPr/>
            </a:lvl1pPr>
          </a:lstStyle>
          <a:p>
            <a:r>
              <a:rPr lang="fi-FI"/>
              <a:t>2022-10-06</a:t>
            </a:r>
          </a:p>
        </p:txBody>
      </p:sp>
      <p:sp>
        <p:nvSpPr>
          <p:cNvPr id="7" name="Slide Number Placeholder 6"/>
          <p:cNvSpPr>
            <a:spLocks noGrp="1"/>
          </p:cNvSpPr>
          <p:nvPr>
            <p:ph type="sldNum" sz="quarter" idx="12"/>
          </p:nvPr>
        </p:nvSpPr>
        <p:spPr/>
        <p:txBody>
          <a:bodyPr/>
          <a:lstStyle>
            <a:lvl1pPr>
              <a:defRPr/>
            </a:lvl1pPr>
          </a:lstStyle>
          <a:p>
            <a:fld id="{D50D7039-F73E-4B49-B362-C3A33C658FED}" type="slidenum">
              <a:rPr lang="fi-FI"/>
              <a:pPr/>
              <a:t>‹#›</a:t>
            </a:fld>
            <a:endParaRPr lang="fi-FI"/>
          </a:p>
        </p:txBody>
      </p:sp>
    </p:spTree>
    <p:extLst>
      <p:ext uri="{BB962C8B-B14F-4D97-AF65-F5344CB8AC3E}">
        <p14:creationId xmlns:p14="http://schemas.microsoft.com/office/powerpoint/2010/main" val="263752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fi-FI"/>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Footer Placeholder 4"/>
          <p:cNvSpPr>
            <a:spLocks noGrp="1"/>
          </p:cNvSpPr>
          <p:nvPr>
            <p:ph type="ftr" sz="quarter" idx="10"/>
          </p:nvPr>
        </p:nvSpPr>
        <p:spPr/>
        <p:txBody>
          <a:bodyPr/>
          <a:lstStyle>
            <a:lvl1pPr>
              <a:defRPr/>
            </a:lvl1pPr>
          </a:lstStyle>
          <a:p>
            <a:r>
              <a:rPr lang="fi-FI"/>
              <a:t>Imre Västrik</a:t>
            </a:r>
          </a:p>
        </p:txBody>
      </p:sp>
      <p:sp>
        <p:nvSpPr>
          <p:cNvPr id="6" name="Date Placeholder 5"/>
          <p:cNvSpPr>
            <a:spLocks noGrp="1"/>
          </p:cNvSpPr>
          <p:nvPr>
            <p:ph type="dt" sz="half" idx="11"/>
          </p:nvPr>
        </p:nvSpPr>
        <p:spPr/>
        <p:txBody>
          <a:bodyPr/>
          <a:lstStyle>
            <a:lvl1pPr>
              <a:defRPr/>
            </a:lvl1pPr>
          </a:lstStyle>
          <a:p>
            <a:r>
              <a:rPr lang="fi-FI"/>
              <a:t>2022-10-06</a:t>
            </a:r>
          </a:p>
        </p:txBody>
      </p:sp>
      <p:sp>
        <p:nvSpPr>
          <p:cNvPr id="7" name="Slide Number Placeholder 6"/>
          <p:cNvSpPr>
            <a:spLocks noGrp="1"/>
          </p:cNvSpPr>
          <p:nvPr>
            <p:ph type="sldNum" sz="quarter" idx="12"/>
          </p:nvPr>
        </p:nvSpPr>
        <p:spPr/>
        <p:txBody>
          <a:bodyPr/>
          <a:lstStyle>
            <a:lvl1pPr>
              <a:defRPr/>
            </a:lvl1pPr>
          </a:lstStyle>
          <a:p>
            <a:fld id="{F2269CB8-AEF9-CB4B-8A09-6CDE399EDF83}" type="slidenum">
              <a:rPr lang="fi-FI"/>
              <a:pPr/>
              <a:t>‹#›</a:t>
            </a:fld>
            <a:endParaRPr lang="fi-FI"/>
          </a:p>
        </p:txBody>
      </p:sp>
    </p:spTree>
    <p:extLst>
      <p:ext uri="{BB962C8B-B14F-4D97-AF65-F5344CB8AC3E}">
        <p14:creationId xmlns:p14="http://schemas.microsoft.com/office/powerpoint/2010/main" val="82360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9750" name="Rectangle 6"/>
          <p:cNvSpPr>
            <a:spLocks noGrp="1" noChangeArrowheads="1"/>
          </p:cNvSpPr>
          <p:nvPr>
            <p:ph type="title"/>
          </p:nvPr>
        </p:nvSpPr>
        <p:spPr bwMode="auto">
          <a:xfrm>
            <a:off x="814917" y="260351"/>
            <a:ext cx="10464800" cy="10842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36000" rIns="91440" bIns="36000" numCol="1" anchor="b" anchorCtr="0" compatLnSpc="1">
            <a:prstTxWarp prst="textNoShape">
              <a:avLst/>
            </a:prstTxWarp>
          </a:bodyPr>
          <a:lstStyle/>
          <a:p>
            <a:pPr lvl="0"/>
            <a:r>
              <a:rPr lang="fi-FI"/>
              <a:t>Click to edit master style</a:t>
            </a:r>
          </a:p>
        </p:txBody>
      </p:sp>
      <p:sp>
        <p:nvSpPr>
          <p:cNvPr id="159751" name="Rectangle 7"/>
          <p:cNvSpPr>
            <a:spLocks noGrp="1" noChangeArrowheads="1"/>
          </p:cNvSpPr>
          <p:nvPr>
            <p:ph type="body" idx="1"/>
          </p:nvPr>
        </p:nvSpPr>
        <p:spPr bwMode="auto">
          <a:xfrm>
            <a:off x="814917" y="1557339"/>
            <a:ext cx="10464800" cy="45688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p>
        </p:txBody>
      </p:sp>
      <p:sp>
        <p:nvSpPr>
          <p:cNvPr id="159752" name="Rectangle 8"/>
          <p:cNvSpPr>
            <a:spLocks noGrp="1" noChangeArrowheads="1"/>
          </p:cNvSpPr>
          <p:nvPr>
            <p:ph type="ftr" sz="quarter" idx="3"/>
          </p:nvPr>
        </p:nvSpPr>
        <p:spPr bwMode="auto">
          <a:xfrm>
            <a:off x="3088218" y="6496051"/>
            <a:ext cx="7198783" cy="207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800">
                <a:solidFill>
                  <a:srgbClr val="333333"/>
                </a:solidFill>
                <a:latin typeface="Arial Narrow" charset="0"/>
                <a:ea typeface="Arial Narrow" charset="0"/>
                <a:cs typeface="Arial Narrow" charset="0"/>
              </a:defRPr>
            </a:lvl1pPr>
          </a:lstStyle>
          <a:p>
            <a:r>
              <a:rPr lang="fi-FI"/>
              <a:t>Imre Västrik</a:t>
            </a:r>
          </a:p>
        </p:txBody>
      </p:sp>
      <p:sp>
        <p:nvSpPr>
          <p:cNvPr id="159754" name="Rectangle 10"/>
          <p:cNvSpPr>
            <a:spLocks noGrp="1" noChangeArrowheads="1"/>
          </p:cNvSpPr>
          <p:nvPr>
            <p:ph type="dt" sz="half" idx="2"/>
          </p:nvPr>
        </p:nvSpPr>
        <p:spPr bwMode="auto">
          <a:xfrm>
            <a:off x="1869017" y="6496050"/>
            <a:ext cx="1090083" cy="215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800">
                <a:solidFill>
                  <a:schemeClr val="bg2"/>
                </a:solidFill>
                <a:latin typeface="Arial Narrow" charset="0"/>
                <a:ea typeface="Arial Narrow" charset="0"/>
                <a:cs typeface="Arial Narrow" charset="0"/>
              </a:defRPr>
            </a:lvl1pPr>
          </a:lstStyle>
          <a:p>
            <a:r>
              <a:rPr lang="fi-FI"/>
              <a:t>2022-10-06</a:t>
            </a:r>
          </a:p>
        </p:txBody>
      </p:sp>
      <p:sp>
        <p:nvSpPr>
          <p:cNvPr id="159755" name="Line 11"/>
          <p:cNvSpPr>
            <a:spLocks noChangeShapeType="1"/>
          </p:cNvSpPr>
          <p:nvPr userDrawn="1"/>
        </p:nvSpPr>
        <p:spPr bwMode="auto">
          <a:xfrm>
            <a:off x="431801" y="6348413"/>
            <a:ext cx="11521017"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159758" name="Rectangle 14"/>
          <p:cNvSpPr>
            <a:spLocks noGrp="1" noChangeArrowheads="1"/>
          </p:cNvSpPr>
          <p:nvPr>
            <p:ph type="sldNum" sz="quarter" idx="4"/>
          </p:nvPr>
        </p:nvSpPr>
        <p:spPr bwMode="auto">
          <a:xfrm>
            <a:off x="11472334" y="6477001"/>
            <a:ext cx="539751" cy="2460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Narrow" charset="0"/>
                <a:ea typeface="Arial Narrow" charset="0"/>
                <a:cs typeface="Arial Narrow" charset="0"/>
              </a:defRPr>
            </a:lvl1pPr>
          </a:lstStyle>
          <a:p>
            <a:fld id="{7F121BAF-CA92-B449-91F2-B64A2A646D88}" type="slidenum">
              <a:rPr lang="fi-FI" smtClean="0"/>
              <a:pPr/>
              <a:t>‹#›</a:t>
            </a:fld>
            <a:endParaRPr lang="fi-FI"/>
          </a:p>
        </p:txBody>
      </p:sp>
      <p:sp>
        <p:nvSpPr>
          <p:cNvPr id="159760" name="Rectangle 16"/>
          <p:cNvSpPr>
            <a:spLocks noChangeArrowheads="1"/>
          </p:cNvSpPr>
          <p:nvPr userDrawn="1"/>
        </p:nvSpPr>
        <p:spPr bwMode="auto">
          <a:xfrm>
            <a:off x="9935634" y="6505576"/>
            <a:ext cx="1344084" cy="188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r"/>
            <a:r>
              <a:rPr lang="fi-FI" sz="800">
                <a:solidFill>
                  <a:srgbClr val="808080"/>
                </a:solidFill>
                <a:latin typeface="Arial Narrow" charset="0"/>
                <a:ea typeface="Arial Narrow" charset="0"/>
                <a:cs typeface="Arial Narrow" charset="0"/>
              </a:rPr>
              <a:t>www.fimm.fi</a:t>
            </a:r>
          </a:p>
        </p:txBody>
      </p:sp>
      <p:pic>
        <p:nvPicPr>
          <p:cNvPr id="159764" name="Picture 20" descr="logo_final_RGB"/>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2218" y="6435725"/>
            <a:ext cx="876300"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1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chemeClr val="hlink"/>
          </a:solidFill>
          <a:latin typeface="Arial Narrow" charset="0"/>
          <a:ea typeface="Arial Narrow" charset="0"/>
          <a:cs typeface="Arial Narrow" charset="0"/>
        </a:defRPr>
      </a:lvl1pPr>
      <a:lvl2pPr algn="l" rtl="0" fontAlgn="base">
        <a:spcBef>
          <a:spcPct val="0"/>
        </a:spcBef>
        <a:spcAft>
          <a:spcPct val="0"/>
        </a:spcAft>
        <a:defRPr sz="3200">
          <a:solidFill>
            <a:schemeClr val="hlink"/>
          </a:solidFill>
          <a:latin typeface="Arial" charset="0"/>
          <a:ea typeface="ＭＳ Ｐゴシック" charset="0"/>
          <a:cs typeface="Arial" charset="0"/>
        </a:defRPr>
      </a:lvl2pPr>
      <a:lvl3pPr algn="l" rtl="0" fontAlgn="base">
        <a:spcBef>
          <a:spcPct val="0"/>
        </a:spcBef>
        <a:spcAft>
          <a:spcPct val="0"/>
        </a:spcAft>
        <a:defRPr sz="3200">
          <a:solidFill>
            <a:schemeClr val="hlink"/>
          </a:solidFill>
          <a:latin typeface="Arial" charset="0"/>
          <a:ea typeface="ＭＳ Ｐゴシック" charset="0"/>
          <a:cs typeface="Arial" charset="0"/>
        </a:defRPr>
      </a:lvl3pPr>
      <a:lvl4pPr algn="l" rtl="0" fontAlgn="base">
        <a:spcBef>
          <a:spcPct val="0"/>
        </a:spcBef>
        <a:spcAft>
          <a:spcPct val="0"/>
        </a:spcAft>
        <a:defRPr sz="3200">
          <a:solidFill>
            <a:schemeClr val="hlink"/>
          </a:solidFill>
          <a:latin typeface="Arial" charset="0"/>
          <a:ea typeface="ＭＳ Ｐゴシック" charset="0"/>
          <a:cs typeface="Arial" charset="0"/>
        </a:defRPr>
      </a:lvl4pPr>
      <a:lvl5pPr algn="l" rtl="0" fontAlgn="base">
        <a:spcBef>
          <a:spcPct val="0"/>
        </a:spcBef>
        <a:spcAft>
          <a:spcPct val="0"/>
        </a:spcAft>
        <a:defRPr sz="3200">
          <a:solidFill>
            <a:schemeClr val="hlink"/>
          </a:solidFill>
          <a:latin typeface="Arial" charset="0"/>
          <a:ea typeface="ＭＳ Ｐゴシック" charset="0"/>
          <a:cs typeface="Arial" charset="0"/>
        </a:defRPr>
      </a:lvl5pPr>
      <a:lvl6pPr marL="457200" algn="l" rtl="0" fontAlgn="base">
        <a:spcBef>
          <a:spcPct val="0"/>
        </a:spcBef>
        <a:spcAft>
          <a:spcPct val="0"/>
        </a:spcAft>
        <a:defRPr sz="3200">
          <a:solidFill>
            <a:schemeClr val="hlink"/>
          </a:solidFill>
          <a:latin typeface="Arial" charset="0"/>
          <a:ea typeface="ＭＳ Ｐゴシック" charset="0"/>
          <a:cs typeface="Arial" charset="0"/>
        </a:defRPr>
      </a:lvl6pPr>
      <a:lvl7pPr marL="914400" algn="l" rtl="0" fontAlgn="base">
        <a:spcBef>
          <a:spcPct val="0"/>
        </a:spcBef>
        <a:spcAft>
          <a:spcPct val="0"/>
        </a:spcAft>
        <a:defRPr sz="3200">
          <a:solidFill>
            <a:schemeClr val="hlink"/>
          </a:solidFill>
          <a:latin typeface="Arial" charset="0"/>
          <a:ea typeface="ＭＳ Ｐゴシック" charset="0"/>
          <a:cs typeface="Arial" charset="0"/>
        </a:defRPr>
      </a:lvl7pPr>
      <a:lvl8pPr marL="1371600" algn="l" rtl="0" fontAlgn="base">
        <a:spcBef>
          <a:spcPct val="0"/>
        </a:spcBef>
        <a:spcAft>
          <a:spcPct val="0"/>
        </a:spcAft>
        <a:defRPr sz="3200">
          <a:solidFill>
            <a:schemeClr val="hlink"/>
          </a:solidFill>
          <a:latin typeface="Arial" charset="0"/>
          <a:ea typeface="ＭＳ Ｐゴシック" charset="0"/>
          <a:cs typeface="Arial" charset="0"/>
        </a:defRPr>
      </a:lvl8pPr>
      <a:lvl9pPr marL="1828800" algn="l" rtl="0" fontAlgn="base">
        <a:spcBef>
          <a:spcPct val="0"/>
        </a:spcBef>
        <a:spcAft>
          <a:spcPct val="0"/>
        </a:spcAft>
        <a:defRPr sz="3200">
          <a:solidFill>
            <a:schemeClr val="hlink"/>
          </a:solidFill>
          <a:latin typeface="Arial" charset="0"/>
          <a:ea typeface="ＭＳ Ｐゴシック" charset="0"/>
          <a:cs typeface="Arial" charset="0"/>
        </a:defRPr>
      </a:lvl9pPr>
    </p:titleStyle>
    <p:bodyStyle>
      <a:lvl1pPr marL="180975" indent="-180975" algn="l" rtl="0" fontAlgn="base">
        <a:spcBef>
          <a:spcPct val="50000"/>
        </a:spcBef>
        <a:spcAft>
          <a:spcPct val="0"/>
        </a:spcAft>
        <a:buClr>
          <a:schemeClr val="accent2"/>
        </a:buClr>
        <a:buFont typeface="Arial" charset="0"/>
        <a:buChar char="›"/>
        <a:tabLst>
          <a:tab pos="2066925" algn="l"/>
        </a:tabLst>
        <a:defRPr sz="2000">
          <a:solidFill>
            <a:srgbClr val="333333"/>
          </a:solidFill>
          <a:latin typeface="Arial Narrow" charset="0"/>
          <a:ea typeface="Arial Narrow" charset="0"/>
          <a:cs typeface="Arial Narrow" charset="0"/>
        </a:defRPr>
      </a:lvl1pPr>
      <a:lvl2pPr marL="630238" indent="-171450" algn="l" rtl="0" fontAlgn="base">
        <a:spcBef>
          <a:spcPct val="25000"/>
        </a:spcBef>
        <a:spcAft>
          <a:spcPct val="0"/>
        </a:spcAft>
        <a:buClr>
          <a:schemeClr val="hlink"/>
        </a:buClr>
        <a:buFont typeface="Wingdings" charset="0"/>
        <a:buChar char="§"/>
        <a:tabLst>
          <a:tab pos="2066925" algn="l"/>
        </a:tabLst>
        <a:defRPr sz="1600">
          <a:solidFill>
            <a:srgbClr val="333333"/>
          </a:solidFill>
          <a:latin typeface="Arial Narrow" charset="0"/>
          <a:ea typeface="Arial Narrow" charset="0"/>
          <a:cs typeface="Arial Narrow" charset="0"/>
        </a:defRPr>
      </a:lvl2pPr>
      <a:lvl3pPr marL="1076325" indent="-180975" algn="l" rtl="0" fontAlgn="base">
        <a:spcBef>
          <a:spcPct val="25000"/>
        </a:spcBef>
        <a:spcAft>
          <a:spcPct val="0"/>
        </a:spcAft>
        <a:buClr>
          <a:schemeClr val="bg2"/>
        </a:buClr>
        <a:buChar char="•"/>
        <a:tabLst>
          <a:tab pos="2066925" algn="l"/>
        </a:tabLst>
        <a:defRPr sz="1400">
          <a:solidFill>
            <a:schemeClr val="folHlink"/>
          </a:solidFill>
          <a:latin typeface="Arial Narrow" charset="0"/>
          <a:ea typeface="Arial Narrow" charset="0"/>
          <a:cs typeface="Arial Narrow" charset="0"/>
        </a:defRPr>
      </a:lvl3pPr>
      <a:lvl4pPr marL="1438275" indent="-180975" algn="l" rtl="0" fontAlgn="base">
        <a:spcBef>
          <a:spcPct val="20000"/>
        </a:spcBef>
        <a:spcAft>
          <a:spcPct val="0"/>
        </a:spcAft>
        <a:buClr>
          <a:srgbClr val="808080"/>
        </a:buClr>
        <a:buFont typeface="Arial" charset="0"/>
        <a:buChar char="–"/>
        <a:tabLst>
          <a:tab pos="2066925" algn="l"/>
        </a:tabLst>
        <a:defRPr sz="1200">
          <a:solidFill>
            <a:srgbClr val="333333"/>
          </a:solidFill>
          <a:latin typeface="Arial Narrow" charset="0"/>
          <a:ea typeface="Arial Narrow" charset="0"/>
          <a:cs typeface="Arial Narrow" charset="0"/>
        </a:defRPr>
      </a:lvl4pPr>
      <a:lvl5pPr marL="1790700" indent="-171450" algn="l" rtl="0" fontAlgn="base">
        <a:spcBef>
          <a:spcPct val="20000"/>
        </a:spcBef>
        <a:spcAft>
          <a:spcPct val="0"/>
        </a:spcAft>
        <a:buClr>
          <a:srgbClr val="333333"/>
        </a:buClr>
        <a:buFont typeface="Wingdings" charset="0"/>
        <a:buChar char="§"/>
        <a:tabLst>
          <a:tab pos="2066925" algn="l"/>
        </a:tabLst>
        <a:defRPr sz="1100">
          <a:solidFill>
            <a:schemeClr val="folHlink"/>
          </a:solidFill>
          <a:latin typeface="Arial Narrow" charset="0"/>
          <a:ea typeface="Arial Narrow" charset="0"/>
          <a:cs typeface="Arial Narrow" charset="0"/>
        </a:defRPr>
      </a:lvl5pPr>
      <a:lvl6pPr marL="2247900" indent="-171450" algn="l" rtl="0" fontAlgn="base">
        <a:spcBef>
          <a:spcPct val="20000"/>
        </a:spcBef>
        <a:spcAft>
          <a:spcPct val="0"/>
        </a:spcAft>
        <a:buClr>
          <a:srgbClr val="333333"/>
        </a:buClr>
        <a:buFont typeface="Wingdings" charset="0"/>
        <a:buChar char="§"/>
        <a:tabLst>
          <a:tab pos="2066925" algn="l"/>
        </a:tabLst>
        <a:defRPr sz="1100">
          <a:solidFill>
            <a:schemeClr val="folHlink"/>
          </a:solidFill>
          <a:latin typeface="+mn-lt"/>
          <a:ea typeface="Arial" charset="0"/>
          <a:cs typeface="+mn-cs"/>
        </a:defRPr>
      </a:lvl6pPr>
      <a:lvl7pPr marL="2705100" indent="-171450" algn="l" rtl="0" fontAlgn="base">
        <a:spcBef>
          <a:spcPct val="20000"/>
        </a:spcBef>
        <a:spcAft>
          <a:spcPct val="0"/>
        </a:spcAft>
        <a:buClr>
          <a:srgbClr val="333333"/>
        </a:buClr>
        <a:buFont typeface="Wingdings" charset="0"/>
        <a:buChar char="§"/>
        <a:tabLst>
          <a:tab pos="2066925" algn="l"/>
        </a:tabLst>
        <a:defRPr sz="1100">
          <a:solidFill>
            <a:schemeClr val="folHlink"/>
          </a:solidFill>
          <a:latin typeface="+mn-lt"/>
          <a:ea typeface="Arial" charset="0"/>
          <a:cs typeface="+mn-cs"/>
        </a:defRPr>
      </a:lvl7pPr>
      <a:lvl8pPr marL="3162300" indent="-171450" algn="l" rtl="0" fontAlgn="base">
        <a:spcBef>
          <a:spcPct val="20000"/>
        </a:spcBef>
        <a:spcAft>
          <a:spcPct val="0"/>
        </a:spcAft>
        <a:buClr>
          <a:srgbClr val="333333"/>
        </a:buClr>
        <a:buFont typeface="Wingdings" charset="0"/>
        <a:buChar char="§"/>
        <a:tabLst>
          <a:tab pos="2066925" algn="l"/>
        </a:tabLst>
        <a:defRPr sz="1100">
          <a:solidFill>
            <a:schemeClr val="folHlink"/>
          </a:solidFill>
          <a:latin typeface="+mn-lt"/>
          <a:ea typeface="Arial" charset="0"/>
          <a:cs typeface="+mn-cs"/>
        </a:defRPr>
      </a:lvl8pPr>
      <a:lvl9pPr marL="3619500" indent="-171450" algn="l" rtl="0" fontAlgn="base">
        <a:spcBef>
          <a:spcPct val="20000"/>
        </a:spcBef>
        <a:spcAft>
          <a:spcPct val="0"/>
        </a:spcAft>
        <a:buClr>
          <a:srgbClr val="333333"/>
        </a:buClr>
        <a:buFont typeface="Wingdings" charset="0"/>
        <a:buChar char="§"/>
        <a:tabLst>
          <a:tab pos="2066925" algn="l"/>
        </a:tabLst>
        <a:defRPr sz="1100">
          <a:solidFill>
            <a:schemeClr val="folHlink"/>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814917" y="260353"/>
            <a:ext cx="104648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b"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style</a:t>
            </a:r>
            <a:endParaRPr lang="fi-FI" dirty="0"/>
          </a:p>
        </p:txBody>
      </p:sp>
      <p:sp>
        <p:nvSpPr>
          <p:cNvPr id="159758" name="Rectangle 14"/>
          <p:cNvSpPr>
            <a:spLocks noGrp="1" noChangeArrowheads="1"/>
          </p:cNvSpPr>
          <p:nvPr>
            <p:ph type="sldNum" sz="quarter" idx="4"/>
          </p:nvPr>
        </p:nvSpPr>
        <p:spPr bwMode="auto">
          <a:xfrm>
            <a:off x="11472335" y="6477002"/>
            <a:ext cx="539751"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i="0">
                <a:latin typeface="Arial Narrow" panose="020B0604020202020204" pitchFamily="34" charset="0"/>
                <a:cs typeface="Arial Narrow" panose="020B0604020202020204" pitchFamily="34" charset="0"/>
              </a:defRPr>
            </a:lvl1pPr>
          </a:lstStyle>
          <a:p>
            <a:pPr>
              <a:defRPr/>
            </a:pPr>
            <a:fld id="{629ACFEC-1CC7-4FEA-B065-7AF86619FE42}" type="slidenum">
              <a:rPr lang="fi-FI" smtClean="0"/>
              <a:pPr>
                <a:defRPr/>
              </a:pPr>
              <a:t>‹#›</a:t>
            </a:fld>
            <a:endParaRPr lang="fi-FI"/>
          </a:p>
        </p:txBody>
      </p:sp>
      <p:sp>
        <p:nvSpPr>
          <p:cNvPr id="1027" name="Rectangle 7"/>
          <p:cNvSpPr>
            <a:spLocks noGrp="1" noChangeArrowheads="1"/>
          </p:cNvSpPr>
          <p:nvPr>
            <p:ph type="body" idx="1"/>
          </p:nvPr>
        </p:nvSpPr>
        <p:spPr bwMode="auto">
          <a:xfrm>
            <a:off x="814917" y="1557341"/>
            <a:ext cx="1046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Master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fi-FI" dirty="0"/>
          </a:p>
        </p:txBody>
      </p:sp>
      <p:sp>
        <p:nvSpPr>
          <p:cNvPr id="13" name="Rectangle 8"/>
          <p:cNvSpPr>
            <a:spLocks noGrp="1" noChangeArrowheads="1"/>
          </p:cNvSpPr>
          <p:nvPr>
            <p:ph type="ftr" sz="quarter" idx="3"/>
          </p:nvPr>
        </p:nvSpPr>
        <p:spPr>
          <a:xfrm>
            <a:off x="3431705" y="6496052"/>
            <a:ext cx="6190671" cy="215899"/>
          </a:xfrm>
          <a:prstGeom prst="rect">
            <a:avLst/>
          </a:prstGeom>
          <a:ln/>
        </p:spPr>
        <p:txBody>
          <a:bodyPr/>
          <a:lstStyle>
            <a:lvl1pPr>
              <a:defRPr sz="1333" b="0" i="0">
                <a:solidFill>
                  <a:schemeClr val="bg2"/>
                </a:solidFill>
                <a:latin typeface="Arial Narrow" panose="020B0604020202020204" pitchFamily="34" charset="0"/>
                <a:cs typeface="Arial Narrow" panose="020B0604020202020204" pitchFamily="34" charset="0"/>
              </a:defRPr>
            </a:lvl1pPr>
          </a:lstStyle>
          <a:p>
            <a:pPr>
              <a:defRPr/>
            </a:pPr>
            <a:r>
              <a:rPr lang="fi-FI"/>
              <a:t>Imre Västrik</a:t>
            </a:r>
            <a:endParaRPr lang="fi-FI" dirty="0"/>
          </a:p>
        </p:txBody>
      </p:sp>
      <p:sp>
        <p:nvSpPr>
          <p:cNvPr id="14" name="Rectangle 10"/>
          <p:cNvSpPr>
            <a:spLocks noGrp="1" noChangeArrowheads="1"/>
          </p:cNvSpPr>
          <p:nvPr>
            <p:ph type="dt" sz="half" idx="2"/>
          </p:nvPr>
        </p:nvSpPr>
        <p:spPr>
          <a:xfrm>
            <a:off x="1621541" y="6496051"/>
            <a:ext cx="1090083" cy="215900"/>
          </a:xfrm>
          <a:prstGeom prst="rect">
            <a:avLst/>
          </a:prstGeom>
          <a:ln/>
        </p:spPr>
        <p:txBody>
          <a:bodyPr/>
          <a:lstStyle>
            <a:lvl1pPr>
              <a:defRPr sz="1333" b="0" i="0">
                <a:solidFill>
                  <a:schemeClr val="bg2"/>
                </a:solidFill>
                <a:latin typeface="Arial Narrow" panose="020B0604020202020204" pitchFamily="34" charset="0"/>
                <a:cs typeface="Arial Narrow" panose="020B0604020202020204" pitchFamily="34" charset="0"/>
              </a:defRPr>
            </a:lvl1pPr>
          </a:lstStyle>
          <a:p>
            <a:pPr>
              <a:defRPr/>
            </a:pPr>
            <a:r>
              <a:rPr lang="fi-FI"/>
              <a:t>2022-10-06</a:t>
            </a:r>
            <a:endParaRPr lang="fi-FI" dirty="0"/>
          </a:p>
        </p:txBody>
      </p:sp>
      <p:pic>
        <p:nvPicPr>
          <p:cNvPr id="15" name="Picture 14"/>
          <p:cNvPicPr>
            <a:picLocks noChangeAspect="1"/>
          </p:cNvPicPr>
          <p:nvPr userDrawn="1"/>
        </p:nvPicPr>
        <p:blipFill>
          <a:blip r:embed="rId8"/>
          <a:stretch>
            <a:fillRect/>
          </a:stretch>
        </p:blipFill>
        <p:spPr>
          <a:xfrm>
            <a:off x="1" y="5903561"/>
            <a:ext cx="1487488" cy="923993"/>
          </a:xfrm>
          <a:prstGeom prst="rect">
            <a:avLst/>
          </a:prstGeom>
        </p:spPr>
      </p:pic>
    </p:spTree>
    <p:extLst>
      <p:ext uri="{BB962C8B-B14F-4D97-AF65-F5344CB8AC3E}">
        <p14:creationId xmlns:p14="http://schemas.microsoft.com/office/powerpoint/2010/main" val="1097983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p:txStyles>
    <p:titleStyle>
      <a:lvl1pPr algn="l" rtl="0" eaLnBrk="0" fontAlgn="base" hangingPunct="0">
        <a:spcBef>
          <a:spcPct val="0"/>
        </a:spcBef>
        <a:spcAft>
          <a:spcPct val="0"/>
        </a:spcAft>
        <a:defRPr sz="3200" b="0" i="0">
          <a:solidFill>
            <a:schemeClr val="hlink"/>
          </a:solidFill>
          <a:latin typeface="Arial Narrow" panose="020B0604020202020204" pitchFamily="34" charset="0"/>
          <a:ea typeface="+mj-ea"/>
          <a:cs typeface="Arial Narrow" panose="020B0604020202020204" pitchFamily="34" charset="0"/>
        </a:defRPr>
      </a:lvl1pPr>
      <a:lvl2pPr algn="l" rtl="0" eaLnBrk="0" fontAlgn="base" hangingPunct="0">
        <a:spcBef>
          <a:spcPct val="0"/>
        </a:spcBef>
        <a:spcAft>
          <a:spcPct val="0"/>
        </a:spcAft>
        <a:defRPr sz="3200">
          <a:solidFill>
            <a:schemeClr val="hlink"/>
          </a:solidFill>
          <a:latin typeface="Arial" charset="0"/>
          <a:cs typeface="Arial" charset="0"/>
        </a:defRPr>
      </a:lvl2pPr>
      <a:lvl3pPr algn="l" rtl="0" eaLnBrk="0" fontAlgn="base" hangingPunct="0">
        <a:spcBef>
          <a:spcPct val="0"/>
        </a:spcBef>
        <a:spcAft>
          <a:spcPct val="0"/>
        </a:spcAft>
        <a:defRPr sz="3200">
          <a:solidFill>
            <a:schemeClr val="hlink"/>
          </a:solidFill>
          <a:latin typeface="Arial" charset="0"/>
          <a:cs typeface="Arial" charset="0"/>
        </a:defRPr>
      </a:lvl3pPr>
      <a:lvl4pPr algn="l" rtl="0" eaLnBrk="0" fontAlgn="base" hangingPunct="0">
        <a:spcBef>
          <a:spcPct val="0"/>
        </a:spcBef>
        <a:spcAft>
          <a:spcPct val="0"/>
        </a:spcAft>
        <a:defRPr sz="3200">
          <a:solidFill>
            <a:schemeClr val="hlink"/>
          </a:solidFill>
          <a:latin typeface="Arial" charset="0"/>
          <a:cs typeface="Arial" charset="0"/>
        </a:defRPr>
      </a:lvl4pPr>
      <a:lvl5pPr algn="l" rtl="0" eaLnBrk="0" fontAlgn="base" hangingPunct="0">
        <a:spcBef>
          <a:spcPct val="0"/>
        </a:spcBef>
        <a:spcAft>
          <a:spcPct val="0"/>
        </a:spcAft>
        <a:defRPr sz="3200">
          <a:solidFill>
            <a:schemeClr val="hlink"/>
          </a:solidFill>
          <a:latin typeface="Arial" charset="0"/>
          <a:cs typeface="Arial" charset="0"/>
        </a:defRPr>
      </a:lvl5pPr>
      <a:lvl6pPr marL="457189" algn="l" rtl="0" fontAlgn="base">
        <a:spcBef>
          <a:spcPct val="0"/>
        </a:spcBef>
        <a:spcAft>
          <a:spcPct val="0"/>
        </a:spcAft>
        <a:defRPr sz="3200">
          <a:solidFill>
            <a:schemeClr val="hlink"/>
          </a:solidFill>
          <a:latin typeface="Arial" charset="0"/>
          <a:cs typeface="Arial" charset="0"/>
        </a:defRPr>
      </a:lvl6pPr>
      <a:lvl7pPr marL="914377" algn="l" rtl="0" fontAlgn="base">
        <a:spcBef>
          <a:spcPct val="0"/>
        </a:spcBef>
        <a:spcAft>
          <a:spcPct val="0"/>
        </a:spcAft>
        <a:defRPr sz="3200">
          <a:solidFill>
            <a:schemeClr val="hlink"/>
          </a:solidFill>
          <a:latin typeface="Arial" charset="0"/>
          <a:cs typeface="Arial" charset="0"/>
        </a:defRPr>
      </a:lvl7pPr>
      <a:lvl8pPr marL="1371566" algn="l" rtl="0" fontAlgn="base">
        <a:spcBef>
          <a:spcPct val="0"/>
        </a:spcBef>
        <a:spcAft>
          <a:spcPct val="0"/>
        </a:spcAft>
        <a:defRPr sz="3200">
          <a:solidFill>
            <a:schemeClr val="hlink"/>
          </a:solidFill>
          <a:latin typeface="Arial" charset="0"/>
          <a:cs typeface="Arial" charset="0"/>
        </a:defRPr>
      </a:lvl8pPr>
      <a:lvl9pPr marL="1828754" algn="l" rtl="0" fontAlgn="base">
        <a:spcBef>
          <a:spcPct val="0"/>
        </a:spcBef>
        <a:spcAft>
          <a:spcPct val="0"/>
        </a:spcAft>
        <a:defRPr sz="3200">
          <a:solidFill>
            <a:schemeClr val="hlink"/>
          </a:solidFill>
          <a:latin typeface="Arial" charset="0"/>
          <a:cs typeface="Arial" charset="0"/>
        </a:defRPr>
      </a:lvl9pPr>
    </p:titleStyle>
    <p:bodyStyle>
      <a:lvl1pPr marL="180970" indent="-180970" algn="l" rtl="0" eaLnBrk="0" fontAlgn="base" hangingPunct="0">
        <a:spcBef>
          <a:spcPct val="50000"/>
        </a:spcBef>
        <a:spcAft>
          <a:spcPct val="0"/>
        </a:spcAft>
        <a:buClr>
          <a:schemeClr val="accent2"/>
        </a:buClr>
        <a:buFont typeface="Arial" charset="0"/>
        <a:buChar char="›"/>
        <a:tabLst>
          <a:tab pos="2066874" algn="l"/>
        </a:tabLst>
        <a:defRPr sz="2000" b="0" i="0">
          <a:solidFill>
            <a:srgbClr val="333333"/>
          </a:solidFill>
          <a:latin typeface="Arial Narrow" panose="020B0604020202020204" pitchFamily="34" charset="0"/>
          <a:ea typeface="+mn-ea"/>
          <a:cs typeface="Arial Narrow" panose="020B0604020202020204" pitchFamily="34" charset="0"/>
        </a:defRPr>
      </a:lvl1pPr>
      <a:lvl2pPr marL="630223" indent="-171446" algn="l" rtl="0" eaLnBrk="0" fontAlgn="base" hangingPunct="0">
        <a:spcBef>
          <a:spcPct val="25000"/>
        </a:spcBef>
        <a:spcAft>
          <a:spcPct val="0"/>
        </a:spcAft>
        <a:buClr>
          <a:schemeClr val="hlink"/>
        </a:buClr>
        <a:buFont typeface="Wingdings" pitchFamily="2" charset="2"/>
        <a:buChar char="§"/>
        <a:tabLst>
          <a:tab pos="2066874" algn="l"/>
        </a:tabLst>
        <a:defRPr sz="1600" b="0" i="0">
          <a:solidFill>
            <a:srgbClr val="333333"/>
          </a:solidFill>
          <a:latin typeface="Arial Narrow" panose="020B0604020202020204" pitchFamily="34" charset="0"/>
          <a:cs typeface="Arial Narrow" panose="020B0604020202020204" pitchFamily="34" charset="0"/>
        </a:defRPr>
      </a:lvl2pPr>
      <a:lvl3pPr marL="1076298" indent="-180970" algn="l" rtl="0" eaLnBrk="0" fontAlgn="base" hangingPunct="0">
        <a:spcBef>
          <a:spcPct val="25000"/>
        </a:spcBef>
        <a:spcAft>
          <a:spcPct val="0"/>
        </a:spcAft>
        <a:buClr>
          <a:schemeClr val="bg2"/>
        </a:buClr>
        <a:buChar char="•"/>
        <a:tabLst>
          <a:tab pos="2066874" algn="l"/>
        </a:tabLst>
        <a:defRPr sz="1400" b="0" i="0">
          <a:solidFill>
            <a:schemeClr val="folHlink"/>
          </a:solidFill>
          <a:latin typeface="Arial Narrow" panose="020B0604020202020204" pitchFamily="34" charset="0"/>
          <a:cs typeface="Arial Narrow" panose="020B0604020202020204" pitchFamily="34" charset="0"/>
        </a:defRPr>
      </a:lvl3pPr>
      <a:lvl4pPr marL="1438239" indent="-180970" algn="l" rtl="0" eaLnBrk="0" fontAlgn="base" hangingPunct="0">
        <a:spcBef>
          <a:spcPct val="20000"/>
        </a:spcBef>
        <a:spcAft>
          <a:spcPct val="0"/>
        </a:spcAft>
        <a:buClr>
          <a:srgbClr val="808080"/>
        </a:buClr>
        <a:buFont typeface="Arial" charset="0"/>
        <a:buChar char="–"/>
        <a:tabLst>
          <a:tab pos="2066874" algn="l"/>
        </a:tabLst>
        <a:defRPr sz="1200" b="0" i="0">
          <a:solidFill>
            <a:srgbClr val="333333"/>
          </a:solidFill>
          <a:latin typeface="Arial Narrow" panose="020B0604020202020204" pitchFamily="34" charset="0"/>
          <a:cs typeface="Arial Narrow" panose="020B0604020202020204" pitchFamily="34" charset="0"/>
        </a:defRPr>
      </a:lvl4pPr>
      <a:lvl5pPr marL="1790655" indent="-171446" algn="l" rtl="0" eaLnBrk="0" fontAlgn="base" hangingPunct="0">
        <a:spcBef>
          <a:spcPct val="20000"/>
        </a:spcBef>
        <a:spcAft>
          <a:spcPct val="0"/>
        </a:spcAft>
        <a:buClr>
          <a:srgbClr val="333333"/>
        </a:buClr>
        <a:buFont typeface="Wingdings" pitchFamily="2" charset="2"/>
        <a:buChar char="§"/>
        <a:tabLst>
          <a:tab pos="2066874" algn="l"/>
        </a:tabLst>
        <a:defRPr sz="1100" b="0" i="0">
          <a:solidFill>
            <a:schemeClr val="folHlink"/>
          </a:solidFill>
          <a:latin typeface="Arial Narrow" panose="020B0604020202020204" pitchFamily="34" charset="0"/>
          <a:cs typeface="Arial Narrow" panose="020B0604020202020204" pitchFamily="34" charset="0"/>
        </a:defRPr>
      </a:lvl5pPr>
      <a:lvl6pPr marL="2247844" indent="-171446" algn="l" rtl="0" fontAlgn="base">
        <a:spcBef>
          <a:spcPct val="20000"/>
        </a:spcBef>
        <a:spcAft>
          <a:spcPct val="0"/>
        </a:spcAft>
        <a:buClr>
          <a:srgbClr val="333333"/>
        </a:buClr>
        <a:buFont typeface="Wingdings" pitchFamily="2" charset="2"/>
        <a:buChar char="§"/>
        <a:tabLst>
          <a:tab pos="2066874" algn="l"/>
        </a:tabLst>
        <a:defRPr sz="1100">
          <a:solidFill>
            <a:schemeClr val="folHlink"/>
          </a:solidFill>
          <a:latin typeface="+mn-lt"/>
          <a:cs typeface="+mn-cs"/>
        </a:defRPr>
      </a:lvl6pPr>
      <a:lvl7pPr marL="2705032" indent="-171446" algn="l" rtl="0" fontAlgn="base">
        <a:spcBef>
          <a:spcPct val="20000"/>
        </a:spcBef>
        <a:spcAft>
          <a:spcPct val="0"/>
        </a:spcAft>
        <a:buClr>
          <a:srgbClr val="333333"/>
        </a:buClr>
        <a:buFont typeface="Wingdings" pitchFamily="2" charset="2"/>
        <a:buChar char="§"/>
        <a:tabLst>
          <a:tab pos="2066874" algn="l"/>
        </a:tabLst>
        <a:defRPr sz="1100">
          <a:solidFill>
            <a:schemeClr val="folHlink"/>
          </a:solidFill>
          <a:latin typeface="+mn-lt"/>
          <a:cs typeface="+mn-cs"/>
        </a:defRPr>
      </a:lvl7pPr>
      <a:lvl8pPr marL="3162221" indent="-171446" algn="l" rtl="0" fontAlgn="base">
        <a:spcBef>
          <a:spcPct val="20000"/>
        </a:spcBef>
        <a:spcAft>
          <a:spcPct val="0"/>
        </a:spcAft>
        <a:buClr>
          <a:srgbClr val="333333"/>
        </a:buClr>
        <a:buFont typeface="Wingdings" pitchFamily="2" charset="2"/>
        <a:buChar char="§"/>
        <a:tabLst>
          <a:tab pos="2066874" algn="l"/>
        </a:tabLst>
        <a:defRPr sz="1100">
          <a:solidFill>
            <a:schemeClr val="folHlink"/>
          </a:solidFill>
          <a:latin typeface="+mn-lt"/>
          <a:cs typeface="+mn-cs"/>
        </a:defRPr>
      </a:lvl8pPr>
      <a:lvl9pPr marL="3619410" indent="-171446" algn="l" rtl="0" fontAlgn="base">
        <a:spcBef>
          <a:spcPct val="20000"/>
        </a:spcBef>
        <a:spcAft>
          <a:spcPct val="0"/>
        </a:spcAft>
        <a:buClr>
          <a:srgbClr val="333333"/>
        </a:buClr>
        <a:buFont typeface="Wingdings" pitchFamily="2" charset="2"/>
        <a:buChar char="§"/>
        <a:tabLst>
          <a:tab pos="2066874" algn="l"/>
        </a:tabLst>
        <a:defRPr sz="1100">
          <a:solidFill>
            <a:schemeClr val="folHlink"/>
          </a:solidFill>
          <a:latin typeface="+mn-lt"/>
          <a:cs typeface="+mn-cs"/>
        </a:defRPr>
      </a:lvl9pPr>
    </p:bodyStyle>
    <p:otherStyle>
      <a:defPPr>
        <a:defRPr lang="fi-FI"/>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FD5360-9F6E-7B49-95E3-0247FFFC7D63}"/>
              </a:ext>
            </a:extLst>
          </p:cNvPr>
          <p:cNvPicPr>
            <a:picLocks noChangeAspect="1"/>
          </p:cNvPicPr>
          <p:nvPr/>
        </p:nvPicPr>
        <p:blipFill>
          <a:blip r:embed="rId3"/>
          <a:stretch>
            <a:fillRect/>
          </a:stretch>
        </p:blipFill>
        <p:spPr>
          <a:xfrm>
            <a:off x="9622971" y="4276969"/>
            <a:ext cx="2617712" cy="2617712"/>
          </a:xfrm>
          <a:prstGeom prst="rect">
            <a:avLst/>
          </a:prstGeom>
        </p:spPr>
      </p:pic>
      <p:sp>
        <p:nvSpPr>
          <p:cNvPr id="2" name="Title 1">
            <a:extLst>
              <a:ext uri="{FF2B5EF4-FFF2-40B4-BE49-F238E27FC236}">
                <a16:creationId xmlns:a16="http://schemas.microsoft.com/office/drawing/2014/main" id="{C69935CF-9B40-404B-B172-ACBCDBE18D96}"/>
              </a:ext>
            </a:extLst>
          </p:cNvPr>
          <p:cNvSpPr>
            <a:spLocks noGrp="1"/>
          </p:cNvSpPr>
          <p:nvPr>
            <p:ph type="ctrTitle"/>
          </p:nvPr>
        </p:nvSpPr>
        <p:spPr>
          <a:xfrm>
            <a:off x="5183764" y="3035238"/>
            <a:ext cx="7334811" cy="1470025"/>
          </a:xfrm>
          <a:solidFill>
            <a:schemeClr val="accent6">
              <a:alpha val="88000"/>
            </a:schemeClr>
          </a:solidFill>
        </p:spPr>
        <p:txBody>
          <a:bodyPr/>
          <a:lstStyle/>
          <a:p>
            <a:r>
              <a:rPr lang="en-GB" dirty="0">
                <a:solidFill>
                  <a:srgbClr val="FFE6F1"/>
                </a:solidFill>
              </a:rPr>
              <a:t>Working with </a:t>
            </a:r>
            <a:r>
              <a:rPr lang="en-GB" dirty="0" err="1">
                <a:solidFill>
                  <a:srgbClr val="FFE6F1"/>
                </a:solidFill>
              </a:rPr>
              <a:t>scRNA-seq</a:t>
            </a:r>
            <a:r>
              <a:rPr lang="en-GB" dirty="0">
                <a:solidFill>
                  <a:srgbClr val="FFE6F1"/>
                </a:solidFill>
              </a:rPr>
              <a:t> data from multiple samples</a:t>
            </a:r>
          </a:p>
        </p:txBody>
      </p:sp>
      <p:sp>
        <p:nvSpPr>
          <p:cNvPr id="3" name="Subtitle 2">
            <a:extLst>
              <a:ext uri="{FF2B5EF4-FFF2-40B4-BE49-F238E27FC236}">
                <a16:creationId xmlns:a16="http://schemas.microsoft.com/office/drawing/2014/main" id="{C8B8D823-9EEE-8F45-B734-0E9EFC8EBC61}"/>
              </a:ext>
            </a:extLst>
          </p:cNvPr>
          <p:cNvSpPr>
            <a:spLocks noGrp="1"/>
          </p:cNvSpPr>
          <p:nvPr>
            <p:ph type="subTitle" idx="1"/>
          </p:nvPr>
        </p:nvSpPr>
        <p:spPr>
          <a:xfrm>
            <a:off x="5245597" y="4604482"/>
            <a:ext cx="6311445" cy="1470025"/>
          </a:xfrm>
        </p:spPr>
        <p:txBody>
          <a:bodyPr/>
          <a:lstStyle/>
          <a:p>
            <a:r>
              <a:rPr lang="en-FI" dirty="0">
                <a:solidFill>
                  <a:schemeClr val="tx1"/>
                </a:solidFill>
              </a:rPr>
              <a:t>Imre Västrik</a:t>
            </a:r>
          </a:p>
          <a:p>
            <a:r>
              <a:rPr lang="en-GB" dirty="0">
                <a:solidFill>
                  <a:schemeClr val="tx1"/>
                </a:solidFill>
              </a:rPr>
              <a:t>i</a:t>
            </a:r>
            <a:r>
              <a:rPr lang="en-FI" dirty="0">
                <a:solidFill>
                  <a:schemeClr val="tx1"/>
                </a:solidFill>
              </a:rPr>
              <a:t>mre.vastrik@fimm.fi / imre.vastrik@gmail.com</a:t>
            </a:r>
          </a:p>
          <a:p>
            <a:r>
              <a:rPr lang="en-FI" dirty="0">
                <a:solidFill>
                  <a:schemeClr val="tx1"/>
                </a:solidFill>
              </a:rPr>
              <a:t>+358 400 159 355</a:t>
            </a:r>
          </a:p>
        </p:txBody>
      </p:sp>
      <p:sp>
        <p:nvSpPr>
          <p:cNvPr id="4" name="TextBox 3">
            <a:extLst>
              <a:ext uri="{FF2B5EF4-FFF2-40B4-BE49-F238E27FC236}">
                <a16:creationId xmlns:a16="http://schemas.microsoft.com/office/drawing/2014/main" id="{9E630D3A-C7CF-474D-A215-8EC8D4B3AF4E}"/>
              </a:ext>
            </a:extLst>
          </p:cNvPr>
          <p:cNvSpPr txBox="1"/>
          <p:nvPr/>
        </p:nvSpPr>
        <p:spPr>
          <a:xfrm>
            <a:off x="15023024" y="3058333"/>
            <a:ext cx="184731" cy="461665"/>
          </a:xfrm>
          <a:prstGeom prst="rect">
            <a:avLst/>
          </a:prstGeom>
          <a:noFill/>
        </p:spPr>
        <p:txBody>
          <a:bodyPr wrap="none" rtlCol="0">
            <a:spAutoFit/>
          </a:bodyPr>
          <a:lstStyle/>
          <a:p>
            <a:pPr defTabSz="1219170" fontAlgn="base">
              <a:spcBef>
                <a:spcPct val="0"/>
              </a:spcBef>
              <a:spcAft>
                <a:spcPct val="0"/>
              </a:spcAft>
            </a:pPr>
            <a:endParaRPr lang="en-FI" sz="2400">
              <a:solidFill>
                <a:srgbClr val="333333"/>
              </a:solidFill>
              <a:latin typeface="Arial" charset="0"/>
              <a:cs typeface="Arial" charset="0"/>
            </a:endParaRPr>
          </a:p>
        </p:txBody>
      </p:sp>
    </p:spTree>
    <p:extLst>
      <p:ext uri="{BB962C8B-B14F-4D97-AF65-F5344CB8AC3E}">
        <p14:creationId xmlns:p14="http://schemas.microsoft.com/office/powerpoint/2010/main" val="310532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7" dirty="0" err="1"/>
              <a:t>TheDB</a:t>
            </a:r>
            <a:r>
              <a:rPr lang="en-US" sz="4267" dirty="0"/>
              <a:t> in a nutshell</a:t>
            </a:r>
            <a:endParaRPr lang="en-US" sz="4267" dirty="0">
              <a:latin typeface="Arial Narrow"/>
              <a:cs typeface="Arial Narrow"/>
            </a:endParaRPr>
          </a:p>
        </p:txBody>
      </p:sp>
      <p:sp>
        <p:nvSpPr>
          <p:cNvPr id="4" name="Slide Number Placeholder 3">
            <a:extLst>
              <a:ext uri="{FF2B5EF4-FFF2-40B4-BE49-F238E27FC236}">
                <a16:creationId xmlns:a16="http://schemas.microsoft.com/office/drawing/2014/main" id="{16B31554-46D2-774C-B921-3BC91821346E}"/>
              </a:ext>
            </a:extLst>
          </p:cNvPr>
          <p:cNvSpPr>
            <a:spLocks noGrp="1"/>
          </p:cNvSpPr>
          <p:nvPr>
            <p:ph type="sldNum" sz="quarter" idx="12"/>
          </p:nvPr>
        </p:nvSpPr>
        <p:spPr/>
        <p:txBody>
          <a:bodyPr/>
          <a:lstStyle/>
          <a:p>
            <a:fld id="{B3AAADB6-C438-3744-82E8-5DBFF0879D16}" type="slidenum">
              <a:rPr lang="fi-FI" smtClean="0">
                <a:solidFill>
                  <a:srgbClr val="333333"/>
                </a:solidFill>
              </a:rPr>
              <a:pPr/>
              <a:t>10</a:t>
            </a:fld>
            <a:endParaRPr lang="fi-FI">
              <a:solidFill>
                <a:srgbClr val="333333"/>
              </a:solidFill>
            </a:endParaRPr>
          </a:p>
        </p:txBody>
      </p:sp>
      <p:sp>
        <p:nvSpPr>
          <p:cNvPr id="3" name="Content Placeholder 2"/>
          <p:cNvSpPr>
            <a:spLocks noGrp="1"/>
          </p:cNvSpPr>
          <p:nvPr>
            <p:ph idx="1"/>
          </p:nvPr>
        </p:nvSpPr>
        <p:spPr>
          <a:xfrm>
            <a:off x="397901" y="1383792"/>
            <a:ext cx="11458739" cy="4752528"/>
          </a:xfrm>
        </p:spPr>
        <p:txBody>
          <a:bodyPr>
            <a:normAutofit/>
          </a:bodyPr>
          <a:lstStyle/>
          <a:p>
            <a:r>
              <a:rPr lang="en-US" sz="2400" dirty="0"/>
              <a:t>Browser based point-and-click interface to (m)any kind(s) of data</a:t>
            </a:r>
          </a:p>
          <a:p>
            <a:pPr lvl="1">
              <a:lnSpc>
                <a:spcPct val="150000"/>
              </a:lnSpc>
            </a:pPr>
            <a:r>
              <a:rPr lang="en-US" sz="2000" dirty="0"/>
              <a:t>People/subjects/donors/patients, personal details, family relationships</a:t>
            </a:r>
          </a:p>
          <a:p>
            <a:pPr lvl="1">
              <a:lnSpc>
                <a:spcPct val="150000"/>
              </a:lnSpc>
            </a:pPr>
            <a:r>
              <a:rPr lang="en-US" sz="2000" dirty="0"/>
              <a:t>Clinical lab results, diagnoses &amp; treatments</a:t>
            </a:r>
          </a:p>
          <a:p>
            <a:pPr lvl="1">
              <a:lnSpc>
                <a:spcPct val="150000"/>
              </a:lnSpc>
            </a:pPr>
            <a:r>
              <a:rPr lang="en-US" sz="2000" dirty="0"/>
              <a:t>Samples – tissue type, date, storage location, requested &amp; performed analyses</a:t>
            </a:r>
          </a:p>
          <a:p>
            <a:pPr lvl="1">
              <a:lnSpc>
                <a:spcPct val="150000"/>
              </a:lnSpc>
            </a:pPr>
            <a:r>
              <a:rPr lang="en-US" sz="2000" dirty="0"/>
              <a:t>Omics data – genotypes, somatic mutations, RNA &amp; protein expression levels, drug sensitivities</a:t>
            </a:r>
          </a:p>
          <a:p>
            <a:pPr lvl="1">
              <a:lnSpc>
                <a:spcPct val="150000"/>
              </a:lnSpc>
            </a:pPr>
            <a:r>
              <a:rPr lang="en-US" sz="2000" dirty="0"/>
              <a:t>Questionnaires &amp; answers / Patient-Reported Outcome Measures (PROMs)</a:t>
            </a:r>
          </a:p>
          <a:p>
            <a:pPr lvl="1">
              <a:lnSpc>
                <a:spcPct val="150000"/>
              </a:lnSpc>
            </a:pPr>
            <a:r>
              <a:rPr lang="en-US" sz="2000" dirty="0">
                <a:latin typeface="Arial Narrow" charset="0"/>
                <a:ea typeface="Arial Narrow" charset="0"/>
                <a:cs typeface="Arial Narrow" charset="0"/>
              </a:rPr>
              <a:t>Images, videos and other files</a:t>
            </a:r>
          </a:p>
          <a:p>
            <a:pPr lvl="1">
              <a:lnSpc>
                <a:spcPct val="150000"/>
              </a:lnSpc>
            </a:pPr>
            <a:r>
              <a:rPr lang="en-US" sz="2000" b="1" dirty="0">
                <a:latin typeface="Arial Narrow" charset="0"/>
                <a:ea typeface="Arial Narrow" charset="0"/>
                <a:cs typeface="Arial Narrow" charset="0"/>
              </a:rPr>
              <a:t>+ </a:t>
            </a:r>
            <a:r>
              <a:rPr lang="en-US" sz="2267" b="1" dirty="0">
                <a:latin typeface="Arial Narrow" charset="0"/>
                <a:ea typeface="Arial Narrow" charset="0"/>
                <a:cs typeface="Arial Narrow" charset="0"/>
              </a:rPr>
              <a:t>integrated data model editor</a:t>
            </a:r>
          </a:p>
          <a:p>
            <a:pPr lvl="1"/>
            <a:endParaRPr lang="en-US" sz="2000" dirty="0"/>
          </a:p>
          <a:p>
            <a:endParaRPr lang="en-US" sz="2400" dirty="0">
              <a:latin typeface="Arial Narrow" charset="0"/>
              <a:ea typeface="Arial Narrow" charset="0"/>
              <a:cs typeface="Arial Narrow" charset="0"/>
            </a:endParaRPr>
          </a:p>
        </p:txBody>
      </p:sp>
      <p:sp>
        <p:nvSpPr>
          <p:cNvPr id="5" name="Date Placeholder 4"/>
          <p:cNvSpPr>
            <a:spLocks noGrp="1"/>
          </p:cNvSpPr>
          <p:nvPr>
            <p:ph type="dt" sz="half" idx="11"/>
          </p:nvPr>
        </p:nvSpPr>
        <p:spPr/>
        <p:txBody>
          <a:bodyPr/>
          <a:lstStyle/>
          <a:p>
            <a:r>
              <a:rPr lang="fi-FI">
                <a:solidFill>
                  <a:srgbClr val="808080"/>
                </a:solidFill>
              </a:rPr>
              <a:t>2022-10-06</a:t>
            </a:r>
            <a:endParaRPr lang="fi-FI" dirty="0">
              <a:solidFill>
                <a:srgbClr val="808080"/>
              </a:solidFill>
            </a:endParaRPr>
          </a:p>
        </p:txBody>
      </p:sp>
      <p:sp>
        <p:nvSpPr>
          <p:cNvPr id="7" name="Footer Placeholder 6">
            <a:extLst>
              <a:ext uri="{FF2B5EF4-FFF2-40B4-BE49-F238E27FC236}">
                <a16:creationId xmlns:a16="http://schemas.microsoft.com/office/drawing/2014/main" id="{D1CE6C73-C07E-06D6-E1F4-0A1988857528}"/>
              </a:ext>
            </a:extLst>
          </p:cNvPr>
          <p:cNvSpPr>
            <a:spLocks noGrp="1"/>
          </p:cNvSpPr>
          <p:nvPr>
            <p:ph type="ftr" sz="quarter" idx="10"/>
          </p:nvPr>
        </p:nvSpPr>
        <p:spPr/>
        <p:txBody>
          <a:bodyPr/>
          <a:lstStyle/>
          <a:p>
            <a:pPr>
              <a:defRPr/>
            </a:pPr>
            <a:r>
              <a:rPr lang="fi-FI"/>
              <a:t>Imre Västrik</a:t>
            </a:r>
            <a:endParaRPr lang="fi-FI" dirty="0"/>
          </a:p>
        </p:txBody>
      </p:sp>
    </p:spTree>
    <p:extLst>
      <p:ext uri="{BB962C8B-B14F-4D97-AF65-F5344CB8AC3E}">
        <p14:creationId xmlns:p14="http://schemas.microsoft.com/office/powerpoint/2010/main" val="158759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7" dirty="0" err="1"/>
              <a:t>TheDB</a:t>
            </a:r>
            <a:r>
              <a:rPr lang="en-US" sz="4267" dirty="0"/>
              <a:t> in a nutshell</a:t>
            </a:r>
            <a:endParaRPr lang="en-US" sz="4267" dirty="0">
              <a:latin typeface="Arial Narrow"/>
              <a:cs typeface="Arial Narrow"/>
            </a:endParaRPr>
          </a:p>
        </p:txBody>
      </p:sp>
      <p:sp>
        <p:nvSpPr>
          <p:cNvPr id="4" name="Slide Number Placeholder 3">
            <a:extLst>
              <a:ext uri="{FF2B5EF4-FFF2-40B4-BE49-F238E27FC236}">
                <a16:creationId xmlns:a16="http://schemas.microsoft.com/office/drawing/2014/main" id="{16B31554-46D2-774C-B921-3BC91821346E}"/>
              </a:ext>
            </a:extLst>
          </p:cNvPr>
          <p:cNvSpPr>
            <a:spLocks noGrp="1"/>
          </p:cNvSpPr>
          <p:nvPr>
            <p:ph type="sldNum" sz="quarter" idx="12"/>
          </p:nvPr>
        </p:nvSpPr>
        <p:spPr/>
        <p:txBody>
          <a:bodyPr/>
          <a:lstStyle/>
          <a:p>
            <a:fld id="{B3AAADB6-C438-3744-82E8-5DBFF0879D16}" type="slidenum">
              <a:rPr lang="fi-FI" smtClean="0">
                <a:solidFill>
                  <a:srgbClr val="333333"/>
                </a:solidFill>
              </a:rPr>
              <a:pPr/>
              <a:t>11</a:t>
            </a:fld>
            <a:endParaRPr lang="fi-FI">
              <a:solidFill>
                <a:srgbClr val="333333"/>
              </a:solidFill>
            </a:endParaRPr>
          </a:p>
        </p:txBody>
      </p:sp>
      <p:sp>
        <p:nvSpPr>
          <p:cNvPr id="3" name="Content Placeholder 2"/>
          <p:cNvSpPr>
            <a:spLocks noGrp="1"/>
          </p:cNvSpPr>
          <p:nvPr>
            <p:ph idx="1"/>
          </p:nvPr>
        </p:nvSpPr>
        <p:spPr>
          <a:xfrm>
            <a:off x="397901" y="1383792"/>
            <a:ext cx="11458739" cy="4752528"/>
          </a:xfrm>
        </p:spPr>
        <p:txBody>
          <a:bodyPr>
            <a:normAutofit/>
          </a:bodyPr>
          <a:lstStyle/>
          <a:p>
            <a:r>
              <a:rPr lang="en-US" sz="2400" dirty="0"/>
              <a:t>Browser based point-and-click interface to (m)any kind(s) of data</a:t>
            </a:r>
          </a:p>
          <a:p>
            <a:r>
              <a:rPr lang="en-US" sz="2400" dirty="0"/>
              <a:t>“Plain English” view of the data</a:t>
            </a:r>
          </a:p>
          <a:p>
            <a:r>
              <a:rPr lang="en-US" sz="2400" dirty="0"/>
              <a:t>Easy querying and fast responses</a:t>
            </a:r>
          </a:p>
          <a:p>
            <a:r>
              <a:rPr lang="en-US" sz="2400" dirty="0"/>
              <a:t>Versatile access control, easy access rights management</a:t>
            </a:r>
          </a:p>
          <a:p>
            <a:r>
              <a:rPr lang="en-US" sz="2400" dirty="0"/>
              <a:t>A tool for collecting your data in structured and interoperable manner</a:t>
            </a:r>
          </a:p>
          <a:p>
            <a:r>
              <a:rPr lang="en-US" sz="2400" dirty="0"/>
              <a:t>Configurable views / reports</a:t>
            </a:r>
          </a:p>
          <a:p>
            <a:r>
              <a:rPr lang="en-US" sz="2400" dirty="0"/>
              <a:t>Logging &amp; audit trail</a:t>
            </a:r>
          </a:p>
          <a:p>
            <a:r>
              <a:rPr lang="en-US" sz="2400" dirty="0"/>
              <a:t>Bulk data download, web API for programmatic access, integrated RStudio</a:t>
            </a:r>
          </a:p>
          <a:p>
            <a:endParaRPr lang="en-US" sz="2400" dirty="0">
              <a:latin typeface="Arial Narrow" charset="0"/>
              <a:ea typeface="Arial Narrow" charset="0"/>
              <a:cs typeface="Arial Narrow" charset="0"/>
            </a:endParaRPr>
          </a:p>
        </p:txBody>
      </p:sp>
      <p:sp>
        <p:nvSpPr>
          <p:cNvPr id="5" name="Date Placeholder 4"/>
          <p:cNvSpPr>
            <a:spLocks noGrp="1"/>
          </p:cNvSpPr>
          <p:nvPr>
            <p:ph type="dt" sz="half" idx="11"/>
          </p:nvPr>
        </p:nvSpPr>
        <p:spPr/>
        <p:txBody>
          <a:bodyPr/>
          <a:lstStyle/>
          <a:p>
            <a:r>
              <a:rPr lang="fi-FI">
                <a:solidFill>
                  <a:srgbClr val="808080"/>
                </a:solidFill>
              </a:rPr>
              <a:t>2022-10-06</a:t>
            </a:r>
            <a:endParaRPr lang="fi-FI" dirty="0">
              <a:solidFill>
                <a:srgbClr val="808080"/>
              </a:solidFill>
            </a:endParaRPr>
          </a:p>
        </p:txBody>
      </p:sp>
      <p:sp>
        <p:nvSpPr>
          <p:cNvPr id="7" name="Footer Placeholder 6">
            <a:extLst>
              <a:ext uri="{FF2B5EF4-FFF2-40B4-BE49-F238E27FC236}">
                <a16:creationId xmlns:a16="http://schemas.microsoft.com/office/drawing/2014/main" id="{D1CE6C73-C07E-06D6-E1F4-0A1988857528}"/>
              </a:ext>
            </a:extLst>
          </p:cNvPr>
          <p:cNvSpPr>
            <a:spLocks noGrp="1"/>
          </p:cNvSpPr>
          <p:nvPr>
            <p:ph type="ftr" sz="quarter" idx="10"/>
          </p:nvPr>
        </p:nvSpPr>
        <p:spPr/>
        <p:txBody>
          <a:bodyPr/>
          <a:lstStyle/>
          <a:p>
            <a:pPr>
              <a:defRPr/>
            </a:pPr>
            <a:r>
              <a:rPr lang="fi-FI"/>
              <a:t>Imre Västrik</a:t>
            </a:r>
            <a:endParaRPr lang="fi-FI" dirty="0"/>
          </a:p>
        </p:txBody>
      </p:sp>
    </p:spTree>
    <p:extLst>
      <p:ext uri="{BB962C8B-B14F-4D97-AF65-F5344CB8AC3E}">
        <p14:creationId xmlns:p14="http://schemas.microsoft.com/office/powerpoint/2010/main" val="24667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E26072-C40D-6F40-BFE0-9D34336B3EA0}"/>
              </a:ext>
            </a:extLst>
          </p:cNvPr>
          <p:cNvSpPr>
            <a:spLocks noGrp="1"/>
          </p:cNvSpPr>
          <p:nvPr>
            <p:ph type="body" idx="1"/>
          </p:nvPr>
        </p:nvSpPr>
        <p:spPr/>
        <p:txBody>
          <a:bodyPr/>
          <a:lstStyle/>
          <a:p>
            <a:r>
              <a:rPr lang="en-FI" dirty="0"/>
              <a:t>Contact me</a:t>
            </a:r>
          </a:p>
        </p:txBody>
      </p:sp>
      <p:sp>
        <p:nvSpPr>
          <p:cNvPr id="3" name="Content Placeholder 2">
            <a:extLst>
              <a:ext uri="{FF2B5EF4-FFF2-40B4-BE49-F238E27FC236}">
                <a16:creationId xmlns:a16="http://schemas.microsoft.com/office/drawing/2014/main" id="{AFC6AA69-18EC-D946-9324-0C142522B540}"/>
              </a:ext>
            </a:extLst>
          </p:cNvPr>
          <p:cNvSpPr>
            <a:spLocks noGrp="1"/>
          </p:cNvSpPr>
          <p:nvPr>
            <p:ph sz="half" idx="2"/>
          </p:nvPr>
        </p:nvSpPr>
        <p:spPr/>
        <p:txBody>
          <a:bodyPr/>
          <a:lstStyle/>
          <a:p>
            <a:r>
              <a:rPr lang="en-FI" dirty="0"/>
              <a:t>+358 400 159 355 (WhatsApp, Signal)</a:t>
            </a:r>
          </a:p>
          <a:p>
            <a:r>
              <a:rPr lang="en-GB" dirty="0"/>
              <a:t>i</a:t>
            </a:r>
            <a:r>
              <a:rPr lang="en-FI" dirty="0"/>
              <a:t>mre.vastrik@fimm.fi  imre.vastrik@gmail.com</a:t>
            </a:r>
          </a:p>
        </p:txBody>
      </p:sp>
      <p:sp>
        <p:nvSpPr>
          <p:cNvPr id="6" name="Slide Number Placeholder 5">
            <a:extLst>
              <a:ext uri="{FF2B5EF4-FFF2-40B4-BE49-F238E27FC236}">
                <a16:creationId xmlns:a16="http://schemas.microsoft.com/office/drawing/2014/main" id="{0C3BD74E-DA01-384B-9010-7B1BCDC87C5B}"/>
              </a:ext>
            </a:extLst>
          </p:cNvPr>
          <p:cNvSpPr>
            <a:spLocks noGrp="1"/>
          </p:cNvSpPr>
          <p:nvPr>
            <p:ph type="sldNum" sz="quarter" idx="12"/>
          </p:nvPr>
        </p:nvSpPr>
        <p:spPr/>
        <p:txBody>
          <a:bodyPr/>
          <a:lstStyle/>
          <a:p>
            <a:pPr>
              <a:defRPr/>
            </a:pPr>
            <a:fld id="{629ACFEC-1CC7-4FEA-B065-7AF86619FE42}" type="slidenum">
              <a:rPr lang="fi-FI" smtClean="0"/>
              <a:pPr>
                <a:defRPr/>
              </a:pPr>
              <a:t>12</a:t>
            </a:fld>
            <a:endParaRPr lang="fi-FI"/>
          </a:p>
        </p:txBody>
      </p:sp>
      <p:sp>
        <p:nvSpPr>
          <p:cNvPr id="7" name="Title 6">
            <a:extLst>
              <a:ext uri="{FF2B5EF4-FFF2-40B4-BE49-F238E27FC236}">
                <a16:creationId xmlns:a16="http://schemas.microsoft.com/office/drawing/2014/main" id="{A75DE07B-BA19-C145-9D0A-7AFF15E3F430}"/>
              </a:ext>
            </a:extLst>
          </p:cNvPr>
          <p:cNvSpPr>
            <a:spLocks noGrp="1"/>
          </p:cNvSpPr>
          <p:nvPr>
            <p:ph type="title"/>
          </p:nvPr>
        </p:nvSpPr>
        <p:spPr/>
        <p:txBody>
          <a:bodyPr/>
          <a:lstStyle/>
          <a:p>
            <a:r>
              <a:rPr lang="en-FI" dirty="0"/>
              <a:t>Interested in TheDB?</a:t>
            </a:r>
          </a:p>
        </p:txBody>
      </p:sp>
      <p:sp>
        <p:nvSpPr>
          <p:cNvPr id="8" name="Date Placeholder 7">
            <a:extLst>
              <a:ext uri="{FF2B5EF4-FFF2-40B4-BE49-F238E27FC236}">
                <a16:creationId xmlns:a16="http://schemas.microsoft.com/office/drawing/2014/main" id="{8D558229-9BC4-1348-9C5D-42B002C7FADA}"/>
              </a:ext>
            </a:extLst>
          </p:cNvPr>
          <p:cNvSpPr>
            <a:spLocks noGrp="1"/>
          </p:cNvSpPr>
          <p:nvPr>
            <p:ph type="dt" sz="half" idx="11"/>
          </p:nvPr>
        </p:nvSpPr>
        <p:spPr/>
        <p:txBody>
          <a:bodyPr/>
          <a:lstStyle/>
          <a:p>
            <a:pPr>
              <a:defRPr/>
            </a:pPr>
            <a:r>
              <a:rPr lang="fi-FI"/>
              <a:t>2022-10-06</a:t>
            </a:r>
            <a:endParaRPr lang="fi-FI" dirty="0"/>
          </a:p>
        </p:txBody>
      </p:sp>
      <p:pic>
        <p:nvPicPr>
          <p:cNvPr id="11" name="Content Placeholder 10">
            <a:extLst>
              <a:ext uri="{FF2B5EF4-FFF2-40B4-BE49-F238E27FC236}">
                <a16:creationId xmlns:a16="http://schemas.microsoft.com/office/drawing/2014/main" id="{FD387B90-7918-C141-AA3F-445D8890E466}"/>
              </a:ext>
            </a:extLst>
          </p:cNvPr>
          <p:cNvPicPr>
            <a:picLocks noGrp="1" noChangeAspect="1"/>
          </p:cNvPicPr>
          <p:nvPr>
            <p:ph sz="quarter" idx="4"/>
          </p:nvPr>
        </p:nvPicPr>
        <p:blipFill>
          <a:blip r:embed="rId3"/>
          <a:stretch>
            <a:fillRect/>
          </a:stretch>
        </p:blipFill>
        <p:spPr>
          <a:xfrm>
            <a:off x="6233152" y="1220755"/>
            <a:ext cx="5527477" cy="5527477"/>
          </a:xfrm>
          <a:prstGeom prst="rect">
            <a:avLst/>
          </a:prstGeom>
        </p:spPr>
      </p:pic>
      <p:sp>
        <p:nvSpPr>
          <p:cNvPr id="4" name="Footer Placeholder 3">
            <a:extLst>
              <a:ext uri="{FF2B5EF4-FFF2-40B4-BE49-F238E27FC236}">
                <a16:creationId xmlns:a16="http://schemas.microsoft.com/office/drawing/2014/main" id="{E8C70C37-DB75-3F3D-A278-70EFEC80C9B6}"/>
              </a:ext>
            </a:extLst>
          </p:cNvPr>
          <p:cNvSpPr>
            <a:spLocks noGrp="1"/>
          </p:cNvSpPr>
          <p:nvPr>
            <p:ph type="ftr" sz="quarter" idx="10"/>
          </p:nvPr>
        </p:nvSpPr>
        <p:spPr/>
        <p:txBody>
          <a:bodyPr/>
          <a:lstStyle/>
          <a:p>
            <a:pPr>
              <a:defRPr/>
            </a:pPr>
            <a:r>
              <a:rPr lang="fi-FI"/>
              <a:t>Imre Västrik</a:t>
            </a:r>
            <a:endParaRPr lang="fi-FI" dirty="0"/>
          </a:p>
        </p:txBody>
      </p:sp>
    </p:spTree>
    <p:extLst>
      <p:ext uri="{BB962C8B-B14F-4D97-AF65-F5344CB8AC3E}">
        <p14:creationId xmlns:p14="http://schemas.microsoft.com/office/powerpoint/2010/main" val="404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7C53-E4B1-6EBC-2908-17E9E2BF13D5}"/>
              </a:ext>
            </a:extLst>
          </p:cNvPr>
          <p:cNvSpPr>
            <a:spLocks noGrp="1"/>
          </p:cNvSpPr>
          <p:nvPr>
            <p:ph type="title"/>
          </p:nvPr>
        </p:nvSpPr>
        <p:spPr/>
        <p:txBody>
          <a:bodyPr/>
          <a:lstStyle/>
          <a:p>
            <a:r>
              <a:rPr lang="en-FI" dirty="0"/>
              <a:t>W</a:t>
            </a:r>
            <a:r>
              <a:rPr lang="en-GB" dirty="0"/>
              <a:t>hat is the most boring part of </a:t>
            </a:r>
            <a:r>
              <a:rPr lang="en-GB" dirty="0" err="1"/>
              <a:t>scRNA-seq</a:t>
            </a:r>
            <a:r>
              <a:rPr lang="en-GB" dirty="0"/>
              <a:t> data analysis?</a:t>
            </a:r>
            <a:endParaRPr lang="en-FI" dirty="0"/>
          </a:p>
        </p:txBody>
      </p:sp>
      <p:sp>
        <p:nvSpPr>
          <p:cNvPr id="3" name="Slide Number Placeholder 2">
            <a:extLst>
              <a:ext uri="{FF2B5EF4-FFF2-40B4-BE49-F238E27FC236}">
                <a16:creationId xmlns:a16="http://schemas.microsoft.com/office/drawing/2014/main" id="{4DD8455D-8A0D-BBC3-C109-EA7146A05E7B}"/>
              </a:ext>
            </a:extLst>
          </p:cNvPr>
          <p:cNvSpPr>
            <a:spLocks noGrp="1"/>
          </p:cNvSpPr>
          <p:nvPr>
            <p:ph type="sldNum" sz="quarter" idx="12"/>
          </p:nvPr>
        </p:nvSpPr>
        <p:spPr/>
        <p:txBody>
          <a:bodyPr/>
          <a:lstStyle/>
          <a:p>
            <a:pPr>
              <a:defRPr/>
            </a:pPr>
            <a:fld id="{E826592F-4D86-4BCB-BC85-51B55473C1F0}" type="slidenum">
              <a:rPr lang="fi-FI" smtClean="0"/>
              <a:pPr>
                <a:defRPr/>
              </a:pPr>
              <a:t>2</a:t>
            </a:fld>
            <a:endParaRPr lang="fi-FI"/>
          </a:p>
        </p:txBody>
      </p:sp>
      <p:sp>
        <p:nvSpPr>
          <p:cNvPr id="4" name="Content Placeholder 3">
            <a:extLst>
              <a:ext uri="{FF2B5EF4-FFF2-40B4-BE49-F238E27FC236}">
                <a16:creationId xmlns:a16="http://schemas.microsoft.com/office/drawing/2014/main" id="{BCDFA839-53DF-6A30-7157-3343381ABB03}"/>
              </a:ext>
            </a:extLst>
          </p:cNvPr>
          <p:cNvSpPr>
            <a:spLocks noGrp="1"/>
          </p:cNvSpPr>
          <p:nvPr>
            <p:ph idx="1"/>
          </p:nvPr>
        </p:nvSpPr>
        <p:spPr/>
        <p:txBody>
          <a:bodyPr/>
          <a:lstStyle/>
          <a:p>
            <a:endParaRPr lang="en-FI"/>
          </a:p>
        </p:txBody>
      </p:sp>
      <p:sp>
        <p:nvSpPr>
          <p:cNvPr id="5" name="Footer Placeholder 4">
            <a:extLst>
              <a:ext uri="{FF2B5EF4-FFF2-40B4-BE49-F238E27FC236}">
                <a16:creationId xmlns:a16="http://schemas.microsoft.com/office/drawing/2014/main" id="{E3B9A200-EC2D-01F0-F3DC-20E2E2E44BA1}"/>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C76A2733-60CF-D156-0220-1C724A8294D5}"/>
              </a:ext>
            </a:extLst>
          </p:cNvPr>
          <p:cNvSpPr>
            <a:spLocks noGrp="1"/>
          </p:cNvSpPr>
          <p:nvPr>
            <p:ph type="dt" sz="half" idx="11"/>
          </p:nvPr>
        </p:nvSpPr>
        <p:spPr/>
        <p:txBody>
          <a:bodyPr/>
          <a:lstStyle/>
          <a:p>
            <a:pPr>
              <a:defRPr/>
            </a:pPr>
            <a:r>
              <a:rPr lang="fi-FI"/>
              <a:t>2022-10-06</a:t>
            </a:r>
            <a:endParaRPr lang="fi-FI" dirty="0"/>
          </a:p>
        </p:txBody>
      </p:sp>
    </p:spTree>
    <p:extLst>
      <p:ext uri="{BB962C8B-B14F-4D97-AF65-F5344CB8AC3E}">
        <p14:creationId xmlns:p14="http://schemas.microsoft.com/office/powerpoint/2010/main" val="384751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7C53-E4B1-6EBC-2908-17E9E2BF13D5}"/>
              </a:ext>
            </a:extLst>
          </p:cNvPr>
          <p:cNvSpPr>
            <a:spLocks noGrp="1"/>
          </p:cNvSpPr>
          <p:nvPr>
            <p:ph type="title"/>
          </p:nvPr>
        </p:nvSpPr>
        <p:spPr/>
        <p:txBody>
          <a:bodyPr/>
          <a:lstStyle/>
          <a:p>
            <a:r>
              <a:rPr lang="en-FI" dirty="0"/>
              <a:t>W</a:t>
            </a:r>
            <a:r>
              <a:rPr lang="en-GB" dirty="0"/>
              <a:t>hat is the most boring part of </a:t>
            </a:r>
            <a:r>
              <a:rPr lang="en-GB" dirty="0" err="1"/>
              <a:t>scRNA-seq</a:t>
            </a:r>
            <a:r>
              <a:rPr lang="en-GB" dirty="0"/>
              <a:t> data analysis?</a:t>
            </a:r>
            <a:endParaRPr lang="en-FI" dirty="0"/>
          </a:p>
        </p:txBody>
      </p:sp>
      <p:sp>
        <p:nvSpPr>
          <p:cNvPr id="3" name="Slide Number Placeholder 2">
            <a:extLst>
              <a:ext uri="{FF2B5EF4-FFF2-40B4-BE49-F238E27FC236}">
                <a16:creationId xmlns:a16="http://schemas.microsoft.com/office/drawing/2014/main" id="{4DD8455D-8A0D-BBC3-C109-EA7146A05E7B}"/>
              </a:ext>
            </a:extLst>
          </p:cNvPr>
          <p:cNvSpPr>
            <a:spLocks noGrp="1"/>
          </p:cNvSpPr>
          <p:nvPr>
            <p:ph type="sldNum" sz="quarter" idx="12"/>
          </p:nvPr>
        </p:nvSpPr>
        <p:spPr/>
        <p:txBody>
          <a:bodyPr/>
          <a:lstStyle/>
          <a:p>
            <a:pPr>
              <a:defRPr/>
            </a:pPr>
            <a:fld id="{E826592F-4D86-4BCB-BC85-51B55473C1F0}" type="slidenum">
              <a:rPr lang="fi-FI" smtClean="0"/>
              <a:pPr>
                <a:defRPr/>
              </a:pPr>
              <a:t>3</a:t>
            </a:fld>
            <a:endParaRPr lang="fi-FI"/>
          </a:p>
        </p:txBody>
      </p:sp>
      <p:sp>
        <p:nvSpPr>
          <p:cNvPr id="4" name="Content Placeholder 3">
            <a:extLst>
              <a:ext uri="{FF2B5EF4-FFF2-40B4-BE49-F238E27FC236}">
                <a16:creationId xmlns:a16="http://schemas.microsoft.com/office/drawing/2014/main" id="{BCDFA839-53DF-6A30-7157-3343381ABB03}"/>
              </a:ext>
            </a:extLst>
          </p:cNvPr>
          <p:cNvSpPr>
            <a:spLocks noGrp="1"/>
          </p:cNvSpPr>
          <p:nvPr>
            <p:ph idx="1"/>
          </p:nvPr>
        </p:nvSpPr>
        <p:spPr>
          <a:xfrm>
            <a:off x="397901" y="1383792"/>
            <a:ext cx="11249456" cy="4752528"/>
          </a:xfrm>
        </p:spPr>
        <p:txBody>
          <a:bodyPr/>
          <a:lstStyle/>
          <a:p>
            <a:pPr marL="0" indent="0">
              <a:buNone/>
            </a:pPr>
            <a:r>
              <a:rPr lang="en-GB" sz="1600" dirty="0">
                <a:latin typeface="Andale Mono" panose="020B0509000000000004" pitchFamily="49" charset="0"/>
              </a:rPr>
              <a:t>source("https://</a:t>
            </a:r>
            <a:r>
              <a:rPr lang="en-GB" sz="1600" dirty="0" err="1">
                <a:latin typeface="Andale Mono" panose="020B0509000000000004" pitchFamily="49" charset="0"/>
              </a:rPr>
              <a:t>raw.githubusercontent.com</a:t>
            </a:r>
            <a:r>
              <a:rPr lang="en-GB" sz="1600" dirty="0">
                <a:latin typeface="Andale Mono" panose="020B0509000000000004" pitchFamily="49" charset="0"/>
              </a:rPr>
              <a:t>/</a:t>
            </a:r>
            <a:r>
              <a:rPr lang="en-GB" sz="1600" dirty="0" err="1">
                <a:latin typeface="Andale Mono" panose="020B0509000000000004" pitchFamily="49" charset="0"/>
              </a:rPr>
              <a:t>romikasaini</a:t>
            </a:r>
            <a:r>
              <a:rPr lang="en-GB" sz="1600" dirty="0">
                <a:latin typeface="Andale Mono" panose="020B0509000000000004" pitchFamily="49" charset="0"/>
              </a:rPr>
              <a:t>/</a:t>
            </a:r>
            <a:r>
              <a:rPr lang="en-GB" sz="1600" dirty="0" err="1">
                <a:latin typeface="Andale Mono" panose="020B0509000000000004" pitchFamily="49" charset="0"/>
              </a:rPr>
              <a:t>scRNAseq_pipeline</a:t>
            </a:r>
            <a:r>
              <a:rPr lang="en-GB" sz="1600" dirty="0">
                <a:latin typeface="Andale Mono" panose="020B0509000000000004" pitchFamily="49" charset="0"/>
              </a:rPr>
              <a:t>/main/</a:t>
            </a:r>
            <a:r>
              <a:rPr lang="en-GB" sz="1600" dirty="0" err="1">
                <a:latin typeface="Andale Mono" panose="020B0509000000000004" pitchFamily="49" charset="0"/>
              </a:rPr>
              <a:t>funcs.R</a:t>
            </a:r>
            <a:r>
              <a:rPr lang="en-GB" sz="1600" dirty="0">
                <a:latin typeface="Andale Mono" panose="020B0509000000000004" pitchFamily="49" charset="0"/>
              </a:rPr>
              <a:t>")</a:t>
            </a:r>
          </a:p>
          <a:p>
            <a:pPr marL="0" indent="0">
              <a:buNone/>
            </a:pPr>
            <a:endParaRPr lang="en-GB" dirty="0"/>
          </a:p>
          <a:p>
            <a:pPr marL="0" indent="0">
              <a:buNone/>
            </a:pPr>
            <a:r>
              <a:rPr lang="en-GB" b="1" dirty="0"/>
              <a:t>&lt;WAIT  /&gt;</a:t>
            </a:r>
          </a:p>
          <a:p>
            <a:pPr marL="0" indent="0">
              <a:buNone/>
            </a:pPr>
            <a:endParaRPr lang="en-GB" dirty="0"/>
          </a:p>
          <a:p>
            <a:pPr marL="0" indent="0">
              <a:buNone/>
            </a:pPr>
            <a:r>
              <a:rPr lang="en-GB" sz="1600" dirty="0">
                <a:latin typeface="Andale Mono" panose="020B0509000000000004" pitchFamily="49" charset="0"/>
              </a:rPr>
              <a:t>y &lt;- </a:t>
            </a:r>
            <a:r>
              <a:rPr lang="en-GB" sz="1600" dirty="0" err="1">
                <a:latin typeface="Andale Mono" panose="020B0509000000000004" pitchFamily="49" charset="0"/>
              </a:rPr>
              <a:t>SeuratSctype</a:t>
            </a:r>
            <a:r>
              <a:rPr lang="en-GB" sz="1600" dirty="0">
                <a:latin typeface="Andale Mono" panose="020B0509000000000004" pitchFamily="49" charset="0"/>
              </a:rPr>
              <a:t>(</a:t>
            </a:r>
          </a:p>
          <a:p>
            <a:pPr marL="0" indent="0">
              <a:buNone/>
            </a:pPr>
            <a:r>
              <a:rPr lang="en-GB" sz="1600" dirty="0">
                <a:latin typeface="Andale Mono" panose="020B0509000000000004" pitchFamily="49" charset="0"/>
              </a:rPr>
              <a:t>	</a:t>
            </a:r>
            <a:r>
              <a:rPr lang="en-GB" sz="1600" dirty="0" err="1">
                <a:latin typeface="Andale Mono" panose="020B0509000000000004" pitchFamily="49" charset="0"/>
              </a:rPr>
              <a:t>datadir</a:t>
            </a:r>
            <a:r>
              <a:rPr lang="en-GB" sz="1600" dirty="0">
                <a:latin typeface="Andale Mono" panose="020B0509000000000004" pitchFamily="49" charset="0"/>
              </a:rPr>
              <a:t>, save = </a:t>
            </a:r>
            <a:r>
              <a:rPr lang="en-GB" sz="1600" dirty="0" err="1">
                <a:latin typeface="Andale Mono" panose="020B0509000000000004" pitchFamily="49" charset="0"/>
              </a:rPr>
              <a:t>T,plot</a:t>
            </a:r>
            <a:r>
              <a:rPr lang="en-GB" sz="1600" dirty="0">
                <a:latin typeface="Andale Mono" panose="020B0509000000000004" pitchFamily="49" charset="0"/>
              </a:rPr>
              <a:t> = T, top20 = T,</a:t>
            </a:r>
          </a:p>
          <a:p>
            <a:pPr marL="0" indent="0">
              <a:buNone/>
            </a:pPr>
            <a:r>
              <a:rPr lang="en-GB" sz="1600" dirty="0">
                <a:latin typeface="Andale Mono" panose="020B0509000000000004" pitchFamily="49" charset="0"/>
              </a:rPr>
              <a:t>	precise = T, res = 0.8, </a:t>
            </a:r>
            <a:r>
              <a:rPr lang="en-GB" sz="1600" dirty="0" err="1">
                <a:latin typeface="Andale Mono" panose="020B0509000000000004" pitchFamily="49" charset="0"/>
              </a:rPr>
              <a:t>N_dims</a:t>
            </a:r>
            <a:r>
              <a:rPr lang="en-GB" sz="1600" dirty="0">
                <a:latin typeface="Andale Mono" panose="020B0509000000000004" pitchFamily="49" charset="0"/>
              </a:rPr>
              <a:t> = 10, </a:t>
            </a:r>
            <a:r>
              <a:rPr lang="en-GB" sz="1600" dirty="0" err="1">
                <a:latin typeface="Andale Mono" panose="020B0509000000000004" pitchFamily="49" charset="0"/>
              </a:rPr>
              <a:t>UMAP_dims</a:t>
            </a:r>
            <a:r>
              <a:rPr lang="en-GB" sz="1600" dirty="0">
                <a:latin typeface="Andale Mono" panose="020B0509000000000004" pitchFamily="49" charset="0"/>
              </a:rPr>
              <a:t> = 15</a:t>
            </a:r>
          </a:p>
          <a:p>
            <a:pPr marL="0" indent="0">
              <a:buNone/>
            </a:pPr>
            <a:r>
              <a:rPr lang="en-GB" sz="1600" dirty="0">
                <a:latin typeface="Andale Mono" panose="020B0509000000000004" pitchFamily="49" charset="0"/>
              </a:rPr>
              <a:t>)</a:t>
            </a:r>
          </a:p>
          <a:p>
            <a:pPr marL="0" indent="0">
              <a:buNone/>
            </a:pPr>
            <a:endParaRPr lang="en-GB" sz="1400" dirty="0">
              <a:latin typeface="Andale Mono" panose="020B0509000000000004" pitchFamily="49" charset="0"/>
            </a:endParaRPr>
          </a:p>
          <a:p>
            <a:pPr marL="0" indent="0">
              <a:buNone/>
            </a:pPr>
            <a:r>
              <a:rPr lang="en-GB" b="1" dirty="0"/>
              <a:t>&lt;WAIT MORE /&gt;</a:t>
            </a:r>
          </a:p>
          <a:p>
            <a:pPr marL="0" indent="0">
              <a:buNone/>
            </a:pPr>
            <a:endParaRPr lang="en-GB" sz="1400" dirty="0">
              <a:latin typeface="Andale Mono" panose="020B0509000000000004" pitchFamily="49" charset="0"/>
            </a:endParaRPr>
          </a:p>
        </p:txBody>
      </p:sp>
      <p:sp>
        <p:nvSpPr>
          <p:cNvPr id="5" name="Footer Placeholder 4">
            <a:extLst>
              <a:ext uri="{FF2B5EF4-FFF2-40B4-BE49-F238E27FC236}">
                <a16:creationId xmlns:a16="http://schemas.microsoft.com/office/drawing/2014/main" id="{E3B9A200-EC2D-01F0-F3DC-20E2E2E44BA1}"/>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C76A2733-60CF-D156-0220-1C724A8294D5}"/>
              </a:ext>
            </a:extLst>
          </p:cNvPr>
          <p:cNvSpPr>
            <a:spLocks noGrp="1"/>
          </p:cNvSpPr>
          <p:nvPr>
            <p:ph type="dt" sz="half" idx="11"/>
          </p:nvPr>
        </p:nvSpPr>
        <p:spPr/>
        <p:txBody>
          <a:bodyPr/>
          <a:lstStyle/>
          <a:p>
            <a:pPr>
              <a:defRPr/>
            </a:pPr>
            <a:r>
              <a:rPr lang="fi-FI"/>
              <a:t>2022-10-06</a:t>
            </a:r>
            <a:endParaRPr lang="fi-FI" dirty="0"/>
          </a:p>
        </p:txBody>
      </p:sp>
    </p:spTree>
    <p:extLst>
      <p:ext uri="{BB962C8B-B14F-4D97-AF65-F5344CB8AC3E}">
        <p14:creationId xmlns:p14="http://schemas.microsoft.com/office/powerpoint/2010/main" val="276338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DEAD-8FDB-500C-880C-915CC612C122}"/>
              </a:ext>
            </a:extLst>
          </p:cNvPr>
          <p:cNvSpPr>
            <a:spLocks noGrp="1"/>
          </p:cNvSpPr>
          <p:nvPr>
            <p:ph type="title"/>
          </p:nvPr>
        </p:nvSpPr>
        <p:spPr/>
        <p:txBody>
          <a:bodyPr/>
          <a:lstStyle/>
          <a:p>
            <a:r>
              <a:rPr lang="en-FI" dirty="0"/>
              <a:t>Pipelining &amp; sharing analysis results</a:t>
            </a:r>
          </a:p>
        </p:txBody>
      </p:sp>
      <p:sp>
        <p:nvSpPr>
          <p:cNvPr id="3" name="Slide Number Placeholder 2">
            <a:extLst>
              <a:ext uri="{FF2B5EF4-FFF2-40B4-BE49-F238E27FC236}">
                <a16:creationId xmlns:a16="http://schemas.microsoft.com/office/drawing/2014/main" id="{FF0DBE4B-A082-B39E-FD5E-B1873A066655}"/>
              </a:ext>
            </a:extLst>
          </p:cNvPr>
          <p:cNvSpPr>
            <a:spLocks noGrp="1"/>
          </p:cNvSpPr>
          <p:nvPr>
            <p:ph type="sldNum" sz="quarter" idx="12"/>
          </p:nvPr>
        </p:nvSpPr>
        <p:spPr/>
        <p:txBody>
          <a:bodyPr/>
          <a:lstStyle/>
          <a:p>
            <a:pPr>
              <a:defRPr/>
            </a:pPr>
            <a:fld id="{E826592F-4D86-4BCB-BC85-51B55473C1F0}" type="slidenum">
              <a:rPr lang="fi-FI" smtClean="0"/>
              <a:pPr>
                <a:defRPr/>
              </a:pPr>
              <a:t>4</a:t>
            </a:fld>
            <a:endParaRPr lang="fi-FI"/>
          </a:p>
        </p:txBody>
      </p:sp>
      <p:sp>
        <p:nvSpPr>
          <p:cNvPr id="4" name="Content Placeholder 3">
            <a:extLst>
              <a:ext uri="{FF2B5EF4-FFF2-40B4-BE49-F238E27FC236}">
                <a16:creationId xmlns:a16="http://schemas.microsoft.com/office/drawing/2014/main" id="{CEC9CB75-6A64-D34C-8748-2B4989A9124C}"/>
              </a:ext>
            </a:extLst>
          </p:cNvPr>
          <p:cNvSpPr>
            <a:spLocks noGrp="1"/>
          </p:cNvSpPr>
          <p:nvPr>
            <p:ph idx="1"/>
          </p:nvPr>
        </p:nvSpPr>
        <p:spPr/>
        <p:txBody>
          <a:bodyPr/>
          <a:lstStyle/>
          <a:p>
            <a:pPr>
              <a:lnSpc>
                <a:spcPct val="200000"/>
              </a:lnSpc>
            </a:pPr>
            <a:r>
              <a:rPr lang="en-GB" dirty="0"/>
              <a:t>Automation</a:t>
            </a:r>
          </a:p>
          <a:p>
            <a:pPr>
              <a:lnSpc>
                <a:spcPct val="200000"/>
              </a:lnSpc>
            </a:pPr>
            <a:r>
              <a:rPr lang="en-GB" dirty="0"/>
              <a:t>Standardisation</a:t>
            </a:r>
          </a:p>
          <a:p>
            <a:pPr>
              <a:lnSpc>
                <a:spcPct val="200000"/>
              </a:lnSpc>
            </a:pPr>
            <a:r>
              <a:rPr lang="en-FI" dirty="0"/>
              <a:t>Reproducibility</a:t>
            </a:r>
          </a:p>
          <a:p>
            <a:pPr>
              <a:lnSpc>
                <a:spcPct val="200000"/>
              </a:lnSpc>
            </a:pPr>
            <a:r>
              <a:rPr lang="en-FI" dirty="0"/>
              <a:t>Saving resources</a:t>
            </a:r>
          </a:p>
          <a:p>
            <a:pPr>
              <a:lnSpc>
                <a:spcPct val="200000"/>
              </a:lnSpc>
            </a:pPr>
            <a:endParaRPr lang="en-FI" dirty="0"/>
          </a:p>
          <a:p>
            <a:pPr marL="0" indent="0">
              <a:lnSpc>
                <a:spcPct val="200000"/>
              </a:lnSpc>
              <a:buNone/>
            </a:pPr>
            <a:r>
              <a:rPr lang="en-GB" sz="1800" i="1" dirty="0"/>
              <a:t>https://</a:t>
            </a:r>
            <a:r>
              <a:rPr lang="en-GB" sz="1800" i="1" dirty="0" err="1"/>
              <a:t>towardsdatascience.com</a:t>
            </a:r>
            <a:r>
              <a:rPr lang="en-GB" sz="1800" i="1" dirty="0"/>
              <a:t>/scientific-data-analysis-pipelines-and-reproducibility-75ff9df5b4c5</a:t>
            </a:r>
            <a:endParaRPr lang="en-FI" sz="1800" i="1" dirty="0"/>
          </a:p>
        </p:txBody>
      </p:sp>
      <p:sp>
        <p:nvSpPr>
          <p:cNvPr id="5" name="Footer Placeholder 4">
            <a:extLst>
              <a:ext uri="{FF2B5EF4-FFF2-40B4-BE49-F238E27FC236}">
                <a16:creationId xmlns:a16="http://schemas.microsoft.com/office/drawing/2014/main" id="{F84CC306-89D6-F52B-7FB7-C4CD4E84C415}"/>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0D78D986-6619-827D-9E53-8A0C890C3C14}"/>
              </a:ext>
            </a:extLst>
          </p:cNvPr>
          <p:cNvSpPr>
            <a:spLocks noGrp="1"/>
          </p:cNvSpPr>
          <p:nvPr>
            <p:ph type="dt" sz="half" idx="11"/>
          </p:nvPr>
        </p:nvSpPr>
        <p:spPr/>
        <p:txBody>
          <a:bodyPr/>
          <a:lstStyle/>
          <a:p>
            <a:pPr>
              <a:defRPr/>
            </a:pPr>
            <a:r>
              <a:rPr lang="fi-FI"/>
              <a:t>2022-10-06</a:t>
            </a:r>
            <a:endParaRPr lang="fi-FI" dirty="0"/>
          </a:p>
        </p:txBody>
      </p:sp>
    </p:spTree>
    <p:extLst>
      <p:ext uri="{BB962C8B-B14F-4D97-AF65-F5344CB8AC3E}">
        <p14:creationId xmlns:p14="http://schemas.microsoft.com/office/powerpoint/2010/main" val="458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53C3B2-E2B8-3B8D-F388-2416E3DB805D}"/>
              </a:ext>
            </a:extLst>
          </p:cNvPr>
          <p:cNvSpPr>
            <a:spLocks noGrp="1"/>
          </p:cNvSpPr>
          <p:nvPr>
            <p:ph type="sldNum" sz="quarter" idx="12"/>
          </p:nvPr>
        </p:nvSpPr>
        <p:spPr/>
        <p:txBody>
          <a:bodyPr/>
          <a:lstStyle/>
          <a:p>
            <a:pPr>
              <a:defRPr/>
            </a:pPr>
            <a:fld id="{E826592F-4D86-4BCB-BC85-51B55473C1F0}" type="slidenum">
              <a:rPr lang="fi-FI" smtClean="0"/>
              <a:pPr>
                <a:defRPr/>
              </a:pPr>
              <a:t>5</a:t>
            </a:fld>
            <a:endParaRPr lang="fi-FI"/>
          </a:p>
        </p:txBody>
      </p:sp>
      <p:sp>
        <p:nvSpPr>
          <p:cNvPr id="5" name="Footer Placeholder 4">
            <a:extLst>
              <a:ext uri="{FF2B5EF4-FFF2-40B4-BE49-F238E27FC236}">
                <a16:creationId xmlns:a16="http://schemas.microsoft.com/office/drawing/2014/main" id="{594F0E65-2FEA-CCEA-67D6-496AEE110294}"/>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574E34A7-65C1-8891-D462-6565944A1ECD}"/>
              </a:ext>
            </a:extLst>
          </p:cNvPr>
          <p:cNvSpPr>
            <a:spLocks noGrp="1"/>
          </p:cNvSpPr>
          <p:nvPr>
            <p:ph type="dt" sz="half" idx="11"/>
          </p:nvPr>
        </p:nvSpPr>
        <p:spPr/>
        <p:txBody>
          <a:bodyPr/>
          <a:lstStyle/>
          <a:p>
            <a:pPr>
              <a:defRPr/>
            </a:pPr>
            <a:r>
              <a:rPr lang="fi-FI"/>
              <a:t>2022-10-06</a:t>
            </a:r>
            <a:endParaRPr lang="fi-FI" dirty="0"/>
          </a:p>
        </p:txBody>
      </p:sp>
      <p:pic>
        <p:nvPicPr>
          <p:cNvPr id="7" name="Content Placeholder 6">
            <a:extLst>
              <a:ext uri="{FF2B5EF4-FFF2-40B4-BE49-F238E27FC236}">
                <a16:creationId xmlns:a16="http://schemas.microsoft.com/office/drawing/2014/main" id="{FF05F8BA-6393-A11A-6DCC-B6DE070E559F}"/>
              </a:ext>
            </a:extLst>
          </p:cNvPr>
          <p:cNvPicPr>
            <a:picLocks noGrp="1" noChangeAspect="1"/>
          </p:cNvPicPr>
          <p:nvPr>
            <p:ph idx="4294967295"/>
          </p:nvPr>
        </p:nvPicPr>
        <p:blipFill>
          <a:blip r:embed="rId3"/>
          <a:stretch>
            <a:fillRect/>
          </a:stretch>
        </p:blipFill>
        <p:spPr>
          <a:xfrm>
            <a:off x="179233" y="419746"/>
            <a:ext cx="11863513" cy="5906104"/>
          </a:xfrm>
          <a:prstGeom prst="rect">
            <a:avLst/>
          </a:prstGeom>
          <a:effectLst>
            <a:outerShdw blurRad="194716" dist="190500" dir="2700000" algn="tl" rotWithShape="0">
              <a:prstClr val="black">
                <a:alpha val="40000"/>
              </a:prstClr>
            </a:outerShdw>
          </a:effectLst>
        </p:spPr>
      </p:pic>
    </p:spTree>
    <p:extLst>
      <p:ext uri="{BB962C8B-B14F-4D97-AF65-F5344CB8AC3E}">
        <p14:creationId xmlns:p14="http://schemas.microsoft.com/office/powerpoint/2010/main" val="211036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E20F-AB5F-A1C8-ACDC-DD16DCD73FE7}"/>
              </a:ext>
            </a:extLst>
          </p:cNvPr>
          <p:cNvSpPr>
            <a:spLocks noGrp="1"/>
          </p:cNvSpPr>
          <p:nvPr>
            <p:ph type="title"/>
          </p:nvPr>
        </p:nvSpPr>
        <p:spPr/>
        <p:txBody>
          <a:bodyPr/>
          <a:lstStyle/>
          <a:p>
            <a:r>
              <a:rPr lang="en-FI" dirty="0"/>
              <a:t>Really simple pipeline – example</a:t>
            </a:r>
          </a:p>
        </p:txBody>
      </p:sp>
      <p:sp>
        <p:nvSpPr>
          <p:cNvPr id="3" name="Slide Number Placeholder 2">
            <a:extLst>
              <a:ext uri="{FF2B5EF4-FFF2-40B4-BE49-F238E27FC236}">
                <a16:creationId xmlns:a16="http://schemas.microsoft.com/office/drawing/2014/main" id="{78E8D3B6-BD3D-167D-612F-57BBFB1CA588}"/>
              </a:ext>
            </a:extLst>
          </p:cNvPr>
          <p:cNvSpPr>
            <a:spLocks noGrp="1"/>
          </p:cNvSpPr>
          <p:nvPr>
            <p:ph type="sldNum" sz="quarter" idx="12"/>
          </p:nvPr>
        </p:nvSpPr>
        <p:spPr/>
        <p:txBody>
          <a:bodyPr/>
          <a:lstStyle/>
          <a:p>
            <a:pPr>
              <a:defRPr/>
            </a:pPr>
            <a:fld id="{E826592F-4D86-4BCB-BC85-51B55473C1F0}" type="slidenum">
              <a:rPr lang="fi-FI" smtClean="0"/>
              <a:pPr>
                <a:defRPr/>
              </a:pPr>
              <a:t>6</a:t>
            </a:fld>
            <a:endParaRPr lang="fi-FI"/>
          </a:p>
        </p:txBody>
      </p:sp>
      <p:sp>
        <p:nvSpPr>
          <p:cNvPr id="5" name="Footer Placeholder 4">
            <a:extLst>
              <a:ext uri="{FF2B5EF4-FFF2-40B4-BE49-F238E27FC236}">
                <a16:creationId xmlns:a16="http://schemas.microsoft.com/office/drawing/2014/main" id="{25772A5B-5187-7740-5FE1-EFBD5BD789AD}"/>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DB9B535F-85C0-DBF7-C641-1E212C1FC02C}"/>
              </a:ext>
            </a:extLst>
          </p:cNvPr>
          <p:cNvSpPr>
            <a:spLocks noGrp="1"/>
          </p:cNvSpPr>
          <p:nvPr>
            <p:ph type="dt" sz="half" idx="11"/>
          </p:nvPr>
        </p:nvSpPr>
        <p:spPr/>
        <p:txBody>
          <a:bodyPr/>
          <a:lstStyle/>
          <a:p>
            <a:pPr>
              <a:defRPr/>
            </a:pPr>
            <a:r>
              <a:rPr lang="fi-FI"/>
              <a:t>2022-10-06</a:t>
            </a:r>
            <a:endParaRPr lang="fi-FI" dirty="0"/>
          </a:p>
        </p:txBody>
      </p:sp>
      <p:pic>
        <p:nvPicPr>
          <p:cNvPr id="15" name="Content Placeholder 14">
            <a:extLst>
              <a:ext uri="{FF2B5EF4-FFF2-40B4-BE49-F238E27FC236}">
                <a16:creationId xmlns:a16="http://schemas.microsoft.com/office/drawing/2014/main" id="{6F5E8186-F89B-0F65-0076-7643AE3DC881}"/>
              </a:ext>
            </a:extLst>
          </p:cNvPr>
          <p:cNvPicPr>
            <a:picLocks noGrp="1" noChangeAspect="1"/>
          </p:cNvPicPr>
          <p:nvPr>
            <p:ph idx="1"/>
          </p:nvPr>
        </p:nvPicPr>
        <p:blipFill>
          <a:blip r:embed="rId3"/>
          <a:stretch>
            <a:fillRect/>
          </a:stretch>
        </p:blipFill>
        <p:spPr>
          <a:xfrm>
            <a:off x="398463" y="1393231"/>
            <a:ext cx="11401425" cy="4733525"/>
          </a:xfrm>
          <a:prstGeom prst="rect">
            <a:avLst/>
          </a:prstGeom>
        </p:spPr>
      </p:pic>
    </p:spTree>
    <p:extLst>
      <p:ext uri="{BB962C8B-B14F-4D97-AF65-F5344CB8AC3E}">
        <p14:creationId xmlns:p14="http://schemas.microsoft.com/office/powerpoint/2010/main" val="166498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E199-2C6D-E8A7-A114-B804D791BAFF}"/>
              </a:ext>
            </a:extLst>
          </p:cNvPr>
          <p:cNvSpPr>
            <a:spLocks noGrp="1"/>
          </p:cNvSpPr>
          <p:nvPr>
            <p:ph type="title"/>
          </p:nvPr>
        </p:nvSpPr>
        <p:spPr/>
        <p:txBody>
          <a:bodyPr/>
          <a:lstStyle/>
          <a:p>
            <a:r>
              <a:rPr lang="en-FI" dirty="0"/>
              <a:t>Really simple pipeline – parallellised</a:t>
            </a:r>
          </a:p>
        </p:txBody>
      </p:sp>
      <p:sp>
        <p:nvSpPr>
          <p:cNvPr id="3" name="Slide Number Placeholder 2">
            <a:extLst>
              <a:ext uri="{FF2B5EF4-FFF2-40B4-BE49-F238E27FC236}">
                <a16:creationId xmlns:a16="http://schemas.microsoft.com/office/drawing/2014/main" id="{964BA2BB-B0B1-3DD0-9465-969B0900A23C}"/>
              </a:ext>
            </a:extLst>
          </p:cNvPr>
          <p:cNvSpPr>
            <a:spLocks noGrp="1"/>
          </p:cNvSpPr>
          <p:nvPr>
            <p:ph type="sldNum" sz="quarter" idx="12"/>
          </p:nvPr>
        </p:nvSpPr>
        <p:spPr/>
        <p:txBody>
          <a:bodyPr/>
          <a:lstStyle/>
          <a:p>
            <a:pPr>
              <a:defRPr/>
            </a:pPr>
            <a:fld id="{E826592F-4D86-4BCB-BC85-51B55473C1F0}" type="slidenum">
              <a:rPr lang="fi-FI" smtClean="0"/>
              <a:pPr>
                <a:defRPr/>
              </a:pPr>
              <a:t>7</a:t>
            </a:fld>
            <a:endParaRPr lang="fi-FI"/>
          </a:p>
        </p:txBody>
      </p:sp>
      <p:sp>
        <p:nvSpPr>
          <p:cNvPr id="5" name="Footer Placeholder 4">
            <a:extLst>
              <a:ext uri="{FF2B5EF4-FFF2-40B4-BE49-F238E27FC236}">
                <a16:creationId xmlns:a16="http://schemas.microsoft.com/office/drawing/2014/main" id="{ADB4FFF4-9CF1-9282-36E1-AC751E2C7632}"/>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0059B8F4-AF2C-B788-BC55-D213E0C04C0D}"/>
              </a:ext>
            </a:extLst>
          </p:cNvPr>
          <p:cNvSpPr>
            <a:spLocks noGrp="1"/>
          </p:cNvSpPr>
          <p:nvPr>
            <p:ph type="dt" sz="half" idx="11"/>
          </p:nvPr>
        </p:nvSpPr>
        <p:spPr/>
        <p:txBody>
          <a:bodyPr/>
          <a:lstStyle/>
          <a:p>
            <a:pPr>
              <a:defRPr/>
            </a:pPr>
            <a:r>
              <a:rPr lang="fi-FI"/>
              <a:t>2022-10-06</a:t>
            </a:r>
            <a:endParaRPr lang="fi-FI" dirty="0"/>
          </a:p>
        </p:txBody>
      </p:sp>
      <p:pic>
        <p:nvPicPr>
          <p:cNvPr id="17" name="Content Placeholder 16">
            <a:extLst>
              <a:ext uri="{FF2B5EF4-FFF2-40B4-BE49-F238E27FC236}">
                <a16:creationId xmlns:a16="http://schemas.microsoft.com/office/drawing/2014/main" id="{9B5D974C-761C-454B-C06E-27DFE124B4F7}"/>
              </a:ext>
            </a:extLst>
          </p:cNvPr>
          <p:cNvPicPr>
            <a:picLocks noGrp="1" noChangeAspect="1"/>
          </p:cNvPicPr>
          <p:nvPr>
            <p:ph idx="1"/>
          </p:nvPr>
        </p:nvPicPr>
        <p:blipFill>
          <a:blip r:embed="rId3"/>
          <a:stretch>
            <a:fillRect/>
          </a:stretch>
        </p:blipFill>
        <p:spPr>
          <a:xfrm>
            <a:off x="398463" y="1393231"/>
            <a:ext cx="11401425" cy="4733525"/>
          </a:xfrm>
          <a:prstGeom prst="rect">
            <a:avLst/>
          </a:prstGeom>
        </p:spPr>
      </p:pic>
    </p:spTree>
    <p:extLst>
      <p:ext uri="{BB962C8B-B14F-4D97-AF65-F5344CB8AC3E}">
        <p14:creationId xmlns:p14="http://schemas.microsoft.com/office/powerpoint/2010/main" val="58846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E20437-5FDC-9DB0-6A11-1174DDEB68D5}"/>
              </a:ext>
            </a:extLst>
          </p:cNvPr>
          <p:cNvSpPr>
            <a:spLocks noGrp="1"/>
          </p:cNvSpPr>
          <p:nvPr>
            <p:ph type="sldNum" sz="quarter" idx="12"/>
          </p:nvPr>
        </p:nvSpPr>
        <p:spPr/>
        <p:txBody>
          <a:bodyPr/>
          <a:lstStyle/>
          <a:p>
            <a:pPr>
              <a:defRPr/>
            </a:pPr>
            <a:fld id="{E826592F-4D86-4BCB-BC85-51B55473C1F0}" type="slidenum">
              <a:rPr lang="fi-FI" smtClean="0"/>
              <a:pPr>
                <a:defRPr/>
              </a:pPr>
              <a:t>8</a:t>
            </a:fld>
            <a:endParaRPr lang="fi-FI"/>
          </a:p>
        </p:txBody>
      </p:sp>
      <p:sp>
        <p:nvSpPr>
          <p:cNvPr id="5" name="Footer Placeholder 4">
            <a:extLst>
              <a:ext uri="{FF2B5EF4-FFF2-40B4-BE49-F238E27FC236}">
                <a16:creationId xmlns:a16="http://schemas.microsoft.com/office/drawing/2014/main" id="{FA32000E-6013-FFC2-DCF7-505686D468BA}"/>
              </a:ext>
            </a:extLst>
          </p:cNvPr>
          <p:cNvSpPr>
            <a:spLocks noGrp="1"/>
          </p:cNvSpPr>
          <p:nvPr>
            <p:ph type="ftr" sz="quarter" idx="10"/>
          </p:nvPr>
        </p:nvSpPr>
        <p:spPr/>
        <p:txBody>
          <a:bodyPr/>
          <a:lstStyle/>
          <a:p>
            <a:pPr>
              <a:defRPr/>
            </a:pPr>
            <a:r>
              <a:rPr lang="fi-FI"/>
              <a:t>Imre Västrik</a:t>
            </a:r>
            <a:endParaRPr lang="fi-FI" dirty="0"/>
          </a:p>
        </p:txBody>
      </p:sp>
      <p:sp>
        <p:nvSpPr>
          <p:cNvPr id="6" name="Date Placeholder 5">
            <a:extLst>
              <a:ext uri="{FF2B5EF4-FFF2-40B4-BE49-F238E27FC236}">
                <a16:creationId xmlns:a16="http://schemas.microsoft.com/office/drawing/2014/main" id="{FD1454FE-D9F6-B13F-6A6F-8831EF6E6E4B}"/>
              </a:ext>
            </a:extLst>
          </p:cNvPr>
          <p:cNvSpPr>
            <a:spLocks noGrp="1"/>
          </p:cNvSpPr>
          <p:nvPr>
            <p:ph type="dt" sz="half" idx="11"/>
          </p:nvPr>
        </p:nvSpPr>
        <p:spPr/>
        <p:txBody>
          <a:bodyPr/>
          <a:lstStyle/>
          <a:p>
            <a:pPr>
              <a:defRPr/>
            </a:pPr>
            <a:r>
              <a:rPr lang="fi-FI"/>
              <a:t>2022-10-06</a:t>
            </a:r>
            <a:endParaRPr lang="fi-FI" dirty="0"/>
          </a:p>
        </p:txBody>
      </p:sp>
      <p:pic>
        <p:nvPicPr>
          <p:cNvPr id="8" name="Picture 7">
            <a:extLst>
              <a:ext uri="{FF2B5EF4-FFF2-40B4-BE49-F238E27FC236}">
                <a16:creationId xmlns:a16="http://schemas.microsoft.com/office/drawing/2014/main" id="{4119DF23-BF4D-B3C1-C36D-F0A39B3876C3}"/>
              </a:ext>
            </a:extLst>
          </p:cNvPr>
          <p:cNvPicPr>
            <a:picLocks noChangeAspect="1"/>
          </p:cNvPicPr>
          <p:nvPr/>
        </p:nvPicPr>
        <p:blipFill>
          <a:blip r:embed="rId3"/>
          <a:stretch>
            <a:fillRect/>
          </a:stretch>
        </p:blipFill>
        <p:spPr>
          <a:xfrm>
            <a:off x="2209800" y="514350"/>
            <a:ext cx="7772400" cy="5829300"/>
          </a:xfrm>
          <a:prstGeom prst="rect">
            <a:avLst/>
          </a:prstGeom>
          <a:effectLst>
            <a:outerShdw blurRad="190500" dist="190500" dir="2700000" algn="tl" rotWithShape="0">
              <a:prstClr val="black">
                <a:alpha val="40000"/>
              </a:prstClr>
            </a:outerShdw>
          </a:effectLst>
        </p:spPr>
      </p:pic>
    </p:spTree>
    <p:extLst>
      <p:ext uri="{BB962C8B-B14F-4D97-AF65-F5344CB8AC3E}">
        <p14:creationId xmlns:p14="http://schemas.microsoft.com/office/powerpoint/2010/main" val="38038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B854-E92D-963A-A3AE-8C3B8FCB375E}"/>
              </a:ext>
            </a:extLst>
          </p:cNvPr>
          <p:cNvSpPr>
            <a:spLocks noGrp="1"/>
          </p:cNvSpPr>
          <p:nvPr>
            <p:ph type="title"/>
          </p:nvPr>
        </p:nvSpPr>
        <p:spPr/>
        <p:txBody>
          <a:bodyPr/>
          <a:lstStyle/>
          <a:p>
            <a:r>
              <a:rPr lang="en-FI" dirty="0"/>
              <a:t>demo</a:t>
            </a:r>
          </a:p>
        </p:txBody>
      </p:sp>
      <p:sp>
        <p:nvSpPr>
          <p:cNvPr id="3" name="Text Placeholder 2">
            <a:extLst>
              <a:ext uri="{FF2B5EF4-FFF2-40B4-BE49-F238E27FC236}">
                <a16:creationId xmlns:a16="http://schemas.microsoft.com/office/drawing/2014/main" id="{93AFA638-4912-C6B9-E7D4-6550FEFE226A}"/>
              </a:ext>
            </a:extLst>
          </p:cNvPr>
          <p:cNvSpPr>
            <a:spLocks noGrp="1"/>
          </p:cNvSpPr>
          <p:nvPr>
            <p:ph type="body" idx="1"/>
          </p:nvPr>
        </p:nvSpPr>
        <p:spPr/>
        <p:txBody>
          <a:bodyPr/>
          <a:lstStyle/>
          <a:p>
            <a:r>
              <a:rPr lang="en-GB" dirty="0"/>
              <a:t>https://</a:t>
            </a:r>
            <a:r>
              <a:rPr lang="en-GB" dirty="0" err="1"/>
              <a:t>tbd.fimm.fi</a:t>
            </a:r>
            <a:r>
              <a:rPr lang="en-GB" dirty="0"/>
              <a:t>/dbview5#/App/633d2be4097aa5b850680142</a:t>
            </a:r>
            <a:endParaRPr lang="en-FI" dirty="0"/>
          </a:p>
        </p:txBody>
      </p:sp>
      <p:sp>
        <p:nvSpPr>
          <p:cNvPr id="4" name="Footer Placeholder 3">
            <a:extLst>
              <a:ext uri="{FF2B5EF4-FFF2-40B4-BE49-F238E27FC236}">
                <a16:creationId xmlns:a16="http://schemas.microsoft.com/office/drawing/2014/main" id="{5A95AD40-AFBE-AC77-B84E-FEF831BF9465}"/>
              </a:ext>
            </a:extLst>
          </p:cNvPr>
          <p:cNvSpPr>
            <a:spLocks noGrp="1"/>
          </p:cNvSpPr>
          <p:nvPr>
            <p:ph type="ftr" sz="quarter" idx="10"/>
          </p:nvPr>
        </p:nvSpPr>
        <p:spPr/>
        <p:txBody>
          <a:bodyPr/>
          <a:lstStyle/>
          <a:p>
            <a:pPr>
              <a:defRPr/>
            </a:pPr>
            <a:r>
              <a:rPr lang="fi-FI"/>
              <a:t>Imre Västrik</a:t>
            </a:r>
            <a:endParaRPr lang="fi-FI" dirty="0"/>
          </a:p>
        </p:txBody>
      </p:sp>
      <p:sp>
        <p:nvSpPr>
          <p:cNvPr id="5" name="Date Placeholder 4">
            <a:extLst>
              <a:ext uri="{FF2B5EF4-FFF2-40B4-BE49-F238E27FC236}">
                <a16:creationId xmlns:a16="http://schemas.microsoft.com/office/drawing/2014/main" id="{6DF2040F-12E2-2D84-FB66-BA24466CA0EE}"/>
              </a:ext>
            </a:extLst>
          </p:cNvPr>
          <p:cNvSpPr>
            <a:spLocks noGrp="1"/>
          </p:cNvSpPr>
          <p:nvPr>
            <p:ph type="dt" sz="half" idx="11"/>
          </p:nvPr>
        </p:nvSpPr>
        <p:spPr/>
        <p:txBody>
          <a:bodyPr/>
          <a:lstStyle/>
          <a:p>
            <a:pPr>
              <a:defRPr/>
            </a:pPr>
            <a:r>
              <a:rPr lang="fi-FI"/>
              <a:t>2022-10-06</a:t>
            </a:r>
            <a:endParaRPr lang="fi-FI" dirty="0"/>
          </a:p>
        </p:txBody>
      </p:sp>
      <p:sp>
        <p:nvSpPr>
          <p:cNvPr id="6" name="Slide Number Placeholder 5">
            <a:extLst>
              <a:ext uri="{FF2B5EF4-FFF2-40B4-BE49-F238E27FC236}">
                <a16:creationId xmlns:a16="http://schemas.microsoft.com/office/drawing/2014/main" id="{E97CEE8D-A3C3-7743-E1E9-0BF2FC147ADF}"/>
              </a:ext>
            </a:extLst>
          </p:cNvPr>
          <p:cNvSpPr>
            <a:spLocks noGrp="1"/>
          </p:cNvSpPr>
          <p:nvPr>
            <p:ph type="sldNum" sz="quarter" idx="12"/>
          </p:nvPr>
        </p:nvSpPr>
        <p:spPr/>
        <p:txBody>
          <a:bodyPr/>
          <a:lstStyle/>
          <a:p>
            <a:pPr>
              <a:defRPr/>
            </a:pPr>
            <a:fld id="{B347F676-0A8B-4AA3-B211-29FAB91E4C0C}" type="slidenum">
              <a:rPr lang="fi-FI" smtClean="0"/>
              <a:pPr>
                <a:defRPr/>
              </a:pPr>
              <a:t>9</a:t>
            </a:fld>
            <a:endParaRPr lang="fi-FI"/>
          </a:p>
        </p:txBody>
      </p:sp>
    </p:spTree>
    <p:extLst>
      <p:ext uri="{BB962C8B-B14F-4D97-AF65-F5344CB8AC3E}">
        <p14:creationId xmlns:p14="http://schemas.microsoft.com/office/powerpoint/2010/main" val="4242762811"/>
      </p:ext>
    </p:extLst>
  </p:cSld>
  <p:clrMapOvr>
    <a:masterClrMapping/>
  </p:clrMapOvr>
</p:sld>
</file>

<file path=ppt/theme/theme1.xml><?xml version="1.0" encoding="utf-8"?>
<a:theme xmlns:a="http://schemas.openxmlformats.org/drawingml/2006/main" name="2_Default Design">
  <a:themeElements>
    <a:clrScheme name="2_Default Design 15">
      <a:dk1>
        <a:srgbClr val="333333"/>
      </a:dk1>
      <a:lt1>
        <a:srgbClr val="FFFFFF"/>
      </a:lt1>
      <a:dk2>
        <a:srgbClr val="000000"/>
      </a:dk2>
      <a:lt2>
        <a:srgbClr val="808080"/>
      </a:lt2>
      <a:accent1>
        <a:srgbClr val="EBEBEB"/>
      </a:accent1>
      <a:accent2>
        <a:srgbClr val="FF8710"/>
      </a:accent2>
      <a:accent3>
        <a:srgbClr val="FFFFFF"/>
      </a:accent3>
      <a:accent4>
        <a:srgbClr val="2A2A2A"/>
      </a:accent4>
      <a:accent5>
        <a:srgbClr val="F3F3F3"/>
      </a:accent5>
      <a:accent6>
        <a:srgbClr val="E77A0D"/>
      </a:accent6>
      <a:hlink>
        <a:srgbClr val="0887A6"/>
      </a:hlink>
      <a:folHlink>
        <a:srgbClr val="054251"/>
      </a:folHlink>
    </a:clrScheme>
    <a:fontScheme name="2_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333333"/>
        </a:dk1>
        <a:lt1>
          <a:srgbClr val="FFFFFF"/>
        </a:lt1>
        <a:dk2>
          <a:srgbClr val="000000"/>
        </a:dk2>
        <a:lt2>
          <a:srgbClr val="808080"/>
        </a:lt2>
        <a:accent1>
          <a:srgbClr val="BBE0E3"/>
        </a:accent1>
        <a:accent2>
          <a:srgbClr val="375195"/>
        </a:accent2>
        <a:accent3>
          <a:srgbClr val="FFFFFF"/>
        </a:accent3>
        <a:accent4>
          <a:srgbClr val="2A2A2A"/>
        </a:accent4>
        <a:accent5>
          <a:srgbClr val="DAEDEF"/>
        </a:accent5>
        <a:accent6>
          <a:srgbClr val="314987"/>
        </a:accent6>
        <a:hlink>
          <a:srgbClr val="FF860D"/>
        </a:hlink>
        <a:folHlink>
          <a:srgbClr val="A50021"/>
        </a:folHlink>
      </a:clrScheme>
      <a:clrMap bg1="lt1" tx1="dk1" bg2="lt2" tx2="dk2" accent1="accent1" accent2="accent2" accent3="accent3" accent4="accent4" accent5="accent5" accent6="accent6" hlink="hlink" folHlink="folHlink"/>
    </a:extraClrScheme>
    <a:extraClrScheme>
      <a:clrScheme name="2_Default Design 14">
        <a:dk1>
          <a:srgbClr val="333333"/>
        </a:dk1>
        <a:lt1>
          <a:srgbClr val="FFFFFF"/>
        </a:lt1>
        <a:dk2>
          <a:srgbClr val="000000"/>
        </a:dk2>
        <a:lt2>
          <a:srgbClr val="808080"/>
        </a:lt2>
        <a:accent1>
          <a:srgbClr val="BBE0E3"/>
        </a:accent1>
        <a:accent2>
          <a:srgbClr val="375195"/>
        </a:accent2>
        <a:accent3>
          <a:srgbClr val="FFFFFF"/>
        </a:accent3>
        <a:accent4>
          <a:srgbClr val="2A2A2A"/>
        </a:accent4>
        <a:accent5>
          <a:srgbClr val="DAEDEF"/>
        </a:accent5>
        <a:accent6>
          <a:srgbClr val="314987"/>
        </a:accent6>
        <a:hlink>
          <a:srgbClr val="FF860D"/>
        </a:hlink>
        <a:folHlink>
          <a:srgbClr val="ED1C26"/>
        </a:folHlink>
      </a:clrScheme>
      <a:clrMap bg1="lt1" tx1="dk1" bg2="lt2" tx2="dk2" accent1="accent1" accent2="accent2" accent3="accent3" accent4="accent4" accent5="accent5" accent6="accent6" hlink="hlink" folHlink="folHlink"/>
    </a:extraClrScheme>
    <a:extraClrScheme>
      <a:clrScheme name="2_Default Design 15">
        <a:dk1>
          <a:srgbClr val="333333"/>
        </a:dk1>
        <a:lt1>
          <a:srgbClr val="FFFFFF"/>
        </a:lt1>
        <a:dk2>
          <a:srgbClr val="000000"/>
        </a:dk2>
        <a:lt2>
          <a:srgbClr val="808080"/>
        </a:lt2>
        <a:accent1>
          <a:srgbClr val="EBEBEB"/>
        </a:accent1>
        <a:accent2>
          <a:srgbClr val="FF8710"/>
        </a:accent2>
        <a:accent3>
          <a:srgbClr val="FFFFFF"/>
        </a:accent3>
        <a:accent4>
          <a:srgbClr val="2A2A2A"/>
        </a:accent4>
        <a:accent5>
          <a:srgbClr val="F3F3F3"/>
        </a:accent5>
        <a:accent6>
          <a:srgbClr val="E77A0D"/>
        </a:accent6>
        <a:hlink>
          <a:srgbClr val="0887A6"/>
        </a:hlink>
        <a:folHlink>
          <a:srgbClr val="0542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2_Default Design 15">
      <a:dk1>
        <a:srgbClr val="333333"/>
      </a:dk1>
      <a:lt1>
        <a:srgbClr val="FFFFFF"/>
      </a:lt1>
      <a:dk2>
        <a:srgbClr val="000000"/>
      </a:dk2>
      <a:lt2>
        <a:srgbClr val="808080"/>
      </a:lt2>
      <a:accent1>
        <a:srgbClr val="EBEBEB"/>
      </a:accent1>
      <a:accent2>
        <a:srgbClr val="FF8710"/>
      </a:accent2>
      <a:accent3>
        <a:srgbClr val="FFFFFF"/>
      </a:accent3>
      <a:accent4>
        <a:srgbClr val="2A2A2A"/>
      </a:accent4>
      <a:accent5>
        <a:srgbClr val="F3F3F3"/>
      </a:accent5>
      <a:accent6>
        <a:srgbClr val="E77A0D"/>
      </a:accent6>
      <a:hlink>
        <a:srgbClr val="0887A6"/>
      </a:hlink>
      <a:folHlink>
        <a:srgbClr val="054251"/>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333333"/>
        </a:dk1>
        <a:lt1>
          <a:srgbClr val="FFFFFF"/>
        </a:lt1>
        <a:dk2>
          <a:srgbClr val="000000"/>
        </a:dk2>
        <a:lt2>
          <a:srgbClr val="808080"/>
        </a:lt2>
        <a:accent1>
          <a:srgbClr val="BBE0E3"/>
        </a:accent1>
        <a:accent2>
          <a:srgbClr val="375195"/>
        </a:accent2>
        <a:accent3>
          <a:srgbClr val="FFFFFF"/>
        </a:accent3>
        <a:accent4>
          <a:srgbClr val="2A2A2A"/>
        </a:accent4>
        <a:accent5>
          <a:srgbClr val="DAEDEF"/>
        </a:accent5>
        <a:accent6>
          <a:srgbClr val="314987"/>
        </a:accent6>
        <a:hlink>
          <a:srgbClr val="FF860D"/>
        </a:hlink>
        <a:folHlink>
          <a:srgbClr val="A50021"/>
        </a:folHlink>
      </a:clrScheme>
      <a:clrMap bg1="lt1" tx1="dk1" bg2="lt2" tx2="dk2" accent1="accent1" accent2="accent2" accent3="accent3" accent4="accent4" accent5="accent5" accent6="accent6" hlink="hlink" folHlink="folHlink"/>
    </a:extraClrScheme>
    <a:extraClrScheme>
      <a:clrScheme name="2_Default Design 14">
        <a:dk1>
          <a:srgbClr val="333333"/>
        </a:dk1>
        <a:lt1>
          <a:srgbClr val="FFFFFF"/>
        </a:lt1>
        <a:dk2>
          <a:srgbClr val="000000"/>
        </a:dk2>
        <a:lt2>
          <a:srgbClr val="808080"/>
        </a:lt2>
        <a:accent1>
          <a:srgbClr val="BBE0E3"/>
        </a:accent1>
        <a:accent2>
          <a:srgbClr val="375195"/>
        </a:accent2>
        <a:accent3>
          <a:srgbClr val="FFFFFF"/>
        </a:accent3>
        <a:accent4>
          <a:srgbClr val="2A2A2A"/>
        </a:accent4>
        <a:accent5>
          <a:srgbClr val="DAEDEF"/>
        </a:accent5>
        <a:accent6>
          <a:srgbClr val="314987"/>
        </a:accent6>
        <a:hlink>
          <a:srgbClr val="FF860D"/>
        </a:hlink>
        <a:folHlink>
          <a:srgbClr val="ED1C26"/>
        </a:folHlink>
      </a:clrScheme>
      <a:clrMap bg1="lt1" tx1="dk1" bg2="lt2" tx2="dk2" accent1="accent1" accent2="accent2" accent3="accent3" accent4="accent4" accent5="accent5" accent6="accent6" hlink="hlink" folHlink="folHlink"/>
    </a:extraClrScheme>
    <a:extraClrScheme>
      <a:clrScheme name="2_Default Design 15">
        <a:dk1>
          <a:srgbClr val="333333"/>
        </a:dk1>
        <a:lt1>
          <a:srgbClr val="FFFFFF"/>
        </a:lt1>
        <a:dk2>
          <a:srgbClr val="000000"/>
        </a:dk2>
        <a:lt2>
          <a:srgbClr val="808080"/>
        </a:lt2>
        <a:accent1>
          <a:srgbClr val="EBEBEB"/>
        </a:accent1>
        <a:accent2>
          <a:srgbClr val="FF8710"/>
        </a:accent2>
        <a:accent3>
          <a:srgbClr val="FFFFFF"/>
        </a:accent3>
        <a:accent4>
          <a:srgbClr val="2A2A2A"/>
        </a:accent4>
        <a:accent5>
          <a:srgbClr val="F3F3F3"/>
        </a:accent5>
        <a:accent6>
          <a:srgbClr val="E77A0D"/>
        </a:accent6>
        <a:hlink>
          <a:srgbClr val="0887A6"/>
        </a:hlink>
        <a:folHlink>
          <a:srgbClr val="0542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12900</TotalTime>
  <Words>1416</Words>
  <Application>Microsoft Macintosh PowerPoint</Application>
  <PresentationFormat>Widescreen</PresentationFormat>
  <Paragraphs>152</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Andale Mono</vt:lpstr>
      <vt:lpstr>Arial</vt:lpstr>
      <vt:lpstr>Arial Narrow</vt:lpstr>
      <vt:lpstr>Calibri</vt:lpstr>
      <vt:lpstr>Wingdings</vt:lpstr>
      <vt:lpstr>2_Default Design</vt:lpstr>
      <vt:lpstr>3_Default Design</vt:lpstr>
      <vt:lpstr>Working with scRNA-seq data from multiple samples</vt:lpstr>
      <vt:lpstr>What is the most boring part of scRNA-seq data analysis?</vt:lpstr>
      <vt:lpstr>What is the most boring part of scRNA-seq data analysis?</vt:lpstr>
      <vt:lpstr>Pipelining &amp; sharing analysis results</vt:lpstr>
      <vt:lpstr>PowerPoint Presentation</vt:lpstr>
      <vt:lpstr>Really simple pipeline – example</vt:lpstr>
      <vt:lpstr>Really simple pipeline – parallellised</vt:lpstr>
      <vt:lpstr>PowerPoint Presentation</vt:lpstr>
      <vt:lpstr>demo</vt:lpstr>
      <vt:lpstr>TheDB in a nutshell</vt:lpstr>
      <vt:lpstr>TheDB in a nutshell</vt:lpstr>
      <vt:lpstr>Interested in TheDB?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Västrik, Imre</dc:creator>
  <cp:lastModifiedBy>Västrik, Imre</cp:lastModifiedBy>
  <cp:revision>104</cp:revision>
  <cp:lastPrinted>2022-09-02T11:24:46Z</cp:lastPrinted>
  <dcterms:created xsi:type="dcterms:W3CDTF">2022-08-30T14:11:10Z</dcterms:created>
  <dcterms:modified xsi:type="dcterms:W3CDTF">2022-10-07T07:45:59Z</dcterms:modified>
</cp:coreProperties>
</file>