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xml" ContentType="application/vnd.openxmlformats-officedocument.presentationml.tags+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xml" ContentType="application/vnd.openxmlformats-officedocument.presentationml.tags+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163" r:id="rId1"/>
  </p:sldMasterIdLst>
  <p:notesMasterIdLst>
    <p:notesMasterId r:id="rId27"/>
  </p:notesMasterIdLst>
  <p:handoutMasterIdLst>
    <p:handoutMasterId r:id="rId28"/>
  </p:handoutMasterIdLst>
  <p:sldIdLst>
    <p:sldId id="256" r:id="rId2"/>
    <p:sldId id="276" r:id="rId3"/>
    <p:sldId id="508" r:id="rId4"/>
    <p:sldId id="510" r:id="rId5"/>
    <p:sldId id="491" r:id="rId6"/>
    <p:sldId id="507" r:id="rId7"/>
    <p:sldId id="492" r:id="rId8"/>
    <p:sldId id="493" r:id="rId9"/>
    <p:sldId id="509" r:id="rId10"/>
    <p:sldId id="495" r:id="rId11"/>
    <p:sldId id="496" r:id="rId12"/>
    <p:sldId id="499" r:id="rId13"/>
    <p:sldId id="497" r:id="rId14"/>
    <p:sldId id="498" r:id="rId15"/>
    <p:sldId id="500" r:id="rId16"/>
    <p:sldId id="501" r:id="rId17"/>
    <p:sldId id="502" r:id="rId18"/>
    <p:sldId id="503" r:id="rId19"/>
    <p:sldId id="504" r:id="rId20"/>
    <p:sldId id="505" r:id="rId21"/>
    <p:sldId id="506" r:id="rId22"/>
    <p:sldId id="370" r:id="rId23"/>
    <p:sldId id="368" r:id="rId24"/>
    <p:sldId id="326" r:id="rId25"/>
    <p:sldId id="32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mila Pradhan" initials="RP"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E7D31"/>
    <a:srgbClr val="213639"/>
    <a:srgbClr val="FFC101"/>
    <a:srgbClr val="E94C21"/>
    <a:srgbClr val="4372C4"/>
    <a:srgbClr val="CED4E9"/>
    <a:srgbClr val="FFE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3"/>
    <p:restoredTop sz="78188"/>
  </p:normalViewPr>
  <p:slideViewPr>
    <p:cSldViewPr snapToGrid="0" snapToObjects="1">
      <p:cViewPr varScale="1">
        <p:scale>
          <a:sx n="74" d="100"/>
          <a:sy n="74" d="100"/>
        </p:scale>
        <p:origin x="2024" y="176"/>
      </p:cViewPr>
      <p:guideLst/>
    </p:cSldViewPr>
  </p:slideViewPr>
  <p:outlineViewPr>
    <p:cViewPr>
      <p:scale>
        <a:sx n="33" d="100"/>
        <a:sy n="33" d="100"/>
      </p:scale>
      <p:origin x="0" y="-4528"/>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2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Recall</a:t>
            </a:r>
          </a:p>
        </c:rich>
      </c:tx>
      <c:layout>
        <c:manualLayout>
          <c:xMode val="edge"/>
          <c:yMode val="edge"/>
          <c:x val="5.1329519929808817E-2"/>
          <c:y val="2.802909140132214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62865238792993"/>
          <c:y val="0.26515167414194235"/>
          <c:w val="0.72458130996794778"/>
          <c:h val="0.46463659966900916"/>
        </c:manualLayout>
      </c:layout>
      <c:barChart>
        <c:barDir val="col"/>
        <c:grouping val="clustered"/>
        <c:varyColors val="0"/>
        <c:ser>
          <c:idx val="0"/>
          <c:order val="0"/>
          <c:tx>
            <c:v>"No Relations"</c:v>
          </c:tx>
          <c:spPr>
            <a:solidFill>
              <a:schemeClr val="accent1"/>
            </a:solidFill>
            <a:ln>
              <a:noFill/>
            </a:ln>
            <a:effectLst/>
          </c:spPr>
          <c:invertIfNegative val="0"/>
          <c:cat>
            <c:strRef>
              <c:f>Sheet1!$B$1:$E$2</c:f>
              <c:strCache>
                <c:ptCount val="4"/>
                <c:pt idx="0">
                  <c:v>Voting </c:v>
                </c:pt>
                <c:pt idx="1">
                  <c:v>TruthFinder </c:v>
                </c:pt>
                <c:pt idx="2">
                  <c:v>ACCU </c:v>
                </c:pt>
                <c:pt idx="3">
                  <c:v>PrecRec </c:v>
                </c:pt>
              </c:strCache>
            </c:strRef>
          </c:cat>
          <c:val>
            <c:numRef>
              <c:f>Sheet1!$B$3:$E$3</c:f>
              <c:numCache>
                <c:formatCode>General</c:formatCode>
                <c:ptCount val="4"/>
                <c:pt idx="0">
                  <c:v>0.21</c:v>
                </c:pt>
                <c:pt idx="1">
                  <c:v>0.24299999999999999</c:v>
                </c:pt>
                <c:pt idx="2">
                  <c:v>0.251</c:v>
                </c:pt>
                <c:pt idx="3">
                  <c:v>0.91900000000000004</c:v>
                </c:pt>
              </c:numCache>
            </c:numRef>
          </c:val>
          <c:extLst>
            <c:ext xmlns:c16="http://schemas.microsoft.com/office/drawing/2014/chart" uri="{C3380CC4-5D6E-409C-BE32-E72D297353CC}">
              <c16:uniqueId val="{00000000-1069-AC4C-94BB-20A4B80D07D9}"/>
            </c:ext>
          </c:extLst>
        </c:ser>
        <c:ser>
          <c:idx val="1"/>
          <c:order val="1"/>
          <c:tx>
            <c:v>"With Relations"</c:v>
          </c:tx>
          <c:spPr>
            <a:solidFill>
              <a:schemeClr val="accent2"/>
            </a:solidFill>
            <a:ln>
              <a:noFill/>
            </a:ln>
            <a:effectLst/>
          </c:spPr>
          <c:invertIfNegative val="0"/>
          <c:cat>
            <c:strRef>
              <c:f>Sheet1!$B$1:$E$2</c:f>
              <c:strCache>
                <c:ptCount val="4"/>
                <c:pt idx="0">
                  <c:v>Voting </c:v>
                </c:pt>
                <c:pt idx="1">
                  <c:v>TruthFinder </c:v>
                </c:pt>
                <c:pt idx="2">
                  <c:v>ACCU </c:v>
                </c:pt>
                <c:pt idx="3">
                  <c:v>PrecRec </c:v>
                </c:pt>
              </c:strCache>
            </c:strRef>
          </c:cat>
          <c:val>
            <c:numRef>
              <c:f>Sheet1!$G$3:$J$3</c:f>
              <c:numCache>
                <c:formatCode>General</c:formatCode>
                <c:ptCount val="4"/>
                <c:pt idx="0">
                  <c:v>0.95</c:v>
                </c:pt>
                <c:pt idx="1">
                  <c:v>0.93899999999999995</c:v>
                </c:pt>
                <c:pt idx="2">
                  <c:v>0.94</c:v>
                </c:pt>
                <c:pt idx="3">
                  <c:v>0.95399999999999996</c:v>
                </c:pt>
              </c:numCache>
            </c:numRef>
          </c:val>
          <c:extLst>
            <c:ext xmlns:c16="http://schemas.microsoft.com/office/drawing/2014/chart" uri="{C3380CC4-5D6E-409C-BE32-E72D297353CC}">
              <c16:uniqueId val="{00000001-1069-AC4C-94BB-20A4B80D07D9}"/>
            </c:ext>
          </c:extLst>
        </c:ser>
        <c:dLbls>
          <c:showLegendKey val="0"/>
          <c:showVal val="0"/>
          <c:showCatName val="0"/>
          <c:showSerName val="0"/>
          <c:showPercent val="0"/>
          <c:showBubbleSize val="0"/>
        </c:dLbls>
        <c:gapWidth val="219"/>
        <c:axId val="1572313024"/>
        <c:axId val="1572314704"/>
      </c:barChart>
      <c:catAx>
        <c:axId val="15723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572314704"/>
        <c:crosses val="autoZero"/>
        <c:auto val="1"/>
        <c:lblAlgn val="ctr"/>
        <c:lblOffset val="100"/>
        <c:noMultiLvlLbl val="0"/>
      </c:catAx>
      <c:valAx>
        <c:axId val="157231470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572313024"/>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inconsistencies</a:t>
            </a:r>
          </a:p>
        </c:rich>
      </c:tx>
      <c:layout>
        <c:manualLayout>
          <c:xMode val="edge"/>
          <c:yMode val="edge"/>
          <c:x val="1.3299623092137162E-2"/>
          <c:y val="2.5695931477516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Without relations</c:v>
                </c:pt>
              </c:strCache>
            </c:strRef>
          </c:tx>
          <c:spPr>
            <a:solidFill>
              <a:srgbClr val="FFC000"/>
            </a:solidFill>
            <a:ln>
              <a:noFill/>
            </a:ln>
            <a:effectLst/>
          </c:spPr>
          <c:invertIfNegative val="0"/>
          <c:cat>
            <c:strRef>
              <c:f>Sheet1!$B$2:$E$2</c:f>
              <c:strCache>
                <c:ptCount val="4"/>
                <c:pt idx="0">
                  <c:v>Voting</c:v>
                </c:pt>
                <c:pt idx="1">
                  <c:v>Truthfinder</c:v>
                </c:pt>
                <c:pt idx="2">
                  <c:v>ACCU</c:v>
                </c:pt>
                <c:pt idx="3">
                  <c:v>PrecRec</c:v>
                </c:pt>
              </c:strCache>
            </c:strRef>
          </c:cat>
          <c:val>
            <c:numRef>
              <c:f>Sheet1!$B$3:$E$3</c:f>
              <c:numCache>
                <c:formatCode>General</c:formatCode>
                <c:ptCount val="4"/>
                <c:pt idx="0">
                  <c:v>0</c:v>
                </c:pt>
                <c:pt idx="1">
                  <c:v>0</c:v>
                </c:pt>
                <c:pt idx="2">
                  <c:v>0</c:v>
                </c:pt>
                <c:pt idx="3" formatCode="0.00">
                  <c:v>14.6</c:v>
                </c:pt>
              </c:numCache>
            </c:numRef>
          </c:val>
          <c:extLst>
            <c:ext xmlns:c16="http://schemas.microsoft.com/office/drawing/2014/chart" uri="{C3380CC4-5D6E-409C-BE32-E72D297353CC}">
              <c16:uniqueId val="{00000000-4A9F-1A40-9C10-424F3A6AD589}"/>
            </c:ext>
          </c:extLst>
        </c:ser>
        <c:ser>
          <c:idx val="1"/>
          <c:order val="1"/>
          <c:tx>
            <c:strRef>
              <c:f>Sheet1!$A$4</c:f>
              <c:strCache>
                <c:ptCount val="1"/>
                <c:pt idx="0">
                  <c:v>With relations</c:v>
                </c:pt>
              </c:strCache>
            </c:strRef>
          </c:tx>
          <c:spPr>
            <a:solidFill>
              <a:schemeClr val="accent2"/>
            </a:solidFill>
            <a:ln>
              <a:noFill/>
            </a:ln>
            <a:effectLst/>
          </c:spPr>
          <c:invertIfNegative val="0"/>
          <c:cat>
            <c:strRef>
              <c:f>Sheet1!$B$2:$E$2</c:f>
              <c:strCache>
                <c:ptCount val="4"/>
                <c:pt idx="0">
                  <c:v>Voting</c:v>
                </c:pt>
                <c:pt idx="1">
                  <c:v>Truthfinder</c:v>
                </c:pt>
                <c:pt idx="2">
                  <c:v>ACCU</c:v>
                </c:pt>
                <c:pt idx="3">
                  <c:v>PrecRec</c:v>
                </c:pt>
              </c:strCache>
            </c:strRef>
          </c:cat>
          <c:val>
            <c:numRef>
              <c:f>Sheet1!$B$4:$E$4</c:f>
              <c:numCache>
                <c:formatCode>General</c:formatCode>
                <c:ptCount val="4"/>
                <c:pt idx="0">
                  <c:v>0</c:v>
                </c:pt>
                <c:pt idx="1">
                  <c:v>0</c:v>
                </c:pt>
                <c:pt idx="2">
                  <c:v>0</c:v>
                </c:pt>
                <c:pt idx="3" formatCode="0.00%">
                  <c:v>0</c:v>
                </c:pt>
              </c:numCache>
            </c:numRef>
          </c:val>
          <c:extLst>
            <c:ext xmlns:c16="http://schemas.microsoft.com/office/drawing/2014/chart" uri="{C3380CC4-5D6E-409C-BE32-E72D297353CC}">
              <c16:uniqueId val="{00000001-4A9F-1A40-9C10-424F3A6AD589}"/>
            </c:ext>
          </c:extLst>
        </c:ser>
        <c:dLbls>
          <c:showLegendKey val="0"/>
          <c:showVal val="0"/>
          <c:showCatName val="0"/>
          <c:showSerName val="0"/>
          <c:showPercent val="0"/>
          <c:showBubbleSize val="0"/>
        </c:dLbls>
        <c:gapWidth val="219"/>
        <c:overlap val="-27"/>
        <c:axId val="877978224"/>
        <c:axId val="877984688"/>
      </c:barChart>
      <c:catAx>
        <c:axId val="87797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77984688"/>
        <c:crosses val="autoZero"/>
        <c:auto val="1"/>
        <c:lblAlgn val="ctr"/>
        <c:lblOffset val="100"/>
        <c:noMultiLvlLbl val="0"/>
      </c:catAx>
      <c:valAx>
        <c:axId val="877984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77978224"/>
        <c:crosses val="autoZero"/>
        <c:crossBetween val="between"/>
        <c:majorUnit val="4"/>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Recall</a:t>
            </a:r>
          </a:p>
        </c:rich>
      </c:tx>
      <c:layout>
        <c:manualLayout>
          <c:xMode val="edge"/>
          <c:yMode val="edge"/>
          <c:x val="1.3620989157217425E-2"/>
          <c:y val="0"/>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"No Relations"</c:v>
          </c:tx>
          <c:spPr>
            <a:solidFill>
              <a:schemeClr val="accent2"/>
            </a:solidFill>
            <a:ln>
              <a:noFill/>
            </a:ln>
            <a:effectLst/>
          </c:spPr>
          <c:invertIfNegative val="0"/>
          <c:cat>
            <c:strRef>
              <c:f>Sheet1!$B$1:$E$2</c:f>
              <c:strCache>
                <c:ptCount val="4"/>
                <c:pt idx="0">
                  <c:v>Voting </c:v>
                </c:pt>
                <c:pt idx="1">
                  <c:v>TruthFinder </c:v>
                </c:pt>
                <c:pt idx="2">
                  <c:v>ACCU </c:v>
                </c:pt>
                <c:pt idx="3">
                  <c:v>PrecRec </c:v>
                </c:pt>
              </c:strCache>
            </c:strRef>
          </c:cat>
          <c:val>
            <c:numRef>
              <c:f>Sheet1!$B$3:$E$3</c:f>
              <c:numCache>
                <c:formatCode>General</c:formatCode>
                <c:ptCount val="4"/>
                <c:pt idx="0">
                  <c:v>0.21</c:v>
                </c:pt>
                <c:pt idx="1">
                  <c:v>0.24299999999999999</c:v>
                </c:pt>
                <c:pt idx="2">
                  <c:v>0.251</c:v>
                </c:pt>
                <c:pt idx="3">
                  <c:v>0.91900000000000004</c:v>
                </c:pt>
              </c:numCache>
            </c:numRef>
          </c:val>
          <c:extLst>
            <c:ext xmlns:c16="http://schemas.microsoft.com/office/drawing/2014/chart" uri="{C3380CC4-5D6E-409C-BE32-E72D297353CC}">
              <c16:uniqueId val="{00000000-DFF2-7C4A-81CA-D208679CD413}"/>
            </c:ext>
          </c:extLst>
        </c:ser>
        <c:ser>
          <c:idx val="1"/>
          <c:order val="1"/>
          <c:tx>
            <c:v>"With Relations"</c:v>
          </c:tx>
          <c:spPr>
            <a:solidFill>
              <a:schemeClr val="accent4"/>
            </a:solidFill>
            <a:ln>
              <a:noFill/>
            </a:ln>
            <a:effectLst/>
          </c:spPr>
          <c:invertIfNegative val="0"/>
          <c:cat>
            <c:strRef>
              <c:f>Sheet1!$B$1:$E$2</c:f>
              <c:strCache>
                <c:ptCount val="4"/>
                <c:pt idx="0">
                  <c:v>Voting </c:v>
                </c:pt>
                <c:pt idx="1">
                  <c:v>TruthFinder </c:v>
                </c:pt>
                <c:pt idx="2">
                  <c:v>ACCU </c:v>
                </c:pt>
                <c:pt idx="3">
                  <c:v>PrecRec </c:v>
                </c:pt>
              </c:strCache>
            </c:strRef>
          </c:cat>
          <c:val>
            <c:numRef>
              <c:f>Sheet1!$G$3:$J$3</c:f>
              <c:numCache>
                <c:formatCode>General</c:formatCode>
                <c:ptCount val="4"/>
                <c:pt idx="0">
                  <c:v>0.95</c:v>
                </c:pt>
                <c:pt idx="1">
                  <c:v>0.93899999999999995</c:v>
                </c:pt>
                <c:pt idx="2">
                  <c:v>0.94</c:v>
                </c:pt>
                <c:pt idx="3">
                  <c:v>0.95399999999999996</c:v>
                </c:pt>
              </c:numCache>
            </c:numRef>
          </c:val>
          <c:extLst>
            <c:ext xmlns:c16="http://schemas.microsoft.com/office/drawing/2014/chart" uri="{C3380CC4-5D6E-409C-BE32-E72D297353CC}">
              <c16:uniqueId val="{00000001-DFF2-7C4A-81CA-D208679CD413}"/>
            </c:ext>
          </c:extLst>
        </c:ser>
        <c:dLbls>
          <c:showLegendKey val="0"/>
          <c:showVal val="0"/>
          <c:showCatName val="0"/>
          <c:showSerName val="0"/>
          <c:showPercent val="0"/>
          <c:showBubbleSize val="0"/>
        </c:dLbls>
        <c:gapWidth val="219"/>
        <c:axId val="1572313024"/>
        <c:axId val="1572314704"/>
      </c:barChart>
      <c:catAx>
        <c:axId val="15723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72314704"/>
        <c:crosses val="autoZero"/>
        <c:auto val="1"/>
        <c:lblAlgn val="ctr"/>
        <c:lblOffset val="100"/>
        <c:noMultiLvlLbl val="0"/>
      </c:catAx>
      <c:valAx>
        <c:axId val="157231470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572313024"/>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 Precision</a:t>
            </a:r>
          </a:p>
        </c:rich>
      </c:tx>
      <c:layout>
        <c:manualLayout>
          <c:xMode val="edge"/>
          <c:yMode val="edge"/>
          <c:x val="3.4711286089238825E-4"/>
          <c:y val="0"/>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"Without relations"</c:v>
          </c:tx>
          <c:spPr>
            <a:solidFill>
              <a:schemeClr val="accent2"/>
            </a:solidFill>
            <a:ln>
              <a:noFill/>
            </a:ln>
            <a:effectLst/>
          </c:spPr>
          <c:invertIfNegative val="0"/>
          <c:cat>
            <c:strRef>
              <c:f>Sheet1!$B$1:$E$2</c:f>
              <c:strCache>
                <c:ptCount val="4"/>
                <c:pt idx="0">
                  <c:v>Voting </c:v>
                </c:pt>
                <c:pt idx="1">
                  <c:v>TruthFinder </c:v>
                </c:pt>
                <c:pt idx="2">
                  <c:v>ACCU </c:v>
                </c:pt>
                <c:pt idx="3">
                  <c:v>PrecRec </c:v>
                </c:pt>
              </c:strCache>
            </c:strRef>
          </c:cat>
          <c:val>
            <c:numRef>
              <c:f>Sheet1!$B$4:$E$4</c:f>
              <c:numCache>
                <c:formatCode>General</c:formatCode>
                <c:ptCount val="4"/>
                <c:pt idx="0">
                  <c:v>0.75800000000000001</c:v>
                </c:pt>
                <c:pt idx="1">
                  <c:v>0.874</c:v>
                </c:pt>
                <c:pt idx="2">
                  <c:v>0.90400000000000003</c:v>
                </c:pt>
                <c:pt idx="3">
                  <c:v>0.83499999999999996</c:v>
                </c:pt>
              </c:numCache>
            </c:numRef>
          </c:val>
          <c:extLst>
            <c:ext xmlns:c16="http://schemas.microsoft.com/office/drawing/2014/chart" uri="{C3380CC4-5D6E-409C-BE32-E72D297353CC}">
              <c16:uniqueId val="{00000000-4E56-1A48-873F-B422CEEE7B90}"/>
            </c:ext>
          </c:extLst>
        </c:ser>
        <c:ser>
          <c:idx val="1"/>
          <c:order val="1"/>
          <c:tx>
            <c:v>"With relations"</c:v>
          </c:tx>
          <c:spPr>
            <a:solidFill>
              <a:schemeClr val="accent4"/>
            </a:solidFill>
            <a:ln>
              <a:noFill/>
            </a:ln>
            <a:effectLst/>
          </c:spPr>
          <c:invertIfNegative val="0"/>
          <c:cat>
            <c:strRef>
              <c:f>Sheet1!$B$1:$E$2</c:f>
              <c:strCache>
                <c:ptCount val="4"/>
                <c:pt idx="0">
                  <c:v>Voting </c:v>
                </c:pt>
                <c:pt idx="1">
                  <c:v>TruthFinder </c:v>
                </c:pt>
                <c:pt idx="2">
                  <c:v>ACCU </c:v>
                </c:pt>
                <c:pt idx="3">
                  <c:v>PrecRec </c:v>
                </c:pt>
              </c:strCache>
            </c:strRef>
          </c:cat>
          <c:val>
            <c:numRef>
              <c:f>Sheet1!$G$4:$J$4</c:f>
              <c:numCache>
                <c:formatCode>General</c:formatCode>
                <c:ptCount val="4"/>
                <c:pt idx="0">
                  <c:v>0.95099999999999996</c:v>
                </c:pt>
                <c:pt idx="1">
                  <c:v>0.94099999999999995</c:v>
                </c:pt>
                <c:pt idx="2">
                  <c:v>0.94399999999999995</c:v>
                </c:pt>
                <c:pt idx="3">
                  <c:v>0.95699999999999996</c:v>
                </c:pt>
              </c:numCache>
            </c:numRef>
          </c:val>
          <c:extLst>
            <c:ext xmlns:c16="http://schemas.microsoft.com/office/drawing/2014/chart" uri="{C3380CC4-5D6E-409C-BE32-E72D297353CC}">
              <c16:uniqueId val="{00000001-4E56-1A48-873F-B422CEEE7B90}"/>
            </c:ext>
          </c:extLst>
        </c:ser>
        <c:dLbls>
          <c:showLegendKey val="0"/>
          <c:showVal val="0"/>
          <c:showCatName val="0"/>
          <c:showSerName val="0"/>
          <c:showPercent val="0"/>
          <c:showBubbleSize val="0"/>
        </c:dLbls>
        <c:gapWidth val="219"/>
        <c:axId val="1433026272"/>
        <c:axId val="1433112288"/>
      </c:barChart>
      <c:catAx>
        <c:axId val="1433026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3112288"/>
        <c:crosses val="autoZero"/>
        <c:auto val="1"/>
        <c:lblAlgn val="ctr"/>
        <c:lblOffset val="100"/>
        <c:noMultiLvlLbl val="0"/>
      </c:catAx>
      <c:valAx>
        <c:axId val="143311228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026272"/>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950CE20-F454-0548-91CE-29335709B869}" type="datetimeFigureOut">
              <a:rPr lang="en-US" smtClean="0"/>
              <a:t>9/17/18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8DCA25-7DE2-7C40-B33C-E86B87FEECF4}" type="slidenum">
              <a:rPr lang="en-US" smtClean="0"/>
              <a:t>‹#›</a:t>
            </a:fld>
            <a:endParaRPr lang="en-US"/>
          </a:p>
        </p:txBody>
      </p:sp>
    </p:spTree>
    <p:extLst>
      <p:ext uri="{BB962C8B-B14F-4D97-AF65-F5344CB8AC3E}">
        <p14:creationId xmlns:p14="http://schemas.microsoft.com/office/powerpoint/2010/main" val="1730299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4CD2490-5642-994F-85F0-1F29B73E42EC}" type="datetimeFigureOut">
              <a:rPr lang="en-US" smtClean="0"/>
              <a:t>9/17/18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A5F26-41B4-4546-B0E1-7BFC3BDDDED0}" type="slidenum">
              <a:rPr lang="en-US" smtClean="0"/>
              <a:t>‹#›</a:t>
            </a:fld>
            <a:endParaRPr lang="en-US"/>
          </a:p>
        </p:txBody>
      </p:sp>
    </p:spTree>
    <p:extLst>
      <p:ext uri="{BB962C8B-B14F-4D97-AF65-F5344CB8AC3E}">
        <p14:creationId xmlns:p14="http://schemas.microsoft.com/office/powerpoint/2010/main" val="14787465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0</a:t>
            </a:fld>
            <a:endParaRPr lang="en-US"/>
          </a:p>
        </p:txBody>
      </p:sp>
    </p:spTree>
    <p:extLst>
      <p:ext uri="{BB962C8B-B14F-4D97-AF65-F5344CB8AC3E}">
        <p14:creationId xmlns:p14="http://schemas.microsoft.com/office/powerpoint/2010/main" val="1441000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arbitrary directed graphs of this manner are able to represent the different relationship semantics, e.g., </a:t>
            </a:r>
          </a:p>
          <a:p>
            <a:pPr marL="228600" indent="-228600">
              <a:buAutoNum type="arabicPeriod"/>
            </a:pPr>
            <a:r>
              <a:rPr lang="en-US" dirty="0"/>
              <a:t>(</a:t>
            </a:r>
            <a:r>
              <a:rPr lang="en-US" dirty="0" err="1"/>
              <a:t>subsumption</a:t>
            </a:r>
            <a:r>
              <a:rPr lang="en-US" dirty="0"/>
              <a:t>) A claim at the tail of an edge is a more specific claim than one at the head of the edge. (support) It also indicates that the claim at the tail implicitly supports that at the head.</a:t>
            </a:r>
          </a:p>
          <a:p>
            <a:pPr marL="228600" indent="-228600">
              <a:buAutoNum type="arabicPeriod"/>
            </a:pPr>
            <a:r>
              <a:rPr lang="en-US" dirty="0"/>
              <a:t>(multiple implications) An edge from child to parent or parents indicates overlapping claims – with the overlap agreeing with more than just one claim.</a:t>
            </a:r>
          </a:p>
          <a:p>
            <a:pPr marL="228600" indent="-228600">
              <a:buAutoNum type="arabicPeriod"/>
            </a:pPr>
            <a:r>
              <a:rPr lang="en-US" dirty="0"/>
              <a:t>(alternative representations) Mutually agreeing claims or claims that are equivalent representations of each other can be found by discovering strongly connected components of the graph. All claims in a strongly connected component are equivalent to each other.</a:t>
            </a:r>
          </a:p>
          <a:p>
            <a:pPr marL="228600" indent="-228600">
              <a:buAutoNum type="arabicPeriod"/>
            </a:pPr>
            <a:r>
              <a:rPr lang="en-US" dirty="0"/>
              <a:t>(mutual exclusion) Claims that are not reachable from/to one another are mutually exclusive. For example, a song may not simultaneously be both classical and rap. Or, a building can be in only one city.</a:t>
            </a:r>
          </a:p>
          <a:p>
            <a:endParaRPr lang="en-US" dirty="0"/>
          </a:p>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10</a:t>
            </a:fld>
            <a:endParaRPr lang="en-US"/>
          </a:p>
        </p:txBody>
      </p:sp>
    </p:spTree>
    <p:extLst>
      <p:ext uri="{BB962C8B-B14F-4D97-AF65-F5344CB8AC3E}">
        <p14:creationId xmlns:p14="http://schemas.microsoft.com/office/powerpoint/2010/main" val="3953841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 directed graph such as this could have redundant edges and vertices. If “520 Madison Ave” supports “East 50s”, then by transitivity, it also supports “New York”. It would suffice to say that everything reachable “520 Madison Ave” is supported by it. In this case, redundant edges are those that exist between nodes that are reachable through other edges and are removed through a transitive reduction of the directed graph.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Similarly, the graph could have redundant vertices specified by nodes that are alternative representations of each other and support each other. Such nodes are removed through graph condensation where in nodes in strongly connected components are identified and replaced by a single node re[resenting all equivalent claims.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The final result is a directed acyclic graph that is devoid of loops and redundant edges.</a:t>
            </a:r>
          </a:p>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12</a:t>
            </a:fld>
            <a:endParaRPr lang="en-US"/>
          </a:p>
        </p:txBody>
      </p:sp>
    </p:spTree>
    <p:extLst>
      <p:ext uri="{BB962C8B-B14F-4D97-AF65-F5344CB8AC3E}">
        <p14:creationId xmlns:p14="http://schemas.microsoft.com/office/powerpoint/2010/main" val="3369996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given this directed acyclic graph, how can we use it to modify data fusion models and to estimate correctness probabilities of claims?</a:t>
            </a:r>
          </a:p>
        </p:txBody>
      </p:sp>
      <p:sp>
        <p:nvSpPr>
          <p:cNvPr id="4" name="Slide Number Placeholder 3"/>
          <p:cNvSpPr>
            <a:spLocks noGrp="1"/>
          </p:cNvSpPr>
          <p:nvPr>
            <p:ph type="sldNum" sz="quarter" idx="10"/>
          </p:nvPr>
        </p:nvSpPr>
        <p:spPr/>
        <p:txBody>
          <a:bodyPr/>
          <a:lstStyle/>
          <a:p>
            <a:fld id="{D48A5F26-41B4-4546-B0E1-7BFC3BDDDED0}" type="slidenum">
              <a:rPr lang="en-US" smtClean="0"/>
              <a:t>14</a:t>
            </a:fld>
            <a:endParaRPr lang="en-US"/>
          </a:p>
        </p:txBody>
      </p:sp>
    </p:spTree>
    <p:extLst>
      <p:ext uri="{BB962C8B-B14F-4D97-AF65-F5344CB8AC3E}">
        <p14:creationId xmlns:p14="http://schemas.microsoft.com/office/powerpoint/2010/main" val="9480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observation we make is that source quality measures are altered as a result of incorporating domain knowledge of claim relationships. </a:t>
            </a:r>
          </a:p>
          <a:p>
            <a:endParaRPr lang="en-US" dirty="0"/>
          </a:p>
          <a:p>
            <a:r>
              <a:rPr lang="en-US" dirty="0"/>
              <a:t>Any source that provides a claim at a leaf level implicitly supports claims that are reachable from the said claim. This way, sources may be perceived to have higher accuracies/recall-precision – whatever the source quality measures are, they may improve.</a:t>
            </a:r>
          </a:p>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15</a:t>
            </a:fld>
            <a:endParaRPr lang="en-US"/>
          </a:p>
        </p:txBody>
      </p:sp>
    </p:spTree>
    <p:extLst>
      <p:ext uri="{BB962C8B-B14F-4D97-AF65-F5344CB8AC3E}">
        <p14:creationId xmlns:p14="http://schemas.microsoft.com/office/powerpoint/2010/main" val="3914635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Secondly, the correctness probabilities of claims is also affected as a result of incorporating domain knowledge. The correctness of a claim not only depends on the quality of sources that provide it but also on the quality of sources that provide claims supported by the original claim. </a:t>
            </a:r>
          </a:p>
          <a:p>
            <a:endParaRPr lang="en-US" dirty="0"/>
          </a:p>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16</a:t>
            </a:fld>
            <a:endParaRPr lang="en-US"/>
          </a:p>
        </p:txBody>
      </p:sp>
    </p:spTree>
    <p:extLst>
      <p:ext uri="{BB962C8B-B14F-4D97-AF65-F5344CB8AC3E}">
        <p14:creationId xmlns:p14="http://schemas.microsoft.com/office/powerpoint/2010/main" val="3915087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 with these two steps, we can modify existing fusion models where we first re-estimate the quality of sources and then (may be iteratively) estimate the correctness probabilities of claims.</a:t>
            </a:r>
          </a:p>
        </p:txBody>
      </p:sp>
      <p:sp>
        <p:nvSpPr>
          <p:cNvPr id="4" name="Slide Number Placeholder 3"/>
          <p:cNvSpPr>
            <a:spLocks noGrp="1"/>
          </p:cNvSpPr>
          <p:nvPr>
            <p:ph type="sldNum" sz="quarter" idx="10"/>
          </p:nvPr>
        </p:nvSpPr>
        <p:spPr/>
        <p:txBody>
          <a:bodyPr/>
          <a:lstStyle/>
          <a:p>
            <a:fld id="{D48A5F26-41B4-4546-B0E1-7BFC3BDDDED0}" type="slidenum">
              <a:rPr lang="en-US" smtClean="0"/>
              <a:t>17</a:t>
            </a:fld>
            <a:endParaRPr lang="en-US"/>
          </a:p>
        </p:txBody>
      </p:sp>
    </p:spTree>
    <p:extLst>
      <p:ext uri="{BB962C8B-B14F-4D97-AF65-F5344CB8AC3E}">
        <p14:creationId xmlns:p14="http://schemas.microsoft.com/office/powerpoint/2010/main" val="2488849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given the correctness probabilities, how do we identify correct claims for any data item?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dirty="0">
                <a:latin typeface="Franklin Gothic Book" panose="020B0503020102020204" pitchFamily="34" charset="0"/>
              </a:rPr>
              <a:t>Single-truth fusion models will consider the claim with the highest probability as correct thus losing correct information at a granular level.</a:t>
            </a:r>
          </a:p>
          <a:p>
            <a:endParaRPr lang="en-US" sz="1200" dirty="0">
              <a:latin typeface="Franklin Gothic Book" panose="020B0503020102020204" pitchFamily="34" charset="0"/>
            </a:endParaRPr>
          </a:p>
          <a:p>
            <a:r>
              <a:rPr lang="en-US" sz="1200" dirty="0">
                <a:latin typeface="Franklin Gothic Book" panose="020B0503020102020204" pitchFamily="34" charset="0"/>
              </a:rPr>
              <a:t>Multi-truth models will consider claims having probability greater than a threshold, say 0.5, as being correct and may, thus, deem inconsistent claims as being correct</a:t>
            </a:r>
          </a:p>
        </p:txBody>
      </p:sp>
      <p:sp>
        <p:nvSpPr>
          <p:cNvPr id="4" name="Slide Number Placeholder 3"/>
          <p:cNvSpPr>
            <a:spLocks noGrp="1"/>
          </p:cNvSpPr>
          <p:nvPr>
            <p:ph type="sldNum" sz="quarter" idx="10"/>
          </p:nvPr>
        </p:nvSpPr>
        <p:spPr/>
        <p:txBody>
          <a:bodyPr/>
          <a:lstStyle/>
          <a:p>
            <a:fld id="{D48A5F26-41B4-4546-B0E1-7BFC3BDDDED0}" type="slidenum">
              <a:rPr lang="en-US" smtClean="0"/>
              <a:t>18</a:t>
            </a:fld>
            <a:endParaRPr lang="en-US"/>
          </a:p>
        </p:txBody>
      </p:sp>
    </p:spTree>
    <p:extLst>
      <p:ext uri="{BB962C8B-B14F-4D97-AF65-F5344CB8AC3E}">
        <p14:creationId xmlns:p14="http://schemas.microsoft.com/office/powerpoint/2010/main" val="2047539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issue, we take a top-down approach where we identify root nodes and pick the highest quality sibling -- the one having the highest probability of being correct – and follow the max probability path from that node.</a:t>
            </a:r>
          </a:p>
          <a:p>
            <a:endParaRPr lang="en-US" dirty="0"/>
          </a:p>
          <a:p>
            <a:r>
              <a:rPr lang="en-US" dirty="0"/>
              <a:t>We are guaranteed that:</a:t>
            </a:r>
          </a:p>
          <a:p>
            <a:pPr marL="228600" indent="-228600">
              <a:buAutoNum type="arabicPeriod"/>
            </a:pPr>
            <a:r>
              <a:rPr lang="en-US" dirty="0"/>
              <a:t>General claims have higher probability of being correct than specific claims</a:t>
            </a:r>
          </a:p>
          <a:p>
            <a:pPr marL="228600" indent="-228600">
              <a:buAutoNum type="arabicPeriod"/>
            </a:pPr>
            <a:r>
              <a:rPr lang="en-US" dirty="0"/>
              <a:t>Multiple correct claims thus output are consistent with each other</a:t>
            </a:r>
          </a:p>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19</a:t>
            </a:fld>
            <a:endParaRPr lang="en-US"/>
          </a:p>
        </p:txBody>
      </p:sp>
    </p:spTree>
    <p:extLst>
      <p:ext uri="{BB962C8B-B14F-4D97-AF65-F5344CB8AC3E}">
        <p14:creationId xmlns:p14="http://schemas.microsoft.com/office/powerpoint/2010/main" val="270856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tested our approach on real data comprising of restaurants in NY’s Manhattan area as provided by 12 sources.</a:t>
            </a:r>
          </a:p>
          <a:p>
            <a:endParaRPr lang="en-US" dirty="0"/>
          </a:p>
          <a:p>
            <a:r>
              <a:rPr lang="en-US" dirty="0"/>
              <a:t>From </a:t>
            </a:r>
            <a:r>
              <a:rPr lang="en-US" dirty="0" err="1"/>
              <a:t>DBPedia</a:t>
            </a:r>
            <a:r>
              <a:rPr lang="en-US" dirty="0"/>
              <a:t>, we extracted the relations among larger areas and neighborhoods in Manhattan, and also the area definitions for each sub-area (e.g., what streets and avenues bound an area), and coded that information to extract relations among streets/avenues and areas.</a:t>
            </a:r>
          </a:p>
          <a:p>
            <a:endParaRPr lang="en-US" dirty="0"/>
          </a:p>
          <a:p>
            <a:r>
              <a:rPr lang="en-US" dirty="0"/>
              <a:t>ACCU, </a:t>
            </a:r>
            <a:r>
              <a:rPr lang="en-US" dirty="0" err="1"/>
              <a:t>Truthfinder</a:t>
            </a:r>
            <a:r>
              <a:rPr lang="en-US" dirty="0"/>
              <a:t> single-truth fusion models:</a:t>
            </a:r>
          </a:p>
          <a:p>
            <a:r>
              <a:rPr lang="en-US" dirty="0"/>
              <a:t>ACCU – Bayesian-based fusion model that considers one claim to be correct and rest as false. Under this model, the correctness probability of a claim depends on the accuracies of sources that provide it and (1-accuracy) of sources that provide anything else. </a:t>
            </a:r>
          </a:p>
          <a:p>
            <a:endParaRPr lang="en-US" dirty="0"/>
          </a:p>
          <a:p>
            <a:r>
              <a:rPr lang="en-US" dirty="0" err="1"/>
              <a:t>Truthfinder</a:t>
            </a:r>
            <a:r>
              <a:rPr lang="en-US" dirty="0"/>
              <a:t> – iterative fusion model that considers one claim to be correct. Correctness of a claim is computed as 1- the probability that all sources that provide the claim are wrong. </a:t>
            </a:r>
          </a:p>
          <a:p>
            <a:endParaRPr lang="en-US" dirty="0"/>
          </a:p>
          <a:p>
            <a:r>
              <a:rPr lang="en-US" dirty="0" err="1"/>
              <a:t>PrecRec</a:t>
            </a:r>
            <a:r>
              <a:rPr lang="en-US" dirty="0"/>
              <a:t> – Bayesian multi-truth fusion model that characterizes sources by their recall and precision as computed over a set of ground truth training data. </a:t>
            </a:r>
          </a:p>
        </p:txBody>
      </p:sp>
      <p:sp>
        <p:nvSpPr>
          <p:cNvPr id="4" name="Slide Number Placeholder 3"/>
          <p:cNvSpPr>
            <a:spLocks noGrp="1"/>
          </p:cNvSpPr>
          <p:nvPr>
            <p:ph type="sldNum" sz="quarter" idx="10"/>
          </p:nvPr>
        </p:nvSpPr>
        <p:spPr/>
        <p:txBody>
          <a:bodyPr/>
          <a:lstStyle/>
          <a:p>
            <a:fld id="{D48A5F26-41B4-4546-B0E1-7BFC3BDDDED0}" type="slidenum">
              <a:rPr lang="en-US" smtClean="0"/>
              <a:t>20</a:t>
            </a:fld>
            <a:endParaRPr lang="en-US"/>
          </a:p>
        </p:txBody>
      </p:sp>
    </p:spTree>
    <p:extLst>
      <p:ext uri="{BB962C8B-B14F-4D97-AF65-F5344CB8AC3E}">
        <p14:creationId xmlns:p14="http://schemas.microsoft.com/office/powerpoint/2010/main" val="388046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a:t>
            </a:r>
          </a:p>
          <a:p>
            <a:endParaRPr lang="en-US" dirty="0"/>
          </a:p>
          <a:p>
            <a:r>
              <a:rPr lang="en-US" dirty="0"/>
              <a:t>Single-truth models (Voting, </a:t>
            </a:r>
            <a:r>
              <a:rPr lang="en-US" dirty="0" err="1"/>
              <a:t>Truthfinder</a:t>
            </a:r>
            <a:r>
              <a:rPr lang="en-US" dirty="0"/>
              <a:t>, ACCU) – provide single correct claim, therefore no inconsistency</a:t>
            </a:r>
          </a:p>
          <a:p>
            <a:endParaRPr lang="en-US" dirty="0"/>
          </a:p>
          <a:p>
            <a:r>
              <a:rPr lang="en-US" dirty="0"/>
              <a:t>Multi-truth model </a:t>
            </a:r>
            <a:r>
              <a:rPr lang="en-US" dirty="0" err="1"/>
              <a:t>PrecRec</a:t>
            </a:r>
            <a:r>
              <a:rPr lang="en-US" dirty="0"/>
              <a:t> – provides multiple correct claims. In real data, as much as 15% inconsistency –generated correct claims that were inconsistent with each other. </a:t>
            </a:r>
          </a:p>
        </p:txBody>
      </p:sp>
      <p:sp>
        <p:nvSpPr>
          <p:cNvPr id="4" name="Slide Number Placeholder 3"/>
          <p:cNvSpPr>
            <a:spLocks noGrp="1"/>
          </p:cNvSpPr>
          <p:nvPr>
            <p:ph type="sldNum" sz="quarter" idx="10"/>
          </p:nvPr>
        </p:nvSpPr>
        <p:spPr/>
        <p:txBody>
          <a:bodyPr/>
          <a:lstStyle/>
          <a:p>
            <a:fld id="{D48A5F26-41B4-4546-B0E1-7BFC3BDDDED0}" type="slidenum">
              <a:rPr lang="en-US" smtClean="0"/>
              <a:t>21</a:t>
            </a:fld>
            <a:endParaRPr lang="en-US"/>
          </a:p>
        </p:txBody>
      </p:sp>
    </p:spTree>
    <p:extLst>
      <p:ext uri="{BB962C8B-B14F-4D97-AF65-F5344CB8AC3E}">
        <p14:creationId xmlns:p14="http://schemas.microsoft.com/office/powerpoint/2010/main" val="404032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rtl="0"/>
            <a:r>
              <a:rPr lang="en-US" sz="1100" b="0" i="0" u="none" strike="noStrike" kern="1200" dirty="0">
                <a:solidFill>
                  <a:schemeClr val="tx1"/>
                </a:solidFill>
                <a:effectLst/>
                <a:latin typeface="Arial" charset="0"/>
                <a:ea typeface="Arial" charset="0"/>
                <a:cs typeface="Arial" charset="0"/>
              </a:rPr>
              <a:t>Consider a large collection of web data that is used to obtain facts about data items,</a:t>
            </a:r>
            <a:r>
              <a:rPr lang="en-US" sz="1100" b="0" i="0" u="none" strike="noStrike" kern="1200" baseline="0" dirty="0">
                <a:solidFill>
                  <a:schemeClr val="tx1"/>
                </a:solidFill>
                <a:effectLst/>
                <a:latin typeface="Arial" charset="0"/>
                <a:ea typeface="Arial" charset="0"/>
                <a:cs typeface="Arial" charset="0"/>
              </a:rPr>
              <a:t> e.g., </a:t>
            </a:r>
            <a:r>
              <a:rPr lang="en-US" sz="1100" baseline="0" dirty="0">
                <a:latin typeface="Arial" charset="0"/>
                <a:ea typeface="Arial" charset="0"/>
                <a:cs typeface="Arial" charset="0"/>
              </a:rPr>
              <a:t>websites providing information on locations of restaurants. Each cell on this table is a claim provided by a source toward the location of a data item. We can see conflicts on data items from the different sources -= conflicts arise because sources often </a:t>
            </a:r>
            <a:r>
              <a:rPr lang="en-US" sz="1100" b="0" i="0" u="none" strike="noStrike" kern="1200" dirty="0">
                <a:solidFill>
                  <a:schemeClr val="tx1"/>
                </a:solidFill>
                <a:effectLst/>
                <a:latin typeface="Arial" charset="0"/>
                <a:ea typeface="Arial" charset="0"/>
                <a:cs typeface="Arial" charset="0"/>
              </a:rPr>
              <a:t>make mistakes -- either unknowingly (providing erroneous information, copying from other sources), or deliberately (to mislead facts). For each data item, there could be a single or multiple correct claims. Data fusion, or truth discovery, deals with the problem of identifying correct information about data items given conflicting information from multiple data providers. </a:t>
            </a:r>
          </a:p>
          <a:p>
            <a:pPr rtl="0"/>
            <a:endParaRPr lang="en-US" sz="1100" b="0" i="0" u="none" strike="noStrike" kern="1200" dirty="0">
              <a:solidFill>
                <a:schemeClr val="tx1"/>
              </a:solidFill>
              <a:effectLst/>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D48A5F26-41B4-4546-B0E1-7BFC3BDDDED0}" type="slidenum">
              <a:rPr lang="en-US" smtClean="0"/>
              <a:t>1</a:t>
            </a:fld>
            <a:endParaRPr lang="en-US"/>
          </a:p>
        </p:txBody>
      </p:sp>
    </p:spTree>
    <p:extLst>
      <p:ext uri="{BB962C8B-B14F-4D97-AF65-F5344CB8AC3E}">
        <p14:creationId xmlns:p14="http://schemas.microsoft.com/office/powerpoint/2010/main" val="1309172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PrecRec</a:t>
            </a:r>
            <a:r>
              <a:rPr lang="en-US" dirty="0"/>
              <a:t> has high recall which implies that out of all the locations for 500 ground truth restaurants, a high fraction were retrieved. However, as seen in the previous slide, as much as 15% of the predicted results were inconsistent with each other.</a:t>
            </a:r>
          </a:p>
          <a:p>
            <a:endParaRPr lang="en-US" dirty="0"/>
          </a:p>
          <a:p>
            <a:r>
              <a:rPr lang="en-US" dirty="0"/>
              <a:t>With the incorporation of domain knowledge, </a:t>
            </a:r>
          </a:p>
          <a:p>
            <a:r>
              <a:rPr lang="en-US" dirty="0"/>
              <a:t>1- </a:t>
            </a:r>
            <a:r>
              <a:rPr lang="en-US" dirty="0" err="1"/>
              <a:t>PrecRec</a:t>
            </a:r>
            <a:r>
              <a:rPr lang="en-US" dirty="0"/>
              <a:t> able to retrieve higher fraction of correct locations</a:t>
            </a:r>
          </a:p>
          <a:p>
            <a:r>
              <a:rPr lang="en-US" dirty="0"/>
              <a:t>2- single-truth fusion models were converted into multi-truth models</a:t>
            </a:r>
          </a:p>
          <a:p>
            <a:r>
              <a:rPr lang="en-US" dirty="0"/>
              <a:t>3- performing at par with multi-truth model </a:t>
            </a:r>
            <a:r>
              <a:rPr lang="en-US" dirty="0" err="1"/>
              <a:t>PrecRec</a:t>
            </a:r>
            <a:r>
              <a:rPr lang="en-US" dirty="0"/>
              <a:t> that relies on training data</a:t>
            </a:r>
          </a:p>
        </p:txBody>
      </p:sp>
      <p:sp>
        <p:nvSpPr>
          <p:cNvPr id="4" name="Slide Number Placeholder 3"/>
          <p:cNvSpPr>
            <a:spLocks noGrp="1"/>
          </p:cNvSpPr>
          <p:nvPr>
            <p:ph type="sldNum" sz="quarter" idx="10"/>
          </p:nvPr>
        </p:nvSpPr>
        <p:spPr/>
        <p:txBody>
          <a:bodyPr/>
          <a:lstStyle/>
          <a:p>
            <a:fld id="{D48A5F26-41B4-4546-B0E1-7BFC3BDDDED0}" type="slidenum">
              <a:rPr lang="en-US" smtClean="0"/>
              <a:t>22</a:t>
            </a:fld>
            <a:endParaRPr lang="en-US"/>
          </a:p>
        </p:txBody>
      </p:sp>
    </p:spTree>
    <p:extLst>
      <p:ext uri="{BB962C8B-B14F-4D97-AF65-F5344CB8AC3E}">
        <p14:creationId xmlns:p14="http://schemas.microsoft.com/office/powerpoint/2010/main" val="4135911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PrecRec</a:t>
            </a:r>
            <a:r>
              <a:rPr lang="en-US" dirty="0"/>
              <a:t> has a not-so high precision – because of the low correctness probability threshold. </a:t>
            </a:r>
          </a:p>
          <a:p>
            <a:endParaRPr lang="en-US" dirty="0"/>
          </a:p>
          <a:p>
            <a:r>
              <a:rPr lang="en-US" dirty="0"/>
              <a:t>With the incorporation of domain knowledge, </a:t>
            </a:r>
          </a:p>
          <a:p>
            <a:r>
              <a:rPr lang="en-US" dirty="0"/>
              <a:t>1- the precision of </a:t>
            </a:r>
            <a:r>
              <a:rPr lang="en-US" dirty="0" err="1"/>
              <a:t>PrecRec</a:t>
            </a:r>
            <a:r>
              <a:rPr lang="en-US" dirty="0"/>
              <a:t> (and single-truth models) is substantially improved</a:t>
            </a:r>
          </a:p>
          <a:p>
            <a:r>
              <a:rPr lang="en-US" dirty="0"/>
              <a:t>2- (single-truth models + domain knowledge) is at par with (</a:t>
            </a:r>
            <a:r>
              <a:rPr lang="en-US" dirty="0" err="1"/>
              <a:t>precrec</a:t>
            </a:r>
            <a:r>
              <a:rPr lang="en-US" dirty="0"/>
              <a:t> + domain knowledge)</a:t>
            </a:r>
          </a:p>
          <a:p>
            <a:r>
              <a:rPr lang="en-US" dirty="0"/>
              <a:t>3- important takeaway – even primitive fusion models (</a:t>
            </a:r>
            <a:r>
              <a:rPr lang="en-US" dirty="0" err="1"/>
              <a:t>truthfinder</a:t>
            </a:r>
            <a:r>
              <a:rPr lang="en-US" dirty="0"/>
              <a:t>, </a:t>
            </a:r>
            <a:r>
              <a:rPr lang="en-US" dirty="0" err="1"/>
              <a:t>accu</a:t>
            </a:r>
            <a:r>
              <a:rPr lang="en-US" dirty="0"/>
              <a:t>) achieve performance comparable to sophisticated models that rely on training data – no need for </a:t>
            </a:r>
            <a:r>
              <a:rPr lang="en-US"/>
              <a:t>ground truth data</a:t>
            </a:r>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23</a:t>
            </a:fld>
            <a:endParaRPr lang="en-US"/>
          </a:p>
        </p:txBody>
      </p:sp>
    </p:spTree>
    <p:extLst>
      <p:ext uri="{BB962C8B-B14F-4D97-AF65-F5344CB8AC3E}">
        <p14:creationId xmlns:p14="http://schemas.microsoft.com/office/powerpoint/2010/main" val="38744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experiment gives rise to an important result: in the presence of domain knowledge, we may not need sophisticated models or ground truth to benefit from the domain knowledge </a:t>
            </a:r>
          </a:p>
          <a:p>
            <a:pPr marL="457200" indent="-457200">
              <a:buFont typeface="Wingdings" charset="2"/>
              <a:buChar char="ü"/>
            </a:pPr>
            <a:endParaRPr lang="en-US" sz="1100" dirty="0">
              <a:latin typeface="Franklin Gothic Book" charset="0"/>
              <a:ea typeface="Franklin Gothic Book" charset="0"/>
              <a:cs typeface="Franklin Gothic Book" charset="0"/>
            </a:endParaRPr>
          </a:p>
          <a:p>
            <a:pPr marL="457200" indent="-457200">
              <a:buFont typeface="Wingdings" charset="2"/>
              <a:buChar char="ü"/>
            </a:pPr>
            <a:r>
              <a:rPr lang="en-US" sz="2800" dirty="0">
                <a:latin typeface="Franklin Gothic Book" charset="0"/>
                <a:ea typeface="Franklin Gothic Book" charset="0"/>
                <a:cs typeface="Franklin Gothic Book" charset="0"/>
              </a:rPr>
              <a:t>Proposed a framework to integrate the knowledge of relations during the process of data fusion </a:t>
            </a:r>
          </a:p>
          <a:p>
            <a:pPr marL="457200" indent="-457200">
              <a:buFont typeface="Wingdings" charset="2"/>
              <a:buChar char="ü"/>
            </a:pPr>
            <a:endParaRPr lang="en-US" sz="1000" dirty="0">
              <a:latin typeface="Franklin Gothic Book" charset="0"/>
              <a:ea typeface="Franklin Gothic Book" charset="0"/>
              <a:cs typeface="Franklin Gothic Book" charset="0"/>
            </a:endParaRPr>
          </a:p>
          <a:p>
            <a:pPr marL="457200" indent="-457200">
              <a:buFont typeface="Wingdings" charset="2"/>
              <a:buChar char="ü"/>
            </a:pPr>
            <a:r>
              <a:rPr lang="en-US" sz="2800" dirty="0">
                <a:latin typeface="Franklin Gothic Book" charset="0"/>
                <a:ea typeface="Franklin Gothic Book" charset="0"/>
                <a:cs typeface="Franklin Gothic Book" charset="0"/>
              </a:rPr>
              <a:t>Demonstrated applicability of approach to a large number of existing data fusion models, and investigated diverse scenarios of complex relations among claims of data items</a:t>
            </a:r>
          </a:p>
          <a:p>
            <a:pPr marL="914400" lvl="1" indent="-457200">
              <a:buFont typeface="Wingdings" charset="2"/>
              <a:buChar char="ü"/>
            </a:pPr>
            <a:r>
              <a:rPr lang="en-US" sz="2400" dirty="0">
                <a:latin typeface="Franklin Gothic Book" charset="0"/>
                <a:ea typeface="Franklin Gothic Book" charset="0"/>
                <a:cs typeface="Franklin Gothic Book" charset="0"/>
              </a:rPr>
              <a:t>Compared against methods that incorporate such relation information in data </a:t>
            </a:r>
          </a:p>
          <a:p>
            <a:pPr marL="914400" lvl="1" indent="-457200">
              <a:buFont typeface="Wingdings" charset="2"/>
              <a:buChar char="ü"/>
            </a:pPr>
            <a:r>
              <a:rPr lang="en-US" sz="2400" dirty="0">
                <a:latin typeface="Franklin Gothic Book" charset="0"/>
                <a:ea typeface="Franklin Gothic Book" charset="0"/>
                <a:cs typeface="Franklin Gothic Book" charset="0"/>
              </a:rPr>
              <a:t>Showed that our algorithm achieves significant improvement in fusion results compared to the latter methods</a:t>
            </a:r>
          </a:p>
          <a:p>
            <a:endParaRPr lang="en-US" dirty="0"/>
          </a:p>
        </p:txBody>
      </p:sp>
      <p:sp>
        <p:nvSpPr>
          <p:cNvPr id="4" name="Slide Number Placeholder 3"/>
          <p:cNvSpPr>
            <a:spLocks noGrp="1"/>
          </p:cNvSpPr>
          <p:nvPr>
            <p:ph type="sldNum" sz="quarter" idx="10"/>
          </p:nvPr>
        </p:nvSpPr>
        <p:spPr/>
        <p:txBody>
          <a:bodyPr/>
          <a:lstStyle/>
          <a:p>
            <a:fld id="{52AF1974-ADF2-B74C-9670-E0334EECDAC7}" type="slidenum">
              <a:rPr lang="en-US" smtClean="0"/>
              <a:t>24</a:t>
            </a:fld>
            <a:endParaRPr lang="en-US"/>
          </a:p>
        </p:txBody>
      </p:sp>
    </p:spTree>
    <p:extLst>
      <p:ext uri="{BB962C8B-B14F-4D97-AF65-F5344CB8AC3E}">
        <p14:creationId xmlns:p14="http://schemas.microsoft.com/office/powerpoint/2010/main" val="127152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fusion has the underlying assumption that the quality of sources plays an important role in determining the correctness of claims, e.g., information provided by a highly trusted data source is trusted more often that that provided by a less trusted source.</a:t>
            </a:r>
          </a:p>
          <a:p>
            <a:endParaRPr lang="en-US" dirty="0"/>
          </a:p>
          <a:p>
            <a:r>
              <a:rPr lang="en-US" dirty="0"/>
              <a:t>Given a set of data items and sources that provide claims about those data items, data fusion systems characterize sources by their quality measures -- that could be either a single metric such as accuracy, </a:t>
            </a:r>
            <a:r>
              <a:rPr lang="en-US" dirty="0" err="1"/>
              <a:t>i.e</a:t>
            </a:r>
            <a:r>
              <a:rPr lang="en-US" dirty="0"/>
              <a:t>, how many times did the source provide correct information, or a set of metrics such as precision and recall to quantify how good a source is. Given these quality measures, data fusion models adopt either a Bayesian-based formulation or an iterative approach or an optimization-based approach or an approach based on probabilistic graphical models to estimate the correctness of claims. </a:t>
            </a:r>
          </a:p>
          <a:p>
            <a:endParaRPr lang="en-US" dirty="0"/>
          </a:p>
          <a:p>
            <a:r>
              <a:rPr lang="en-US" dirty="0"/>
              <a:t>The source quality measures are obtained either from training data or estimated based on the claim correctness estimates in which case it becomes an iterative fusion model.</a:t>
            </a:r>
          </a:p>
          <a:p>
            <a:endParaRPr lang="en-US" dirty="0"/>
          </a:p>
          <a:p>
            <a:r>
              <a:rPr lang="en-US" dirty="0"/>
              <a:t>A lot of work has been done in considering dependence between data sources -- where dependencies could be in the form of copying or positive/negative correlations between sources. However, the space of relationships among claims has largely been unexplored. Failing to acknowledge ~35% false negatives.</a:t>
            </a:r>
          </a:p>
        </p:txBody>
      </p:sp>
      <p:sp>
        <p:nvSpPr>
          <p:cNvPr id="4" name="Slide Number Placeholder 3"/>
          <p:cNvSpPr>
            <a:spLocks noGrp="1"/>
          </p:cNvSpPr>
          <p:nvPr>
            <p:ph type="sldNum" sz="quarter" idx="10"/>
          </p:nvPr>
        </p:nvSpPr>
        <p:spPr/>
        <p:txBody>
          <a:bodyPr/>
          <a:lstStyle/>
          <a:p>
            <a:fld id="{D48A5F26-41B4-4546-B0E1-7BFC3BDDDED0}" type="slidenum">
              <a:rPr lang="en-US" smtClean="0"/>
              <a:t>2</a:t>
            </a:fld>
            <a:endParaRPr lang="en-US"/>
          </a:p>
        </p:txBody>
      </p:sp>
    </p:spTree>
    <p:extLst>
      <p:ext uri="{BB962C8B-B14F-4D97-AF65-F5344CB8AC3E}">
        <p14:creationId xmlns:p14="http://schemas.microsoft.com/office/powerpoint/2010/main" val="80062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this talk, we would talk about the relationships observed among claims of data items, how do we represent such relationships, how do we integrate this knowledge with data fusion models and finally evaluate our approach on a real dataset.</a:t>
            </a:r>
          </a:p>
        </p:txBody>
      </p:sp>
      <p:sp>
        <p:nvSpPr>
          <p:cNvPr id="4" name="Slide Number Placeholder 3"/>
          <p:cNvSpPr>
            <a:spLocks noGrp="1"/>
          </p:cNvSpPr>
          <p:nvPr>
            <p:ph type="sldNum" sz="quarter" idx="10"/>
          </p:nvPr>
        </p:nvSpPr>
        <p:spPr/>
        <p:txBody>
          <a:bodyPr/>
          <a:lstStyle/>
          <a:p>
            <a:fld id="{D48A5F26-41B4-4546-B0E1-7BFC3BDDDED0}" type="slidenum">
              <a:rPr lang="en-US" smtClean="0"/>
              <a:t>3</a:t>
            </a:fld>
            <a:endParaRPr lang="en-US"/>
          </a:p>
        </p:txBody>
      </p:sp>
    </p:spTree>
    <p:extLst>
      <p:ext uri="{BB962C8B-B14F-4D97-AF65-F5344CB8AC3E}">
        <p14:creationId xmlns:p14="http://schemas.microsoft.com/office/powerpoint/2010/main" val="227756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4</a:t>
            </a:fld>
            <a:endParaRPr lang="en-US"/>
          </a:p>
        </p:txBody>
      </p:sp>
    </p:spTree>
    <p:extLst>
      <p:ext uri="{BB962C8B-B14F-4D97-AF65-F5344CB8AC3E}">
        <p14:creationId xmlns:p14="http://schemas.microsoft.com/office/powerpoint/2010/main" val="1277998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discrepancy may be because of the way data is collected by different sources – where one source may have obtained the mailing address or copied from another, some other source may have gone to the actual physical location and provided the best address that they could. In the above example, this particular restaurant was in a building that stands at the intersection of these two streets.</a:t>
            </a:r>
          </a:p>
        </p:txBody>
      </p:sp>
      <p:sp>
        <p:nvSpPr>
          <p:cNvPr id="4" name="Slide Number Placeholder 3"/>
          <p:cNvSpPr>
            <a:spLocks noGrp="1"/>
          </p:cNvSpPr>
          <p:nvPr>
            <p:ph type="sldNum" sz="quarter" idx="10"/>
          </p:nvPr>
        </p:nvSpPr>
        <p:spPr/>
        <p:txBody>
          <a:bodyPr/>
          <a:lstStyle/>
          <a:p>
            <a:fld id="{D48A5F26-41B4-4546-B0E1-7BFC3BDDDED0}" type="slidenum">
              <a:rPr lang="en-US" smtClean="0"/>
              <a:t>5</a:t>
            </a:fld>
            <a:endParaRPr lang="en-US"/>
          </a:p>
        </p:txBody>
      </p:sp>
    </p:spTree>
    <p:extLst>
      <p:ext uri="{BB962C8B-B14F-4D97-AF65-F5344CB8AC3E}">
        <p14:creationId xmlns:p14="http://schemas.microsoft.com/office/powerpoint/2010/main" val="3756276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7</a:t>
            </a:fld>
            <a:endParaRPr lang="en-US"/>
          </a:p>
        </p:txBody>
      </p:sp>
    </p:spTree>
    <p:extLst>
      <p:ext uri="{BB962C8B-B14F-4D97-AF65-F5344CB8AC3E}">
        <p14:creationId xmlns:p14="http://schemas.microsoft.com/office/powerpoint/2010/main" val="203929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implication/similarity between claims of single-truth models is often based on ad hoc similarity measures that heavily depends on the data at hand -- such as edit distances for strings, tolerance value for numerical claims and Jaccard index for similarity between sets of claims.</a:t>
            </a:r>
          </a:p>
          <a:p>
            <a:endParaRPr lang="en-US" dirty="0"/>
          </a:p>
          <a:p>
            <a:r>
              <a:rPr lang="en-US" sz="1200" kern="1200" dirty="0">
                <a:solidFill>
                  <a:schemeClr val="tx1"/>
                </a:solidFill>
                <a:effectLst/>
                <a:latin typeface="+mn-lt"/>
                <a:ea typeface="+mn-ea"/>
                <a:cs typeface="+mn-cs"/>
              </a:rPr>
              <a:t>On the other hand, multi-truth fusion models completely disregard the existence of relationships among claims of data items. Implications between observations may offer completely new scenarios in the multi-truth setting, e.g., integrity constraints may mandate that multiple true claims be associated to each other </a:t>
            </a:r>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8</a:t>
            </a:fld>
            <a:endParaRPr lang="en-US"/>
          </a:p>
        </p:txBody>
      </p:sp>
    </p:spTree>
    <p:extLst>
      <p:ext uri="{BB962C8B-B14F-4D97-AF65-F5344CB8AC3E}">
        <p14:creationId xmlns:p14="http://schemas.microsoft.com/office/powerpoint/2010/main" val="96179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search for a good representation of this knowledge, we realized that an arbitrary directed graph works remarkably well for our purpose where nodes represent claims of data items and an edge goes from a specific to a general claim.</a:t>
            </a:r>
          </a:p>
          <a:p>
            <a:endParaRPr lang="en-US" dirty="0"/>
          </a:p>
        </p:txBody>
      </p:sp>
      <p:sp>
        <p:nvSpPr>
          <p:cNvPr id="4" name="Slide Number Placeholder 3"/>
          <p:cNvSpPr>
            <a:spLocks noGrp="1"/>
          </p:cNvSpPr>
          <p:nvPr>
            <p:ph type="sldNum" sz="quarter" idx="10"/>
          </p:nvPr>
        </p:nvSpPr>
        <p:spPr/>
        <p:txBody>
          <a:bodyPr/>
          <a:lstStyle/>
          <a:p>
            <a:fld id="{D48A5F26-41B4-4546-B0E1-7BFC3BDDDED0}" type="slidenum">
              <a:rPr lang="en-US" smtClean="0"/>
              <a:t>9</a:t>
            </a:fld>
            <a:endParaRPr lang="en-US"/>
          </a:p>
        </p:txBody>
      </p:sp>
    </p:spTree>
    <p:extLst>
      <p:ext uri="{BB962C8B-B14F-4D97-AF65-F5344CB8AC3E}">
        <p14:creationId xmlns:p14="http://schemas.microsoft.com/office/powerpoint/2010/main" val="49695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Franklin Gothic Book" panose="020B05030201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5A963EEF-9756-194E-825C-77B9031B5379}" type="datetime1">
              <a:rPr lang="en-US" smtClean="0"/>
              <a:t>9/17/18</a:t>
            </a:fld>
            <a:endParaRPr lang="en-US"/>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a:p>
        </p:txBody>
      </p:sp>
      <p:sp>
        <p:nvSpPr>
          <p:cNvPr id="7" name="Slide Number Placeholder 5">
            <a:extLst>
              <a:ext uri="{FF2B5EF4-FFF2-40B4-BE49-F238E27FC236}">
                <a16:creationId xmlns:a16="http://schemas.microsoft.com/office/drawing/2014/main" id="{7400BDB8-C118-0E47-87BC-867A08F5F7CA}"/>
              </a:ext>
            </a:extLst>
          </p:cNvPr>
          <p:cNvSpPr>
            <a:spLocks noGrp="1"/>
          </p:cNvSpPr>
          <p:nvPr>
            <p:ph type="sldNum" sz="quarter" idx="4"/>
          </p:nvPr>
        </p:nvSpPr>
        <p:spPr>
          <a:xfrm>
            <a:off x="6457950" y="616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E8644-56AA-684B-9DBC-ADA31CD241C1}" type="slidenum">
              <a:rPr lang="en-US" smtClean="0"/>
              <a:t>‹#›</a:t>
            </a:fld>
            <a:endParaRPr lang="en-US"/>
          </a:p>
        </p:txBody>
      </p:sp>
    </p:spTree>
    <p:extLst>
      <p:ext uri="{BB962C8B-B14F-4D97-AF65-F5344CB8AC3E}">
        <p14:creationId xmlns:p14="http://schemas.microsoft.com/office/powerpoint/2010/main" val="22085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Franklin Gothic Medium" panose="020B06030201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D40AD96F-29CE-1149-A54A-51ECC2811817}" type="datetime1">
              <a:rPr lang="en-US" smtClean="0"/>
              <a:t>9/17/18</a:t>
            </a:fld>
            <a:endParaRPr lang="en-US"/>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D16E8644-56AA-684B-9DBC-ADA31CD241C1}" type="slidenum">
              <a:rPr lang="en-US" smtClean="0"/>
              <a:pPr/>
              <a:t>‹#›</a:t>
            </a:fld>
            <a:endParaRPr lang="en-US"/>
          </a:p>
        </p:txBody>
      </p:sp>
    </p:spTree>
    <p:extLst>
      <p:ext uri="{BB962C8B-B14F-4D97-AF65-F5344CB8AC3E}">
        <p14:creationId xmlns:p14="http://schemas.microsoft.com/office/powerpoint/2010/main" val="77968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i="0">
                <a:latin typeface="Franklin Gothic Medium" panose="020B06030201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6B99978-7174-E34A-9D20-ACA49D6E6F1A}" type="datetime1">
              <a:rPr lang="en-US" smtClean="0"/>
              <a:t>9/17/18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8644-56AA-684B-9DBC-ADA31CD241C1}" type="slidenum">
              <a:rPr lang="en-US" smtClean="0"/>
              <a:t>‹#›</a:t>
            </a:fld>
            <a:endParaRPr lang="en-US"/>
          </a:p>
        </p:txBody>
      </p:sp>
    </p:spTree>
    <p:extLst>
      <p:ext uri="{BB962C8B-B14F-4D97-AF65-F5344CB8AC3E}">
        <p14:creationId xmlns:p14="http://schemas.microsoft.com/office/powerpoint/2010/main" val="99967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Franklin Gothic Book" panose="020B05030201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Franklin Gothic Book" panose="020B05030201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Franklin Gothic Book" panose="020B0503020102020204" pitchFamily="34" charset="0"/>
              </a:defRPr>
            </a:lvl1pPr>
          </a:lstStyle>
          <a:p>
            <a:fld id="{CF7D16E5-C165-F348-94E6-E79B63277489}" type="datetime1">
              <a:rPr lang="en-US" smtClean="0"/>
              <a:t>9/17/18</a:t>
            </a:fld>
            <a:endParaRPr lang="en-US"/>
          </a:p>
        </p:txBody>
      </p:sp>
      <p:sp>
        <p:nvSpPr>
          <p:cNvPr id="5" name="Footer Placeholder 4"/>
          <p:cNvSpPr>
            <a:spLocks noGrp="1"/>
          </p:cNvSpPr>
          <p:nvPr>
            <p:ph type="ftr" sz="quarter" idx="11"/>
          </p:nvPr>
        </p:nvSpPr>
        <p:spPr/>
        <p:txBody>
          <a:bodyPr/>
          <a:lstStyle>
            <a:lvl1pPr>
              <a:defRPr>
                <a:latin typeface="Franklin Gothic Book" panose="020B05030201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Franklin Gothic Book" panose="020B0503020102020204" pitchFamily="34" charset="0"/>
              </a:defRPr>
            </a:lvl1pPr>
          </a:lstStyle>
          <a:p>
            <a:fld id="{D16E8644-56AA-684B-9DBC-ADA31CD241C1}" type="slidenum">
              <a:rPr lang="en-US" smtClean="0"/>
              <a:pPr/>
              <a:t>‹#›</a:t>
            </a:fld>
            <a:endParaRPr lang="en-US"/>
          </a:p>
        </p:txBody>
      </p:sp>
    </p:spTree>
    <p:extLst>
      <p:ext uri="{BB962C8B-B14F-4D97-AF65-F5344CB8AC3E}">
        <p14:creationId xmlns:p14="http://schemas.microsoft.com/office/powerpoint/2010/main" val="169901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Franklin Gothic Medium" panose="020B0603020102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Franklin Gothic Book" panose="020B0503020102020204" pitchFamily="34" charset="0"/>
              </a:defRPr>
            </a:lvl1pPr>
          </a:lstStyle>
          <a:p>
            <a:fld id="{8784414B-CFE3-5943-A4BD-3339DDE6831F}" type="datetime1">
              <a:rPr lang="en-US" smtClean="0"/>
              <a:t>9/17/18</a:t>
            </a:fld>
            <a:endParaRPr lang="en-US"/>
          </a:p>
        </p:txBody>
      </p:sp>
      <p:sp>
        <p:nvSpPr>
          <p:cNvPr id="6" name="Footer Placeholder 5"/>
          <p:cNvSpPr>
            <a:spLocks noGrp="1"/>
          </p:cNvSpPr>
          <p:nvPr>
            <p:ph type="ftr" sz="quarter" idx="11"/>
          </p:nvPr>
        </p:nvSpPr>
        <p:spPr/>
        <p:txBody>
          <a:bodyPr/>
          <a:lstStyle>
            <a:lvl1pPr>
              <a:defRPr>
                <a:latin typeface="Franklin Gothic Book" panose="020B0503020102020204" pitchFamily="34" charset="0"/>
              </a:defRPr>
            </a:lvl1pPr>
          </a:lstStyle>
          <a:p>
            <a:endParaRPr lang="en-US"/>
          </a:p>
        </p:txBody>
      </p:sp>
      <p:sp>
        <p:nvSpPr>
          <p:cNvPr id="7" name="Slide Number Placeholder 6"/>
          <p:cNvSpPr>
            <a:spLocks noGrp="1"/>
          </p:cNvSpPr>
          <p:nvPr>
            <p:ph type="sldNum" sz="quarter" idx="12"/>
          </p:nvPr>
        </p:nvSpPr>
        <p:spPr/>
        <p:txBody>
          <a:bodyPr/>
          <a:lstStyle>
            <a:lvl1pPr>
              <a:defRPr>
                <a:latin typeface="Franklin Gothic Book" panose="020B0503020102020204" pitchFamily="34" charset="0"/>
              </a:defRPr>
            </a:lvl1pPr>
          </a:lstStyle>
          <a:p>
            <a:fld id="{D16E8644-56AA-684B-9DBC-ADA31CD241C1}" type="slidenum">
              <a:rPr lang="en-US" smtClean="0"/>
              <a:pPr/>
              <a:t>‹#›</a:t>
            </a:fld>
            <a:endParaRPr lang="en-US"/>
          </a:p>
        </p:txBody>
      </p:sp>
    </p:spTree>
    <p:extLst>
      <p:ext uri="{BB962C8B-B14F-4D97-AF65-F5344CB8AC3E}">
        <p14:creationId xmlns:p14="http://schemas.microsoft.com/office/powerpoint/2010/main" val="31962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b="0" i="0">
                <a:latin typeface="Franklin Gothic Medium" panose="020B0603020102020204" pitchFamily="34"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atin typeface="Franklin Gothic Book" panose="020B05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atin typeface="Franklin Gothic Book" panose="020B05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Franklin Gothic Book" panose="020B0503020102020204" pitchFamily="34" charset="0"/>
              </a:defRPr>
            </a:lvl1pPr>
          </a:lstStyle>
          <a:p>
            <a:fld id="{AF9EB8F3-A9D5-7342-9265-173EEBE365AE}" type="datetime1">
              <a:rPr lang="en-US" smtClean="0"/>
              <a:t>9/17/18</a:t>
            </a:fld>
            <a:endParaRPr lang="en-US"/>
          </a:p>
        </p:txBody>
      </p:sp>
      <p:sp>
        <p:nvSpPr>
          <p:cNvPr id="8" name="Footer Placeholder 7"/>
          <p:cNvSpPr>
            <a:spLocks noGrp="1"/>
          </p:cNvSpPr>
          <p:nvPr>
            <p:ph type="ftr" sz="quarter" idx="11"/>
          </p:nvPr>
        </p:nvSpPr>
        <p:spPr/>
        <p:txBody>
          <a:bodyPr/>
          <a:lstStyle>
            <a:lvl1pPr>
              <a:defRPr>
                <a:latin typeface="Franklin Gothic Book" panose="020B0503020102020204" pitchFamily="34" charset="0"/>
              </a:defRPr>
            </a:lvl1pPr>
          </a:lstStyle>
          <a:p>
            <a:endParaRPr lang="en-US"/>
          </a:p>
        </p:txBody>
      </p:sp>
      <p:sp>
        <p:nvSpPr>
          <p:cNvPr id="9" name="Slide Number Placeholder 8"/>
          <p:cNvSpPr>
            <a:spLocks noGrp="1"/>
          </p:cNvSpPr>
          <p:nvPr>
            <p:ph type="sldNum" sz="quarter" idx="12"/>
          </p:nvPr>
        </p:nvSpPr>
        <p:spPr/>
        <p:txBody>
          <a:bodyPr/>
          <a:lstStyle>
            <a:lvl1pPr>
              <a:defRPr>
                <a:latin typeface="Franklin Gothic Book" panose="020B0503020102020204" pitchFamily="34" charset="0"/>
              </a:defRPr>
            </a:lvl1pPr>
          </a:lstStyle>
          <a:p>
            <a:fld id="{D16E8644-56AA-684B-9DBC-ADA31CD241C1}" type="slidenum">
              <a:rPr lang="en-US" smtClean="0"/>
              <a:pPr/>
              <a:t>‹#›</a:t>
            </a:fld>
            <a:endParaRPr lang="en-US"/>
          </a:p>
        </p:txBody>
      </p:sp>
    </p:spTree>
    <p:extLst>
      <p:ext uri="{BB962C8B-B14F-4D97-AF65-F5344CB8AC3E}">
        <p14:creationId xmlns:p14="http://schemas.microsoft.com/office/powerpoint/2010/main" val="105279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Franklin Gothic Medium" panose="020B06030201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Franklin Gothic Book" panose="020B0503020102020204" pitchFamily="34" charset="0"/>
              </a:defRPr>
            </a:lvl1pPr>
          </a:lstStyle>
          <a:p>
            <a:fld id="{36E1AF38-E717-0E47-B810-D7EED915FF71}" type="datetime1">
              <a:rPr lang="en-US" smtClean="0"/>
              <a:t>9/17/18</a:t>
            </a:fld>
            <a:endParaRPr lang="en-US"/>
          </a:p>
        </p:txBody>
      </p:sp>
      <p:sp>
        <p:nvSpPr>
          <p:cNvPr id="4" name="Footer Placeholder 3"/>
          <p:cNvSpPr>
            <a:spLocks noGrp="1"/>
          </p:cNvSpPr>
          <p:nvPr>
            <p:ph type="ftr" sz="quarter" idx="11"/>
          </p:nvPr>
        </p:nvSpPr>
        <p:spPr/>
        <p:txBody>
          <a:bodyPr/>
          <a:lstStyle>
            <a:lvl1pPr>
              <a:defRPr>
                <a:latin typeface="Franklin Gothic Book" panose="020B05030201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a:latin typeface="Franklin Gothic Book" panose="020B0503020102020204" pitchFamily="34" charset="0"/>
              </a:defRPr>
            </a:lvl1pPr>
          </a:lstStyle>
          <a:p>
            <a:fld id="{D16E8644-56AA-684B-9DBC-ADA31CD241C1}" type="slidenum">
              <a:rPr lang="en-US" smtClean="0"/>
              <a:pPr/>
              <a:t>‹#›</a:t>
            </a:fld>
            <a:endParaRPr lang="en-US"/>
          </a:p>
        </p:txBody>
      </p:sp>
    </p:spTree>
    <p:extLst>
      <p:ext uri="{BB962C8B-B14F-4D97-AF65-F5344CB8AC3E}">
        <p14:creationId xmlns:p14="http://schemas.microsoft.com/office/powerpoint/2010/main" val="1127090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BD313-3D2B-6C48-8009-D6751D09A3A6}" type="datetime1">
              <a:rPr lang="en-US" smtClean="0"/>
              <a:t>9/17/18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6E8644-56AA-684B-9DBC-ADA31CD241C1}" type="slidenum">
              <a:rPr lang="en-US" smtClean="0"/>
              <a:t>‹#›</a:t>
            </a:fld>
            <a:endParaRPr lang="en-US"/>
          </a:p>
        </p:txBody>
      </p:sp>
    </p:spTree>
    <p:extLst>
      <p:ext uri="{BB962C8B-B14F-4D97-AF65-F5344CB8AC3E}">
        <p14:creationId xmlns:p14="http://schemas.microsoft.com/office/powerpoint/2010/main" val="5095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b="0" i="0">
                <a:latin typeface="Franklin Gothic Medium" panose="020B0603020102020204" pitchFamily="34" charset="0"/>
              </a:defRPr>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atin typeface="Franklin Gothic Book" panose="020B0503020102020204" pitchFamily="34" charset="0"/>
              </a:defRPr>
            </a:lvl1pPr>
            <a:lvl2pPr>
              <a:defRPr sz="2800">
                <a:latin typeface="Franklin Gothic Book" panose="020B0503020102020204" pitchFamily="34" charset="0"/>
              </a:defRPr>
            </a:lvl2pPr>
            <a:lvl3pPr>
              <a:defRPr sz="2400">
                <a:latin typeface="Franklin Gothic Book" panose="020B0503020102020204" pitchFamily="34" charset="0"/>
              </a:defRPr>
            </a:lvl3pPr>
            <a:lvl4pPr>
              <a:defRPr sz="2000">
                <a:latin typeface="Franklin Gothic Book" panose="020B0503020102020204" pitchFamily="34" charset="0"/>
              </a:defRPr>
            </a:lvl4pPr>
            <a:lvl5pPr>
              <a:defRPr sz="2000">
                <a:latin typeface="Franklin Gothic Book" panose="020B05030201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Franklin Gothic Book" panose="020B05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Franklin Gothic Book" panose="020B0503020102020204" pitchFamily="34" charset="0"/>
              </a:defRPr>
            </a:lvl1pPr>
          </a:lstStyle>
          <a:p>
            <a:fld id="{0FC701DB-AFCA-2148-9B20-7E47845293E4}" type="datetime1">
              <a:rPr lang="en-US" smtClean="0"/>
              <a:t>9/17/18</a:t>
            </a:fld>
            <a:endParaRPr lang="en-US"/>
          </a:p>
        </p:txBody>
      </p:sp>
      <p:sp>
        <p:nvSpPr>
          <p:cNvPr id="6" name="Footer Placeholder 5"/>
          <p:cNvSpPr>
            <a:spLocks noGrp="1"/>
          </p:cNvSpPr>
          <p:nvPr>
            <p:ph type="ftr" sz="quarter" idx="11"/>
          </p:nvPr>
        </p:nvSpPr>
        <p:spPr/>
        <p:txBody>
          <a:bodyPr/>
          <a:lstStyle>
            <a:lvl1pPr>
              <a:defRPr>
                <a:latin typeface="Franklin Gothic Book" panose="020B0503020102020204" pitchFamily="34" charset="0"/>
              </a:defRPr>
            </a:lvl1pPr>
          </a:lstStyle>
          <a:p>
            <a:endParaRPr lang="en-US"/>
          </a:p>
        </p:txBody>
      </p:sp>
      <p:sp>
        <p:nvSpPr>
          <p:cNvPr id="7" name="Slide Number Placeholder 6"/>
          <p:cNvSpPr>
            <a:spLocks noGrp="1"/>
          </p:cNvSpPr>
          <p:nvPr>
            <p:ph type="sldNum" sz="quarter" idx="12"/>
          </p:nvPr>
        </p:nvSpPr>
        <p:spPr/>
        <p:txBody>
          <a:bodyPr/>
          <a:lstStyle>
            <a:lvl1pPr>
              <a:defRPr>
                <a:latin typeface="Franklin Gothic Book" panose="020B0503020102020204" pitchFamily="34" charset="0"/>
              </a:defRPr>
            </a:lvl1pPr>
          </a:lstStyle>
          <a:p>
            <a:fld id="{D16E8644-56AA-684B-9DBC-ADA31CD241C1}" type="slidenum">
              <a:rPr lang="en-US" smtClean="0"/>
              <a:pPr/>
              <a:t>‹#›</a:t>
            </a:fld>
            <a:endParaRPr lang="en-US"/>
          </a:p>
        </p:txBody>
      </p:sp>
    </p:spTree>
    <p:extLst>
      <p:ext uri="{BB962C8B-B14F-4D97-AF65-F5344CB8AC3E}">
        <p14:creationId xmlns:p14="http://schemas.microsoft.com/office/powerpoint/2010/main" val="163973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b="0" i="0">
                <a:latin typeface="Franklin Gothic Medium" panose="020B060302010202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atin typeface="Franklin Gothic Book" panose="020B05030201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Franklin Gothic Book" panose="020B05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Franklin Gothic Book" panose="020B0503020102020204" pitchFamily="34" charset="0"/>
              </a:defRPr>
            </a:lvl1pPr>
          </a:lstStyle>
          <a:p>
            <a:fld id="{E892E2C6-9BFC-3249-8307-2D1710D29010}" type="datetime1">
              <a:rPr lang="en-US" smtClean="0"/>
              <a:t>9/17/18</a:t>
            </a:fld>
            <a:endParaRPr lang="en-US"/>
          </a:p>
        </p:txBody>
      </p:sp>
      <p:sp>
        <p:nvSpPr>
          <p:cNvPr id="6" name="Footer Placeholder 5"/>
          <p:cNvSpPr>
            <a:spLocks noGrp="1"/>
          </p:cNvSpPr>
          <p:nvPr>
            <p:ph type="ftr" sz="quarter" idx="11"/>
          </p:nvPr>
        </p:nvSpPr>
        <p:spPr/>
        <p:txBody>
          <a:bodyPr/>
          <a:lstStyle>
            <a:lvl1pPr>
              <a:defRPr>
                <a:latin typeface="Franklin Gothic Book" panose="020B050302010202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Franklin Gothic Book" panose="020B0503020102020204" pitchFamily="34" charset="0"/>
              </a:defRPr>
            </a:lvl1pPr>
          </a:lstStyle>
          <a:p>
            <a:fld id="{D16E8644-56AA-684B-9DBC-ADA31CD241C1}" type="slidenum">
              <a:rPr lang="en-US" smtClean="0"/>
              <a:pPr/>
              <a:t>‹#›</a:t>
            </a:fld>
            <a:endParaRPr lang="en-US"/>
          </a:p>
        </p:txBody>
      </p:sp>
    </p:spTree>
    <p:extLst>
      <p:ext uri="{BB962C8B-B14F-4D97-AF65-F5344CB8AC3E}">
        <p14:creationId xmlns:p14="http://schemas.microsoft.com/office/powerpoint/2010/main" val="43038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325563"/>
          </a:xfrm>
          <a:prstGeom prst="rect">
            <a:avLst/>
          </a:prstGeom>
          <a:solidFill>
            <a:srgbClr val="213639"/>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DB8C3-7EA6-1346-A258-7D017033740F}" type="datetime1">
              <a:rPr lang="en-US" smtClean="0"/>
              <a:t>9/17/18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16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E8644-56AA-684B-9DBC-ADA31CD241C1}" type="slidenum">
              <a:rPr lang="en-US" smtClean="0"/>
              <a:t>‹#›</a:t>
            </a:fld>
            <a:endParaRPr lang="en-US"/>
          </a:p>
        </p:txBody>
      </p:sp>
    </p:spTree>
    <p:extLst>
      <p:ext uri="{BB962C8B-B14F-4D97-AF65-F5344CB8AC3E}">
        <p14:creationId xmlns:p14="http://schemas.microsoft.com/office/powerpoint/2010/main" val="424475607"/>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Lst>
  <p:hf hdr="0" ftr="0" dt="0"/>
  <p:txStyles>
    <p:titleStyle>
      <a:lvl1pPr marL="230188" indent="0" algn="l" defTabSz="914400" rtl="0" eaLnBrk="1" latinLnBrk="0" hangingPunct="1">
        <a:lnSpc>
          <a:spcPct val="90000"/>
        </a:lnSpc>
        <a:spcBef>
          <a:spcPct val="0"/>
        </a:spcBef>
        <a:buNone/>
        <a:tabLst/>
        <a:defRPr sz="4000" b="0" i="0" kern="1200">
          <a:ln>
            <a:noFill/>
          </a:ln>
          <a:solidFill>
            <a:schemeClr val="bg1"/>
          </a:solidFill>
          <a:latin typeface="Franklin Gothic Medium" panose="020B06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5804" y="1316909"/>
            <a:ext cx="7372350" cy="2298321"/>
          </a:xfrm>
        </p:spPr>
        <p:txBody>
          <a:bodyPr>
            <a:normAutofit fontScale="90000"/>
          </a:bodyPr>
          <a:lstStyle/>
          <a:p>
            <a:pPr algn="l"/>
            <a:br>
              <a:rPr lang="en-US" sz="3600" b="1" dirty="0">
                <a:latin typeface="Franklin Gothic Book" panose="020B0503020102020204" pitchFamily="34" charset="0"/>
              </a:rPr>
            </a:br>
            <a:r>
              <a:rPr lang="en-US" sz="3600" b="1" dirty="0">
                <a:latin typeface="Franklin Gothic Book" panose="020B0503020102020204" pitchFamily="34" charset="0"/>
              </a:rPr>
              <a:t>Leveraging Data Relationships </a:t>
            </a:r>
            <a:br>
              <a:rPr lang="en-US" sz="3600" b="1" dirty="0">
                <a:latin typeface="Franklin Gothic Book" panose="020B0503020102020204" pitchFamily="34" charset="0"/>
              </a:rPr>
            </a:br>
            <a:r>
              <a:rPr lang="en-US" sz="3600" b="1" dirty="0">
                <a:latin typeface="Franklin Gothic Book" panose="020B0503020102020204" pitchFamily="34" charset="0"/>
              </a:rPr>
              <a:t>to Resolve Conflicts </a:t>
            </a:r>
            <a:br>
              <a:rPr lang="en-US" sz="3600" b="1" dirty="0">
                <a:latin typeface="Franklin Gothic Book" panose="020B0503020102020204" pitchFamily="34" charset="0"/>
              </a:rPr>
            </a:br>
            <a:r>
              <a:rPr lang="en-US" sz="3600" b="1" dirty="0">
                <a:latin typeface="Franklin Gothic Book" panose="020B0503020102020204" pitchFamily="34" charset="0"/>
              </a:rPr>
              <a:t>from Disparate Data Sources </a:t>
            </a:r>
            <a:br>
              <a:rPr lang="en-US" sz="3600" b="1" dirty="0">
                <a:latin typeface="Franklin Gothic Book" panose="020B0503020102020204" pitchFamily="34" charset="0"/>
              </a:rPr>
            </a:br>
            <a:endParaRPr lang="en-US" sz="3600" b="1" dirty="0">
              <a:latin typeface="Franklin Gothic Book" panose="020B0503020102020204" pitchFamily="34" charset="0"/>
            </a:endParaRPr>
          </a:p>
        </p:txBody>
      </p:sp>
      <p:sp>
        <p:nvSpPr>
          <p:cNvPr id="3" name="Subtitle 2"/>
          <p:cNvSpPr>
            <a:spLocks noGrp="1"/>
          </p:cNvSpPr>
          <p:nvPr>
            <p:ph type="subTitle" idx="1"/>
          </p:nvPr>
        </p:nvSpPr>
        <p:spPr>
          <a:xfrm>
            <a:off x="905804" y="4364880"/>
            <a:ext cx="7372350" cy="1241822"/>
          </a:xfrm>
        </p:spPr>
        <p:txBody>
          <a:bodyPr>
            <a:normAutofit/>
          </a:bodyPr>
          <a:lstStyle/>
          <a:p>
            <a:pPr algn="l">
              <a:spcBef>
                <a:spcPts val="900"/>
              </a:spcBef>
              <a:spcAft>
                <a:spcPts val="450"/>
              </a:spcAft>
            </a:pPr>
            <a:r>
              <a:rPr lang="en-US" dirty="0">
                <a:solidFill>
                  <a:schemeClr val="tx1">
                    <a:lumMod val="65000"/>
                    <a:lumOff val="35000"/>
                  </a:schemeClr>
                </a:solidFill>
                <a:latin typeface="Franklin Gothic Book" charset="0"/>
                <a:ea typeface="Franklin Gothic Book" charset="0"/>
                <a:cs typeface="Franklin Gothic Book" charset="0"/>
              </a:rPr>
              <a:t>Romila Pradhan, Walid G. </a:t>
            </a:r>
            <a:r>
              <a:rPr lang="en-US" dirty="0" err="1">
                <a:solidFill>
                  <a:schemeClr val="tx1">
                    <a:lumMod val="65000"/>
                    <a:lumOff val="35000"/>
                  </a:schemeClr>
                </a:solidFill>
                <a:latin typeface="Franklin Gothic Book" charset="0"/>
                <a:ea typeface="Franklin Gothic Book" charset="0"/>
                <a:cs typeface="Franklin Gothic Book" charset="0"/>
              </a:rPr>
              <a:t>Aref</a:t>
            </a:r>
            <a:r>
              <a:rPr lang="en-US" dirty="0">
                <a:solidFill>
                  <a:schemeClr val="tx1">
                    <a:lumMod val="65000"/>
                    <a:lumOff val="35000"/>
                  </a:schemeClr>
                </a:solidFill>
                <a:latin typeface="Franklin Gothic Book" charset="0"/>
                <a:ea typeface="Franklin Gothic Book" charset="0"/>
                <a:cs typeface="Franklin Gothic Book" charset="0"/>
              </a:rPr>
              <a:t>, Sunil Prabhakar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82" y="5263046"/>
            <a:ext cx="1524161" cy="455216"/>
          </a:xfrm>
          <a:prstGeom prst="rect">
            <a:avLst/>
          </a:prstGeom>
        </p:spPr>
      </p:pic>
    </p:spTree>
    <p:extLst>
      <p:ext uri="{BB962C8B-B14F-4D97-AF65-F5344CB8AC3E}">
        <p14:creationId xmlns:p14="http://schemas.microsoft.com/office/powerpoint/2010/main" val="85935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D116-BCC2-034C-A228-B40002E8D5AF}"/>
              </a:ext>
            </a:extLst>
          </p:cNvPr>
          <p:cNvSpPr>
            <a:spLocks noGrp="1"/>
          </p:cNvSpPr>
          <p:nvPr>
            <p:ph type="title"/>
          </p:nvPr>
        </p:nvSpPr>
        <p:spPr/>
        <p:txBody>
          <a:bodyPr/>
          <a:lstStyle/>
          <a:p>
            <a:r>
              <a:rPr lang="en-US" dirty="0"/>
              <a:t>Arbitrary directed graphs to represent claim relationships</a:t>
            </a:r>
          </a:p>
        </p:txBody>
      </p:sp>
      <p:sp>
        <p:nvSpPr>
          <p:cNvPr id="4" name="Slide Number Placeholder 3">
            <a:extLst>
              <a:ext uri="{FF2B5EF4-FFF2-40B4-BE49-F238E27FC236}">
                <a16:creationId xmlns:a16="http://schemas.microsoft.com/office/drawing/2014/main" id="{B88305E9-BC53-6A4F-B21A-D557CBBE8D2C}"/>
              </a:ext>
            </a:extLst>
          </p:cNvPr>
          <p:cNvSpPr>
            <a:spLocks noGrp="1"/>
          </p:cNvSpPr>
          <p:nvPr>
            <p:ph type="sldNum" sz="quarter" idx="12"/>
          </p:nvPr>
        </p:nvSpPr>
        <p:spPr/>
        <p:txBody>
          <a:bodyPr/>
          <a:lstStyle/>
          <a:p>
            <a:fld id="{D16E8644-56AA-684B-9DBC-ADA31CD241C1}" type="slidenum">
              <a:rPr lang="en-US" smtClean="0">
                <a:latin typeface="Franklin Gothic Book" panose="020B0503020102020204" pitchFamily="34" charset="0"/>
              </a:rPr>
              <a:t>9</a:t>
            </a:fld>
            <a:endParaRPr lang="en-US">
              <a:latin typeface="Franklin Gothic Book" panose="020B0503020102020204" pitchFamily="34" charset="0"/>
            </a:endParaRPr>
          </a:p>
        </p:txBody>
      </p:sp>
      <p:sp>
        <p:nvSpPr>
          <p:cNvPr id="5" name="Content Placeholder 2">
            <a:extLst>
              <a:ext uri="{FF2B5EF4-FFF2-40B4-BE49-F238E27FC236}">
                <a16:creationId xmlns:a16="http://schemas.microsoft.com/office/drawing/2014/main" id="{C415640E-C78F-6944-BF80-3A9720DD900A}"/>
              </a:ext>
            </a:extLst>
          </p:cNvPr>
          <p:cNvSpPr>
            <a:spLocks noGrp="1"/>
          </p:cNvSpPr>
          <p:nvPr>
            <p:ph idx="1"/>
          </p:nvPr>
        </p:nvSpPr>
        <p:spPr>
          <a:xfrm>
            <a:off x="628650" y="2245281"/>
            <a:ext cx="3334942" cy="2977647"/>
          </a:xfrm>
        </p:spPr>
        <p:txBody>
          <a:bodyPr>
            <a:normAutofit/>
          </a:bodyPr>
          <a:lstStyle/>
          <a:p>
            <a:r>
              <a:rPr lang="en-US" dirty="0"/>
              <a:t>Nodes represent claims</a:t>
            </a:r>
          </a:p>
          <a:p>
            <a:endParaRPr lang="en-US" dirty="0"/>
          </a:p>
          <a:p>
            <a:r>
              <a:rPr lang="en-US" dirty="0"/>
              <a:t>Edge from a specific claim to a general claim</a:t>
            </a:r>
          </a:p>
        </p:txBody>
      </p:sp>
      <p:sp>
        <p:nvSpPr>
          <p:cNvPr id="6" name="Rectangle 5">
            <a:extLst>
              <a:ext uri="{FF2B5EF4-FFF2-40B4-BE49-F238E27FC236}">
                <a16:creationId xmlns:a16="http://schemas.microsoft.com/office/drawing/2014/main" id="{CEA13082-9388-C44D-BF4D-AA1D79589E6F}"/>
              </a:ext>
            </a:extLst>
          </p:cNvPr>
          <p:cNvSpPr/>
          <p:nvPr/>
        </p:nvSpPr>
        <p:spPr>
          <a:xfrm>
            <a:off x="5750923" y="2005250"/>
            <a:ext cx="947620"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New York</a:t>
            </a:r>
          </a:p>
        </p:txBody>
      </p:sp>
      <p:sp>
        <p:nvSpPr>
          <p:cNvPr id="7" name="Rectangle 6">
            <a:extLst>
              <a:ext uri="{FF2B5EF4-FFF2-40B4-BE49-F238E27FC236}">
                <a16:creationId xmlns:a16="http://schemas.microsoft.com/office/drawing/2014/main" id="{5351D28A-2301-5B46-9A5E-F7B0A7AED53F}"/>
              </a:ext>
            </a:extLst>
          </p:cNvPr>
          <p:cNvSpPr/>
          <p:nvPr/>
        </p:nvSpPr>
        <p:spPr>
          <a:xfrm>
            <a:off x="5417821" y="2461532"/>
            <a:ext cx="128072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New York City</a:t>
            </a:r>
          </a:p>
        </p:txBody>
      </p:sp>
      <p:sp>
        <p:nvSpPr>
          <p:cNvPr id="8" name="Rectangle 7">
            <a:extLst>
              <a:ext uri="{FF2B5EF4-FFF2-40B4-BE49-F238E27FC236}">
                <a16:creationId xmlns:a16="http://schemas.microsoft.com/office/drawing/2014/main" id="{B16F01E0-D4A8-CF4E-B96A-79A7F4EB6F72}"/>
              </a:ext>
            </a:extLst>
          </p:cNvPr>
          <p:cNvSpPr/>
          <p:nvPr/>
        </p:nvSpPr>
        <p:spPr>
          <a:xfrm>
            <a:off x="4395653" y="3036095"/>
            <a:ext cx="953588"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745 9</a:t>
            </a:r>
            <a:r>
              <a:rPr lang="en-US" sz="1300" baseline="30000" dirty="0">
                <a:solidFill>
                  <a:schemeClr val="tx1"/>
                </a:solidFill>
                <a:latin typeface="Franklin Gothic Book" panose="020B0503020102020204" pitchFamily="34" charset="0"/>
              </a:rPr>
              <a:t>th</a:t>
            </a:r>
            <a:r>
              <a:rPr lang="en-US" sz="1300" dirty="0">
                <a:solidFill>
                  <a:schemeClr val="tx1"/>
                </a:solidFill>
                <a:latin typeface="Franklin Gothic Book" panose="020B0503020102020204" pitchFamily="34" charset="0"/>
              </a:rPr>
              <a:t> Ave</a:t>
            </a:r>
          </a:p>
        </p:txBody>
      </p:sp>
      <p:sp>
        <p:nvSpPr>
          <p:cNvPr id="9" name="Rectangle 8">
            <a:extLst>
              <a:ext uri="{FF2B5EF4-FFF2-40B4-BE49-F238E27FC236}">
                <a16:creationId xmlns:a16="http://schemas.microsoft.com/office/drawing/2014/main" id="{730958E6-BC91-A946-B48D-7361E351C844}"/>
              </a:ext>
            </a:extLst>
          </p:cNvPr>
          <p:cNvSpPr/>
          <p:nvPr/>
        </p:nvSpPr>
        <p:spPr>
          <a:xfrm>
            <a:off x="5584372" y="3033746"/>
            <a:ext cx="938063"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Midtown East</a:t>
            </a:r>
          </a:p>
        </p:txBody>
      </p:sp>
      <p:sp>
        <p:nvSpPr>
          <p:cNvPr id="10" name="Rectangle 9">
            <a:extLst>
              <a:ext uri="{FF2B5EF4-FFF2-40B4-BE49-F238E27FC236}">
                <a16:creationId xmlns:a16="http://schemas.microsoft.com/office/drawing/2014/main" id="{B87CBFCE-E0C0-C140-8F29-7F14E46CAB95}"/>
              </a:ext>
            </a:extLst>
          </p:cNvPr>
          <p:cNvSpPr/>
          <p:nvPr/>
        </p:nvSpPr>
        <p:spPr>
          <a:xfrm>
            <a:off x="6757565" y="3025182"/>
            <a:ext cx="938061"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Gramercy/</a:t>
            </a:r>
          </a:p>
          <a:p>
            <a:pPr algn="ctr"/>
            <a:r>
              <a:rPr lang="en-US" sz="1300" dirty="0">
                <a:solidFill>
                  <a:schemeClr val="tx1"/>
                </a:solidFill>
                <a:latin typeface="Franklin Gothic Book" panose="020B0503020102020204" pitchFamily="34" charset="0"/>
              </a:rPr>
              <a:t>Flatiron</a:t>
            </a:r>
          </a:p>
        </p:txBody>
      </p:sp>
      <p:sp>
        <p:nvSpPr>
          <p:cNvPr id="11" name="Rectangle 10">
            <a:extLst>
              <a:ext uri="{FF2B5EF4-FFF2-40B4-BE49-F238E27FC236}">
                <a16:creationId xmlns:a16="http://schemas.microsoft.com/office/drawing/2014/main" id="{D5FB23DE-470F-5542-84B2-BA69CCA0D813}"/>
              </a:ext>
            </a:extLst>
          </p:cNvPr>
          <p:cNvSpPr/>
          <p:nvPr/>
        </p:nvSpPr>
        <p:spPr>
          <a:xfrm>
            <a:off x="7862176" y="3025181"/>
            <a:ext cx="818335"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Flatiron/</a:t>
            </a:r>
          </a:p>
          <a:p>
            <a:pPr algn="ctr"/>
            <a:r>
              <a:rPr lang="en-US" sz="1300" dirty="0">
                <a:solidFill>
                  <a:schemeClr val="tx1"/>
                </a:solidFill>
                <a:latin typeface="Franklin Gothic Book" panose="020B0503020102020204" pitchFamily="34" charset="0"/>
              </a:rPr>
              <a:t>Union Sq.</a:t>
            </a:r>
          </a:p>
        </p:txBody>
      </p:sp>
      <p:sp>
        <p:nvSpPr>
          <p:cNvPr id="12" name="Rectangle 11">
            <a:extLst>
              <a:ext uri="{FF2B5EF4-FFF2-40B4-BE49-F238E27FC236}">
                <a16:creationId xmlns:a16="http://schemas.microsoft.com/office/drawing/2014/main" id="{6BFB6398-9743-3D47-B3D8-DDD15BFAC6C4}"/>
              </a:ext>
            </a:extLst>
          </p:cNvPr>
          <p:cNvSpPr/>
          <p:nvPr/>
        </p:nvSpPr>
        <p:spPr>
          <a:xfrm>
            <a:off x="7437202" y="3966772"/>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Flatiron</a:t>
            </a:r>
          </a:p>
        </p:txBody>
      </p:sp>
      <p:sp>
        <p:nvSpPr>
          <p:cNvPr id="13" name="Rectangle 12">
            <a:extLst>
              <a:ext uri="{FF2B5EF4-FFF2-40B4-BE49-F238E27FC236}">
                <a16:creationId xmlns:a16="http://schemas.microsoft.com/office/drawing/2014/main" id="{8747391B-57C7-6E4E-8C32-0CE5A8262DC2}"/>
              </a:ext>
            </a:extLst>
          </p:cNvPr>
          <p:cNvSpPr/>
          <p:nvPr/>
        </p:nvSpPr>
        <p:spPr>
          <a:xfrm>
            <a:off x="5686160" y="3836093"/>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East 50s</a:t>
            </a:r>
          </a:p>
        </p:txBody>
      </p:sp>
      <p:sp>
        <p:nvSpPr>
          <p:cNvPr id="14" name="Rectangle 13">
            <a:extLst>
              <a:ext uri="{FF2B5EF4-FFF2-40B4-BE49-F238E27FC236}">
                <a16:creationId xmlns:a16="http://schemas.microsoft.com/office/drawing/2014/main" id="{03A5DE7A-2F0C-A441-AEDA-BB58546FB199}"/>
              </a:ext>
            </a:extLst>
          </p:cNvPr>
          <p:cNvSpPr/>
          <p:nvPr/>
        </p:nvSpPr>
        <p:spPr>
          <a:xfrm>
            <a:off x="5349241" y="5335105"/>
            <a:ext cx="1408324" cy="332183"/>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520 Madison Ave</a:t>
            </a:r>
          </a:p>
        </p:txBody>
      </p:sp>
      <p:sp>
        <p:nvSpPr>
          <p:cNvPr id="15" name="Rectangle 14">
            <a:extLst>
              <a:ext uri="{FF2B5EF4-FFF2-40B4-BE49-F238E27FC236}">
                <a16:creationId xmlns:a16="http://schemas.microsoft.com/office/drawing/2014/main" id="{358D4FC5-1C7E-F547-9AA8-32C3193B61F1}"/>
              </a:ext>
            </a:extLst>
          </p:cNvPr>
          <p:cNvSpPr/>
          <p:nvPr/>
        </p:nvSpPr>
        <p:spPr>
          <a:xfrm>
            <a:off x="4191544" y="4505138"/>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11 East 53</a:t>
            </a:r>
            <a:r>
              <a:rPr lang="en-US" sz="1300" baseline="30000" dirty="0">
                <a:solidFill>
                  <a:schemeClr val="tx1"/>
                </a:solidFill>
                <a:latin typeface="Franklin Gothic Book" panose="020B0503020102020204" pitchFamily="34" charset="0"/>
              </a:rPr>
              <a:t>rd</a:t>
            </a:r>
            <a:r>
              <a:rPr lang="en-US" sz="1300" dirty="0">
                <a:solidFill>
                  <a:schemeClr val="tx1"/>
                </a:solidFill>
                <a:latin typeface="Franklin Gothic Book" panose="020B0503020102020204" pitchFamily="34" charset="0"/>
              </a:rPr>
              <a:t> St.</a:t>
            </a:r>
          </a:p>
        </p:txBody>
      </p:sp>
      <p:sp>
        <p:nvSpPr>
          <p:cNvPr id="16" name="Rectangle 15">
            <a:extLst>
              <a:ext uri="{FF2B5EF4-FFF2-40B4-BE49-F238E27FC236}">
                <a16:creationId xmlns:a16="http://schemas.microsoft.com/office/drawing/2014/main" id="{A98750D6-F9DB-5541-BD62-F94098818FF9}"/>
              </a:ext>
            </a:extLst>
          </p:cNvPr>
          <p:cNvSpPr/>
          <p:nvPr/>
        </p:nvSpPr>
        <p:spPr>
          <a:xfrm>
            <a:off x="6224732" y="4497751"/>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357 East 50</a:t>
            </a:r>
            <a:r>
              <a:rPr lang="en-US" sz="1300" baseline="30000" dirty="0">
                <a:solidFill>
                  <a:schemeClr val="tx1"/>
                </a:solidFill>
                <a:latin typeface="Franklin Gothic Book" panose="020B0503020102020204" pitchFamily="34" charset="0"/>
              </a:rPr>
              <a:t>th</a:t>
            </a:r>
            <a:r>
              <a:rPr lang="en-US" sz="1300" dirty="0">
                <a:solidFill>
                  <a:schemeClr val="tx1"/>
                </a:solidFill>
                <a:latin typeface="Franklin Gothic Book" panose="020B0503020102020204" pitchFamily="34" charset="0"/>
              </a:rPr>
              <a:t> St.</a:t>
            </a:r>
          </a:p>
        </p:txBody>
      </p:sp>
      <p:sp>
        <p:nvSpPr>
          <p:cNvPr id="17" name="Rectangle 16">
            <a:extLst>
              <a:ext uri="{FF2B5EF4-FFF2-40B4-BE49-F238E27FC236}">
                <a16:creationId xmlns:a16="http://schemas.microsoft.com/office/drawing/2014/main" id="{F12C6954-67A2-7742-8D57-053C1FA24C9F}"/>
              </a:ext>
            </a:extLst>
          </p:cNvPr>
          <p:cNvSpPr/>
          <p:nvPr/>
        </p:nvSpPr>
        <p:spPr>
          <a:xfrm>
            <a:off x="7241260" y="5335106"/>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41 Madison Ave</a:t>
            </a:r>
          </a:p>
        </p:txBody>
      </p:sp>
      <p:cxnSp>
        <p:nvCxnSpPr>
          <p:cNvPr id="18" name="Straight Arrow Connector 17">
            <a:extLst>
              <a:ext uri="{FF2B5EF4-FFF2-40B4-BE49-F238E27FC236}">
                <a16:creationId xmlns:a16="http://schemas.microsoft.com/office/drawing/2014/main" id="{891FAAA1-F70B-7F4F-BA5B-C605EBC16BDE}"/>
              </a:ext>
            </a:extLst>
          </p:cNvPr>
          <p:cNvCxnSpPr>
            <a:stCxn id="7" idx="0"/>
            <a:endCxn id="6" idx="2"/>
          </p:cNvCxnSpPr>
          <p:nvPr/>
        </p:nvCxnSpPr>
        <p:spPr>
          <a:xfrm flipV="1">
            <a:off x="6058182" y="2245280"/>
            <a:ext cx="166551" cy="21625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6E70DFD-DF53-094B-98DA-1778FE950188}"/>
              </a:ext>
            </a:extLst>
          </p:cNvPr>
          <p:cNvCxnSpPr>
            <a:cxnSpLocks/>
            <a:stCxn id="8" idx="0"/>
          </p:cNvCxnSpPr>
          <p:nvPr/>
        </p:nvCxnSpPr>
        <p:spPr>
          <a:xfrm flipV="1">
            <a:off x="4872447" y="2701563"/>
            <a:ext cx="545374" cy="3345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DECEDAD-D0BF-FB4D-BBBA-DB234261B76E}"/>
              </a:ext>
            </a:extLst>
          </p:cNvPr>
          <p:cNvCxnSpPr>
            <a:cxnSpLocks/>
            <a:stCxn id="9" idx="0"/>
            <a:endCxn id="7" idx="2"/>
          </p:cNvCxnSpPr>
          <p:nvPr/>
        </p:nvCxnSpPr>
        <p:spPr>
          <a:xfrm flipV="1">
            <a:off x="6053403" y="2701562"/>
            <a:ext cx="4779" cy="33218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3FE0972-1003-6A44-8882-D687222C7538}"/>
              </a:ext>
            </a:extLst>
          </p:cNvPr>
          <p:cNvCxnSpPr>
            <a:cxnSpLocks/>
          </p:cNvCxnSpPr>
          <p:nvPr/>
        </p:nvCxnSpPr>
        <p:spPr>
          <a:xfrm flipH="1" flipV="1">
            <a:off x="6600151" y="2719317"/>
            <a:ext cx="626445" cy="30586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F4E3BC-812E-0649-AFEB-CF6BC4672110}"/>
              </a:ext>
            </a:extLst>
          </p:cNvPr>
          <p:cNvCxnSpPr>
            <a:cxnSpLocks/>
            <a:stCxn id="13" idx="0"/>
            <a:endCxn id="9" idx="2"/>
          </p:cNvCxnSpPr>
          <p:nvPr/>
        </p:nvCxnSpPr>
        <p:spPr>
          <a:xfrm flipH="1" flipV="1">
            <a:off x="6053403" y="3513806"/>
            <a:ext cx="101788" cy="3222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8B66000-6EA1-FF40-8386-9E8CF6E801E5}"/>
              </a:ext>
            </a:extLst>
          </p:cNvPr>
          <p:cNvCxnSpPr>
            <a:cxnSpLocks/>
            <a:stCxn id="15" idx="0"/>
          </p:cNvCxnSpPr>
          <p:nvPr/>
        </p:nvCxnSpPr>
        <p:spPr>
          <a:xfrm flipV="1">
            <a:off x="4866195" y="4086098"/>
            <a:ext cx="1083375" cy="41904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E73E0E5-9274-8747-A791-9EC8ECECFA3D}"/>
              </a:ext>
            </a:extLst>
          </p:cNvPr>
          <p:cNvCxnSpPr>
            <a:cxnSpLocks/>
            <a:stCxn id="16" idx="0"/>
          </p:cNvCxnSpPr>
          <p:nvPr/>
        </p:nvCxnSpPr>
        <p:spPr>
          <a:xfrm flipH="1" flipV="1">
            <a:off x="6383143" y="4095580"/>
            <a:ext cx="516240" cy="40217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E16BD96-870A-A34B-AA9E-E664249EFD73}"/>
              </a:ext>
            </a:extLst>
          </p:cNvPr>
          <p:cNvCxnSpPr>
            <a:cxnSpLocks/>
            <a:stCxn id="14" idx="0"/>
            <a:endCxn id="13" idx="2"/>
          </p:cNvCxnSpPr>
          <p:nvPr/>
        </p:nvCxnSpPr>
        <p:spPr>
          <a:xfrm flipV="1">
            <a:off x="6053403" y="4076123"/>
            <a:ext cx="101788" cy="125898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1CD9D5D-E8B4-DF43-A958-E4315AC0AEE9}"/>
              </a:ext>
            </a:extLst>
          </p:cNvPr>
          <p:cNvCxnSpPr>
            <a:cxnSpLocks/>
            <a:stCxn id="12" idx="0"/>
            <a:endCxn id="10" idx="2"/>
          </p:cNvCxnSpPr>
          <p:nvPr/>
        </p:nvCxnSpPr>
        <p:spPr>
          <a:xfrm flipH="1" flipV="1">
            <a:off x="7226596" y="3505242"/>
            <a:ext cx="679637" cy="46153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2F7374A-A4CE-D441-8761-BED4337BB95A}"/>
              </a:ext>
            </a:extLst>
          </p:cNvPr>
          <p:cNvCxnSpPr>
            <a:cxnSpLocks/>
            <a:stCxn id="12" idx="0"/>
            <a:endCxn id="11" idx="2"/>
          </p:cNvCxnSpPr>
          <p:nvPr/>
        </p:nvCxnSpPr>
        <p:spPr>
          <a:xfrm flipV="1">
            <a:off x="7906233" y="3505241"/>
            <a:ext cx="365111" cy="4615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35F6FF8-D9E6-2C49-95F9-A48030DAFC9D}"/>
              </a:ext>
            </a:extLst>
          </p:cNvPr>
          <p:cNvCxnSpPr>
            <a:cxnSpLocks/>
            <a:stCxn id="17" idx="0"/>
            <a:endCxn id="12" idx="2"/>
          </p:cNvCxnSpPr>
          <p:nvPr/>
        </p:nvCxnSpPr>
        <p:spPr>
          <a:xfrm flipH="1" flipV="1">
            <a:off x="7906233" y="4206802"/>
            <a:ext cx="9679" cy="112830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Curved Connector 28">
            <a:extLst>
              <a:ext uri="{FF2B5EF4-FFF2-40B4-BE49-F238E27FC236}">
                <a16:creationId xmlns:a16="http://schemas.microsoft.com/office/drawing/2014/main" id="{7BA6D7D7-53B3-B248-ACE5-DE7BBA9F1479}"/>
              </a:ext>
            </a:extLst>
          </p:cNvPr>
          <p:cNvCxnSpPr>
            <a:cxnSpLocks/>
            <a:stCxn id="15" idx="2"/>
            <a:endCxn id="14" idx="1"/>
          </p:cNvCxnSpPr>
          <p:nvPr/>
        </p:nvCxnSpPr>
        <p:spPr>
          <a:xfrm rot="16200000" flipH="1">
            <a:off x="4729704" y="4881659"/>
            <a:ext cx="756029" cy="483046"/>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a:extLst>
              <a:ext uri="{FF2B5EF4-FFF2-40B4-BE49-F238E27FC236}">
                <a16:creationId xmlns:a16="http://schemas.microsoft.com/office/drawing/2014/main" id="{1E763A76-4ACA-A84B-826D-EB1C70FB22A2}"/>
              </a:ext>
            </a:extLst>
          </p:cNvPr>
          <p:cNvCxnSpPr>
            <a:cxnSpLocks/>
            <a:endCxn id="15" idx="3"/>
          </p:cNvCxnSpPr>
          <p:nvPr/>
        </p:nvCxnSpPr>
        <p:spPr>
          <a:xfrm rot="16200000" flipV="1">
            <a:off x="5264220" y="4901779"/>
            <a:ext cx="709953" cy="156702"/>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8F44BD0-B224-264D-A47B-D5EA4E89D68C}"/>
              </a:ext>
            </a:extLst>
          </p:cNvPr>
          <p:cNvCxnSpPr>
            <a:cxnSpLocks/>
          </p:cNvCxnSpPr>
          <p:nvPr/>
        </p:nvCxnSpPr>
        <p:spPr>
          <a:xfrm flipH="1" flipV="1">
            <a:off x="6698543" y="2701562"/>
            <a:ext cx="1572801" cy="32361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8805B9A-5987-3B46-85EE-7FF4E5FFEDB7}"/>
              </a:ext>
            </a:extLst>
          </p:cNvPr>
          <p:cNvCxnSpPr>
            <a:cxnSpLocks/>
            <a:stCxn id="15" idx="0"/>
          </p:cNvCxnSpPr>
          <p:nvPr/>
        </p:nvCxnSpPr>
        <p:spPr>
          <a:xfrm flipV="1">
            <a:off x="4866195" y="3513806"/>
            <a:ext cx="1083375" cy="9913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4583657-20D2-D745-B6F7-82071EFA7C71}"/>
              </a:ext>
            </a:extLst>
          </p:cNvPr>
          <p:cNvCxnSpPr>
            <a:cxnSpLocks/>
            <a:stCxn id="15" idx="0"/>
          </p:cNvCxnSpPr>
          <p:nvPr/>
        </p:nvCxnSpPr>
        <p:spPr>
          <a:xfrm flipV="1">
            <a:off x="4866195" y="2701562"/>
            <a:ext cx="831353" cy="180357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9D3AAC3-C8C7-3C42-9CAF-0526EC5B3862}"/>
              </a:ext>
            </a:extLst>
          </p:cNvPr>
          <p:cNvCxnSpPr>
            <a:cxnSpLocks/>
            <a:stCxn id="16" idx="0"/>
          </p:cNvCxnSpPr>
          <p:nvPr/>
        </p:nvCxnSpPr>
        <p:spPr>
          <a:xfrm flipH="1" flipV="1">
            <a:off x="6510529" y="3473864"/>
            <a:ext cx="388854" cy="10238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Curved Connector 34">
            <a:extLst>
              <a:ext uri="{FF2B5EF4-FFF2-40B4-BE49-F238E27FC236}">
                <a16:creationId xmlns:a16="http://schemas.microsoft.com/office/drawing/2014/main" id="{F08470CE-3A38-BD44-B0B3-F7FB8C57628D}"/>
              </a:ext>
            </a:extLst>
          </p:cNvPr>
          <p:cNvCxnSpPr>
            <a:cxnSpLocks/>
          </p:cNvCxnSpPr>
          <p:nvPr/>
        </p:nvCxnSpPr>
        <p:spPr>
          <a:xfrm rot="16200000" flipV="1">
            <a:off x="5998414" y="3213681"/>
            <a:ext cx="1134530" cy="110296"/>
          </a:xfrm>
          <a:prstGeom prst="curvedConnector3">
            <a:avLst>
              <a:gd name="adj1" fmla="val 75907"/>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Curved Connector 35">
            <a:extLst>
              <a:ext uri="{FF2B5EF4-FFF2-40B4-BE49-F238E27FC236}">
                <a16:creationId xmlns:a16="http://schemas.microsoft.com/office/drawing/2014/main" id="{BD28A788-F2C9-E442-8DDB-843B7CFFCD22}"/>
              </a:ext>
            </a:extLst>
          </p:cNvPr>
          <p:cNvCxnSpPr>
            <a:cxnSpLocks/>
            <a:stCxn id="15" idx="1"/>
            <a:endCxn id="7" idx="1"/>
          </p:cNvCxnSpPr>
          <p:nvPr/>
        </p:nvCxnSpPr>
        <p:spPr>
          <a:xfrm rot="10800000" flipH="1">
            <a:off x="4191544" y="2581547"/>
            <a:ext cx="1226277" cy="2043606"/>
          </a:xfrm>
          <a:prstGeom prst="curvedConnector3">
            <a:avLst>
              <a:gd name="adj1" fmla="val -1398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Curved Connector 36">
            <a:extLst>
              <a:ext uri="{FF2B5EF4-FFF2-40B4-BE49-F238E27FC236}">
                <a16:creationId xmlns:a16="http://schemas.microsoft.com/office/drawing/2014/main" id="{DD5BBDE7-C04E-3D49-9718-B2BB47A83FE7}"/>
              </a:ext>
            </a:extLst>
          </p:cNvPr>
          <p:cNvCxnSpPr>
            <a:cxnSpLocks/>
            <a:stCxn id="15" idx="1"/>
            <a:endCxn id="6" idx="1"/>
          </p:cNvCxnSpPr>
          <p:nvPr/>
        </p:nvCxnSpPr>
        <p:spPr>
          <a:xfrm rot="10800000" flipH="1">
            <a:off x="4191544" y="2125265"/>
            <a:ext cx="1559379" cy="2499888"/>
          </a:xfrm>
          <a:prstGeom prst="curvedConnector3">
            <a:avLst>
              <a:gd name="adj1" fmla="val -10995"/>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9329446-9440-DF4F-8572-8220550862DC}"/>
              </a:ext>
            </a:extLst>
          </p:cNvPr>
          <p:cNvCxnSpPr>
            <a:cxnSpLocks/>
          </p:cNvCxnSpPr>
          <p:nvPr/>
        </p:nvCxnSpPr>
        <p:spPr>
          <a:xfrm flipH="1" flipV="1">
            <a:off x="7122523" y="3513806"/>
            <a:ext cx="739653" cy="18213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D9449FD-DAF1-8946-BABC-EC785735ABB3}"/>
              </a:ext>
            </a:extLst>
          </p:cNvPr>
          <p:cNvCxnSpPr>
            <a:cxnSpLocks/>
          </p:cNvCxnSpPr>
          <p:nvPr/>
        </p:nvCxnSpPr>
        <p:spPr>
          <a:xfrm flipV="1">
            <a:off x="8023860" y="3513806"/>
            <a:ext cx="566702" cy="18213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Curved Connector 39">
            <a:extLst>
              <a:ext uri="{FF2B5EF4-FFF2-40B4-BE49-F238E27FC236}">
                <a16:creationId xmlns:a16="http://schemas.microsoft.com/office/drawing/2014/main" id="{308EECB3-BF7C-0549-82C3-49C451EFEDDF}"/>
              </a:ext>
            </a:extLst>
          </p:cNvPr>
          <p:cNvCxnSpPr>
            <a:cxnSpLocks/>
            <a:endCxn id="7" idx="3"/>
          </p:cNvCxnSpPr>
          <p:nvPr/>
        </p:nvCxnSpPr>
        <p:spPr>
          <a:xfrm rot="16200000" flipV="1">
            <a:off x="6230168" y="3049922"/>
            <a:ext cx="2753559" cy="1816809"/>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Curved Connector 40">
            <a:extLst>
              <a:ext uri="{FF2B5EF4-FFF2-40B4-BE49-F238E27FC236}">
                <a16:creationId xmlns:a16="http://schemas.microsoft.com/office/drawing/2014/main" id="{DB8D7046-939A-5844-AEDB-DE9368B170DC}"/>
              </a:ext>
            </a:extLst>
          </p:cNvPr>
          <p:cNvCxnSpPr>
            <a:cxnSpLocks/>
            <a:stCxn id="17" idx="3"/>
            <a:endCxn id="6" idx="3"/>
          </p:cNvCxnSpPr>
          <p:nvPr/>
        </p:nvCxnSpPr>
        <p:spPr>
          <a:xfrm flipH="1" flipV="1">
            <a:off x="6698543" y="2125265"/>
            <a:ext cx="1892019" cy="3329856"/>
          </a:xfrm>
          <a:prstGeom prst="curvedConnector3">
            <a:avLst>
              <a:gd name="adj1" fmla="val -906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Curved Connector 41">
            <a:extLst>
              <a:ext uri="{FF2B5EF4-FFF2-40B4-BE49-F238E27FC236}">
                <a16:creationId xmlns:a16="http://schemas.microsoft.com/office/drawing/2014/main" id="{9963D16F-3510-714A-BD02-68DA9F9E4386}"/>
              </a:ext>
            </a:extLst>
          </p:cNvPr>
          <p:cNvCxnSpPr>
            <a:cxnSpLocks/>
          </p:cNvCxnSpPr>
          <p:nvPr/>
        </p:nvCxnSpPr>
        <p:spPr>
          <a:xfrm rot="5400000" flipH="1" flipV="1">
            <a:off x="5993193" y="2635231"/>
            <a:ext cx="779901" cy="1"/>
          </a:xfrm>
          <a:prstGeom prst="curvedConnector3">
            <a:avLst>
              <a:gd name="adj1" fmla="val 50000"/>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Curved Connector 42">
            <a:extLst>
              <a:ext uri="{FF2B5EF4-FFF2-40B4-BE49-F238E27FC236}">
                <a16:creationId xmlns:a16="http://schemas.microsoft.com/office/drawing/2014/main" id="{19CCB0CD-2900-6E47-A4D5-21DFF5DE3528}"/>
              </a:ext>
            </a:extLst>
          </p:cNvPr>
          <p:cNvCxnSpPr>
            <a:cxnSpLocks/>
            <a:endCxn id="6" idx="3"/>
          </p:cNvCxnSpPr>
          <p:nvPr/>
        </p:nvCxnSpPr>
        <p:spPr>
          <a:xfrm rot="16200000" flipV="1">
            <a:off x="6519944" y="2303864"/>
            <a:ext cx="899918" cy="542721"/>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Curved Connector 43">
            <a:extLst>
              <a:ext uri="{FF2B5EF4-FFF2-40B4-BE49-F238E27FC236}">
                <a16:creationId xmlns:a16="http://schemas.microsoft.com/office/drawing/2014/main" id="{9DD4D63E-E938-AA4F-8D20-06C0CA32244F}"/>
              </a:ext>
            </a:extLst>
          </p:cNvPr>
          <p:cNvCxnSpPr>
            <a:cxnSpLocks/>
            <a:stCxn id="11" idx="0"/>
            <a:endCxn id="6" idx="3"/>
          </p:cNvCxnSpPr>
          <p:nvPr/>
        </p:nvCxnSpPr>
        <p:spPr>
          <a:xfrm rot="16200000" flipV="1">
            <a:off x="7034985" y="1788823"/>
            <a:ext cx="899916" cy="1572801"/>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Curved Connector 44">
            <a:extLst>
              <a:ext uri="{FF2B5EF4-FFF2-40B4-BE49-F238E27FC236}">
                <a16:creationId xmlns:a16="http://schemas.microsoft.com/office/drawing/2014/main" id="{DA211C3A-CC35-324B-8B44-D5A7F1EC4180}"/>
              </a:ext>
            </a:extLst>
          </p:cNvPr>
          <p:cNvCxnSpPr>
            <a:cxnSpLocks/>
            <a:stCxn id="8" idx="0"/>
            <a:endCxn id="6" idx="1"/>
          </p:cNvCxnSpPr>
          <p:nvPr/>
        </p:nvCxnSpPr>
        <p:spPr>
          <a:xfrm rot="5400000" flipH="1" flipV="1">
            <a:off x="4856271" y="2141443"/>
            <a:ext cx="910829" cy="878476"/>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Curved Connector 45">
            <a:extLst>
              <a:ext uri="{FF2B5EF4-FFF2-40B4-BE49-F238E27FC236}">
                <a16:creationId xmlns:a16="http://schemas.microsoft.com/office/drawing/2014/main" id="{4C421F80-D0B0-5341-93BC-E71D63593CD1}"/>
              </a:ext>
            </a:extLst>
          </p:cNvPr>
          <p:cNvCxnSpPr>
            <a:cxnSpLocks/>
          </p:cNvCxnSpPr>
          <p:nvPr/>
        </p:nvCxnSpPr>
        <p:spPr>
          <a:xfrm flipH="1" flipV="1">
            <a:off x="6698543" y="2581547"/>
            <a:ext cx="1676720" cy="1505240"/>
          </a:xfrm>
          <a:prstGeom prst="curvedConnector3">
            <a:avLst>
              <a:gd name="adj1" fmla="val -3827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59E7967C-4FF9-EB44-93E9-6825FF8B83B1}"/>
              </a:ext>
            </a:extLst>
          </p:cNvPr>
          <p:cNvGraphicFramePr>
            <a:graphicFrameLocks noGrp="1"/>
          </p:cNvGraphicFramePr>
          <p:nvPr>
            <p:extLst>
              <p:ext uri="{D42A27DB-BD31-4B8C-83A1-F6EECF244321}">
                <p14:modId xmlns:p14="http://schemas.microsoft.com/office/powerpoint/2010/main" val="883833215"/>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representing relationships</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364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C719-1B0B-C342-AEB8-A4A50266F1D4}"/>
              </a:ext>
            </a:extLst>
          </p:cNvPr>
          <p:cNvSpPr>
            <a:spLocks noGrp="1"/>
          </p:cNvSpPr>
          <p:nvPr>
            <p:ph type="title"/>
          </p:nvPr>
        </p:nvSpPr>
        <p:spPr/>
        <p:txBody>
          <a:bodyPr/>
          <a:lstStyle/>
          <a:p>
            <a:r>
              <a:rPr lang="en-US" dirty="0"/>
              <a:t>Directed graph in the context of data fusion</a:t>
            </a:r>
          </a:p>
        </p:txBody>
      </p:sp>
      <p:sp>
        <p:nvSpPr>
          <p:cNvPr id="4" name="Slide Number Placeholder 3">
            <a:extLst>
              <a:ext uri="{FF2B5EF4-FFF2-40B4-BE49-F238E27FC236}">
                <a16:creationId xmlns:a16="http://schemas.microsoft.com/office/drawing/2014/main" id="{57B43E24-B042-A244-ADEB-2B661A3CFF13}"/>
              </a:ext>
            </a:extLst>
          </p:cNvPr>
          <p:cNvSpPr>
            <a:spLocks noGrp="1"/>
          </p:cNvSpPr>
          <p:nvPr>
            <p:ph type="sldNum" sz="quarter" idx="12"/>
          </p:nvPr>
        </p:nvSpPr>
        <p:spPr/>
        <p:txBody>
          <a:bodyPr/>
          <a:lstStyle/>
          <a:p>
            <a:fld id="{D16E8644-56AA-684B-9DBC-ADA31CD241C1}" type="slidenum">
              <a:rPr lang="en-US" smtClean="0"/>
              <a:t>10</a:t>
            </a:fld>
            <a:endParaRPr lang="en-US"/>
          </a:p>
        </p:txBody>
      </p:sp>
      <p:sp>
        <p:nvSpPr>
          <p:cNvPr id="47" name="Content Placeholder 2">
            <a:extLst>
              <a:ext uri="{FF2B5EF4-FFF2-40B4-BE49-F238E27FC236}">
                <a16:creationId xmlns:a16="http://schemas.microsoft.com/office/drawing/2014/main" id="{F662E086-32AA-654E-90EF-CD5E92FDE898}"/>
              </a:ext>
            </a:extLst>
          </p:cNvPr>
          <p:cNvSpPr>
            <a:spLocks noGrp="1"/>
          </p:cNvSpPr>
          <p:nvPr>
            <p:ph idx="1"/>
          </p:nvPr>
        </p:nvSpPr>
        <p:spPr>
          <a:xfrm>
            <a:off x="628650" y="2245281"/>
            <a:ext cx="3312641" cy="3244691"/>
          </a:xfrm>
        </p:spPr>
        <p:txBody>
          <a:bodyPr>
            <a:normAutofit lnSpcReduction="10000"/>
          </a:bodyPr>
          <a:lstStyle/>
          <a:p>
            <a:pPr marL="0" indent="0">
              <a:buNone/>
            </a:pPr>
            <a:r>
              <a:rPr lang="en-US" dirty="0">
                <a:latin typeface="Franklin Gothic Book" charset="0"/>
                <a:ea typeface="Franklin Gothic Book" charset="0"/>
                <a:cs typeface="Franklin Gothic Book" charset="0"/>
              </a:rPr>
              <a:t>Relationships:</a:t>
            </a:r>
          </a:p>
          <a:p>
            <a:pPr marL="650081" indent="-386954">
              <a:buFont typeface=".AppleSystemUIFont" charset="-120"/>
              <a:buChar char="-"/>
            </a:pPr>
            <a:r>
              <a:rPr lang="en-US" dirty="0" err="1">
                <a:latin typeface="Franklin Gothic Book" charset="0"/>
                <a:ea typeface="Franklin Gothic Book" charset="0"/>
                <a:cs typeface="Franklin Gothic Book" charset="0"/>
              </a:rPr>
              <a:t>Subsumption</a:t>
            </a:r>
            <a:endParaRPr lang="en-US" dirty="0">
              <a:latin typeface="Franklin Gothic Book" charset="0"/>
              <a:ea typeface="Franklin Gothic Book" charset="0"/>
              <a:cs typeface="Franklin Gothic Book" charset="0"/>
            </a:endParaRPr>
          </a:p>
          <a:p>
            <a:pPr marL="650081" indent="-386954">
              <a:buFont typeface=".AppleSystemUIFont" charset="-120"/>
              <a:buChar char="-"/>
            </a:pPr>
            <a:r>
              <a:rPr lang="en-US" dirty="0">
                <a:latin typeface="Franklin Gothic Book" charset="0"/>
                <a:ea typeface="Franklin Gothic Book" charset="0"/>
                <a:cs typeface="Franklin Gothic Book" charset="0"/>
              </a:rPr>
              <a:t>Equivalence</a:t>
            </a:r>
          </a:p>
          <a:p>
            <a:pPr marL="650081" indent="-386954">
              <a:buFont typeface=".AppleSystemUIFont" charset="-120"/>
              <a:buChar char="-"/>
            </a:pPr>
            <a:r>
              <a:rPr lang="en-US" dirty="0">
                <a:latin typeface="Franklin Gothic Book" charset="0"/>
                <a:ea typeface="Franklin Gothic Book" charset="0"/>
                <a:cs typeface="Franklin Gothic Book" charset="0"/>
              </a:rPr>
              <a:t>Mutual Exclusion</a:t>
            </a:r>
          </a:p>
          <a:p>
            <a:pPr marL="650081" indent="-386954">
              <a:buFont typeface=".AppleSystemUIFont" charset="-120"/>
              <a:buChar char="-"/>
            </a:pPr>
            <a:r>
              <a:rPr lang="en-US" dirty="0">
                <a:latin typeface="Franklin Gothic Book" charset="0"/>
                <a:ea typeface="Franklin Gothic Book" charset="0"/>
                <a:cs typeface="Franklin Gothic Book" charset="0"/>
              </a:rPr>
              <a:t>Overlaps between claims</a:t>
            </a:r>
          </a:p>
          <a:p>
            <a:endParaRPr lang="en-US" dirty="0"/>
          </a:p>
        </p:txBody>
      </p:sp>
      <p:sp>
        <p:nvSpPr>
          <p:cNvPr id="48" name="Rectangle 47">
            <a:extLst>
              <a:ext uri="{FF2B5EF4-FFF2-40B4-BE49-F238E27FC236}">
                <a16:creationId xmlns:a16="http://schemas.microsoft.com/office/drawing/2014/main" id="{E9506543-1C95-C144-A956-D72DB5CAE8DE}"/>
              </a:ext>
            </a:extLst>
          </p:cNvPr>
          <p:cNvSpPr/>
          <p:nvPr/>
        </p:nvSpPr>
        <p:spPr>
          <a:xfrm>
            <a:off x="5750923" y="2005250"/>
            <a:ext cx="947620"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New York</a:t>
            </a:r>
          </a:p>
        </p:txBody>
      </p:sp>
      <p:sp>
        <p:nvSpPr>
          <p:cNvPr id="49" name="Rectangle 48">
            <a:extLst>
              <a:ext uri="{FF2B5EF4-FFF2-40B4-BE49-F238E27FC236}">
                <a16:creationId xmlns:a16="http://schemas.microsoft.com/office/drawing/2014/main" id="{0E2AF61B-C113-E040-B79C-6C2DC256FEE5}"/>
              </a:ext>
            </a:extLst>
          </p:cNvPr>
          <p:cNvSpPr/>
          <p:nvPr/>
        </p:nvSpPr>
        <p:spPr>
          <a:xfrm>
            <a:off x="5417821" y="2461532"/>
            <a:ext cx="128072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New York City</a:t>
            </a:r>
          </a:p>
        </p:txBody>
      </p:sp>
      <p:sp>
        <p:nvSpPr>
          <p:cNvPr id="50" name="Rectangle 49">
            <a:extLst>
              <a:ext uri="{FF2B5EF4-FFF2-40B4-BE49-F238E27FC236}">
                <a16:creationId xmlns:a16="http://schemas.microsoft.com/office/drawing/2014/main" id="{761A0F4F-A5AE-2048-BB56-79AC618F9890}"/>
              </a:ext>
            </a:extLst>
          </p:cNvPr>
          <p:cNvSpPr/>
          <p:nvPr/>
        </p:nvSpPr>
        <p:spPr>
          <a:xfrm>
            <a:off x="4395653" y="3036095"/>
            <a:ext cx="953588"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745 9</a:t>
            </a:r>
            <a:r>
              <a:rPr lang="en-US" sz="1300" baseline="30000" dirty="0">
                <a:solidFill>
                  <a:schemeClr val="tx1"/>
                </a:solidFill>
                <a:latin typeface="Franklin Gothic Book" panose="020B0503020102020204" pitchFamily="34" charset="0"/>
              </a:rPr>
              <a:t>th</a:t>
            </a:r>
            <a:r>
              <a:rPr lang="en-US" sz="1300" dirty="0">
                <a:solidFill>
                  <a:schemeClr val="tx1"/>
                </a:solidFill>
                <a:latin typeface="Franklin Gothic Book" panose="020B0503020102020204" pitchFamily="34" charset="0"/>
              </a:rPr>
              <a:t> Ave</a:t>
            </a:r>
          </a:p>
        </p:txBody>
      </p:sp>
      <p:sp>
        <p:nvSpPr>
          <p:cNvPr id="51" name="Rectangle 50">
            <a:extLst>
              <a:ext uri="{FF2B5EF4-FFF2-40B4-BE49-F238E27FC236}">
                <a16:creationId xmlns:a16="http://schemas.microsoft.com/office/drawing/2014/main" id="{8862FD27-6934-8D41-AA1D-CB78120593E1}"/>
              </a:ext>
            </a:extLst>
          </p:cNvPr>
          <p:cNvSpPr/>
          <p:nvPr/>
        </p:nvSpPr>
        <p:spPr>
          <a:xfrm>
            <a:off x="5584372" y="3033746"/>
            <a:ext cx="938063"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Midtown East</a:t>
            </a:r>
          </a:p>
        </p:txBody>
      </p:sp>
      <p:sp>
        <p:nvSpPr>
          <p:cNvPr id="52" name="Rectangle 51">
            <a:extLst>
              <a:ext uri="{FF2B5EF4-FFF2-40B4-BE49-F238E27FC236}">
                <a16:creationId xmlns:a16="http://schemas.microsoft.com/office/drawing/2014/main" id="{D9A1B1D3-CDC3-1543-A59D-7D0063F74733}"/>
              </a:ext>
            </a:extLst>
          </p:cNvPr>
          <p:cNvSpPr/>
          <p:nvPr/>
        </p:nvSpPr>
        <p:spPr>
          <a:xfrm>
            <a:off x="6757565" y="3025182"/>
            <a:ext cx="938061"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Gramercy/</a:t>
            </a:r>
          </a:p>
          <a:p>
            <a:pPr algn="ctr"/>
            <a:r>
              <a:rPr lang="en-US" sz="1300" dirty="0">
                <a:solidFill>
                  <a:schemeClr val="tx1"/>
                </a:solidFill>
                <a:latin typeface="Franklin Gothic Book" panose="020B0503020102020204" pitchFamily="34" charset="0"/>
              </a:rPr>
              <a:t>Flatiron</a:t>
            </a:r>
          </a:p>
        </p:txBody>
      </p:sp>
      <p:sp>
        <p:nvSpPr>
          <p:cNvPr id="53" name="Rectangle 52">
            <a:extLst>
              <a:ext uri="{FF2B5EF4-FFF2-40B4-BE49-F238E27FC236}">
                <a16:creationId xmlns:a16="http://schemas.microsoft.com/office/drawing/2014/main" id="{4194A5BA-ACC7-9F46-B3BD-3EAB84285709}"/>
              </a:ext>
            </a:extLst>
          </p:cNvPr>
          <p:cNvSpPr/>
          <p:nvPr/>
        </p:nvSpPr>
        <p:spPr>
          <a:xfrm>
            <a:off x="7862176" y="3025181"/>
            <a:ext cx="818335"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Flatiron/</a:t>
            </a:r>
          </a:p>
          <a:p>
            <a:pPr algn="ctr"/>
            <a:r>
              <a:rPr lang="en-US" sz="1300" dirty="0">
                <a:solidFill>
                  <a:schemeClr val="tx1"/>
                </a:solidFill>
                <a:latin typeface="Franklin Gothic Book" panose="020B0503020102020204" pitchFamily="34" charset="0"/>
              </a:rPr>
              <a:t>Union Sq.</a:t>
            </a:r>
          </a:p>
        </p:txBody>
      </p:sp>
      <p:sp>
        <p:nvSpPr>
          <p:cNvPr id="54" name="Rectangle 53">
            <a:extLst>
              <a:ext uri="{FF2B5EF4-FFF2-40B4-BE49-F238E27FC236}">
                <a16:creationId xmlns:a16="http://schemas.microsoft.com/office/drawing/2014/main" id="{794A4F22-CB97-964C-9AB3-4A02FFA5953E}"/>
              </a:ext>
            </a:extLst>
          </p:cNvPr>
          <p:cNvSpPr/>
          <p:nvPr/>
        </p:nvSpPr>
        <p:spPr>
          <a:xfrm>
            <a:off x="7437202" y="3966772"/>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Flatiron</a:t>
            </a:r>
          </a:p>
        </p:txBody>
      </p:sp>
      <p:sp>
        <p:nvSpPr>
          <p:cNvPr id="55" name="Rectangle 54">
            <a:extLst>
              <a:ext uri="{FF2B5EF4-FFF2-40B4-BE49-F238E27FC236}">
                <a16:creationId xmlns:a16="http://schemas.microsoft.com/office/drawing/2014/main" id="{4B6A974F-183C-0848-A18D-71E59DD9A0E8}"/>
              </a:ext>
            </a:extLst>
          </p:cNvPr>
          <p:cNvSpPr/>
          <p:nvPr/>
        </p:nvSpPr>
        <p:spPr>
          <a:xfrm>
            <a:off x="5686160" y="3836093"/>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East 50s</a:t>
            </a:r>
          </a:p>
        </p:txBody>
      </p:sp>
      <p:sp>
        <p:nvSpPr>
          <p:cNvPr id="56" name="Rectangle 55">
            <a:extLst>
              <a:ext uri="{FF2B5EF4-FFF2-40B4-BE49-F238E27FC236}">
                <a16:creationId xmlns:a16="http://schemas.microsoft.com/office/drawing/2014/main" id="{C45F88A0-48AE-8542-8123-E6DE2DCB7607}"/>
              </a:ext>
            </a:extLst>
          </p:cNvPr>
          <p:cNvSpPr/>
          <p:nvPr/>
        </p:nvSpPr>
        <p:spPr>
          <a:xfrm>
            <a:off x="5349241" y="5335105"/>
            <a:ext cx="1408324" cy="332183"/>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520 Madison Ave</a:t>
            </a:r>
          </a:p>
        </p:txBody>
      </p:sp>
      <p:sp>
        <p:nvSpPr>
          <p:cNvPr id="57" name="Rectangle 56">
            <a:extLst>
              <a:ext uri="{FF2B5EF4-FFF2-40B4-BE49-F238E27FC236}">
                <a16:creationId xmlns:a16="http://schemas.microsoft.com/office/drawing/2014/main" id="{EB162096-F3DC-8242-952F-03A46B0A9D9E}"/>
              </a:ext>
            </a:extLst>
          </p:cNvPr>
          <p:cNvSpPr/>
          <p:nvPr/>
        </p:nvSpPr>
        <p:spPr>
          <a:xfrm>
            <a:off x="4191544" y="4505138"/>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11 East 53</a:t>
            </a:r>
            <a:r>
              <a:rPr lang="en-US" sz="1300" baseline="30000" dirty="0">
                <a:solidFill>
                  <a:schemeClr val="tx1"/>
                </a:solidFill>
                <a:latin typeface="Franklin Gothic Book" panose="020B0503020102020204" pitchFamily="34" charset="0"/>
              </a:rPr>
              <a:t>rd</a:t>
            </a:r>
            <a:r>
              <a:rPr lang="en-US" sz="1300" dirty="0">
                <a:solidFill>
                  <a:schemeClr val="tx1"/>
                </a:solidFill>
                <a:latin typeface="Franklin Gothic Book" panose="020B0503020102020204" pitchFamily="34" charset="0"/>
              </a:rPr>
              <a:t> St.</a:t>
            </a:r>
          </a:p>
        </p:txBody>
      </p:sp>
      <p:sp>
        <p:nvSpPr>
          <p:cNvPr id="58" name="Rectangle 57">
            <a:extLst>
              <a:ext uri="{FF2B5EF4-FFF2-40B4-BE49-F238E27FC236}">
                <a16:creationId xmlns:a16="http://schemas.microsoft.com/office/drawing/2014/main" id="{FE6A90D1-CE5E-2B45-824F-4EC226368AD4}"/>
              </a:ext>
            </a:extLst>
          </p:cNvPr>
          <p:cNvSpPr/>
          <p:nvPr/>
        </p:nvSpPr>
        <p:spPr>
          <a:xfrm>
            <a:off x="6224732" y="4497751"/>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357 East 50</a:t>
            </a:r>
            <a:r>
              <a:rPr lang="en-US" sz="1300" baseline="30000" dirty="0">
                <a:solidFill>
                  <a:schemeClr val="tx1"/>
                </a:solidFill>
                <a:latin typeface="Franklin Gothic Book" panose="020B0503020102020204" pitchFamily="34" charset="0"/>
              </a:rPr>
              <a:t>th</a:t>
            </a:r>
            <a:r>
              <a:rPr lang="en-US" sz="1300" dirty="0">
                <a:solidFill>
                  <a:schemeClr val="tx1"/>
                </a:solidFill>
                <a:latin typeface="Franklin Gothic Book" panose="020B0503020102020204" pitchFamily="34" charset="0"/>
              </a:rPr>
              <a:t> St.</a:t>
            </a:r>
          </a:p>
        </p:txBody>
      </p:sp>
      <p:sp>
        <p:nvSpPr>
          <p:cNvPr id="59" name="Rectangle 58">
            <a:extLst>
              <a:ext uri="{FF2B5EF4-FFF2-40B4-BE49-F238E27FC236}">
                <a16:creationId xmlns:a16="http://schemas.microsoft.com/office/drawing/2014/main" id="{5186C354-F882-F644-9DD3-7F5E4C69A36D}"/>
              </a:ext>
            </a:extLst>
          </p:cNvPr>
          <p:cNvSpPr/>
          <p:nvPr/>
        </p:nvSpPr>
        <p:spPr>
          <a:xfrm>
            <a:off x="7241260" y="5335106"/>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41 Madison Ave</a:t>
            </a:r>
          </a:p>
        </p:txBody>
      </p:sp>
      <p:cxnSp>
        <p:nvCxnSpPr>
          <p:cNvPr id="60" name="Straight Arrow Connector 59">
            <a:extLst>
              <a:ext uri="{FF2B5EF4-FFF2-40B4-BE49-F238E27FC236}">
                <a16:creationId xmlns:a16="http://schemas.microsoft.com/office/drawing/2014/main" id="{E815BD3E-1BCD-704B-8716-6345FD0E2625}"/>
              </a:ext>
            </a:extLst>
          </p:cNvPr>
          <p:cNvCxnSpPr>
            <a:stCxn id="49" idx="0"/>
            <a:endCxn id="48" idx="2"/>
          </p:cNvCxnSpPr>
          <p:nvPr/>
        </p:nvCxnSpPr>
        <p:spPr>
          <a:xfrm flipV="1">
            <a:off x="6058182" y="2245280"/>
            <a:ext cx="166551" cy="21625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BDCD1E05-D8F8-764F-A44F-5EF9EB904312}"/>
              </a:ext>
            </a:extLst>
          </p:cNvPr>
          <p:cNvCxnSpPr>
            <a:cxnSpLocks/>
            <a:stCxn id="50" idx="0"/>
          </p:cNvCxnSpPr>
          <p:nvPr/>
        </p:nvCxnSpPr>
        <p:spPr>
          <a:xfrm flipV="1">
            <a:off x="4872447" y="2701563"/>
            <a:ext cx="545374" cy="3345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221D872-EA9E-2A4F-91A7-38FEF6F10C28}"/>
              </a:ext>
            </a:extLst>
          </p:cNvPr>
          <p:cNvCxnSpPr>
            <a:cxnSpLocks/>
            <a:stCxn id="51" idx="0"/>
            <a:endCxn id="49" idx="2"/>
          </p:cNvCxnSpPr>
          <p:nvPr/>
        </p:nvCxnSpPr>
        <p:spPr>
          <a:xfrm flipV="1">
            <a:off x="6053403" y="2701562"/>
            <a:ext cx="4779" cy="33218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D5E8341-3359-FE47-8CE6-69B05AEFA054}"/>
              </a:ext>
            </a:extLst>
          </p:cNvPr>
          <p:cNvCxnSpPr>
            <a:cxnSpLocks/>
          </p:cNvCxnSpPr>
          <p:nvPr/>
        </p:nvCxnSpPr>
        <p:spPr>
          <a:xfrm flipH="1" flipV="1">
            <a:off x="6600151" y="2719317"/>
            <a:ext cx="626445" cy="30586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40C1F939-A1C4-C042-B168-CA00CD83A392}"/>
              </a:ext>
            </a:extLst>
          </p:cNvPr>
          <p:cNvCxnSpPr>
            <a:cxnSpLocks/>
            <a:stCxn id="55" idx="0"/>
            <a:endCxn id="51" idx="2"/>
          </p:cNvCxnSpPr>
          <p:nvPr/>
        </p:nvCxnSpPr>
        <p:spPr>
          <a:xfrm flipH="1" flipV="1">
            <a:off x="6053403" y="3513806"/>
            <a:ext cx="101788" cy="3222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073268D-7298-7C45-BFEA-F1D4ECD24FEA}"/>
              </a:ext>
            </a:extLst>
          </p:cNvPr>
          <p:cNvCxnSpPr>
            <a:cxnSpLocks/>
            <a:stCxn id="57" idx="0"/>
          </p:cNvCxnSpPr>
          <p:nvPr/>
        </p:nvCxnSpPr>
        <p:spPr>
          <a:xfrm flipV="1">
            <a:off x="4866195" y="4086098"/>
            <a:ext cx="1083375" cy="41904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D3D0AF18-82B9-1348-840B-E201A89B8FBF}"/>
              </a:ext>
            </a:extLst>
          </p:cNvPr>
          <p:cNvCxnSpPr>
            <a:cxnSpLocks/>
            <a:stCxn id="58" idx="0"/>
          </p:cNvCxnSpPr>
          <p:nvPr/>
        </p:nvCxnSpPr>
        <p:spPr>
          <a:xfrm flipH="1" flipV="1">
            <a:off x="6383143" y="4095580"/>
            <a:ext cx="516240" cy="40217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365253B-00C6-EC46-828B-C7C9D3C78D48}"/>
              </a:ext>
            </a:extLst>
          </p:cNvPr>
          <p:cNvCxnSpPr>
            <a:cxnSpLocks/>
            <a:stCxn id="56" idx="0"/>
            <a:endCxn id="55" idx="2"/>
          </p:cNvCxnSpPr>
          <p:nvPr/>
        </p:nvCxnSpPr>
        <p:spPr>
          <a:xfrm flipV="1">
            <a:off x="6053403" y="4076123"/>
            <a:ext cx="101788" cy="125898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1E3D08A-C651-DF42-9542-96DEFEE4F9D8}"/>
              </a:ext>
            </a:extLst>
          </p:cNvPr>
          <p:cNvCxnSpPr>
            <a:cxnSpLocks/>
            <a:stCxn id="54" idx="0"/>
            <a:endCxn id="52" idx="2"/>
          </p:cNvCxnSpPr>
          <p:nvPr/>
        </p:nvCxnSpPr>
        <p:spPr>
          <a:xfrm flipH="1" flipV="1">
            <a:off x="7226596" y="3505242"/>
            <a:ext cx="679637" cy="46153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2C0137B-AAA7-714B-ACF3-9DD4FB6822D1}"/>
              </a:ext>
            </a:extLst>
          </p:cNvPr>
          <p:cNvCxnSpPr>
            <a:cxnSpLocks/>
            <a:stCxn id="54" idx="0"/>
            <a:endCxn id="53" idx="2"/>
          </p:cNvCxnSpPr>
          <p:nvPr/>
        </p:nvCxnSpPr>
        <p:spPr>
          <a:xfrm flipV="1">
            <a:off x="7906233" y="3505241"/>
            <a:ext cx="365111" cy="4615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401DD78D-B961-8A41-92A7-511ACA1F54D5}"/>
              </a:ext>
            </a:extLst>
          </p:cNvPr>
          <p:cNvCxnSpPr>
            <a:cxnSpLocks/>
            <a:stCxn id="59" idx="0"/>
            <a:endCxn id="54" idx="2"/>
          </p:cNvCxnSpPr>
          <p:nvPr/>
        </p:nvCxnSpPr>
        <p:spPr>
          <a:xfrm flipH="1" flipV="1">
            <a:off x="7906233" y="4206802"/>
            <a:ext cx="9679" cy="112830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urved Connector 70">
            <a:extLst>
              <a:ext uri="{FF2B5EF4-FFF2-40B4-BE49-F238E27FC236}">
                <a16:creationId xmlns:a16="http://schemas.microsoft.com/office/drawing/2014/main" id="{3B775093-534E-C344-8656-29C5CEE63A40}"/>
              </a:ext>
            </a:extLst>
          </p:cNvPr>
          <p:cNvCxnSpPr>
            <a:cxnSpLocks/>
            <a:stCxn id="57" idx="2"/>
            <a:endCxn id="56" idx="1"/>
          </p:cNvCxnSpPr>
          <p:nvPr/>
        </p:nvCxnSpPr>
        <p:spPr>
          <a:xfrm rot="16200000" flipH="1">
            <a:off x="4729704" y="4881659"/>
            <a:ext cx="756029" cy="483046"/>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urved Connector 71">
            <a:extLst>
              <a:ext uri="{FF2B5EF4-FFF2-40B4-BE49-F238E27FC236}">
                <a16:creationId xmlns:a16="http://schemas.microsoft.com/office/drawing/2014/main" id="{B9F601F6-F89A-0F4C-976F-1B7662809466}"/>
              </a:ext>
            </a:extLst>
          </p:cNvPr>
          <p:cNvCxnSpPr>
            <a:cxnSpLocks/>
            <a:endCxn id="57" idx="3"/>
          </p:cNvCxnSpPr>
          <p:nvPr/>
        </p:nvCxnSpPr>
        <p:spPr>
          <a:xfrm rot="16200000" flipV="1">
            <a:off x="5264220" y="4901779"/>
            <a:ext cx="709953" cy="156702"/>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74163F29-9958-4444-B908-461A75558C55}"/>
              </a:ext>
            </a:extLst>
          </p:cNvPr>
          <p:cNvCxnSpPr>
            <a:cxnSpLocks/>
          </p:cNvCxnSpPr>
          <p:nvPr/>
        </p:nvCxnSpPr>
        <p:spPr>
          <a:xfrm flipH="1" flipV="1">
            <a:off x="6698543" y="2701562"/>
            <a:ext cx="1572801" cy="32361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8AAFFBF8-16E7-7141-A950-3E27F4289AA6}"/>
              </a:ext>
            </a:extLst>
          </p:cNvPr>
          <p:cNvCxnSpPr>
            <a:cxnSpLocks/>
            <a:stCxn id="57" idx="0"/>
          </p:cNvCxnSpPr>
          <p:nvPr/>
        </p:nvCxnSpPr>
        <p:spPr>
          <a:xfrm flipV="1">
            <a:off x="4866195" y="3513806"/>
            <a:ext cx="1083375" cy="9913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600D11D-DD82-2241-964C-5E900DD9284F}"/>
              </a:ext>
            </a:extLst>
          </p:cNvPr>
          <p:cNvCxnSpPr>
            <a:cxnSpLocks/>
            <a:stCxn id="57" idx="0"/>
          </p:cNvCxnSpPr>
          <p:nvPr/>
        </p:nvCxnSpPr>
        <p:spPr>
          <a:xfrm flipV="1">
            <a:off x="4866195" y="2701562"/>
            <a:ext cx="831353" cy="180357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CE621872-3D03-5D4F-BFE7-8C5358438AFE}"/>
              </a:ext>
            </a:extLst>
          </p:cNvPr>
          <p:cNvCxnSpPr>
            <a:cxnSpLocks/>
            <a:stCxn id="58" idx="0"/>
          </p:cNvCxnSpPr>
          <p:nvPr/>
        </p:nvCxnSpPr>
        <p:spPr>
          <a:xfrm flipH="1" flipV="1">
            <a:off x="6510529" y="3473864"/>
            <a:ext cx="388854" cy="10238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7" name="Curved Connector 76">
            <a:extLst>
              <a:ext uri="{FF2B5EF4-FFF2-40B4-BE49-F238E27FC236}">
                <a16:creationId xmlns:a16="http://schemas.microsoft.com/office/drawing/2014/main" id="{4385BD7A-F69D-FC42-AACD-0D1663C57460}"/>
              </a:ext>
            </a:extLst>
          </p:cNvPr>
          <p:cNvCxnSpPr>
            <a:cxnSpLocks/>
          </p:cNvCxnSpPr>
          <p:nvPr/>
        </p:nvCxnSpPr>
        <p:spPr>
          <a:xfrm rot="16200000" flipV="1">
            <a:off x="5998414" y="3213681"/>
            <a:ext cx="1134530" cy="110296"/>
          </a:xfrm>
          <a:prstGeom prst="curvedConnector3">
            <a:avLst>
              <a:gd name="adj1" fmla="val 75907"/>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8" name="Curved Connector 77">
            <a:extLst>
              <a:ext uri="{FF2B5EF4-FFF2-40B4-BE49-F238E27FC236}">
                <a16:creationId xmlns:a16="http://schemas.microsoft.com/office/drawing/2014/main" id="{E15BCA62-92AB-664F-A57F-F854D3735494}"/>
              </a:ext>
            </a:extLst>
          </p:cNvPr>
          <p:cNvCxnSpPr>
            <a:cxnSpLocks/>
            <a:stCxn id="57" idx="1"/>
            <a:endCxn id="49" idx="1"/>
          </p:cNvCxnSpPr>
          <p:nvPr/>
        </p:nvCxnSpPr>
        <p:spPr>
          <a:xfrm rot="10800000" flipH="1">
            <a:off x="4191544" y="2581547"/>
            <a:ext cx="1226277" cy="2043606"/>
          </a:xfrm>
          <a:prstGeom prst="curvedConnector3">
            <a:avLst>
              <a:gd name="adj1" fmla="val -1398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9" name="Curved Connector 78">
            <a:extLst>
              <a:ext uri="{FF2B5EF4-FFF2-40B4-BE49-F238E27FC236}">
                <a16:creationId xmlns:a16="http://schemas.microsoft.com/office/drawing/2014/main" id="{05FDC427-1D76-7547-BF2B-BEABD8FCFE75}"/>
              </a:ext>
            </a:extLst>
          </p:cNvPr>
          <p:cNvCxnSpPr>
            <a:cxnSpLocks/>
            <a:stCxn id="57" idx="1"/>
            <a:endCxn id="48" idx="1"/>
          </p:cNvCxnSpPr>
          <p:nvPr/>
        </p:nvCxnSpPr>
        <p:spPr>
          <a:xfrm rot="10800000" flipH="1">
            <a:off x="4191544" y="2125265"/>
            <a:ext cx="1559379" cy="2499888"/>
          </a:xfrm>
          <a:prstGeom prst="curvedConnector3">
            <a:avLst>
              <a:gd name="adj1" fmla="val -10995"/>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6AC7D676-0AE4-B44F-AFE4-95251FB1EDD2}"/>
              </a:ext>
            </a:extLst>
          </p:cNvPr>
          <p:cNvCxnSpPr>
            <a:cxnSpLocks/>
          </p:cNvCxnSpPr>
          <p:nvPr/>
        </p:nvCxnSpPr>
        <p:spPr>
          <a:xfrm flipH="1" flipV="1">
            <a:off x="7122523" y="3513806"/>
            <a:ext cx="739653" cy="18213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9886F872-26E6-C442-B796-7D76545FD858}"/>
              </a:ext>
            </a:extLst>
          </p:cNvPr>
          <p:cNvCxnSpPr>
            <a:cxnSpLocks/>
          </p:cNvCxnSpPr>
          <p:nvPr/>
        </p:nvCxnSpPr>
        <p:spPr>
          <a:xfrm flipV="1">
            <a:off x="8023860" y="3513806"/>
            <a:ext cx="566702" cy="18213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 name="Curved Connector 81">
            <a:extLst>
              <a:ext uri="{FF2B5EF4-FFF2-40B4-BE49-F238E27FC236}">
                <a16:creationId xmlns:a16="http://schemas.microsoft.com/office/drawing/2014/main" id="{5FB04B85-F45E-194C-8C22-94E9168592DF}"/>
              </a:ext>
            </a:extLst>
          </p:cNvPr>
          <p:cNvCxnSpPr>
            <a:cxnSpLocks/>
            <a:endCxn id="49" idx="3"/>
          </p:cNvCxnSpPr>
          <p:nvPr/>
        </p:nvCxnSpPr>
        <p:spPr>
          <a:xfrm rot="16200000" flipV="1">
            <a:off x="6230168" y="3049922"/>
            <a:ext cx="2753559" cy="1816809"/>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3" name="Curved Connector 82">
            <a:extLst>
              <a:ext uri="{FF2B5EF4-FFF2-40B4-BE49-F238E27FC236}">
                <a16:creationId xmlns:a16="http://schemas.microsoft.com/office/drawing/2014/main" id="{D92DE255-3152-114E-BA9E-66840C3295C9}"/>
              </a:ext>
            </a:extLst>
          </p:cNvPr>
          <p:cNvCxnSpPr>
            <a:cxnSpLocks/>
            <a:stCxn id="59" idx="3"/>
            <a:endCxn id="48" idx="3"/>
          </p:cNvCxnSpPr>
          <p:nvPr/>
        </p:nvCxnSpPr>
        <p:spPr>
          <a:xfrm flipH="1" flipV="1">
            <a:off x="6698543" y="2125265"/>
            <a:ext cx="1892019" cy="3329856"/>
          </a:xfrm>
          <a:prstGeom prst="curvedConnector3">
            <a:avLst>
              <a:gd name="adj1" fmla="val -906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4" name="Curved Connector 83">
            <a:extLst>
              <a:ext uri="{FF2B5EF4-FFF2-40B4-BE49-F238E27FC236}">
                <a16:creationId xmlns:a16="http://schemas.microsoft.com/office/drawing/2014/main" id="{1DE90624-01B7-B541-B9E3-9B99E6B3994A}"/>
              </a:ext>
            </a:extLst>
          </p:cNvPr>
          <p:cNvCxnSpPr>
            <a:cxnSpLocks/>
          </p:cNvCxnSpPr>
          <p:nvPr/>
        </p:nvCxnSpPr>
        <p:spPr>
          <a:xfrm rot="5400000" flipH="1" flipV="1">
            <a:off x="5993193" y="2635231"/>
            <a:ext cx="779901" cy="1"/>
          </a:xfrm>
          <a:prstGeom prst="curvedConnector3">
            <a:avLst>
              <a:gd name="adj1" fmla="val 50000"/>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5" name="Curved Connector 84">
            <a:extLst>
              <a:ext uri="{FF2B5EF4-FFF2-40B4-BE49-F238E27FC236}">
                <a16:creationId xmlns:a16="http://schemas.microsoft.com/office/drawing/2014/main" id="{94ED8B7B-A435-344B-8CFC-F00B3F265E91}"/>
              </a:ext>
            </a:extLst>
          </p:cNvPr>
          <p:cNvCxnSpPr>
            <a:cxnSpLocks/>
            <a:endCxn id="48" idx="3"/>
          </p:cNvCxnSpPr>
          <p:nvPr/>
        </p:nvCxnSpPr>
        <p:spPr>
          <a:xfrm rot="16200000" flipV="1">
            <a:off x="6519944" y="2303864"/>
            <a:ext cx="899918" cy="542721"/>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6" name="Curved Connector 85">
            <a:extLst>
              <a:ext uri="{FF2B5EF4-FFF2-40B4-BE49-F238E27FC236}">
                <a16:creationId xmlns:a16="http://schemas.microsoft.com/office/drawing/2014/main" id="{9C7B5729-5AC0-1440-9044-C396678924A8}"/>
              </a:ext>
            </a:extLst>
          </p:cNvPr>
          <p:cNvCxnSpPr>
            <a:cxnSpLocks/>
            <a:stCxn id="53" idx="0"/>
            <a:endCxn id="48" idx="3"/>
          </p:cNvCxnSpPr>
          <p:nvPr/>
        </p:nvCxnSpPr>
        <p:spPr>
          <a:xfrm rot="16200000" flipV="1">
            <a:off x="7034985" y="1788823"/>
            <a:ext cx="899916" cy="1572801"/>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7" name="Curved Connector 86">
            <a:extLst>
              <a:ext uri="{FF2B5EF4-FFF2-40B4-BE49-F238E27FC236}">
                <a16:creationId xmlns:a16="http://schemas.microsoft.com/office/drawing/2014/main" id="{1B28729F-EC2A-7048-877C-2CB575D1AFFA}"/>
              </a:ext>
            </a:extLst>
          </p:cNvPr>
          <p:cNvCxnSpPr>
            <a:cxnSpLocks/>
            <a:stCxn id="50" idx="0"/>
            <a:endCxn id="48" idx="1"/>
          </p:cNvCxnSpPr>
          <p:nvPr/>
        </p:nvCxnSpPr>
        <p:spPr>
          <a:xfrm rot="5400000" flipH="1" flipV="1">
            <a:off x="4856271" y="2141443"/>
            <a:ext cx="910829" cy="878476"/>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8" name="Curved Connector 87">
            <a:extLst>
              <a:ext uri="{FF2B5EF4-FFF2-40B4-BE49-F238E27FC236}">
                <a16:creationId xmlns:a16="http://schemas.microsoft.com/office/drawing/2014/main" id="{79BC9C7A-58D2-9141-A069-77C0F4E19BC4}"/>
              </a:ext>
            </a:extLst>
          </p:cNvPr>
          <p:cNvCxnSpPr>
            <a:cxnSpLocks/>
          </p:cNvCxnSpPr>
          <p:nvPr/>
        </p:nvCxnSpPr>
        <p:spPr>
          <a:xfrm flipH="1" flipV="1">
            <a:off x="6698543" y="2581547"/>
            <a:ext cx="1676720" cy="1505240"/>
          </a:xfrm>
          <a:prstGeom prst="curvedConnector3">
            <a:avLst>
              <a:gd name="adj1" fmla="val -3827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89" name="Table 88">
            <a:extLst>
              <a:ext uri="{FF2B5EF4-FFF2-40B4-BE49-F238E27FC236}">
                <a16:creationId xmlns:a16="http://schemas.microsoft.com/office/drawing/2014/main" id="{344C1AA2-7538-3440-8926-56F9A686F11F}"/>
              </a:ext>
            </a:extLst>
          </p:cNvPr>
          <p:cNvGraphicFramePr>
            <a:graphicFrameLocks noGrp="1"/>
          </p:cNvGraphicFramePr>
          <p:nvPr>
            <p:extLst>
              <p:ext uri="{D42A27DB-BD31-4B8C-83A1-F6EECF244321}">
                <p14:modId xmlns:p14="http://schemas.microsoft.com/office/powerpoint/2010/main" val="3825478021"/>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representing relationships</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349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FA09-3CA4-C644-8397-A20EB11A17D5}"/>
              </a:ext>
            </a:extLst>
          </p:cNvPr>
          <p:cNvSpPr>
            <a:spLocks noGrp="1"/>
          </p:cNvSpPr>
          <p:nvPr>
            <p:ph type="title"/>
          </p:nvPr>
        </p:nvSpPr>
        <p:spPr/>
        <p:txBody>
          <a:bodyPr/>
          <a:lstStyle/>
          <a:p>
            <a:r>
              <a:rPr lang="en-US" dirty="0"/>
              <a:t>Notion of support among claims</a:t>
            </a:r>
          </a:p>
        </p:txBody>
      </p:sp>
      <p:sp>
        <p:nvSpPr>
          <p:cNvPr id="4" name="Slide Number Placeholder 3">
            <a:extLst>
              <a:ext uri="{FF2B5EF4-FFF2-40B4-BE49-F238E27FC236}">
                <a16:creationId xmlns:a16="http://schemas.microsoft.com/office/drawing/2014/main" id="{D23F87AB-EACF-1744-93E2-B2126A6818D0}"/>
              </a:ext>
            </a:extLst>
          </p:cNvPr>
          <p:cNvSpPr>
            <a:spLocks noGrp="1"/>
          </p:cNvSpPr>
          <p:nvPr>
            <p:ph type="sldNum" sz="quarter" idx="12"/>
          </p:nvPr>
        </p:nvSpPr>
        <p:spPr/>
        <p:txBody>
          <a:bodyPr/>
          <a:lstStyle/>
          <a:p>
            <a:fld id="{D16E8644-56AA-684B-9DBC-ADA31CD241C1}" type="slidenum">
              <a:rPr lang="en-US" smtClean="0"/>
              <a:t>11</a:t>
            </a:fld>
            <a:endParaRPr lang="en-US"/>
          </a:p>
        </p:txBody>
      </p:sp>
      <p:sp>
        <p:nvSpPr>
          <p:cNvPr id="5" name="Content Placeholder 2">
            <a:extLst>
              <a:ext uri="{FF2B5EF4-FFF2-40B4-BE49-F238E27FC236}">
                <a16:creationId xmlns:a16="http://schemas.microsoft.com/office/drawing/2014/main" id="{783FD0B8-1352-7F4F-8293-4C30BBDC103F}"/>
              </a:ext>
            </a:extLst>
          </p:cNvPr>
          <p:cNvSpPr>
            <a:spLocks noGrp="1"/>
          </p:cNvSpPr>
          <p:nvPr>
            <p:ph idx="1"/>
          </p:nvPr>
        </p:nvSpPr>
        <p:spPr>
          <a:xfrm>
            <a:off x="477751" y="1684205"/>
            <a:ext cx="3434065" cy="4370605"/>
          </a:xfrm>
        </p:spPr>
        <p:txBody>
          <a:bodyPr/>
          <a:lstStyle/>
          <a:p>
            <a:pPr marL="0" indent="0">
              <a:buNone/>
            </a:pPr>
            <a:r>
              <a:rPr lang="en-US" dirty="0"/>
              <a:t>Expressed through r</a:t>
            </a:r>
            <a:r>
              <a:rPr lang="en-US" dirty="0">
                <a:latin typeface="Franklin Gothic Book" panose="020B0503020102020204" pitchFamily="34" charset="0"/>
              </a:rPr>
              <a:t>eachability:</a:t>
            </a:r>
          </a:p>
          <a:p>
            <a:pPr>
              <a:spcBef>
                <a:spcPts val="900"/>
              </a:spcBef>
              <a:spcAft>
                <a:spcPts val="900"/>
              </a:spcAft>
            </a:pPr>
            <a:r>
              <a:rPr lang="en-US" sz="2400" dirty="0">
                <a:latin typeface="Franklin Gothic Book" panose="020B0503020102020204" pitchFamily="34" charset="0"/>
              </a:rPr>
              <a:t>A claim is supported by all claims that can reach it</a:t>
            </a:r>
          </a:p>
          <a:p>
            <a:pPr>
              <a:spcBef>
                <a:spcPts val="900"/>
              </a:spcBef>
              <a:spcAft>
                <a:spcPts val="900"/>
              </a:spcAft>
            </a:pPr>
            <a:r>
              <a:rPr lang="en-US" sz="2400" dirty="0">
                <a:latin typeface="Franklin Gothic Book" panose="020B0503020102020204" pitchFamily="34" charset="0"/>
              </a:rPr>
              <a:t>A claim supports all claims that are reachable from it</a:t>
            </a:r>
          </a:p>
        </p:txBody>
      </p:sp>
      <p:graphicFrame>
        <p:nvGraphicFramePr>
          <p:cNvPr id="28" name="Table 27">
            <a:extLst>
              <a:ext uri="{FF2B5EF4-FFF2-40B4-BE49-F238E27FC236}">
                <a16:creationId xmlns:a16="http://schemas.microsoft.com/office/drawing/2014/main" id="{1461420C-E0B8-0543-AE26-6A7695466EE8}"/>
              </a:ext>
            </a:extLst>
          </p:cNvPr>
          <p:cNvGraphicFramePr>
            <a:graphicFrameLocks noGrp="1"/>
          </p:cNvGraphicFramePr>
          <p:nvPr>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representing relationships</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9" name="Rectangle 28">
            <a:extLst>
              <a:ext uri="{FF2B5EF4-FFF2-40B4-BE49-F238E27FC236}">
                <a16:creationId xmlns:a16="http://schemas.microsoft.com/office/drawing/2014/main" id="{B01857F4-2E37-7B46-B9C7-D707A2BB387A}"/>
              </a:ext>
            </a:extLst>
          </p:cNvPr>
          <p:cNvSpPr/>
          <p:nvPr/>
        </p:nvSpPr>
        <p:spPr>
          <a:xfrm>
            <a:off x="5750923" y="2005250"/>
            <a:ext cx="947620"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New York</a:t>
            </a:r>
          </a:p>
        </p:txBody>
      </p:sp>
      <p:sp>
        <p:nvSpPr>
          <p:cNvPr id="30" name="Rectangle 29">
            <a:extLst>
              <a:ext uri="{FF2B5EF4-FFF2-40B4-BE49-F238E27FC236}">
                <a16:creationId xmlns:a16="http://schemas.microsoft.com/office/drawing/2014/main" id="{B9A45923-6DC9-5142-A984-37EF614189E1}"/>
              </a:ext>
            </a:extLst>
          </p:cNvPr>
          <p:cNvSpPr/>
          <p:nvPr/>
        </p:nvSpPr>
        <p:spPr>
          <a:xfrm>
            <a:off x="5417821" y="2461532"/>
            <a:ext cx="128072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New York City</a:t>
            </a:r>
          </a:p>
        </p:txBody>
      </p:sp>
      <p:sp>
        <p:nvSpPr>
          <p:cNvPr id="31" name="Rectangle 30">
            <a:extLst>
              <a:ext uri="{FF2B5EF4-FFF2-40B4-BE49-F238E27FC236}">
                <a16:creationId xmlns:a16="http://schemas.microsoft.com/office/drawing/2014/main" id="{8E3215A4-B109-5142-BB5E-52A0B34BC170}"/>
              </a:ext>
            </a:extLst>
          </p:cNvPr>
          <p:cNvSpPr/>
          <p:nvPr/>
        </p:nvSpPr>
        <p:spPr>
          <a:xfrm>
            <a:off x="4395653" y="3036095"/>
            <a:ext cx="953588"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745 9</a:t>
            </a:r>
            <a:r>
              <a:rPr lang="en-US" sz="1300" baseline="30000" dirty="0">
                <a:solidFill>
                  <a:schemeClr val="tx1"/>
                </a:solidFill>
                <a:latin typeface="Franklin Gothic Book" panose="020B0503020102020204" pitchFamily="34" charset="0"/>
              </a:rPr>
              <a:t>th</a:t>
            </a:r>
            <a:r>
              <a:rPr lang="en-US" sz="1300" dirty="0">
                <a:solidFill>
                  <a:schemeClr val="tx1"/>
                </a:solidFill>
                <a:latin typeface="Franklin Gothic Book" panose="020B0503020102020204" pitchFamily="34" charset="0"/>
              </a:rPr>
              <a:t> Ave</a:t>
            </a:r>
          </a:p>
        </p:txBody>
      </p:sp>
      <p:sp>
        <p:nvSpPr>
          <p:cNvPr id="32" name="Rectangle 31">
            <a:extLst>
              <a:ext uri="{FF2B5EF4-FFF2-40B4-BE49-F238E27FC236}">
                <a16:creationId xmlns:a16="http://schemas.microsoft.com/office/drawing/2014/main" id="{0519CC6F-6A13-FE47-A4E7-5E0DFB2E66B4}"/>
              </a:ext>
            </a:extLst>
          </p:cNvPr>
          <p:cNvSpPr/>
          <p:nvPr/>
        </p:nvSpPr>
        <p:spPr>
          <a:xfrm>
            <a:off x="5584372" y="3033746"/>
            <a:ext cx="938063"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Midtown East</a:t>
            </a:r>
          </a:p>
        </p:txBody>
      </p:sp>
      <p:sp>
        <p:nvSpPr>
          <p:cNvPr id="33" name="Rectangle 32">
            <a:extLst>
              <a:ext uri="{FF2B5EF4-FFF2-40B4-BE49-F238E27FC236}">
                <a16:creationId xmlns:a16="http://schemas.microsoft.com/office/drawing/2014/main" id="{28A8F0A9-41CE-9F43-BE2C-0BF2F4C1FD4E}"/>
              </a:ext>
            </a:extLst>
          </p:cNvPr>
          <p:cNvSpPr/>
          <p:nvPr/>
        </p:nvSpPr>
        <p:spPr>
          <a:xfrm>
            <a:off x="6757565" y="3025182"/>
            <a:ext cx="938061"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Gramercy/</a:t>
            </a:r>
          </a:p>
          <a:p>
            <a:pPr algn="ctr"/>
            <a:r>
              <a:rPr lang="en-US" sz="1300" dirty="0">
                <a:solidFill>
                  <a:schemeClr val="tx1"/>
                </a:solidFill>
                <a:latin typeface="Franklin Gothic Book" panose="020B0503020102020204" pitchFamily="34" charset="0"/>
              </a:rPr>
              <a:t>Flatiron</a:t>
            </a:r>
          </a:p>
        </p:txBody>
      </p:sp>
      <p:sp>
        <p:nvSpPr>
          <p:cNvPr id="34" name="Rectangle 33">
            <a:extLst>
              <a:ext uri="{FF2B5EF4-FFF2-40B4-BE49-F238E27FC236}">
                <a16:creationId xmlns:a16="http://schemas.microsoft.com/office/drawing/2014/main" id="{012A3F28-92D1-1A46-9E89-2EA99FC2052D}"/>
              </a:ext>
            </a:extLst>
          </p:cNvPr>
          <p:cNvSpPr/>
          <p:nvPr/>
        </p:nvSpPr>
        <p:spPr>
          <a:xfrm>
            <a:off x="7862176" y="3025181"/>
            <a:ext cx="818335"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Flatiron/</a:t>
            </a:r>
          </a:p>
          <a:p>
            <a:pPr algn="ctr"/>
            <a:r>
              <a:rPr lang="en-US" sz="1300" dirty="0">
                <a:solidFill>
                  <a:schemeClr val="tx1"/>
                </a:solidFill>
                <a:latin typeface="Franklin Gothic Book" panose="020B0503020102020204" pitchFamily="34" charset="0"/>
              </a:rPr>
              <a:t>Union Sq.</a:t>
            </a:r>
          </a:p>
        </p:txBody>
      </p:sp>
      <p:sp>
        <p:nvSpPr>
          <p:cNvPr id="35" name="Rectangle 34">
            <a:extLst>
              <a:ext uri="{FF2B5EF4-FFF2-40B4-BE49-F238E27FC236}">
                <a16:creationId xmlns:a16="http://schemas.microsoft.com/office/drawing/2014/main" id="{121E6653-5479-3D4A-A115-CEB2E9B06D71}"/>
              </a:ext>
            </a:extLst>
          </p:cNvPr>
          <p:cNvSpPr/>
          <p:nvPr/>
        </p:nvSpPr>
        <p:spPr>
          <a:xfrm>
            <a:off x="7437202" y="3966772"/>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Flatiron</a:t>
            </a:r>
          </a:p>
        </p:txBody>
      </p:sp>
      <p:sp>
        <p:nvSpPr>
          <p:cNvPr id="36" name="Rectangle 35">
            <a:extLst>
              <a:ext uri="{FF2B5EF4-FFF2-40B4-BE49-F238E27FC236}">
                <a16:creationId xmlns:a16="http://schemas.microsoft.com/office/drawing/2014/main" id="{BB163EB1-808F-D34F-A0A8-06CB39560DB7}"/>
              </a:ext>
            </a:extLst>
          </p:cNvPr>
          <p:cNvSpPr/>
          <p:nvPr/>
        </p:nvSpPr>
        <p:spPr>
          <a:xfrm>
            <a:off x="5686160" y="3836093"/>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East 50s</a:t>
            </a:r>
          </a:p>
        </p:txBody>
      </p:sp>
      <p:sp>
        <p:nvSpPr>
          <p:cNvPr id="37" name="Rectangle 36">
            <a:extLst>
              <a:ext uri="{FF2B5EF4-FFF2-40B4-BE49-F238E27FC236}">
                <a16:creationId xmlns:a16="http://schemas.microsoft.com/office/drawing/2014/main" id="{3BABEC6E-A988-4144-925D-5BE843FA4AD9}"/>
              </a:ext>
            </a:extLst>
          </p:cNvPr>
          <p:cNvSpPr/>
          <p:nvPr/>
        </p:nvSpPr>
        <p:spPr>
          <a:xfrm>
            <a:off x="5349241" y="5335105"/>
            <a:ext cx="1408324" cy="332183"/>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520 Madison Ave</a:t>
            </a:r>
          </a:p>
        </p:txBody>
      </p:sp>
      <p:sp>
        <p:nvSpPr>
          <p:cNvPr id="38" name="Rectangle 37">
            <a:extLst>
              <a:ext uri="{FF2B5EF4-FFF2-40B4-BE49-F238E27FC236}">
                <a16:creationId xmlns:a16="http://schemas.microsoft.com/office/drawing/2014/main" id="{C8898A17-4297-8742-A1F0-DF9A33BD332C}"/>
              </a:ext>
            </a:extLst>
          </p:cNvPr>
          <p:cNvSpPr/>
          <p:nvPr/>
        </p:nvSpPr>
        <p:spPr>
          <a:xfrm>
            <a:off x="4191544" y="4505138"/>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11 East 53</a:t>
            </a:r>
            <a:r>
              <a:rPr lang="en-US" sz="1300" baseline="30000" dirty="0">
                <a:solidFill>
                  <a:schemeClr val="tx1"/>
                </a:solidFill>
                <a:latin typeface="Franklin Gothic Book" panose="020B0503020102020204" pitchFamily="34" charset="0"/>
              </a:rPr>
              <a:t>rd</a:t>
            </a:r>
            <a:r>
              <a:rPr lang="en-US" sz="1300" dirty="0">
                <a:solidFill>
                  <a:schemeClr val="tx1"/>
                </a:solidFill>
                <a:latin typeface="Franklin Gothic Book" panose="020B0503020102020204" pitchFamily="34" charset="0"/>
              </a:rPr>
              <a:t> St.</a:t>
            </a:r>
          </a:p>
        </p:txBody>
      </p:sp>
      <p:sp>
        <p:nvSpPr>
          <p:cNvPr id="39" name="Rectangle 38">
            <a:extLst>
              <a:ext uri="{FF2B5EF4-FFF2-40B4-BE49-F238E27FC236}">
                <a16:creationId xmlns:a16="http://schemas.microsoft.com/office/drawing/2014/main" id="{B447C9EA-1D02-5946-A51D-33FA4AFD9532}"/>
              </a:ext>
            </a:extLst>
          </p:cNvPr>
          <p:cNvSpPr/>
          <p:nvPr/>
        </p:nvSpPr>
        <p:spPr>
          <a:xfrm>
            <a:off x="6224732" y="4497751"/>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357 East 50</a:t>
            </a:r>
            <a:r>
              <a:rPr lang="en-US" sz="1300" baseline="30000" dirty="0">
                <a:solidFill>
                  <a:schemeClr val="tx1"/>
                </a:solidFill>
                <a:latin typeface="Franklin Gothic Book" panose="020B0503020102020204" pitchFamily="34" charset="0"/>
              </a:rPr>
              <a:t>th</a:t>
            </a:r>
            <a:r>
              <a:rPr lang="en-US" sz="1300" dirty="0">
                <a:solidFill>
                  <a:schemeClr val="tx1"/>
                </a:solidFill>
                <a:latin typeface="Franklin Gothic Book" panose="020B0503020102020204" pitchFamily="34" charset="0"/>
              </a:rPr>
              <a:t> St.</a:t>
            </a:r>
          </a:p>
        </p:txBody>
      </p:sp>
      <p:sp>
        <p:nvSpPr>
          <p:cNvPr id="40" name="Rectangle 39">
            <a:extLst>
              <a:ext uri="{FF2B5EF4-FFF2-40B4-BE49-F238E27FC236}">
                <a16:creationId xmlns:a16="http://schemas.microsoft.com/office/drawing/2014/main" id="{9E29FA44-B66D-4C4B-96A4-E759C23D551B}"/>
              </a:ext>
            </a:extLst>
          </p:cNvPr>
          <p:cNvSpPr/>
          <p:nvPr/>
        </p:nvSpPr>
        <p:spPr>
          <a:xfrm>
            <a:off x="7241260" y="5335106"/>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41 Madison Ave</a:t>
            </a:r>
          </a:p>
        </p:txBody>
      </p:sp>
      <p:cxnSp>
        <p:nvCxnSpPr>
          <p:cNvPr id="41" name="Straight Arrow Connector 40">
            <a:extLst>
              <a:ext uri="{FF2B5EF4-FFF2-40B4-BE49-F238E27FC236}">
                <a16:creationId xmlns:a16="http://schemas.microsoft.com/office/drawing/2014/main" id="{F8F9737F-EE2E-D740-AB90-54D8D468FB11}"/>
              </a:ext>
            </a:extLst>
          </p:cNvPr>
          <p:cNvCxnSpPr>
            <a:stCxn id="30" idx="0"/>
            <a:endCxn id="29" idx="2"/>
          </p:cNvCxnSpPr>
          <p:nvPr/>
        </p:nvCxnSpPr>
        <p:spPr>
          <a:xfrm flipV="1">
            <a:off x="6058182" y="2245280"/>
            <a:ext cx="166551" cy="21625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BABB407-3080-AD44-8CBD-02A47ACF0CB8}"/>
              </a:ext>
            </a:extLst>
          </p:cNvPr>
          <p:cNvCxnSpPr>
            <a:cxnSpLocks/>
            <a:stCxn id="31" idx="0"/>
          </p:cNvCxnSpPr>
          <p:nvPr/>
        </p:nvCxnSpPr>
        <p:spPr>
          <a:xfrm flipV="1">
            <a:off x="4872447" y="2701563"/>
            <a:ext cx="545374" cy="3345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8FEC472-9E52-3A4F-8E10-404C0E46A4DA}"/>
              </a:ext>
            </a:extLst>
          </p:cNvPr>
          <p:cNvCxnSpPr>
            <a:cxnSpLocks/>
            <a:stCxn id="32" idx="0"/>
            <a:endCxn id="30" idx="2"/>
          </p:cNvCxnSpPr>
          <p:nvPr/>
        </p:nvCxnSpPr>
        <p:spPr>
          <a:xfrm flipV="1">
            <a:off x="6053403" y="2701562"/>
            <a:ext cx="4779" cy="33218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D6451173-786B-DD40-8E19-50597930F453}"/>
              </a:ext>
            </a:extLst>
          </p:cNvPr>
          <p:cNvCxnSpPr>
            <a:cxnSpLocks/>
          </p:cNvCxnSpPr>
          <p:nvPr/>
        </p:nvCxnSpPr>
        <p:spPr>
          <a:xfrm flipH="1" flipV="1">
            <a:off x="6600151" y="2719317"/>
            <a:ext cx="626445" cy="30586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A22A9BE-D0FA-5B4E-8DA8-487FFD348A39}"/>
              </a:ext>
            </a:extLst>
          </p:cNvPr>
          <p:cNvCxnSpPr>
            <a:cxnSpLocks/>
            <a:stCxn id="36" idx="0"/>
            <a:endCxn id="32" idx="2"/>
          </p:cNvCxnSpPr>
          <p:nvPr/>
        </p:nvCxnSpPr>
        <p:spPr>
          <a:xfrm flipH="1" flipV="1">
            <a:off x="6053403" y="3513806"/>
            <a:ext cx="101788" cy="3222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C7761CF2-7410-9840-AEF3-DC6BADDBFB34}"/>
              </a:ext>
            </a:extLst>
          </p:cNvPr>
          <p:cNvCxnSpPr>
            <a:cxnSpLocks/>
            <a:stCxn id="38" idx="0"/>
          </p:cNvCxnSpPr>
          <p:nvPr/>
        </p:nvCxnSpPr>
        <p:spPr>
          <a:xfrm flipV="1">
            <a:off x="4866195" y="4086098"/>
            <a:ext cx="1083375" cy="41904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EA3E843-2C7A-5B40-9284-5FEDEBA8BFE1}"/>
              </a:ext>
            </a:extLst>
          </p:cNvPr>
          <p:cNvCxnSpPr>
            <a:cxnSpLocks/>
            <a:stCxn id="39" idx="0"/>
          </p:cNvCxnSpPr>
          <p:nvPr/>
        </p:nvCxnSpPr>
        <p:spPr>
          <a:xfrm flipH="1" flipV="1">
            <a:off x="6383143" y="4095580"/>
            <a:ext cx="516240" cy="40217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C237AED-F29D-AE4A-9FEC-0C1B4DDAD54B}"/>
              </a:ext>
            </a:extLst>
          </p:cNvPr>
          <p:cNvCxnSpPr>
            <a:cxnSpLocks/>
            <a:stCxn id="37" idx="0"/>
            <a:endCxn id="36" idx="2"/>
          </p:cNvCxnSpPr>
          <p:nvPr/>
        </p:nvCxnSpPr>
        <p:spPr>
          <a:xfrm flipV="1">
            <a:off x="6053403" y="4076123"/>
            <a:ext cx="101788" cy="125898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A9798959-862A-B84F-9F11-04CF76774E8F}"/>
              </a:ext>
            </a:extLst>
          </p:cNvPr>
          <p:cNvCxnSpPr>
            <a:cxnSpLocks/>
            <a:stCxn id="35" idx="0"/>
            <a:endCxn id="33" idx="2"/>
          </p:cNvCxnSpPr>
          <p:nvPr/>
        </p:nvCxnSpPr>
        <p:spPr>
          <a:xfrm flipH="1" flipV="1">
            <a:off x="7226596" y="3505242"/>
            <a:ext cx="679637" cy="46153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AE5272E-7C33-1449-9AD8-8E5962147239}"/>
              </a:ext>
            </a:extLst>
          </p:cNvPr>
          <p:cNvCxnSpPr>
            <a:cxnSpLocks/>
            <a:stCxn id="35" idx="0"/>
            <a:endCxn id="34" idx="2"/>
          </p:cNvCxnSpPr>
          <p:nvPr/>
        </p:nvCxnSpPr>
        <p:spPr>
          <a:xfrm flipV="1">
            <a:off x="7906233" y="3505241"/>
            <a:ext cx="365111" cy="4615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64F2A5C-EC52-7D43-BE5A-7E33E20A417B}"/>
              </a:ext>
            </a:extLst>
          </p:cNvPr>
          <p:cNvCxnSpPr>
            <a:cxnSpLocks/>
            <a:stCxn id="40" idx="0"/>
            <a:endCxn id="35" idx="2"/>
          </p:cNvCxnSpPr>
          <p:nvPr/>
        </p:nvCxnSpPr>
        <p:spPr>
          <a:xfrm flipH="1" flipV="1">
            <a:off x="7906233" y="4206802"/>
            <a:ext cx="9679" cy="112830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2" name="Curved Connector 51">
            <a:extLst>
              <a:ext uri="{FF2B5EF4-FFF2-40B4-BE49-F238E27FC236}">
                <a16:creationId xmlns:a16="http://schemas.microsoft.com/office/drawing/2014/main" id="{9F1B70EF-FCE9-544D-A3E2-C6850644065D}"/>
              </a:ext>
            </a:extLst>
          </p:cNvPr>
          <p:cNvCxnSpPr>
            <a:cxnSpLocks/>
            <a:stCxn id="38" idx="2"/>
            <a:endCxn id="37" idx="1"/>
          </p:cNvCxnSpPr>
          <p:nvPr/>
        </p:nvCxnSpPr>
        <p:spPr>
          <a:xfrm rot="16200000" flipH="1">
            <a:off x="4729704" y="4881659"/>
            <a:ext cx="756029" cy="483046"/>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3" name="Curved Connector 52">
            <a:extLst>
              <a:ext uri="{FF2B5EF4-FFF2-40B4-BE49-F238E27FC236}">
                <a16:creationId xmlns:a16="http://schemas.microsoft.com/office/drawing/2014/main" id="{4BEC5973-1BCE-664A-B995-AB48B37280E8}"/>
              </a:ext>
            </a:extLst>
          </p:cNvPr>
          <p:cNvCxnSpPr>
            <a:cxnSpLocks/>
            <a:endCxn id="38" idx="3"/>
          </p:cNvCxnSpPr>
          <p:nvPr/>
        </p:nvCxnSpPr>
        <p:spPr>
          <a:xfrm rot="16200000" flipV="1">
            <a:off x="5264220" y="4901779"/>
            <a:ext cx="709953" cy="156702"/>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AC14122-2E74-0546-86D9-28F8B76815BD}"/>
              </a:ext>
            </a:extLst>
          </p:cNvPr>
          <p:cNvCxnSpPr>
            <a:cxnSpLocks/>
          </p:cNvCxnSpPr>
          <p:nvPr/>
        </p:nvCxnSpPr>
        <p:spPr>
          <a:xfrm flipH="1" flipV="1">
            <a:off x="6698543" y="2701562"/>
            <a:ext cx="1572801" cy="32361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2451F59-310E-9A48-9E30-218AB63F5E67}"/>
              </a:ext>
            </a:extLst>
          </p:cNvPr>
          <p:cNvCxnSpPr>
            <a:cxnSpLocks/>
            <a:stCxn id="38" idx="0"/>
          </p:cNvCxnSpPr>
          <p:nvPr/>
        </p:nvCxnSpPr>
        <p:spPr>
          <a:xfrm flipV="1">
            <a:off x="4866195" y="3513806"/>
            <a:ext cx="1083375" cy="9913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322DCF6-2DC2-B64F-AF0D-CE5FD00DAE6F}"/>
              </a:ext>
            </a:extLst>
          </p:cNvPr>
          <p:cNvCxnSpPr>
            <a:cxnSpLocks/>
            <a:stCxn id="38" idx="0"/>
          </p:cNvCxnSpPr>
          <p:nvPr/>
        </p:nvCxnSpPr>
        <p:spPr>
          <a:xfrm flipV="1">
            <a:off x="4866195" y="2701562"/>
            <a:ext cx="831353" cy="180357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49235EB3-2F8F-F442-B655-8D02B6DAE59C}"/>
              </a:ext>
            </a:extLst>
          </p:cNvPr>
          <p:cNvCxnSpPr>
            <a:cxnSpLocks/>
            <a:stCxn id="39" idx="0"/>
          </p:cNvCxnSpPr>
          <p:nvPr/>
        </p:nvCxnSpPr>
        <p:spPr>
          <a:xfrm flipH="1" flipV="1">
            <a:off x="6510529" y="3473864"/>
            <a:ext cx="388854" cy="10238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8" name="Curved Connector 57">
            <a:extLst>
              <a:ext uri="{FF2B5EF4-FFF2-40B4-BE49-F238E27FC236}">
                <a16:creationId xmlns:a16="http://schemas.microsoft.com/office/drawing/2014/main" id="{A47F5044-EDAE-5748-A97E-E3F29554FB71}"/>
              </a:ext>
            </a:extLst>
          </p:cNvPr>
          <p:cNvCxnSpPr>
            <a:cxnSpLocks/>
          </p:cNvCxnSpPr>
          <p:nvPr/>
        </p:nvCxnSpPr>
        <p:spPr>
          <a:xfrm rot="16200000" flipV="1">
            <a:off x="5998414" y="3213681"/>
            <a:ext cx="1134530" cy="110296"/>
          </a:xfrm>
          <a:prstGeom prst="curvedConnector3">
            <a:avLst>
              <a:gd name="adj1" fmla="val 75907"/>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9" name="Curved Connector 58">
            <a:extLst>
              <a:ext uri="{FF2B5EF4-FFF2-40B4-BE49-F238E27FC236}">
                <a16:creationId xmlns:a16="http://schemas.microsoft.com/office/drawing/2014/main" id="{33DD9DBA-8880-F940-A6C0-06A1B7DC2180}"/>
              </a:ext>
            </a:extLst>
          </p:cNvPr>
          <p:cNvCxnSpPr>
            <a:cxnSpLocks/>
            <a:stCxn id="38" idx="1"/>
            <a:endCxn id="30" idx="1"/>
          </p:cNvCxnSpPr>
          <p:nvPr/>
        </p:nvCxnSpPr>
        <p:spPr>
          <a:xfrm rot="10800000" flipH="1">
            <a:off x="4191544" y="2581547"/>
            <a:ext cx="1226277" cy="2043606"/>
          </a:xfrm>
          <a:prstGeom prst="curvedConnector3">
            <a:avLst>
              <a:gd name="adj1" fmla="val -1398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Curved Connector 59">
            <a:extLst>
              <a:ext uri="{FF2B5EF4-FFF2-40B4-BE49-F238E27FC236}">
                <a16:creationId xmlns:a16="http://schemas.microsoft.com/office/drawing/2014/main" id="{3DBD2BC5-992A-8E40-9671-04534EB508EA}"/>
              </a:ext>
            </a:extLst>
          </p:cNvPr>
          <p:cNvCxnSpPr>
            <a:cxnSpLocks/>
            <a:stCxn id="38" idx="1"/>
            <a:endCxn id="29" idx="1"/>
          </p:cNvCxnSpPr>
          <p:nvPr/>
        </p:nvCxnSpPr>
        <p:spPr>
          <a:xfrm rot="10800000" flipH="1">
            <a:off x="4191544" y="2125265"/>
            <a:ext cx="1559379" cy="2499888"/>
          </a:xfrm>
          <a:prstGeom prst="curvedConnector3">
            <a:avLst>
              <a:gd name="adj1" fmla="val -10995"/>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5D5768B2-F175-8B44-B970-84C6E08E18E4}"/>
              </a:ext>
            </a:extLst>
          </p:cNvPr>
          <p:cNvCxnSpPr>
            <a:cxnSpLocks/>
          </p:cNvCxnSpPr>
          <p:nvPr/>
        </p:nvCxnSpPr>
        <p:spPr>
          <a:xfrm flipH="1" flipV="1">
            <a:off x="7122523" y="3513806"/>
            <a:ext cx="739653" cy="18213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9F7FD7FC-87A4-EC4B-A3BF-F1BFD0B65509}"/>
              </a:ext>
            </a:extLst>
          </p:cNvPr>
          <p:cNvCxnSpPr>
            <a:cxnSpLocks/>
          </p:cNvCxnSpPr>
          <p:nvPr/>
        </p:nvCxnSpPr>
        <p:spPr>
          <a:xfrm flipV="1">
            <a:off x="8023860" y="3513806"/>
            <a:ext cx="566702" cy="18213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Curved Connector 62">
            <a:extLst>
              <a:ext uri="{FF2B5EF4-FFF2-40B4-BE49-F238E27FC236}">
                <a16:creationId xmlns:a16="http://schemas.microsoft.com/office/drawing/2014/main" id="{4A6367B3-972D-C34C-A417-5F35EDC8FD5B}"/>
              </a:ext>
            </a:extLst>
          </p:cNvPr>
          <p:cNvCxnSpPr>
            <a:cxnSpLocks/>
            <a:endCxn id="30" idx="3"/>
          </p:cNvCxnSpPr>
          <p:nvPr/>
        </p:nvCxnSpPr>
        <p:spPr>
          <a:xfrm rot="16200000" flipV="1">
            <a:off x="6230168" y="3049922"/>
            <a:ext cx="2753559" cy="1816809"/>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Curved Connector 63">
            <a:extLst>
              <a:ext uri="{FF2B5EF4-FFF2-40B4-BE49-F238E27FC236}">
                <a16:creationId xmlns:a16="http://schemas.microsoft.com/office/drawing/2014/main" id="{D3C8DCE2-B934-F440-A3FB-88A96E1ED268}"/>
              </a:ext>
            </a:extLst>
          </p:cNvPr>
          <p:cNvCxnSpPr>
            <a:cxnSpLocks/>
            <a:stCxn id="40" idx="3"/>
            <a:endCxn id="29" idx="3"/>
          </p:cNvCxnSpPr>
          <p:nvPr/>
        </p:nvCxnSpPr>
        <p:spPr>
          <a:xfrm flipH="1" flipV="1">
            <a:off x="6698543" y="2125265"/>
            <a:ext cx="1892019" cy="3329856"/>
          </a:xfrm>
          <a:prstGeom prst="curvedConnector3">
            <a:avLst>
              <a:gd name="adj1" fmla="val -906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Curved Connector 64">
            <a:extLst>
              <a:ext uri="{FF2B5EF4-FFF2-40B4-BE49-F238E27FC236}">
                <a16:creationId xmlns:a16="http://schemas.microsoft.com/office/drawing/2014/main" id="{3239AFB6-215C-0F49-BF0D-1497FE94FFCD}"/>
              </a:ext>
            </a:extLst>
          </p:cNvPr>
          <p:cNvCxnSpPr>
            <a:cxnSpLocks/>
          </p:cNvCxnSpPr>
          <p:nvPr/>
        </p:nvCxnSpPr>
        <p:spPr>
          <a:xfrm rot="5400000" flipH="1" flipV="1">
            <a:off x="5993193" y="2635231"/>
            <a:ext cx="779901" cy="1"/>
          </a:xfrm>
          <a:prstGeom prst="curvedConnector3">
            <a:avLst>
              <a:gd name="adj1" fmla="val 50000"/>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6" name="Curved Connector 65">
            <a:extLst>
              <a:ext uri="{FF2B5EF4-FFF2-40B4-BE49-F238E27FC236}">
                <a16:creationId xmlns:a16="http://schemas.microsoft.com/office/drawing/2014/main" id="{85E6AE4D-9338-964D-98E5-71B1DFBE3257}"/>
              </a:ext>
            </a:extLst>
          </p:cNvPr>
          <p:cNvCxnSpPr>
            <a:cxnSpLocks/>
            <a:endCxn id="29" idx="3"/>
          </p:cNvCxnSpPr>
          <p:nvPr/>
        </p:nvCxnSpPr>
        <p:spPr>
          <a:xfrm rot="16200000" flipV="1">
            <a:off x="6519944" y="2303864"/>
            <a:ext cx="899918" cy="542721"/>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7" name="Curved Connector 66">
            <a:extLst>
              <a:ext uri="{FF2B5EF4-FFF2-40B4-BE49-F238E27FC236}">
                <a16:creationId xmlns:a16="http://schemas.microsoft.com/office/drawing/2014/main" id="{557435E2-0340-C241-A8D7-A16271ADA68B}"/>
              </a:ext>
            </a:extLst>
          </p:cNvPr>
          <p:cNvCxnSpPr>
            <a:cxnSpLocks/>
            <a:stCxn id="34" idx="0"/>
            <a:endCxn id="29" idx="3"/>
          </p:cNvCxnSpPr>
          <p:nvPr/>
        </p:nvCxnSpPr>
        <p:spPr>
          <a:xfrm rot="16200000" flipV="1">
            <a:off x="7034985" y="1788823"/>
            <a:ext cx="899916" cy="1572801"/>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8" name="Curved Connector 67">
            <a:extLst>
              <a:ext uri="{FF2B5EF4-FFF2-40B4-BE49-F238E27FC236}">
                <a16:creationId xmlns:a16="http://schemas.microsoft.com/office/drawing/2014/main" id="{708B36D6-6EBD-8843-B2BD-E2971EA77AFA}"/>
              </a:ext>
            </a:extLst>
          </p:cNvPr>
          <p:cNvCxnSpPr>
            <a:cxnSpLocks/>
            <a:stCxn id="31" idx="0"/>
            <a:endCxn id="29" idx="1"/>
          </p:cNvCxnSpPr>
          <p:nvPr/>
        </p:nvCxnSpPr>
        <p:spPr>
          <a:xfrm rot="5400000" flipH="1" flipV="1">
            <a:off x="4856271" y="2141443"/>
            <a:ext cx="910829" cy="878476"/>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Curved Connector 68">
            <a:extLst>
              <a:ext uri="{FF2B5EF4-FFF2-40B4-BE49-F238E27FC236}">
                <a16:creationId xmlns:a16="http://schemas.microsoft.com/office/drawing/2014/main" id="{D59D7816-D2CC-3640-A699-2C69965FC6DE}"/>
              </a:ext>
            </a:extLst>
          </p:cNvPr>
          <p:cNvCxnSpPr>
            <a:cxnSpLocks/>
          </p:cNvCxnSpPr>
          <p:nvPr/>
        </p:nvCxnSpPr>
        <p:spPr>
          <a:xfrm flipH="1" flipV="1">
            <a:off x="6698543" y="2581547"/>
            <a:ext cx="1676720" cy="1505240"/>
          </a:xfrm>
          <a:prstGeom prst="curvedConnector3">
            <a:avLst>
              <a:gd name="adj1" fmla="val -3827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634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10BE-BE7C-EF47-9C6D-19D50A886B63}"/>
              </a:ext>
            </a:extLst>
          </p:cNvPr>
          <p:cNvSpPr>
            <a:spLocks noGrp="1"/>
          </p:cNvSpPr>
          <p:nvPr>
            <p:ph type="title"/>
          </p:nvPr>
        </p:nvSpPr>
        <p:spPr/>
        <p:txBody>
          <a:bodyPr/>
          <a:lstStyle/>
          <a:p>
            <a:r>
              <a:rPr lang="en-US" dirty="0"/>
              <a:t>Pre-processing the graph for effective representation</a:t>
            </a:r>
          </a:p>
        </p:txBody>
      </p:sp>
      <p:sp>
        <p:nvSpPr>
          <p:cNvPr id="4" name="Slide Number Placeholder 3">
            <a:extLst>
              <a:ext uri="{FF2B5EF4-FFF2-40B4-BE49-F238E27FC236}">
                <a16:creationId xmlns:a16="http://schemas.microsoft.com/office/drawing/2014/main" id="{9AA93C83-1F6C-1946-9BD5-5C843C85AEC1}"/>
              </a:ext>
            </a:extLst>
          </p:cNvPr>
          <p:cNvSpPr>
            <a:spLocks noGrp="1"/>
          </p:cNvSpPr>
          <p:nvPr>
            <p:ph type="sldNum" sz="quarter" idx="12"/>
          </p:nvPr>
        </p:nvSpPr>
        <p:spPr/>
        <p:txBody>
          <a:bodyPr/>
          <a:lstStyle/>
          <a:p>
            <a:fld id="{D16E8644-56AA-684B-9DBC-ADA31CD241C1}" type="slidenum">
              <a:rPr lang="en-US" smtClean="0"/>
              <a:t>12</a:t>
            </a:fld>
            <a:endParaRPr lang="en-US"/>
          </a:p>
        </p:txBody>
      </p:sp>
      <p:sp>
        <p:nvSpPr>
          <p:cNvPr id="5" name="Rectangle 4">
            <a:extLst>
              <a:ext uri="{FF2B5EF4-FFF2-40B4-BE49-F238E27FC236}">
                <a16:creationId xmlns:a16="http://schemas.microsoft.com/office/drawing/2014/main" id="{ABFCE731-47F7-AB44-9127-8E235F7FF8B0}"/>
              </a:ext>
            </a:extLst>
          </p:cNvPr>
          <p:cNvSpPr/>
          <p:nvPr/>
        </p:nvSpPr>
        <p:spPr>
          <a:xfrm>
            <a:off x="5750923" y="2005250"/>
            <a:ext cx="947620"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New York</a:t>
            </a:r>
          </a:p>
        </p:txBody>
      </p:sp>
      <p:sp>
        <p:nvSpPr>
          <p:cNvPr id="6" name="Rectangle 5">
            <a:extLst>
              <a:ext uri="{FF2B5EF4-FFF2-40B4-BE49-F238E27FC236}">
                <a16:creationId xmlns:a16="http://schemas.microsoft.com/office/drawing/2014/main" id="{60055A9C-BB0C-8941-A5C4-EC6628BC0538}"/>
              </a:ext>
            </a:extLst>
          </p:cNvPr>
          <p:cNvSpPr/>
          <p:nvPr/>
        </p:nvSpPr>
        <p:spPr>
          <a:xfrm>
            <a:off x="5417821" y="2461532"/>
            <a:ext cx="128072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New York City</a:t>
            </a:r>
          </a:p>
        </p:txBody>
      </p:sp>
      <p:sp>
        <p:nvSpPr>
          <p:cNvPr id="7" name="Rectangle 6">
            <a:extLst>
              <a:ext uri="{FF2B5EF4-FFF2-40B4-BE49-F238E27FC236}">
                <a16:creationId xmlns:a16="http://schemas.microsoft.com/office/drawing/2014/main" id="{DCCBE387-6D33-6A4E-BE60-4B3984FD9DCD}"/>
              </a:ext>
            </a:extLst>
          </p:cNvPr>
          <p:cNvSpPr/>
          <p:nvPr/>
        </p:nvSpPr>
        <p:spPr>
          <a:xfrm>
            <a:off x="4395653" y="3036095"/>
            <a:ext cx="953588"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745 9</a:t>
            </a:r>
            <a:r>
              <a:rPr lang="en-US" sz="1300" baseline="30000" dirty="0">
                <a:solidFill>
                  <a:schemeClr val="tx1"/>
                </a:solidFill>
                <a:latin typeface="Franklin Gothic Book" panose="020B0503020102020204" pitchFamily="34" charset="0"/>
              </a:rPr>
              <a:t>th</a:t>
            </a:r>
            <a:r>
              <a:rPr lang="en-US" sz="1300" dirty="0">
                <a:solidFill>
                  <a:schemeClr val="tx1"/>
                </a:solidFill>
                <a:latin typeface="Franklin Gothic Book" panose="020B0503020102020204" pitchFamily="34" charset="0"/>
              </a:rPr>
              <a:t> Ave</a:t>
            </a:r>
          </a:p>
        </p:txBody>
      </p:sp>
      <p:sp>
        <p:nvSpPr>
          <p:cNvPr id="8" name="Rectangle 7">
            <a:extLst>
              <a:ext uri="{FF2B5EF4-FFF2-40B4-BE49-F238E27FC236}">
                <a16:creationId xmlns:a16="http://schemas.microsoft.com/office/drawing/2014/main" id="{C9557855-CE04-3A48-9F15-C56617139480}"/>
              </a:ext>
            </a:extLst>
          </p:cNvPr>
          <p:cNvSpPr/>
          <p:nvPr/>
        </p:nvSpPr>
        <p:spPr>
          <a:xfrm>
            <a:off x="5584372" y="3033746"/>
            <a:ext cx="938063"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Midtown East</a:t>
            </a:r>
          </a:p>
        </p:txBody>
      </p:sp>
      <p:sp>
        <p:nvSpPr>
          <p:cNvPr id="9" name="Rectangle 8">
            <a:extLst>
              <a:ext uri="{FF2B5EF4-FFF2-40B4-BE49-F238E27FC236}">
                <a16:creationId xmlns:a16="http://schemas.microsoft.com/office/drawing/2014/main" id="{AEED5D46-3812-6645-BC96-0A91CA09079F}"/>
              </a:ext>
            </a:extLst>
          </p:cNvPr>
          <p:cNvSpPr/>
          <p:nvPr/>
        </p:nvSpPr>
        <p:spPr>
          <a:xfrm>
            <a:off x="6757565" y="3025182"/>
            <a:ext cx="938061"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Gramercy/</a:t>
            </a:r>
          </a:p>
          <a:p>
            <a:pPr algn="ctr"/>
            <a:r>
              <a:rPr lang="en-US" sz="1300" dirty="0">
                <a:solidFill>
                  <a:schemeClr val="tx1"/>
                </a:solidFill>
                <a:latin typeface="Franklin Gothic Book" panose="020B0503020102020204" pitchFamily="34" charset="0"/>
              </a:rPr>
              <a:t>Flatiron</a:t>
            </a:r>
          </a:p>
        </p:txBody>
      </p:sp>
      <p:sp>
        <p:nvSpPr>
          <p:cNvPr id="10" name="Rectangle 9">
            <a:extLst>
              <a:ext uri="{FF2B5EF4-FFF2-40B4-BE49-F238E27FC236}">
                <a16:creationId xmlns:a16="http://schemas.microsoft.com/office/drawing/2014/main" id="{22857100-188F-3943-9FF2-4974A21DA98F}"/>
              </a:ext>
            </a:extLst>
          </p:cNvPr>
          <p:cNvSpPr/>
          <p:nvPr/>
        </p:nvSpPr>
        <p:spPr>
          <a:xfrm>
            <a:off x="7862176" y="3025181"/>
            <a:ext cx="818335"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Flatiron/</a:t>
            </a:r>
          </a:p>
          <a:p>
            <a:pPr algn="ctr"/>
            <a:r>
              <a:rPr lang="en-US" sz="1300" dirty="0">
                <a:solidFill>
                  <a:schemeClr val="tx1"/>
                </a:solidFill>
                <a:latin typeface="Franklin Gothic Book" panose="020B0503020102020204" pitchFamily="34" charset="0"/>
              </a:rPr>
              <a:t>Union Sq.</a:t>
            </a:r>
          </a:p>
        </p:txBody>
      </p:sp>
      <p:sp>
        <p:nvSpPr>
          <p:cNvPr id="11" name="Rectangle 10">
            <a:extLst>
              <a:ext uri="{FF2B5EF4-FFF2-40B4-BE49-F238E27FC236}">
                <a16:creationId xmlns:a16="http://schemas.microsoft.com/office/drawing/2014/main" id="{FC6B2E2B-A99D-6D40-81DB-C28E971BCE11}"/>
              </a:ext>
            </a:extLst>
          </p:cNvPr>
          <p:cNvSpPr/>
          <p:nvPr/>
        </p:nvSpPr>
        <p:spPr>
          <a:xfrm>
            <a:off x="7437202" y="3966772"/>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Flatiron</a:t>
            </a:r>
          </a:p>
        </p:txBody>
      </p:sp>
      <p:sp>
        <p:nvSpPr>
          <p:cNvPr id="12" name="Rectangle 11">
            <a:extLst>
              <a:ext uri="{FF2B5EF4-FFF2-40B4-BE49-F238E27FC236}">
                <a16:creationId xmlns:a16="http://schemas.microsoft.com/office/drawing/2014/main" id="{B7CA8385-72F0-E641-B26C-F7F15E74B62C}"/>
              </a:ext>
            </a:extLst>
          </p:cNvPr>
          <p:cNvSpPr/>
          <p:nvPr/>
        </p:nvSpPr>
        <p:spPr>
          <a:xfrm>
            <a:off x="5686160" y="3836093"/>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East 50s</a:t>
            </a:r>
          </a:p>
        </p:txBody>
      </p:sp>
      <p:sp>
        <p:nvSpPr>
          <p:cNvPr id="13" name="Rectangle 12">
            <a:extLst>
              <a:ext uri="{FF2B5EF4-FFF2-40B4-BE49-F238E27FC236}">
                <a16:creationId xmlns:a16="http://schemas.microsoft.com/office/drawing/2014/main" id="{A367D49B-B9E8-4540-89E6-ECFEC00C2E99}"/>
              </a:ext>
            </a:extLst>
          </p:cNvPr>
          <p:cNvSpPr/>
          <p:nvPr/>
        </p:nvSpPr>
        <p:spPr>
          <a:xfrm>
            <a:off x="5349241" y="5335105"/>
            <a:ext cx="1408324" cy="332183"/>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520 Madison Ave</a:t>
            </a:r>
          </a:p>
        </p:txBody>
      </p:sp>
      <p:sp>
        <p:nvSpPr>
          <p:cNvPr id="14" name="Rectangle 13">
            <a:extLst>
              <a:ext uri="{FF2B5EF4-FFF2-40B4-BE49-F238E27FC236}">
                <a16:creationId xmlns:a16="http://schemas.microsoft.com/office/drawing/2014/main" id="{AC8CC7EB-59CB-0E42-86E5-547ADA8E17E6}"/>
              </a:ext>
            </a:extLst>
          </p:cNvPr>
          <p:cNvSpPr/>
          <p:nvPr/>
        </p:nvSpPr>
        <p:spPr>
          <a:xfrm>
            <a:off x="4191544" y="4505138"/>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11 East 53</a:t>
            </a:r>
            <a:r>
              <a:rPr lang="en-US" sz="1300" baseline="30000" dirty="0">
                <a:solidFill>
                  <a:schemeClr val="tx1"/>
                </a:solidFill>
                <a:latin typeface="Franklin Gothic Book" panose="020B0503020102020204" pitchFamily="34" charset="0"/>
              </a:rPr>
              <a:t>rd</a:t>
            </a:r>
            <a:r>
              <a:rPr lang="en-US" sz="1300" dirty="0">
                <a:solidFill>
                  <a:schemeClr val="tx1"/>
                </a:solidFill>
                <a:latin typeface="Franklin Gothic Book" panose="020B0503020102020204" pitchFamily="34" charset="0"/>
              </a:rPr>
              <a:t> St.</a:t>
            </a:r>
          </a:p>
        </p:txBody>
      </p:sp>
      <p:sp>
        <p:nvSpPr>
          <p:cNvPr id="15" name="Rectangle 14">
            <a:extLst>
              <a:ext uri="{FF2B5EF4-FFF2-40B4-BE49-F238E27FC236}">
                <a16:creationId xmlns:a16="http://schemas.microsoft.com/office/drawing/2014/main" id="{91B0F60D-4167-E446-8EFA-365E8EBA5E4B}"/>
              </a:ext>
            </a:extLst>
          </p:cNvPr>
          <p:cNvSpPr/>
          <p:nvPr/>
        </p:nvSpPr>
        <p:spPr>
          <a:xfrm>
            <a:off x="6224732" y="4497751"/>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357 East 50</a:t>
            </a:r>
            <a:r>
              <a:rPr lang="en-US" sz="1300" baseline="30000" dirty="0">
                <a:solidFill>
                  <a:schemeClr val="tx1"/>
                </a:solidFill>
                <a:latin typeface="Franklin Gothic Book" panose="020B0503020102020204" pitchFamily="34" charset="0"/>
              </a:rPr>
              <a:t>th</a:t>
            </a:r>
            <a:r>
              <a:rPr lang="en-US" sz="1300" dirty="0">
                <a:solidFill>
                  <a:schemeClr val="tx1"/>
                </a:solidFill>
                <a:latin typeface="Franklin Gothic Book" panose="020B0503020102020204" pitchFamily="34" charset="0"/>
              </a:rPr>
              <a:t> St.</a:t>
            </a:r>
          </a:p>
        </p:txBody>
      </p:sp>
      <p:sp>
        <p:nvSpPr>
          <p:cNvPr id="16" name="Rectangle 15">
            <a:extLst>
              <a:ext uri="{FF2B5EF4-FFF2-40B4-BE49-F238E27FC236}">
                <a16:creationId xmlns:a16="http://schemas.microsoft.com/office/drawing/2014/main" id="{68013578-F0EF-D648-B136-BDA9BB1BC2AD}"/>
              </a:ext>
            </a:extLst>
          </p:cNvPr>
          <p:cNvSpPr/>
          <p:nvPr/>
        </p:nvSpPr>
        <p:spPr>
          <a:xfrm>
            <a:off x="7241260" y="5335106"/>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00" dirty="0">
                <a:solidFill>
                  <a:schemeClr val="tx1"/>
                </a:solidFill>
                <a:latin typeface="Franklin Gothic Book" panose="020B0503020102020204" pitchFamily="34" charset="0"/>
              </a:rPr>
              <a:t>41 Madison Ave</a:t>
            </a:r>
          </a:p>
        </p:txBody>
      </p:sp>
      <p:cxnSp>
        <p:nvCxnSpPr>
          <p:cNvPr id="17" name="Straight Arrow Connector 16">
            <a:extLst>
              <a:ext uri="{FF2B5EF4-FFF2-40B4-BE49-F238E27FC236}">
                <a16:creationId xmlns:a16="http://schemas.microsoft.com/office/drawing/2014/main" id="{914EF913-E618-4B4A-8801-258F6EC9801F}"/>
              </a:ext>
            </a:extLst>
          </p:cNvPr>
          <p:cNvCxnSpPr>
            <a:stCxn id="6" idx="0"/>
            <a:endCxn id="5" idx="2"/>
          </p:cNvCxnSpPr>
          <p:nvPr/>
        </p:nvCxnSpPr>
        <p:spPr>
          <a:xfrm flipV="1">
            <a:off x="6058182" y="2245280"/>
            <a:ext cx="166551" cy="21625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7BAA618-897A-8948-9430-84D09A28CFCF}"/>
              </a:ext>
            </a:extLst>
          </p:cNvPr>
          <p:cNvCxnSpPr>
            <a:cxnSpLocks/>
            <a:stCxn id="7" idx="0"/>
          </p:cNvCxnSpPr>
          <p:nvPr/>
        </p:nvCxnSpPr>
        <p:spPr>
          <a:xfrm flipV="1">
            <a:off x="4872447" y="2701563"/>
            <a:ext cx="545374" cy="3345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6BF7F26-3567-7246-8CFE-977AB71EC5BF}"/>
              </a:ext>
            </a:extLst>
          </p:cNvPr>
          <p:cNvCxnSpPr>
            <a:cxnSpLocks/>
            <a:stCxn id="8" idx="0"/>
            <a:endCxn id="6" idx="2"/>
          </p:cNvCxnSpPr>
          <p:nvPr/>
        </p:nvCxnSpPr>
        <p:spPr>
          <a:xfrm flipV="1">
            <a:off x="6053403" y="2701562"/>
            <a:ext cx="4779" cy="33218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699FECB-DEF8-F142-9FE9-992511DCE0CE}"/>
              </a:ext>
            </a:extLst>
          </p:cNvPr>
          <p:cNvCxnSpPr>
            <a:cxnSpLocks/>
          </p:cNvCxnSpPr>
          <p:nvPr/>
        </p:nvCxnSpPr>
        <p:spPr>
          <a:xfrm flipH="1" flipV="1">
            <a:off x="6600151" y="2719317"/>
            <a:ext cx="626445" cy="30586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F065771-6F3E-7245-B065-56DFAEB33E83}"/>
              </a:ext>
            </a:extLst>
          </p:cNvPr>
          <p:cNvCxnSpPr>
            <a:cxnSpLocks/>
            <a:stCxn id="12" idx="0"/>
            <a:endCxn id="8" idx="2"/>
          </p:cNvCxnSpPr>
          <p:nvPr/>
        </p:nvCxnSpPr>
        <p:spPr>
          <a:xfrm flipH="1" flipV="1">
            <a:off x="6053403" y="3513806"/>
            <a:ext cx="101788" cy="3222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3CC2E05-6716-1B48-AA30-7E6BDC65CAB5}"/>
              </a:ext>
            </a:extLst>
          </p:cNvPr>
          <p:cNvCxnSpPr>
            <a:cxnSpLocks/>
            <a:stCxn id="14" idx="0"/>
          </p:cNvCxnSpPr>
          <p:nvPr/>
        </p:nvCxnSpPr>
        <p:spPr>
          <a:xfrm flipV="1">
            <a:off x="4866195" y="4086098"/>
            <a:ext cx="1083375" cy="41904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4A84FC8-A428-034D-B3AE-0F13275A760C}"/>
              </a:ext>
            </a:extLst>
          </p:cNvPr>
          <p:cNvCxnSpPr>
            <a:cxnSpLocks/>
            <a:stCxn id="15" idx="0"/>
          </p:cNvCxnSpPr>
          <p:nvPr/>
        </p:nvCxnSpPr>
        <p:spPr>
          <a:xfrm flipH="1" flipV="1">
            <a:off x="6383143" y="4095580"/>
            <a:ext cx="516240" cy="40217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3DE9385-7261-1A46-BD3F-B3FDB5361F16}"/>
              </a:ext>
            </a:extLst>
          </p:cNvPr>
          <p:cNvCxnSpPr>
            <a:cxnSpLocks/>
            <a:stCxn id="13" idx="0"/>
            <a:endCxn id="12" idx="2"/>
          </p:cNvCxnSpPr>
          <p:nvPr/>
        </p:nvCxnSpPr>
        <p:spPr>
          <a:xfrm flipV="1">
            <a:off x="6053403" y="4076123"/>
            <a:ext cx="101788" cy="125898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B47E34A-C833-D447-9BBB-03B69C2C9B26}"/>
              </a:ext>
            </a:extLst>
          </p:cNvPr>
          <p:cNvCxnSpPr>
            <a:cxnSpLocks/>
            <a:stCxn id="11" idx="0"/>
            <a:endCxn id="9" idx="2"/>
          </p:cNvCxnSpPr>
          <p:nvPr/>
        </p:nvCxnSpPr>
        <p:spPr>
          <a:xfrm flipH="1" flipV="1">
            <a:off x="7226596" y="3505242"/>
            <a:ext cx="679637" cy="46153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E898710-242C-FA4D-A28E-9EFCE1F57232}"/>
              </a:ext>
            </a:extLst>
          </p:cNvPr>
          <p:cNvCxnSpPr>
            <a:cxnSpLocks/>
            <a:stCxn id="11" idx="0"/>
            <a:endCxn id="10" idx="2"/>
          </p:cNvCxnSpPr>
          <p:nvPr/>
        </p:nvCxnSpPr>
        <p:spPr>
          <a:xfrm flipV="1">
            <a:off x="7906233" y="3505241"/>
            <a:ext cx="365111" cy="4615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356AE0E-D718-4E42-AA30-D25A3C071F7F}"/>
              </a:ext>
            </a:extLst>
          </p:cNvPr>
          <p:cNvCxnSpPr>
            <a:cxnSpLocks/>
            <a:stCxn id="16" idx="0"/>
            <a:endCxn id="11" idx="2"/>
          </p:cNvCxnSpPr>
          <p:nvPr/>
        </p:nvCxnSpPr>
        <p:spPr>
          <a:xfrm flipH="1" flipV="1">
            <a:off x="7906233" y="4206802"/>
            <a:ext cx="9679" cy="112830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Curved Connector 27">
            <a:extLst>
              <a:ext uri="{FF2B5EF4-FFF2-40B4-BE49-F238E27FC236}">
                <a16:creationId xmlns:a16="http://schemas.microsoft.com/office/drawing/2014/main" id="{48A5DAD4-77E3-A44A-92FA-E3C7AFAC9BC5}"/>
              </a:ext>
            </a:extLst>
          </p:cNvPr>
          <p:cNvCxnSpPr>
            <a:cxnSpLocks/>
            <a:stCxn id="14" idx="2"/>
            <a:endCxn id="13" idx="1"/>
          </p:cNvCxnSpPr>
          <p:nvPr/>
        </p:nvCxnSpPr>
        <p:spPr>
          <a:xfrm rot="16200000" flipH="1">
            <a:off x="4729704" y="4881659"/>
            <a:ext cx="756029" cy="483046"/>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Curved Connector 28">
            <a:extLst>
              <a:ext uri="{FF2B5EF4-FFF2-40B4-BE49-F238E27FC236}">
                <a16:creationId xmlns:a16="http://schemas.microsoft.com/office/drawing/2014/main" id="{BE603B9C-83B2-D54A-918E-6CB0A8B154AB}"/>
              </a:ext>
            </a:extLst>
          </p:cNvPr>
          <p:cNvCxnSpPr>
            <a:cxnSpLocks/>
            <a:endCxn id="14" idx="3"/>
          </p:cNvCxnSpPr>
          <p:nvPr/>
        </p:nvCxnSpPr>
        <p:spPr>
          <a:xfrm rot="16200000" flipV="1">
            <a:off x="5264220" y="4901779"/>
            <a:ext cx="709953" cy="156702"/>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FCD8A4A-E8EC-CC41-9F0F-74C62CD5EA72}"/>
              </a:ext>
            </a:extLst>
          </p:cNvPr>
          <p:cNvCxnSpPr>
            <a:cxnSpLocks/>
          </p:cNvCxnSpPr>
          <p:nvPr/>
        </p:nvCxnSpPr>
        <p:spPr>
          <a:xfrm flipH="1" flipV="1">
            <a:off x="6698543" y="2701562"/>
            <a:ext cx="1572801" cy="32361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AD65CE2-A667-A14D-ABDD-51EB1AAC16CD}"/>
              </a:ext>
            </a:extLst>
          </p:cNvPr>
          <p:cNvCxnSpPr>
            <a:cxnSpLocks/>
            <a:stCxn id="14" idx="0"/>
          </p:cNvCxnSpPr>
          <p:nvPr/>
        </p:nvCxnSpPr>
        <p:spPr>
          <a:xfrm flipV="1">
            <a:off x="4866195" y="3513806"/>
            <a:ext cx="1083375" cy="9913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BC74C5C-005D-BC44-9E7F-8B917BCEEC4F}"/>
              </a:ext>
            </a:extLst>
          </p:cNvPr>
          <p:cNvCxnSpPr>
            <a:cxnSpLocks/>
            <a:stCxn id="14" idx="0"/>
          </p:cNvCxnSpPr>
          <p:nvPr/>
        </p:nvCxnSpPr>
        <p:spPr>
          <a:xfrm flipV="1">
            <a:off x="4866195" y="2701562"/>
            <a:ext cx="831353" cy="180357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E627FFA-FBD9-AD4B-8F0A-29048713E54B}"/>
              </a:ext>
            </a:extLst>
          </p:cNvPr>
          <p:cNvCxnSpPr>
            <a:cxnSpLocks/>
            <a:stCxn id="15" idx="0"/>
          </p:cNvCxnSpPr>
          <p:nvPr/>
        </p:nvCxnSpPr>
        <p:spPr>
          <a:xfrm flipH="1" flipV="1">
            <a:off x="6510529" y="3473864"/>
            <a:ext cx="388854" cy="10238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4" name="Curved Connector 33">
            <a:extLst>
              <a:ext uri="{FF2B5EF4-FFF2-40B4-BE49-F238E27FC236}">
                <a16:creationId xmlns:a16="http://schemas.microsoft.com/office/drawing/2014/main" id="{B8022D98-E758-F241-A3C5-3B0990A79FB5}"/>
              </a:ext>
            </a:extLst>
          </p:cNvPr>
          <p:cNvCxnSpPr>
            <a:cxnSpLocks/>
          </p:cNvCxnSpPr>
          <p:nvPr/>
        </p:nvCxnSpPr>
        <p:spPr>
          <a:xfrm rot="16200000" flipV="1">
            <a:off x="5998414" y="3213681"/>
            <a:ext cx="1134530" cy="110296"/>
          </a:xfrm>
          <a:prstGeom prst="curvedConnector3">
            <a:avLst>
              <a:gd name="adj1" fmla="val 75907"/>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Curved Connector 34">
            <a:extLst>
              <a:ext uri="{FF2B5EF4-FFF2-40B4-BE49-F238E27FC236}">
                <a16:creationId xmlns:a16="http://schemas.microsoft.com/office/drawing/2014/main" id="{2267BA1D-F1B2-CD4C-8166-C5FA88B273FC}"/>
              </a:ext>
            </a:extLst>
          </p:cNvPr>
          <p:cNvCxnSpPr>
            <a:cxnSpLocks/>
            <a:stCxn id="14" idx="1"/>
            <a:endCxn id="6" idx="1"/>
          </p:cNvCxnSpPr>
          <p:nvPr/>
        </p:nvCxnSpPr>
        <p:spPr>
          <a:xfrm rot="10800000" flipH="1">
            <a:off x="4191544" y="2581547"/>
            <a:ext cx="1226277" cy="2043606"/>
          </a:xfrm>
          <a:prstGeom prst="curvedConnector3">
            <a:avLst>
              <a:gd name="adj1" fmla="val -1398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Curved Connector 35">
            <a:extLst>
              <a:ext uri="{FF2B5EF4-FFF2-40B4-BE49-F238E27FC236}">
                <a16:creationId xmlns:a16="http://schemas.microsoft.com/office/drawing/2014/main" id="{2F43B617-A2DD-8E4F-8FA1-AF582D5D2FD1}"/>
              </a:ext>
            </a:extLst>
          </p:cNvPr>
          <p:cNvCxnSpPr>
            <a:cxnSpLocks/>
            <a:stCxn id="14" idx="1"/>
            <a:endCxn id="5" idx="1"/>
          </p:cNvCxnSpPr>
          <p:nvPr/>
        </p:nvCxnSpPr>
        <p:spPr>
          <a:xfrm rot="10800000" flipH="1">
            <a:off x="4191544" y="2125265"/>
            <a:ext cx="1559379" cy="2499888"/>
          </a:xfrm>
          <a:prstGeom prst="curvedConnector3">
            <a:avLst>
              <a:gd name="adj1" fmla="val -10995"/>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A7305F2-5416-CA41-8F08-DDA120FBABDD}"/>
              </a:ext>
            </a:extLst>
          </p:cNvPr>
          <p:cNvCxnSpPr>
            <a:cxnSpLocks/>
          </p:cNvCxnSpPr>
          <p:nvPr/>
        </p:nvCxnSpPr>
        <p:spPr>
          <a:xfrm flipH="1" flipV="1">
            <a:off x="7122523" y="3513806"/>
            <a:ext cx="739653" cy="18213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EF9D24C-1BC5-F84F-8320-3C7F1AD83864}"/>
              </a:ext>
            </a:extLst>
          </p:cNvPr>
          <p:cNvCxnSpPr>
            <a:cxnSpLocks/>
          </p:cNvCxnSpPr>
          <p:nvPr/>
        </p:nvCxnSpPr>
        <p:spPr>
          <a:xfrm flipV="1">
            <a:off x="8023860" y="3513806"/>
            <a:ext cx="566702" cy="182130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Curved Connector 38">
            <a:extLst>
              <a:ext uri="{FF2B5EF4-FFF2-40B4-BE49-F238E27FC236}">
                <a16:creationId xmlns:a16="http://schemas.microsoft.com/office/drawing/2014/main" id="{F3A75B96-6CCB-4F4C-B3B3-0FD797B70D6E}"/>
              </a:ext>
            </a:extLst>
          </p:cNvPr>
          <p:cNvCxnSpPr>
            <a:cxnSpLocks/>
            <a:endCxn id="6" idx="3"/>
          </p:cNvCxnSpPr>
          <p:nvPr/>
        </p:nvCxnSpPr>
        <p:spPr>
          <a:xfrm rot="16200000" flipV="1">
            <a:off x="6230168" y="3049922"/>
            <a:ext cx="2753559" cy="1816809"/>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Curved Connector 39">
            <a:extLst>
              <a:ext uri="{FF2B5EF4-FFF2-40B4-BE49-F238E27FC236}">
                <a16:creationId xmlns:a16="http://schemas.microsoft.com/office/drawing/2014/main" id="{D53B0C0D-2AB7-8C40-96E6-8E2A0A8867B5}"/>
              </a:ext>
            </a:extLst>
          </p:cNvPr>
          <p:cNvCxnSpPr>
            <a:cxnSpLocks/>
            <a:stCxn id="16" idx="3"/>
            <a:endCxn id="5" idx="3"/>
          </p:cNvCxnSpPr>
          <p:nvPr/>
        </p:nvCxnSpPr>
        <p:spPr>
          <a:xfrm flipH="1" flipV="1">
            <a:off x="6698543" y="2125265"/>
            <a:ext cx="1892019" cy="3329856"/>
          </a:xfrm>
          <a:prstGeom prst="curvedConnector3">
            <a:avLst>
              <a:gd name="adj1" fmla="val -906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Curved Connector 40">
            <a:extLst>
              <a:ext uri="{FF2B5EF4-FFF2-40B4-BE49-F238E27FC236}">
                <a16:creationId xmlns:a16="http://schemas.microsoft.com/office/drawing/2014/main" id="{04858DF6-18F3-4642-AAAF-2D52274D3F97}"/>
              </a:ext>
            </a:extLst>
          </p:cNvPr>
          <p:cNvCxnSpPr>
            <a:cxnSpLocks/>
          </p:cNvCxnSpPr>
          <p:nvPr/>
        </p:nvCxnSpPr>
        <p:spPr>
          <a:xfrm rot="5400000" flipH="1" flipV="1">
            <a:off x="5993193" y="2635231"/>
            <a:ext cx="779901" cy="1"/>
          </a:xfrm>
          <a:prstGeom prst="curvedConnector3">
            <a:avLst>
              <a:gd name="adj1" fmla="val 50000"/>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Curved Connector 41">
            <a:extLst>
              <a:ext uri="{FF2B5EF4-FFF2-40B4-BE49-F238E27FC236}">
                <a16:creationId xmlns:a16="http://schemas.microsoft.com/office/drawing/2014/main" id="{F153253B-888F-AD4D-A283-F9B539ADB9FF}"/>
              </a:ext>
            </a:extLst>
          </p:cNvPr>
          <p:cNvCxnSpPr>
            <a:cxnSpLocks/>
            <a:endCxn id="5" idx="3"/>
          </p:cNvCxnSpPr>
          <p:nvPr/>
        </p:nvCxnSpPr>
        <p:spPr>
          <a:xfrm rot="16200000" flipV="1">
            <a:off x="6519944" y="2303864"/>
            <a:ext cx="899918" cy="542721"/>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Curved Connector 42">
            <a:extLst>
              <a:ext uri="{FF2B5EF4-FFF2-40B4-BE49-F238E27FC236}">
                <a16:creationId xmlns:a16="http://schemas.microsoft.com/office/drawing/2014/main" id="{CF49710B-D23E-B54E-A0A1-6E55B3426AD0}"/>
              </a:ext>
            </a:extLst>
          </p:cNvPr>
          <p:cNvCxnSpPr>
            <a:cxnSpLocks/>
            <a:stCxn id="10" idx="0"/>
            <a:endCxn id="5" idx="3"/>
          </p:cNvCxnSpPr>
          <p:nvPr/>
        </p:nvCxnSpPr>
        <p:spPr>
          <a:xfrm rot="16200000" flipV="1">
            <a:off x="7034985" y="1788823"/>
            <a:ext cx="899916" cy="1572801"/>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Curved Connector 43">
            <a:extLst>
              <a:ext uri="{FF2B5EF4-FFF2-40B4-BE49-F238E27FC236}">
                <a16:creationId xmlns:a16="http://schemas.microsoft.com/office/drawing/2014/main" id="{6D6A3804-C004-5B40-B2F9-CE36C984BC7F}"/>
              </a:ext>
            </a:extLst>
          </p:cNvPr>
          <p:cNvCxnSpPr>
            <a:cxnSpLocks/>
            <a:stCxn id="7" idx="0"/>
            <a:endCxn id="5" idx="1"/>
          </p:cNvCxnSpPr>
          <p:nvPr/>
        </p:nvCxnSpPr>
        <p:spPr>
          <a:xfrm rot="5400000" flipH="1" flipV="1">
            <a:off x="4856271" y="2141443"/>
            <a:ext cx="910829" cy="878476"/>
          </a:xfrm>
          <a:prstGeom prst="curvedConnector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Curved Connector 44">
            <a:extLst>
              <a:ext uri="{FF2B5EF4-FFF2-40B4-BE49-F238E27FC236}">
                <a16:creationId xmlns:a16="http://schemas.microsoft.com/office/drawing/2014/main" id="{2D9C334D-5EEF-7345-9984-0868381F0366}"/>
              </a:ext>
            </a:extLst>
          </p:cNvPr>
          <p:cNvCxnSpPr>
            <a:cxnSpLocks/>
          </p:cNvCxnSpPr>
          <p:nvPr/>
        </p:nvCxnSpPr>
        <p:spPr>
          <a:xfrm flipH="1" flipV="1">
            <a:off x="6698543" y="2581547"/>
            <a:ext cx="1676720" cy="1505240"/>
          </a:xfrm>
          <a:prstGeom prst="curvedConnector3">
            <a:avLst>
              <a:gd name="adj1" fmla="val -38272"/>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46" name="Content Placeholder 2">
            <a:extLst>
              <a:ext uri="{FF2B5EF4-FFF2-40B4-BE49-F238E27FC236}">
                <a16:creationId xmlns:a16="http://schemas.microsoft.com/office/drawing/2014/main" id="{3C0DE172-B303-A84E-BC85-94778BA4E1FE}"/>
              </a:ext>
            </a:extLst>
          </p:cNvPr>
          <p:cNvSpPr txBox="1">
            <a:spLocks/>
          </p:cNvSpPr>
          <p:nvPr/>
        </p:nvSpPr>
        <p:spPr>
          <a:xfrm>
            <a:off x="628650" y="1648691"/>
            <a:ext cx="3334942" cy="4488873"/>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Franklin Gothic Book" panose="020B0503020102020204" pitchFamily="34" charset="0"/>
              </a:rPr>
              <a:t>Transitive reduction</a:t>
            </a:r>
          </a:p>
          <a:p>
            <a:pPr lvl="1"/>
            <a:r>
              <a:rPr lang="en-US" sz="2200" dirty="0">
                <a:latin typeface="Franklin Gothic Book" panose="020B0503020102020204" pitchFamily="34" charset="0"/>
              </a:rPr>
              <a:t>Remove redundant edges</a:t>
            </a:r>
          </a:p>
          <a:p>
            <a:pPr lvl="1"/>
            <a:r>
              <a:rPr lang="en-US" sz="2200" dirty="0">
                <a:latin typeface="Franklin Gothic Book" panose="020B0503020102020204" pitchFamily="34" charset="0"/>
              </a:rPr>
              <a:t>By using the property of transitivity</a:t>
            </a:r>
          </a:p>
          <a:p>
            <a:pPr lvl="1"/>
            <a:endParaRPr lang="en-US" sz="1800" dirty="0">
              <a:latin typeface="Franklin Gothic Book" panose="020B0503020102020204" pitchFamily="34" charset="0"/>
            </a:endParaRPr>
          </a:p>
          <a:p>
            <a:r>
              <a:rPr lang="en-US" dirty="0">
                <a:latin typeface="Franklin Gothic Book" panose="020B0503020102020204" pitchFamily="34" charset="0"/>
              </a:rPr>
              <a:t>Condensation</a:t>
            </a:r>
          </a:p>
          <a:p>
            <a:pPr lvl="1"/>
            <a:r>
              <a:rPr lang="en-US" sz="2200" dirty="0">
                <a:latin typeface="Franklin Gothic Book" panose="020B0503020102020204" pitchFamily="34" charset="0"/>
              </a:rPr>
              <a:t>Represent alternative representations</a:t>
            </a:r>
          </a:p>
          <a:p>
            <a:pPr lvl="1"/>
            <a:r>
              <a:rPr lang="en-US" sz="2200" dirty="0">
                <a:latin typeface="Franklin Gothic Book" panose="020B0503020102020204" pitchFamily="34" charset="0"/>
              </a:rPr>
              <a:t>By identifying strongly connected components</a:t>
            </a:r>
          </a:p>
          <a:p>
            <a:pPr lvl="1"/>
            <a:endParaRPr lang="en-US" sz="2200" dirty="0">
              <a:latin typeface="Franklin Gothic Book" panose="020B0503020102020204" pitchFamily="34" charset="0"/>
            </a:endParaRPr>
          </a:p>
          <a:p>
            <a:r>
              <a:rPr lang="en-US" sz="2600" dirty="0">
                <a:latin typeface="Franklin Gothic Book" panose="020B0503020102020204" pitchFamily="34" charset="0"/>
              </a:rPr>
              <a:t>Final result: Directed Acyclic Graph (DAG)</a:t>
            </a:r>
          </a:p>
        </p:txBody>
      </p:sp>
      <p:graphicFrame>
        <p:nvGraphicFramePr>
          <p:cNvPr id="47" name="Table 46">
            <a:extLst>
              <a:ext uri="{FF2B5EF4-FFF2-40B4-BE49-F238E27FC236}">
                <a16:creationId xmlns:a16="http://schemas.microsoft.com/office/drawing/2014/main" id="{631D3078-C220-8141-AD01-4F4149FFB540}"/>
              </a:ext>
            </a:extLst>
          </p:cNvPr>
          <p:cNvGraphicFramePr>
            <a:graphicFrameLocks noGrp="1"/>
          </p:cNvGraphicFramePr>
          <p:nvPr>
            <p:extLst>
              <p:ext uri="{D42A27DB-BD31-4B8C-83A1-F6EECF244321}">
                <p14:modId xmlns:p14="http://schemas.microsoft.com/office/powerpoint/2010/main" val="3825478021"/>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representing relationships</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902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E850-DF9A-D541-BCCB-CD4E1F34B0DA}"/>
              </a:ext>
            </a:extLst>
          </p:cNvPr>
          <p:cNvSpPr>
            <a:spLocks noGrp="1"/>
          </p:cNvSpPr>
          <p:nvPr>
            <p:ph type="title"/>
          </p:nvPr>
        </p:nvSpPr>
        <p:spPr/>
        <p:txBody>
          <a:bodyPr/>
          <a:lstStyle/>
          <a:p>
            <a:r>
              <a:rPr lang="en-US" dirty="0"/>
              <a:t>Pre-processing the graph for effective representation</a:t>
            </a:r>
          </a:p>
        </p:txBody>
      </p:sp>
      <p:sp>
        <p:nvSpPr>
          <p:cNvPr id="4" name="Slide Number Placeholder 3">
            <a:extLst>
              <a:ext uri="{FF2B5EF4-FFF2-40B4-BE49-F238E27FC236}">
                <a16:creationId xmlns:a16="http://schemas.microsoft.com/office/drawing/2014/main" id="{FC9EF36A-AE88-E143-8160-07E6D4621F46}"/>
              </a:ext>
            </a:extLst>
          </p:cNvPr>
          <p:cNvSpPr>
            <a:spLocks noGrp="1"/>
          </p:cNvSpPr>
          <p:nvPr>
            <p:ph type="sldNum" sz="quarter" idx="12"/>
          </p:nvPr>
        </p:nvSpPr>
        <p:spPr/>
        <p:txBody>
          <a:bodyPr/>
          <a:lstStyle/>
          <a:p>
            <a:fld id="{D16E8644-56AA-684B-9DBC-ADA31CD241C1}" type="slidenum">
              <a:rPr lang="en-US" smtClean="0"/>
              <a:t>13</a:t>
            </a:fld>
            <a:endParaRPr lang="en-US"/>
          </a:p>
        </p:txBody>
      </p:sp>
      <p:pic>
        <p:nvPicPr>
          <p:cNvPr id="5" name="Picture 4">
            <a:extLst>
              <a:ext uri="{FF2B5EF4-FFF2-40B4-BE49-F238E27FC236}">
                <a16:creationId xmlns:a16="http://schemas.microsoft.com/office/drawing/2014/main" id="{CD3C77EA-C336-6A4D-9EE1-3D63C7D54E7D}"/>
              </a:ext>
            </a:extLst>
          </p:cNvPr>
          <p:cNvPicPr>
            <a:picLocks noChangeAspect="1"/>
          </p:cNvPicPr>
          <p:nvPr/>
        </p:nvPicPr>
        <p:blipFill>
          <a:blip r:embed="rId2"/>
          <a:stretch>
            <a:fillRect/>
          </a:stretch>
        </p:blipFill>
        <p:spPr>
          <a:xfrm>
            <a:off x="5179011" y="2363603"/>
            <a:ext cx="3225209" cy="2743200"/>
          </a:xfrm>
          <a:prstGeom prst="rect">
            <a:avLst/>
          </a:prstGeom>
        </p:spPr>
      </p:pic>
      <p:pic>
        <p:nvPicPr>
          <p:cNvPr id="6" name="Picture 5">
            <a:extLst>
              <a:ext uri="{FF2B5EF4-FFF2-40B4-BE49-F238E27FC236}">
                <a16:creationId xmlns:a16="http://schemas.microsoft.com/office/drawing/2014/main" id="{E68C059D-152C-2842-95BE-2A0830AD3C46}"/>
              </a:ext>
            </a:extLst>
          </p:cNvPr>
          <p:cNvPicPr>
            <a:picLocks noChangeAspect="1"/>
          </p:cNvPicPr>
          <p:nvPr/>
        </p:nvPicPr>
        <p:blipFill>
          <a:blip r:embed="rId3"/>
          <a:stretch>
            <a:fillRect/>
          </a:stretch>
        </p:blipFill>
        <p:spPr>
          <a:xfrm>
            <a:off x="482461" y="2363603"/>
            <a:ext cx="3721395" cy="2743200"/>
          </a:xfrm>
          <a:prstGeom prst="rect">
            <a:avLst/>
          </a:prstGeom>
        </p:spPr>
      </p:pic>
      <p:cxnSp>
        <p:nvCxnSpPr>
          <p:cNvPr id="7" name="Straight Arrow Connector 6">
            <a:extLst>
              <a:ext uri="{FF2B5EF4-FFF2-40B4-BE49-F238E27FC236}">
                <a16:creationId xmlns:a16="http://schemas.microsoft.com/office/drawing/2014/main" id="{C3410A90-D2BF-4E42-8484-DE2985B10DBC}"/>
              </a:ext>
            </a:extLst>
          </p:cNvPr>
          <p:cNvCxnSpPr>
            <a:stCxn id="6" idx="3"/>
            <a:endCxn id="5" idx="1"/>
          </p:cNvCxnSpPr>
          <p:nvPr/>
        </p:nvCxnSpPr>
        <p:spPr>
          <a:xfrm>
            <a:off x="4203856" y="3735203"/>
            <a:ext cx="9751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E04ED0D-EFE5-E442-A67B-79F8B2EB2B4F}"/>
              </a:ext>
            </a:extLst>
          </p:cNvPr>
          <p:cNvSpPr txBox="1"/>
          <p:nvPr/>
        </p:nvSpPr>
        <p:spPr>
          <a:xfrm>
            <a:off x="1445845" y="5345937"/>
            <a:ext cx="2392835" cy="369332"/>
          </a:xfrm>
          <a:prstGeom prst="rect">
            <a:avLst/>
          </a:prstGeom>
          <a:noFill/>
        </p:spPr>
        <p:txBody>
          <a:bodyPr wrap="none" rtlCol="0">
            <a:spAutoFit/>
          </a:bodyPr>
          <a:lstStyle/>
          <a:p>
            <a:r>
              <a:rPr lang="en-US" sz="1800" dirty="0">
                <a:latin typeface="Franklin Gothic Book" panose="020B0503020102020204" pitchFamily="34" charset="0"/>
              </a:rPr>
              <a:t>Original directed graph</a:t>
            </a:r>
          </a:p>
        </p:txBody>
      </p:sp>
      <p:sp>
        <p:nvSpPr>
          <p:cNvPr id="9" name="TextBox 8">
            <a:extLst>
              <a:ext uri="{FF2B5EF4-FFF2-40B4-BE49-F238E27FC236}">
                <a16:creationId xmlns:a16="http://schemas.microsoft.com/office/drawing/2014/main" id="{C6FBB665-3228-CB47-B1B7-5FB2CE83783E}"/>
              </a:ext>
            </a:extLst>
          </p:cNvPr>
          <p:cNvSpPr txBox="1"/>
          <p:nvPr/>
        </p:nvSpPr>
        <p:spPr>
          <a:xfrm>
            <a:off x="5443505" y="5253604"/>
            <a:ext cx="2696220" cy="923330"/>
          </a:xfrm>
          <a:prstGeom prst="rect">
            <a:avLst/>
          </a:prstGeom>
          <a:noFill/>
        </p:spPr>
        <p:txBody>
          <a:bodyPr wrap="square" rtlCol="0">
            <a:spAutoFit/>
          </a:bodyPr>
          <a:lstStyle/>
          <a:p>
            <a:pPr algn="ctr"/>
            <a:r>
              <a:rPr lang="en-US" sz="1800" dirty="0">
                <a:latin typeface="Franklin Gothic Book" panose="020B0503020102020204" pitchFamily="34" charset="0"/>
              </a:rPr>
              <a:t>Directed acyclic graph without redundant edges and with collapsed nodes</a:t>
            </a:r>
          </a:p>
        </p:txBody>
      </p:sp>
      <p:graphicFrame>
        <p:nvGraphicFramePr>
          <p:cNvPr id="10" name="Table 9">
            <a:extLst>
              <a:ext uri="{FF2B5EF4-FFF2-40B4-BE49-F238E27FC236}">
                <a16:creationId xmlns:a16="http://schemas.microsoft.com/office/drawing/2014/main" id="{5F29401C-5E02-3A46-806E-17C3AFDCBB48}"/>
              </a:ext>
            </a:extLst>
          </p:cNvPr>
          <p:cNvGraphicFramePr>
            <a:graphicFrameLocks noGrp="1"/>
          </p:cNvGraphicFramePr>
          <p:nvPr>
            <p:extLst>
              <p:ext uri="{D42A27DB-BD31-4B8C-83A1-F6EECF244321}">
                <p14:modId xmlns:p14="http://schemas.microsoft.com/office/powerpoint/2010/main" val="3825478021"/>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representing relationships</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651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117C-6680-CA4F-9DFA-0713DF97B583}"/>
              </a:ext>
            </a:extLst>
          </p:cNvPr>
          <p:cNvSpPr>
            <a:spLocks noGrp="1"/>
          </p:cNvSpPr>
          <p:nvPr>
            <p:ph type="title"/>
          </p:nvPr>
        </p:nvSpPr>
        <p:spPr/>
        <p:txBody>
          <a:bodyPr/>
          <a:lstStyle/>
          <a:p>
            <a:r>
              <a:rPr lang="en-US" dirty="0">
                <a:latin typeface="Franklin Gothic Book" charset="0"/>
                <a:ea typeface="Franklin Gothic Book" charset="0"/>
                <a:cs typeface="Franklin Gothic Book" charset="0"/>
              </a:rPr>
              <a:t>How to integrate directed graphs with data fusion models?</a:t>
            </a:r>
            <a:endParaRPr lang="en-US" dirty="0"/>
          </a:p>
        </p:txBody>
      </p:sp>
      <p:sp>
        <p:nvSpPr>
          <p:cNvPr id="4" name="Slide Number Placeholder 3">
            <a:extLst>
              <a:ext uri="{FF2B5EF4-FFF2-40B4-BE49-F238E27FC236}">
                <a16:creationId xmlns:a16="http://schemas.microsoft.com/office/drawing/2014/main" id="{B3F69E90-0620-6649-9DEB-BEC8E96CED66}"/>
              </a:ext>
            </a:extLst>
          </p:cNvPr>
          <p:cNvSpPr>
            <a:spLocks noGrp="1"/>
          </p:cNvSpPr>
          <p:nvPr>
            <p:ph type="sldNum" sz="quarter" idx="12"/>
          </p:nvPr>
        </p:nvSpPr>
        <p:spPr/>
        <p:txBody>
          <a:bodyPr/>
          <a:lstStyle/>
          <a:p>
            <a:fld id="{D16E8644-56AA-684B-9DBC-ADA31CD241C1}" type="slidenum">
              <a:rPr lang="en-US" smtClean="0"/>
              <a:t>14</a:t>
            </a:fld>
            <a:endParaRPr lang="en-US"/>
          </a:p>
        </p:txBody>
      </p:sp>
      <p:sp>
        <p:nvSpPr>
          <p:cNvPr id="6" name="Oval 5">
            <a:extLst>
              <a:ext uri="{FF2B5EF4-FFF2-40B4-BE49-F238E27FC236}">
                <a16:creationId xmlns:a16="http://schemas.microsoft.com/office/drawing/2014/main" id="{5C2F5B6D-241D-5948-861C-A1EF36B10A25}"/>
              </a:ext>
            </a:extLst>
          </p:cNvPr>
          <p:cNvSpPr/>
          <p:nvPr/>
        </p:nvSpPr>
        <p:spPr>
          <a:xfrm>
            <a:off x="4495928" y="2760981"/>
            <a:ext cx="197603" cy="185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13"/>
          </a:p>
        </p:txBody>
      </p:sp>
      <p:sp>
        <p:nvSpPr>
          <p:cNvPr id="7" name="Oval 6">
            <a:extLst>
              <a:ext uri="{FF2B5EF4-FFF2-40B4-BE49-F238E27FC236}">
                <a16:creationId xmlns:a16="http://schemas.microsoft.com/office/drawing/2014/main" id="{25A01FAC-0F98-9F4F-A4A3-651EDA1CB6C6}"/>
              </a:ext>
            </a:extLst>
          </p:cNvPr>
          <p:cNvSpPr/>
          <p:nvPr/>
        </p:nvSpPr>
        <p:spPr>
          <a:xfrm>
            <a:off x="4236692" y="3112783"/>
            <a:ext cx="197603" cy="185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13"/>
          </a:p>
        </p:txBody>
      </p:sp>
      <p:sp>
        <p:nvSpPr>
          <p:cNvPr id="8" name="Oval 7">
            <a:extLst>
              <a:ext uri="{FF2B5EF4-FFF2-40B4-BE49-F238E27FC236}">
                <a16:creationId xmlns:a16="http://schemas.microsoft.com/office/drawing/2014/main" id="{F66F8816-715A-4E4F-9348-3C2139ECB995}"/>
              </a:ext>
            </a:extLst>
          </p:cNvPr>
          <p:cNvSpPr/>
          <p:nvPr/>
        </p:nvSpPr>
        <p:spPr>
          <a:xfrm>
            <a:off x="4808107" y="3112782"/>
            <a:ext cx="197603" cy="185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13"/>
          </a:p>
        </p:txBody>
      </p:sp>
      <p:sp>
        <p:nvSpPr>
          <p:cNvPr id="9" name="Oval 8">
            <a:extLst>
              <a:ext uri="{FF2B5EF4-FFF2-40B4-BE49-F238E27FC236}">
                <a16:creationId xmlns:a16="http://schemas.microsoft.com/office/drawing/2014/main" id="{77FE15F8-3DFA-314F-B6AF-12C34B486D8D}"/>
              </a:ext>
            </a:extLst>
          </p:cNvPr>
          <p:cNvSpPr/>
          <p:nvPr/>
        </p:nvSpPr>
        <p:spPr>
          <a:xfrm>
            <a:off x="4039089" y="3481608"/>
            <a:ext cx="197603" cy="185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13"/>
          </a:p>
        </p:txBody>
      </p:sp>
      <p:cxnSp>
        <p:nvCxnSpPr>
          <p:cNvPr id="10" name="Straight Connector 9">
            <a:extLst>
              <a:ext uri="{FF2B5EF4-FFF2-40B4-BE49-F238E27FC236}">
                <a16:creationId xmlns:a16="http://schemas.microsoft.com/office/drawing/2014/main" id="{4CEF0287-4C85-734A-B6E7-5A949C03AF92}"/>
              </a:ext>
            </a:extLst>
          </p:cNvPr>
          <p:cNvCxnSpPr>
            <a:stCxn id="7" idx="0"/>
            <a:endCxn id="6" idx="4"/>
          </p:cNvCxnSpPr>
          <p:nvPr/>
        </p:nvCxnSpPr>
        <p:spPr>
          <a:xfrm flipV="1">
            <a:off x="4335494" y="2946961"/>
            <a:ext cx="259236" cy="165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11A5EE-A8E2-B249-B152-A010C2088118}"/>
              </a:ext>
            </a:extLst>
          </p:cNvPr>
          <p:cNvCxnSpPr>
            <a:stCxn id="9" idx="0"/>
            <a:endCxn id="7" idx="4"/>
          </p:cNvCxnSpPr>
          <p:nvPr/>
        </p:nvCxnSpPr>
        <p:spPr>
          <a:xfrm flipV="1">
            <a:off x="4137891" y="3298762"/>
            <a:ext cx="197603" cy="182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C8DC33-4CED-C246-9822-25E62A5BC5E0}"/>
              </a:ext>
            </a:extLst>
          </p:cNvPr>
          <p:cNvCxnSpPr>
            <a:stCxn id="6" idx="4"/>
            <a:endCxn id="8" idx="0"/>
          </p:cNvCxnSpPr>
          <p:nvPr/>
        </p:nvCxnSpPr>
        <p:spPr>
          <a:xfrm>
            <a:off x="4594729" y="2946961"/>
            <a:ext cx="312179" cy="165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111C68-2D18-D64A-9525-180709DDB266}"/>
              </a:ext>
            </a:extLst>
          </p:cNvPr>
          <p:cNvCxnSpPr>
            <a:stCxn id="7" idx="4"/>
          </p:cNvCxnSpPr>
          <p:nvPr/>
        </p:nvCxnSpPr>
        <p:spPr>
          <a:xfrm>
            <a:off x="4335494" y="3298763"/>
            <a:ext cx="288099" cy="17433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9691E5-D654-E34F-9CBB-91600FAC5B65}"/>
              </a:ext>
            </a:extLst>
          </p:cNvPr>
          <p:cNvCxnSpPr/>
          <p:nvPr/>
        </p:nvCxnSpPr>
        <p:spPr>
          <a:xfrm>
            <a:off x="4947906" y="3321245"/>
            <a:ext cx="288099" cy="17433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CBD7BE9-033A-5444-B60D-EC630858D701}"/>
              </a:ext>
            </a:extLst>
          </p:cNvPr>
          <p:cNvSpPr/>
          <p:nvPr/>
        </p:nvSpPr>
        <p:spPr>
          <a:xfrm>
            <a:off x="3791519" y="2677444"/>
            <a:ext cx="1689789" cy="11607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13"/>
          </a:p>
        </p:txBody>
      </p:sp>
      <p:cxnSp>
        <p:nvCxnSpPr>
          <p:cNvPr id="16" name="Straight Arrow Connector 15">
            <a:extLst>
              <a:ext uri="{FF2B5EF4-FFF2-40B4-BE49-F238E27FC236}">
                <a16:creationId xmlns:a16="http://schemas.microsoft.com/office/drawing/2014/main" id="{63290E1E-8F0F-F241-90D8-9419290A5756}"/>
              </a:ext>
            </a:extLst>
          </p:cNvPr>
          <p:cNvCxnSpPr>
            <a:cxnSpLocks/>
            <a:stCxn id="15" idx="2"/>
            <a:endCxn id="19" idx="0"/>
          </p:cNvCxnSpPr>
          <p:nvPr/>
        </p:nvCxnSpPr>
        <p:spPr>
          <a:xfrm>
            <a:off x="4636414" y="3838207"/>
            <a:ext cx="0" cy="60353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29F3726F-58CF-D44F-B310-FF935F62D724}"/>
              </a:ext>
            </a:extLst>
          </p:cNvPr>
          <p:cNvSpPr txBox="1"/>
          <p:nvPr/>
        </p:nvSpPr>
        <p:spPr>
          <a:xfrm>
            <a:off x="4335405" y="3558316"/>
            <a:ext cx="995785" cy="248209"/>
          </a:xfrm>
          <a:prstGeom prst="rect">
            <a:avLst/>
          </a:prstGeom>
          <a:noFill/>
        </p:spPr>
        <p:txBody>
          <a:bodyPr wrap="none" rtlCol="0">
            <a:spAutoFit/>
          </a:bodyPr>
          <a:lstStyle/>
          <a:p>
            <a:r>
              <a:rPr lang="en-US" sz="1013" dirty="0">
                <a:latin typeface="Franklin Gothic Book" panose="020B0503020102020204" pitchFamily="34" charset="0"/>
              </a:rPr>
              <a:t>Directed graph</a:t>
            </a:r>
          </a:p>
        </p:txBody>
      </p:sp>
      <p:sp>
        <p:nvSpPr>
          <p:cNvPr id="18" name="Can 17">
            <a:extLst>
              <a:ext uri="{FF2B5EF4-FFF2-40B4-BE49-F238E27FC236}">
                <a16:creationId xmlns:a16="http://schemas.microsoft.com/office/drawing/2014/main" id="{B25BCA1B-E36A-864D-BA26-ACA5E43AF2CC}"/>
              </a:ext>
            </a:extLst>
          </p:cNvPr>
          <p:cNvSpPr/>
          <p:nvPr/>
        </p:nvSpPr>
        <p:spPr>
          <a:xfrm>
            <a:off x="2280423" y="3755312"/>
            <a:ext cx="440872" cy="422502"/>
          </a:xfrm>
          <a:prstGeom prst="ca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i="1" dirty="0">
                <a:solidFill>
                  <a:schemeClr val="tx1"/>
                </a:solidFill>
              </a:rPr>
              <a:t>D</a:t>
            </a:r>
          </a:p>
        </p:txBody>
      </p:sp>
      <p:sp>
        <p:nvSpPr>
          <p:cNvPr id="19" name="Rounded Rectangle 18">
            <a:extLst>
              <a:ext uri="{FF2B5EF4-FFF2-40B4-BE49-F238E27FC236}">
                <a16:creationId xmlns:a16="http://schemas.microsoft.com/office/drawing/2014/main" id="{23759216-9397-AA4D-B792-5226A5A7271B}"/>
              </a:ext>
            </a:extLst>
          </p:cNvPr>
          <p:cNvSpPr/>
          <p:nvPr/>
        </p:nvSpPr>
        <p:spPr>
          <a:xfrm>
            <a:off x="4071547" y="4441746"/>
            <a:ext cx="1129733" cy="422502"/>
          </a:xfrm>
          <a:prstGeom prst="round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Franklin Gothic Book" charset="0"/>
                <a:ea typeface="Franklin Gothic Book" charset="0"/>
                <a:cs typeface="Franklin Gothic Book" charset="0"/>
              </a:rPr>
              <a:t>Data Fusion Model</a:t>
            </a:r>
          </a:p>
        </p:txBody>
      </p:sp>
      <p:sp>
        <p:nvSpPr>
          <p:cNvPr id="20" name="TextBox 19">
            <a:extLst>
              <a:ext uri="{FF2B5EF4-FFF2-40B4-BE49-F238E27FC236}">
                <a16:creationId xmlns:a16="http://schemas.microsoft.com/office/drawing/2014/main" id="{7327E8D4-E5D8-C24D-BB6A-F0232D8513C9}"/>
              </a:ext>
            </a:extLst>
          </p:cNvPr>
          <p:cNvSpPr txBox="1"/>
          <p:nvPr/>
        </p:nvSpPr>
        <p:spPr>
          <a:xfrm>
            <a:off x="6335991" y="3768557"/>
            <a:ext cx="924605" cy="415498"/>
          </a:xfrm>
          <a:prstGeom prst="rect">
            <a:avLst/>
          </a:prstGeom>
          <a:solidFill>
            <a:schemeClr val="bg1">
              <a:lumMod val="95000"/>
            </a:schemeClr>
          </a:solidFill>
        </p:spPr>
        <p:txBody>
          <a:bodyPr wrap="square" rtlCol="0">
            <a:spAutoFit/>
          </a:bodyPr>
          <a:lstStyle/>
          <a:p>
            <a:pPr algn="ctr"/>
            <a:r>
              <a:rPr lang="en-US" sz="1050" dirty="0">
                <a:latin typeface="Franklin Gothic Book" charset="0"/>
                <a:ea typeface="Franklin Gothic Book" charset="0"/>
                <a:cs typeface="Franklin Gothic Book" charset="0"/>
              </a:rPr>
              <a:t>Correctness of claims</a:t>
            </a:r>
          </a:p>
        </p:txBody>
      </p:sp>
      <p:cxnSp>
        <p:nvCxnSpPr>
          <p:cNvPr id="22" name="Elbow Connector 21">
            <a:extLst>
              <a:ext uri="{FF2B5EF4-FFF2-40B4-BE49-F238E27FC236}">
                <a16:creationId xmlns:a16="http://schemas.microsoft.com/office/drawing/2014/main" id="{AB15E883-3C89-F043-A20F-4FB395059DC5}"/>
              </a:ext>
            </a:extLst>
          </p:cNvPr>
          <p:cNvCxnSpPr>
            <a:cxnSpLocks/>
            <a:stCxn id="15" idx="3"/>
            <a:endCxn id="20" idx="0"/>
          </p:cNvCxnSpPr>
          <p:nvPr/>
        </p:nvCxnSpPr>
        <p:spPr>
          <a:xfrm>
            <a:off x="5481308" y="3257826"/>
            <a:ext cx="1316986" cy="510731"/>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aphicFrame>
        <p:nvGraphicFramePr>
          <p:cNvPr id="23" name="Table 22">
            <a:extLst>
              <a:ext uri="{FF2B5EF4-FFF2-40B4-BE49-F238E27FC236}">
                <a16:creationId xmlns:a16="http://schemas.microsoft.com/office/drawing/2014/main" id="{D4CBF688-CEA1-2043-AA2A-7964D80CEA81}"/>
              </a:ext>
            </a:extLst>
          </p:cNvPr>
          <p:cNvGraphicFramePr>
            <a:graphicFrameLocks noGrp="1"/>
          </p:cNvGraphicFramePr>
          <p:nvPr>
            <p:extLst>
              <p:ext uri="{D42A27DB-BD31-4B8C-83A1-F6EECF244321}">
                <p14:modId xmlns:p14="http://schemas.microsoft.com/office/powerpoint/2010/main" val="2024733558"/>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integration with fusion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4" name="Elbow Connector 23">
            <a:extLst>
              <a:ext uri="{FF2B5EF4-FFF2-40B4-BE49-F238E27FC236}">
                <a16:creationId xmlns:a16="http://schemas.microsoft.com/office/drawing/2014/main" id="{44D7EB5F-A9AC-0249-9B81-027AA11F7E77}"/>
              </a:ext>
            </a:extLst>
          </p:cNvPr>
          <p:cNvCxnSpPr>
            <a:cxnSpLocks/>
            <a:stCxn id="18" idx="1"/>
            <a:endCxn id="15" idx="1"/>
          </p:cNvCxnSpPr>
          <p:nvPr/>
        </p:nvCxnSpPr>
        <p:spPr>
          <a:xfrm rot="5400000" flipH="1" flipV="1">
            <a:off x="2897446" y="2861239"/>
            <a:ext cx="497486" cy="1290660"/>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Elbow Connector 27">
            <a:extLst>
              <a:ext uri="{FF2B5EF4-FFF2-40B4-BE49-F238E27FC236}">
                <a16:creationId xmlns:a16="http://schemas.microsoft.com/office/drawing/2014/main" id="{9A3B5495-E79A-1B41-9E49-C76DD9C2A839}"/>
              </a:ext>
            </a:extLst>
          </p:cNvPr>
          <p:cNvCxnSpPr>
            <a:cxnSpLocks/>
            <a:stCxn id="18" idx="3"/>
            <a:endCxn id="19" idx="1"/>
          </p:cNvCxnSpPr>
          <p:nvPr/>
        </p:nvCxnSpPr>
        <p:spPr>
          <a:xfrm rot="16200000" flipH="1">
            <a:off x="3048612" y="3630061"/>
            <a:ext cx="475183" cy="1570688"/>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33" name="Elbow Connector 32">
            <a:extLst>
              <a:ext uri="{FF2B5EF4-FFF2-40B4-BE49-F238E27FC236}">
                <a16:creationId xmlns:a16="http://schemas.microsoft.com/office/drawing/2014/main" id="{D96DCB7A-FAA3-2F44-9FF9-82915CFFC74F}"/>
              </a:ext>
            </a:extLst>
          </p:cNvPr>
          <p:cNvCxnSpPr>
            <a:cxnSpLocks/>
            <a:stCxn id="19" idx="3"/>
            <a:endCxn id="20" idx="2"/>
          </p:cNvCxnSpPr>
          <p:nvPr/>
        </p:nvCxnSpPr>
        <p:spPr>
          <a:xfrm flipV="1">
            <a:off x="5201280" y="4184055"/>
            <a:ext cx="1597014" cy="468942"/>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151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47C4-2248-1042-828E-DD8644138A19}"/>
              </a:ext>
            </a:extLst>
          </p:cNvPr>
          <p:cNvSpPr>
            <a:spLocks noGrp="1"/>
          </p:cNvSpPr>
          <p:nvPr>
            <p:ph type="title"/>
          </p:nvPr>
        </p:nvSpPr>
        <p:spPr/>
        <p:txBody>
          <a:bodyPr/>
          <a:lstStyle/>
          <a:p>
            <a:r>
              <a:rPr lang="en-US" dirty="0"/>
              <a:t>Source properties change</a:t>
            </a:r>
          </a:p>
        </p:txBody>
      </p:sp>
      <p:sp>
        <p:nvSpPr>
          <p:cNvPr id="4" name="Slide Number Placeholder 3">
            <a:extLst>
              <a:ext uri="{FF2B5EF4-FFF2-40B4-BE49-F238E27FC236}">
                <a16:creationId xmlns:a16="http://schemas.microsoft.com/office/drawing/2014/main" id="{388420EC-67B3-3942-AD07-F7513D0BB5C2}"/>
              </a:ext>
            </a:extLst>
          </p:cNvPr>
          <p:cNvSpPr>
            <a:spLocks noGrp="1"/>
          </p:cNvSpPr>
          <p:nvPr>
            <p:ph type="sldNum" sz="quarter" idx="12"/>
          </p:nvPr>
        </p:nvSpPr>
        <p:spPr/>
        <p:txBody>
          <a:bodyPr/>
          <a:lstStyle/>
          <a:p>
            <a:fld id="{D16E8644-56AA-684B-9DBC-ADA31CD241C1}" type="slidenum">
              <a:rPr lang="en-US" smtClean="0"/>
              <a:t>15</a:t>
            </a:fld>
            <a:endParaRPr lang="en-US"/>
          </a:p>
        </p:txBody>
      </p:sp>
      <p:sp>
        <p:nvSpPr>
          <p:cNvPr id="5" name="Content Placeholder 2">
            <a:extLst>
              <a:ext uri="{FF2B5EF4-FFF2-40B4-BE49-F238E27FC236}">
                <a16:creationId xmlns:a16="http://schemas.microsoft.com/office/drawing/2014/main" id="{4FFD9188-17A2-804B-8F6E-D041CE191F64}"/>
              </a:ext>
            </a:extLst>
          </p:cNvPr>
          <p:cNvSpPr>
            <a:spLocks noGrp="1"/>
          </p:cNvSpPr>
          <p:nvPr>
            <p:ph idx="1"/>
          </p:nvPr>
        </p:nvSpPr>
        <p:spPr>
          <a:xfrm>
            <a:off x="628650" y="1482436"/>
            <a:ext cx="3752335" cy="4835237"/>
          </a:xfrm>
        </p:spPr>
        <p:txBody>
          <a:bodyPr/>
          <a:lstStyle/>
          <a:p>
            <a:pPr marL="0" indent="0">
              <a:buNone/>
            </a:pPr>
            <a:r>
              <a:rPr lang="en-US" sz="2600" dirty="0">
                <a:latin typeface="Franklin Gothic Book" panose="020B0503020102020204" pitchFamily="34" charset="0"/>
              </a:rPr>
              <a:t>A source that provides claim “A” now </a:t>
            </a:r>
            <a:r>
              <a:rPr lang="en-US" sz="2600" i="1" dirty="0">
                <a:solidFill>
                  <a:srgbClr val="C00000"/>
                </a:solidFill>
                <a:latin typeface="Franklin Gothic Book" panose="020B0503020102020204" pitchFamily="34" charset="0"/>
              </a:rPr>
              <a:t>implicitly</a:t>
            </a:r>
            <a:r>
              <a:rPr lang="en-US" sz="2600" dirty="0">
                <a:latin typeface="Franklin Gothic Book" panose="020B0503020102020204" pitchFamily="34" charset="0"/>
              </a:rPr>
              <a:t> supports claims that “A” supports</a:t>
            </a:r>
            <a:endParaRPr lang="en-US" sz="2600" dirty="0">
              <a:solidFill>
                <a:srgbClr val="00B0F0"/>
              </a:solidFill>
              <a:latin typeface="Franklin Gothic Book" panose="020B0503020102020204" pitchFamily="34" charset="0"/>
            </a:endParaRPr>
          </a:p>
          <a:p>
            <a:r>
              <a:rPr lang="en-US" sz="2200" dirty="0">
                <a:latin typeface="Franklin Gothic Book" panose="020B0503020102020204" pitchFamily="34" charset="0"/>
              </a:rPr>
              <a:t>e.g. the accuracy of source S</a:t>
            </a:r>
            <a:r>
              <a:rPr lang="en-US" sz="2200" baseline="-25000" dirty="0">
                <a:latin typeface="Franklin Gothic Book" panose="020B0503020102020204" pitchFamily="34" charset="0"/>
              </a:rPr>
              <a:t>2</a:t>
            </a:r>
            <a:r>
              <a:rPr lang="en-US" sz="2200" dirty="0">
                <a:latin typeface="Franklin Gothic Book" panose="020B0503020102020204" pitchFamily="34" charset="0"/>
              </a:rPr>
              <a:t> that provides “</a:t>
            </a:r>
            <a:r>
              <a:rPr lang="en-US" sz="2200" dirty="0">
                <a:solidFill>
                  <a:srgbClr val="00B050"/>
                </a:solidFill>
                <a:latin typeface="Franklin Gothic Book" panose="020B0503020102020204" pitchFamily="34" charset="0"/>
              </a:rPr>
              <a:t>41 Madison Ave</a:t>
            </a:r>
            <a:r>
              <a:rPr lang="en-US" sz="2200" dirty="0">
                <a:latin typeface="Franklin Gothic Book" panose="020B0503020102020204" pitchFamily="34" charset="0"/>
              </a:rPr>
              <a:t>” will depend on the correctness of claims “</a:t>
            </a:r>
            <a:r>
              <a:rPr lang="en-US" sz="2200" dirty="0">
                <a:solidFill>
                  <a:srgbClr val="00B050"/>
                </a:solidFill>
                <a:latin typeface="Franklin Gothic Book" panose="020B0503020102020204" pitchFamily="34" charset="0"/>
              </a:rPr>
              <a:t>41 Madison Ave</a:t>
            </a:r>
            <a:r>
              <a:rPr lang="en-US" sz="2200" dirty="0">
                <a:latin typeface="Franklin Gothic Book" panose="020B0503020102020204" pitchFamily="34" charset="0"/>
              </a:rPr>
              <a:t>”, “</a:t>
            </a:r>
            <a:r>
              <a:rPr lang="en-US" sz="2200" dirty="0">
                <a:solidFill>
                  <a:srgbClr val="00B050"/>
                </a:solidFill>
                <a:latin typeface="Franklin Gothic Book" panose="020B0503020102020204" pitchFamily="34" charset="0"/>
              </a:rPr>
              <a:t>Flatiron</a:t>
            </a:r>
            <a:r>
              <a:rPr lang="en-US" sz="2200" dirty="0">
                <a:latin typeface="Franklin Gothic Book" panose="020B0503020102020204" pitchFamily="34" charset="0"/>
              </a:rPr>
              <a:t>”, “</a:t>
            </a:r>
            <a:r>
              <a:rPr lang="en-US" sz="2200" dirty="0">
                <a:solidFill>
                  <a:srgbClr val="00B050"/>
                </a:solidFill>
                <a:latin typeface="Franklin Gothic Book" panose="020B0503020102020204" pitchFamily="34" charset="0"/>
              </a:rPr>
              <a:t>Gramercy/Flatiron</a:t>
            </a:r>
            <a:r>
              <a:rPr lang="en-US" sz="2200" dirty="0">
                <a:latin typeface="Franklin Gothic Book" panose="020B0503020102020204" pitchFamily="34" charset="0"/>
              </a:rPr>
              <a:t>”, “</a:t>
            </a:r>
            <a:r>
              <a:rPr lang="en-US" sz="2200" dirty="0">
                <a:solidFill>
                  <a:srgbClr val="00B050"/>
                </a:solidFill>
                <a:latin typeface="Franklin Gothic Book" panose="020B0503020102020204" pitchFamily="34" charset="0"/>
              </a:rPr>
              <a:t>Flatiron/Union Sq.</a:t>
            </a:r>
            <a:r>
              <a:rPr lang="en-US" sz="2200" dirty="0">
                <a:latin typeface="Franklin Gothic Book" panose="020B0503020102020204" pitchFamily="34" charset="0"/>
              </a:rPr>
              <a:t>”, “</a:t>
            </a:r>
            <a:r>
              <a:rPr lang="en-US" sz="2200" dirty="0">
                <a:solidFill>
                  <a:srgbClr val="00B050"/>
                </a:solidFill>
                <a:latin typeface="Franklin Gothic Book" panose="020B0503020102020204" pitchFamily="34" charset="0"/>
              </a:rPr>
              <a:t>New York</a:t>
            </a:r>
            <a:r>
              <a:rPr lang="en-US" sz="2200" dirty="0">
                <a:latin typeface="Franklin Gothic Book" panose="020B0503020102020204" pitchFamily="34" charset="0"/>
              </a:rPr>
              <a:t>”</a:t>
            </a:r>
          </a:p>
        </p:txBody>
      </p:sp>
      <p:sp>
        <p:nvSpPr>
          <p:cNvPr id="6" name="Rectangle 5">
            <a:extLst>
              <a:ext uri="{FF2B5EF4-FFF2-40B4-BE49-F238E27FC236}">
                <a16:creationId xmlns:a16="http://schemas.microsoft.com/office/drawing/2014/main" id="{00976007-C656-7D4D-B6C6-3591E788AFC3}"/>
              </a:ext>
            </a:extLst>
          </p:cNvPr>
          <p:cNvSpPr/>
          <p:nvPr/>
        </p:nvSpPr>
        <p:spPr>
          <a:xfrm>
            <a:off x="5837422" y="2141177"/>
            <a:ext cx="947620"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New York</a:t>
            </a:r>
          </a:p>
        </p:txBody>
      </p:sp>
      <p:sp>
        <p:nvSpPr>
          <p:cNvPr id="7" name="Rectangle 6">
            <a:extLst>
              <a:ext uri="{FF2B5EF4-FFF2-40B4-BE49-F238E27FC236}">
                <a16:creationId xmlns:a16="http://schemas.microsoft.com/office/drawing/2014/main" id="{DD9FDDE1-2F63-CA48-BF34-601FF4E90822}"/>
              </a:ext>
            </a:extLst>
          </p:cNvPr>
          <p:cNvSpPr/>
          <p:nvPr/>
        </p:nvSpPr>
        <p:spPr>
          <a:xfrm>
            <a:off x="5504320" y="2597459"/>
            <a:ext cx="128072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New York City</a:t>
            </a:r>
          </a:p>
        </p:txBody>
      </p:sp>
      <p:sp>
        <p:nvSpPr>
          <p:cNvPr id="8" name="Rectangle 7">
            <a:extLst>
              <a:ext uri="{FF2B5EF4-FFF2-40B4-BE49-F238E27FC236}">
                <a16:creationId xmlns:a16="http://schemas.microsoft.com/office/drawing/2014/main" id="{41DAB225-1D10-B048-B508-A07E26CB676A}"/>
              </a:ext>
            </a:extLst>
          </p:cNvPr>
          <p:cNvSpPr/>
          <p:nvPr/>
        </p:nvSpPr>
        <p:spPr>
          <a:xfrm>
            <a:off x="4335908" y="3172022"/>
            <a:ext cx="1099832" cy="287873"/>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745 9</a:t>
            </a:r>
            <a:r>
              <a:rPr lang="en-US" sz="1400" baseline="30000" dirty="0">
                <a:solidFill>
                  <a:schemeClr val="tx1"/>
                </a:solidFill>
                <a:latin typeface="Franklin Gothic Book" panose="020B0503020102020204" pitchFamily="34" charset="0"/>
              </a:rPr>
              <a:t>th</a:t>
            </a:r>
            <a:r>
              <a:rPr lang="en-US" sz="1400" dirty="0">
                <a:solidFill>
                  <a:schemeClr val="tx1"/>
                </a:solidFill>
                <a:latin typeface="Franklin Gothic Book" panose="020B0503020102020204" pitchFamily="34" charset="0"/>
              </a:rPr>
              <a:t> Ave</a:t>
            </a:r>
          </a:p>
        </p:txBody>
      </p:sp>
      <p:sp>
        <p:nvSpPr>
          <p:cNvPr id="9" name="Rectangle 8">
            <a:extLst>
              <a:ext uri="{FF2B5EF4-FFF2-40B4-BE49-F238E27FC236}">
                <a16:creationId xmlns:a16="http://schemas.microsoft.com/office/drawing/2014/main" id="{B4B492BB-EB8D-4B43-93ED-C723815052D0}"/>
              </a:ext>
            </a:extLst>
          </p:cNvPr>
          <p:cNvSpPr/>
          <p:nvPr/>
        </p:nvSpPr>
        <p:spPr>
          <a:xfrm>
            <a:off x="5670871" y="3169673"/>
            <a:ext cx="938063"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Midtown East</a:t>
            </a:r>
          </a:p>
        </p:txBody>
      </p:sp>
      <p:sp>
        <p:nvSpPr>
          <p:cNvPr id="10" name="Rectangle 9">
            <a:extLst>
              <a:ext uri="{FF2B5EF4-FFF2-40B4-BE49-F238E27FC236}">
                <a16:creationId xmlns:a16="http://schemas.microsoft.com/office/drawing/2014/main" id="{9D4323E1-1275-5848-BECD-154DE2B06F63}"/>
              </a:ext>
            </a:extLst>
          </p:cNvPr>
          <p:cNvSpPr/>
          <p:nvPr/>
        </p:nvSpPr>
        <p:spPr>
          <a:xfrm>
            <a:off x="6844064" y="3161109"/>
            <a:ext cx="938061"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Gramercy/Flatiron</a:t>
            </a:r>
          </a:p>
        </p:txBody>
      </p:sp>
      <p:sp>
        <p:nvSpPr>
          <p:cNvPr id="11" name="Rectangle 10">
            <a:extLst>
              <a:ext uri="{FF2B5EF4-FFF2-40B4-BE49-F238E27FC236}">
                <a16:creationId xmlns:a16="http://schemas.microsoft.com/office/drawing/2014/main" id="{2D5298D9-7856-A447-A852-8CEBE3CDF72A}"/>
              </a:ext>
            </a:extLst>
          </p:cNvPr>
          <p:cNvSpPr/>
          <p:nvPr/>
        </p:nvSpPr>
        <p:spPr>
          <a:xfrm>
            <a:off x="7948675" y="3161108"/>
            <a:ext cx="878199"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Flatiron/Union Sq.</a:t>
            </a:r>
          </a:p>
        </p:txBody>
      </p:sp>
      <p:sp>
        <p:nvSpPr>
          <p:cNvPr id="12" name="Rectangle 11">
            <a:extLst>
              <a:ext uri="{FF2B5EF4-FFF2-40B4-BE49-F238E27FC236}">
                <a16:creationId xmlns:a16="http://schemas.microsoft.com/office/drawing/2014/main" id="{59F61141-23E0-5B49-ACA8-5023AA869892}"/>
              </a:ext>
            </a:extLst>
          </p:cNvPr>
          <p:cNvSpPr/>
          <p:nvPr/>
        </p:nvSpPr>
        <p:spPr>
          <a:xfrm>
            <a:off x="7523701" y="4102699"/>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Flatiron</a:t>
            </a:r>
          </a:p>
        </p:txBody>
      </p:sp>
      <p:sp>
        <p:nvSpPr>
          <p:cNvPr id="13" name="Rectangle 12">
            <a:extLst>
              <a:ext uri="{FF2B5EF4-FFF2-40B4-BE49-F238E27FC236}">
                <a16:creationId xmlns:a16="http://schemas.microsoft.com/office/drawing/2014/main" id="{01761158-7B7C-0746-945F-C3A4C5D1C0A1}"/>
              </a:ext>
            </a:extLst>
          </p:cNvPr>
          <p:cNvSpPr/>
          <p:nvPr/>
        </p:nvSpPr>
        <p:spPr>
          <a:xfrm>
            <a:off x="5772659" y="3972020"/>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East 50s</a:t>
            </a:r>
          </a:p>
        </p:txBody>
      </p:sp>
      <p:sp>
        <p:nvSpPr>
          <p:cNvPr id="14" name="Rectangle 13">
            <a:extLst>
              <a:ext uri="{FF2B5EF4-FFF2-40B4-BE49-F238E27FC236}">
                <a16:creationId xmlns:a16="http://schemas.microsoft.com/office/drawing/2014/main" id="{12F96CBB-6CA9-A440-8EEF-001A1BFB911A}"/>
              </a:ext>
            </a:extLst>
          </p:cNvPr>
          <p:cNvSpPr/>
          <p:nvPr/>
        </p:nvSpPr>
        <p:spPr>
          <a:xfrm>
            <a:off x="4911084" y="5224016"/>
            <a:ext cx="1558558" cy="487048"/>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{11 East 53</a:t>
            </a:r>
            <a:r>
              <a:rPr lang="en-US" sz="1400" baseline="30000" dirty="0">
                <a:solidFill>
                  <a:schemeClr val="tx1"/>
                </a:solidFill>
                <a:latin typeface="Franklin Gothic Book" panose="020B0503020102020204" pitchFamily="34" charset="0"/>
              </a:rPr>
              <a:t>rd</a:t>
            </a:r>
            <a:r>
              <a:rPr lang="en-US" sz="1400" dirty="0">
                <a:solidFill>
                  <a:schemeClr val="tx1"/>
                </a:solidFill>
                <a:latin typeface="Franklin Gothic Book" panose="020B0503020102020204" pitchFamily="34" charset="0"/>
              </a:rPr>
              <a:t> St., 520 Madison Ave}</a:t>
            </a:r>
          </a:p>
        </p:txBody>
      </p:sp>
      <p:sp>
        <p:nvSpPr>
          <p:cNvPr id="15" name="Rectangle 14">
            <a:extLst>
              <a:ext uri="{FF2B5EF4-FFF2-40B4-BE49-F238E27FC236}">
                <a16:creationId xmlns:a16="http://schemas.microsoft.com/office/drawing/2014/main" id="{193D33D6-DEFB-8C47-97EB-0B934C910D28}"/>
              </a:ext>
            </a:extLst>
          </p:cNvPr>
          <p:cNvSpPr/>
          <p:nvPr/>
        </p:nvSpPr>
        <p:spPr>
          <a:xfrm>
            <a:off x="6139902" y="4633677"/>
            <a:ext cx="1520631" cy="284315"/>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357 East 50</a:t>
            </a:r>
            <a:r>
              <a:rPr lang="en-US" sz="1400" baseline="30000" dirty="0">
                <a:solidFill>
                  <a:schemeClr val="tx1"/>
                </a:solidFill>
                <a:latin typeface="Franklin Gothic Book" panose="020B0503020102020204" pitchFamily="34" charset="0"/>
              </a:rPr>
              <a:t>th</a:t>
            </a:r>
            <a:r>
              <a:rPr lang="en-US" sz="1400" dirty="0">
                <a:solidFill>
                  <a:schemeClr val="tx1"/>
                </a:solidFill>
                <a:latin typeface="Franklin Gothic Book" panose="020B0503020102020204" pitchFamily="34" charset="0"/>
              </a:rPr>
              <a:t> St.</a:t>
            </a:r>
          </a:p>
        </p:txBody>
      </p:sp>
      <p:sp>
        <p:nvSpPr>
          <p:cNvPr id="16" name="Rectangle 15">
            <a:extLst>
              <a:ext uri="{FF2B5EF4-FFF2-40B4-BE49-F238E27FC236}">
                <a16:creationId xmlns:a16="http://schemas.microsoft.com/office/drawing/2014/main" id="{85014D59-1B93-3544-AB5E-5A5DC85412CA}"/>
              </a:ext>
            </a:extLst>
          </p:cNvPr>
          <p:cNvSpPr/>
          <p:nvPr/>
        </p:nvSpPr>
        <p:spPr>
          <a:xfrm>
            <a:off x="7327759" y="5471033"/>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41 Madison Ave</a:t>
            </a:r>
          </a:p>
        </p:txBody>
      </p:sp>
      <p:cxnSp>
        <p:nvCxnSpPr>
          <p:cNvPr id="17" name="Straight Arrow Connector 16">
            <a:extLst>
              <a:ext uri="{FF2B5EF4-FFF2-40B4-BE49-F238E27FC236}">
                <a16:creationId xmlns:a16="http://schemas.microsoft.com/office/drawing/2014/main" id="{016B131D-C568-DA46-8C9B-CCBC43713F67}"/>
              </a:ext>
            </a:extLst>
          </p:cNvPr>
          <p:cNvCxnSpPr>
            <a:stCxn id="7" idx="0"/>
            <a:endCxn id="6" idx="2"/>
          </p:cNvCxnSpPr>
          <p:nvPr/>
        </p:nvCxnSpPr>
        <p:spPr>
          <a:xfrm flipV="1">
            <a:off x="6144681" y="2381207"/>
            <a:ext cx="166551" cy="21625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F3E28CC-ABDA-E645-B79D-67494BD34297}"/>
              </a:ext>
            </a:extLst>
          </p:cNvPr>
          <p:cNvCxnSpPr>
            <a:cxnSpLocks/>
            <a:stCxn id="8" idx="0"/>
          </p:cNvCxnSpPr>
          <p:nvPr/>
        </p:nvCxnSpPr>
        <p:spPr>
          <a:xfrm flipV="1">
            <a:off x="4885824" y="2837490"/>
            <a:ext cx="618496" cy="3345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AFBCA1B-DA22-AF4E-ACE3-AF815B8A4C10}"/>
              </a:ext>
            </a:extLst>
          </p:cNvPr>
          <p:cNvCxnSpPr>
            <a:cxnSpLocks/>
            <a:stCxn id="9" idx="0"/>
            <a:endCxn id="7" idx="2"/>
          </p:cNvCxnSpPr>
          <p:nvPr/>
        </p:nvCxnSpPr>
        <p:spPr>
          <a:xfrm flipV="1">
            <a:off x="6139902" y="2837489"/>
            <a:ext cx="4779" cy="33218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70E1D11-CFED-D840-8D4E-FE46649951FE}"/>
              </a:ext>
            </a:extLst>
          </p:cNvPr>
          <p:cNvCxnSpPr>
            <a:cxnSpLocks/>
          </p:cNvCxnSpPr>
          <p:nvPr/>
        </p:nvCxnSpPr>
        <p:spPr>
          <a:xfrm flipH="1" flipV="1">
            <a:off x="6686650" y="2855244"/>
            <a:ext cx="626445" cy="30586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1648D85-E2B6-504F-B1DF-D628B5B7F5CF}"/>
              </a:ext>
            </a:extLst>
          </p:cNvPr>
          <p:cNvCxnSpPr>
            <a:cxnSpLocks/>
            <a:stCxn id="13" idx="0"/>
            <a:endCxn id="9" idx="2"/>
          </p:cNvCxnSpPr>
          <p:nvPr/>
        </p:nvCxnSpPr>
        <p:spPr>
          <a:xfrm flipH="1" flipV="1">
            <a:off x="6139902" y="3649733"/>
            <a:ext cx="101788" cy="3222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ADAECC8-1C7A-3D45-81FD-196E72D35C5C}"/>
              </a:ext>
            </a:extLst>
          </p:cNvPr>
          <p:cNvCxnSpPr>
            <a:cxnSpLocks/>
            <a:endCxn id="13" idx="2"/>
          </p:cNvCxnSpPr>
          <p:nvPr/>
        </p:nvCxnSpPr>
        <p:spPr>
          <a:xfrm flipV="1">
            <a:off x="5636580" y="4212050"/>
            <a:ext cx="605110" cy="101196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0CCDA5F-F77A-8A4C-90A2-71CB90F806AB}"/>
              </a:ext>
            </a:extLst>
          </p:cNvPr>
          <p:cNvCxnSpPr>
            <a:cxnSpLocks/>
            <a:stCxn id="15" idx="0"/>
          </p:cNvCxnSpPr>
          <p:nvPr/>
        </p:nvCxnSpPr>
        <p:spPr>
          <a:xfrm flipH="1" flipV="1">
            <a:off x="6469642" y="4231509"/>
            <a:ext cx="430576" cy="40216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D3AE456-3615-1346-B079-6E9CBACD6700}"/>
              </a:ext>
            </a:extLst>
          </p:cNvPr>
          <p:cNvCxnSpPr>
            <a:cxnSpLocks/>
            <a:stCxn id="12" idx="0"/>
            <a:endCxn id="10" idx="2"/>
          </p:cNvCxnSpPr>
          <p:nvPr/>
        </p:nvCxnSpPr>
        <p:spPr>
          <a:xfrm flipH="1" flipV="1">
            <a:off x="7313095" y="3641169"/>
            <a:ext cx="679637" cy="46153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843C483-04C4-BA44-B095-14A8213E6D8F}"/>
              </a:ext>
            </a:extLst>
          </p:cNvPr>
          <p:cNvCxnSpPr>
            <a:cxnSpLocks/>
            <a:stCxn id="12" idx="0"/>
            <a:endCxn id="11" idx="2"/>
          </p:cNvCxnSpPr>
          <p:nvPr/>
        </p:nvCxnSpPr>
        <p:spPr>
          <a:xfrm flipV="1">
            <a:off x="7992732" y="3641168"/>
            <a:ext cx="395043" cy="4615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62892A4-BE89-F041-8EB2-4AD02FB839A2}"/>
              </a:ext>
            </a:extLst>
          </p:cNvPr>
          <p:cNvCxnSpPr>
            <a:cxnSpLocks/>
            <a:stCxn id="16" idx="0"/>
            <a:endCxn id="12" idx="2"/>
          </p:cNvCxnSpPr>
          <p:nvPr/>
        </p:nvCxnSpPr>
        <p:spPr>
          <a:xfrm flipH="1" flipV="1">
            <a:off x="7992732" y="4342729"/>
            <a:ext cx="9679" cy="112830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B15EAEE-BB31-DE41-9F59-05ABEF26DD0D}"/>
              </a:ext>
            </a:extLst>
          </p:cNvPr>
          <p:cNvCxnSpPr>
            <a:cxnSpLocks/>
          </p:cNvCxnSpPr>
          <p:nvPr/>
        </p:nvCxnSpPr>
        <p:spPr>
          <a:xfrm flipH="1" flipV="1">
            <a:off x="6785042" y="2837489"/>
            <a:ext cx="1572801" cy="32361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8" name="Table 27">
            <a:extLst>
              <a:ext uri="{FF2B5EF4-FFF2-40B4-BE49-F238E27FC236}">
                <a16:creationId xmlns:a16="http://schemas.microsoft.com/office/drawing/2014/main" id="{5E3220CC-AB06-7E48-A0AC-060657A6B2DE}"/>
              </a:ext>
            </a:extLst>
          </p:cNvPr>
          <p:cNvGraphicFramePr>
            <a:graphicFrameLocks noGrp="1"/>
          </p:cNvGraphicFramePr>
          <p:nvPr>
            <p:extLst>
              <p:ext uri="{D42A27DB-BD31-4B8C-83A1-F6EECF244321}">
                <p14:modId xmlns:p14="http://schemas.microsoft.com/office/powerpoint/2010/main" val="412539103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integration with fusion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2528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58C1-DCD0-2B49-99DB-21EDCCBAB915}"/>
              </a:ext>
            </a:extLst>
          </p:cNvPr>
          <p:cNvSpPr>
            <a:spLocks noGrp="1"/>
          </p:cNvSpPr>
          <p:nvPr>
            <p:ph type="title"/>
          </p:nvPr>
        </p:nvSpPr>
        <p:spPr/>
        <p:txBody>
          <a:bodyPr/>
          <a:lstStyle/>
          <a:p>
            <a:r>
              <a:rPr lang="en-US" dirty="0"/>
              <a:t>Correctness probabilities of claims change</a:t>
            </a:r>
          </a:p>
        </p:txBody>
      </p:sp>
      <p:sp>
        <p:nvSpPr>
          <p:cNvPr id="4" name="Slide Number Placeholder 3">
            <a:extLst>
              <a:ext uri="{FF2B5EF4-FFF2-40B4-BE49-F238E27FC236}">
                <a16:creationId xmlns:a16="http://schemas.microsoft.com/office/drawing/2014/main" id="{0B4C9D0B-85D3-CF46-9F1F-69162BAE2D58}"/>
              </a:ext>
            </a:extLst>
          </p:cNvPr>
          <p:cNvSpPr>
            <a:spLocks noGrp="1"/>
          </p:cNvSpPr>
          <p:nvPr>
            <p:ph type="sldNum" sz="quarter" idx="12"/>
          </p:nvPr>
        </p:nvSpPr>
        <p:spPr/>
        <p:txBody>
          <a:bodyPr/>
          <a:lstStyle/>
          <a:p>
            <a:fld id="{D16E8644-56AA-684B-9DBC-ADA31CD241C1}" type="slidenum">
              <a:rPr lang="en-US" smtClean="0"/>
              <a:t>16</a:t>
            </a:fld>
            <a:endParaRPr lang="en-US"/>
          </a:p>
        </p:txBody>
      </p:sp>
      <p:sp>
        <p:nvSpPr>
          <p:cNvPr id="5" name="Content Placeholder 2">
            <a:extLst>
              <a:ext uri="{FF2B5EF4-FFF2-40B4-BE49-F238E27FC236}">
                <a16:creationId xmlns:a16="http://schemas.microsoft.com/office/drawing/2014/main" id="{6135A135-4C43-C04F-A1BC-A21CA8385C67}"/>
              </a:ext>
            </a:extLst>
          </p:cNvPr>
          <p:cNvSpPr>
            <a:spLocks noGrp="1"/>
          </p:cNvSpPr>
          <p:nvPr>
            <p:ph idx="1"/>
          </p:nvPr>
        </p:nvSpPr>
        <p:spPr>
          <a:xfrm>
            <a:off x="628650" y="1690254"/>
            <a:ext cx="3752335" cy="4294909"/>
          </a:xfrm>
        </p:spPr>
        <p:txBody>
          <a:bodyPr/>
          <a:lstStyle/>
          <a:p>
            <a:pPr marL="0" indent="0">
              <a:buNone/>
            </a:pPr>
            <a:r>
              <a:rPr lang="en-US" sz="2600" dirty="0"/>
              <a:t>The correctness of a claim is affected by sources that provide claims supporting it</a:t>
            </a:r>
          </a:p>
          <a:p>
            <a:r>
              <a:rPr lang="en-US" sz="2200" dirty="0"/>
              <a:t>e.g., correctness of claim “</a:t>
            </a:r>
            <a:r>
              <a:rPr lang="en-US" sz="2200" dirty="0">
                <a:solidFill>
                  <a:srgbClr val="00B050"/>
                </a:solidFill>
              </a:rPr>
              <a:t>Flatiron</a:t>
            </a:r>
            <a:r>
              <a:rPr lang="en-US" sz="2200" dirty="0"/>
              <a:t>” depends on source S</a:t>
            </a:r>
            <a:r>
              <a:rPr lang="en-US" sz="2200" baseline="-25000" dirty="0"/>
              <a:t>5</a:t>
            </a:r>
            <a:r>
              <a:rPr lang="en-US" sz="2200" dirty="0"/>
              <a:t> and also depends on source S</a:t>
            </a:r>
            <a:r>
              <a:rPr lang="en-US" sz="2200" baseline="-25000" dirty="0"/>
              <a:t>2</a:t>
            </a:r>
            <a:r>
              <a:rPr lang="en-US" sz="2200" dirty="0"/>
              <a:t> that provides claim “</a:t>
            </a:r>
            <a:r>
              <a:rPr lang="en-US" sz="2200" dirty="0">
                <a:solidFill>
                  <a:srgbClr val="00B050"/>
                </a:solidFill>
              </a:rPr>
              <a:t>41 Madison Ave</a:t>
            </a:r>
            <a:r>
              <a:rPr lang="en-US" sz="2200" dirty="0"/>
              <a:t>”</a:t>
            </a:r>
          </a:p>
        </p:txBody>
      </p:sp>
      <p:sp>
        <p:nvSpPr>
          <p:cNvPr id="6" name="Rectangle 5">
            <a:extLst>
              <a:ext uri="{FF2B5EF4-FFF2-40B4-BE49-F238E27FC236}">
                <a16:creationId xmlns:a16="http://schemas.microsoft.com/office/drawing/2014/main" id="{F0939AC4-8E57-8E4D-8F64-8C20810C0A12}"/>
              </a:ext>
            </a:extLst>
          </p:cNvPr>
          <p:cNvSpPr/>
          <p:nvPr/>
        </p:nvSpPr>
        <p:spPr>
          <a:xfrm>
            <a:off x="5837422" y="2141177"/>
            <a:ext cx="947620"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New York</a:t>
            </a:r>
          </a:p>
        </p:txBody>
      </p:sp>
      <p:sp>
        <p:nvSpPr>
          <p:cNvPr id="7" name="Rectangle 6">
            <a:extLst>
              <a:ext uri="{FF2B5EF4-FFF2-40B4-BE49-F238E27FC236}">
                <a16:creationId xmlns:a16="http://schemas.microsoft.com/office/drawing/2014/main" id="{88A8B215-7B4A-5741-A4BB-896FC9B58008}"/>
              </a:ext>
            </a:extLst>
          </p:cNvPr>
          <p:cNvSpPr/>
          <p:nvPr/>
        </p:nvSpPr>
        <p:spPr>
          <a:xfrm>
            <a:off x="5504320" y="2597459"/>
            <a:ext cx="128072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New York City</a:t>
            </a:r>
          </a:p>
        </p:txBody>
      </p:sp>
      <p:sp>
        <p:nvSpPr>
          <p:cNvPr id="8" name="Rectangle 7">
            <a:extLst>
              <a:ext uri="{FF2B5EF4-FFF2-40B4-BE49-F238E27FC236}">
                <a16:creationId xmlns:a16="http://schemas.microsoft.com/office/drawing/2014/main" id="{499DE58F-FE02-FC40-A397-2B973CC05644}"/>
              </a:ext>
            </a:extLst>
          </p:cNvPr>
          <p:cNvSpPr/>
          <p:nvPr/>
        </p:nvSpPr>
        <p:spPr>
          <a:xfrm>
            <a:off x="4335908" y="3172022"/>
            <a:ext cx="1099832" cy="287873"/>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745 9</a:t>
            </a:r>
            <a:r>
              <a:rPr lang="en-US" sz="1400" baseline="30000" dirty="0">
                <a:solidFill>
                  <a:schemeClr val="tx1"/>
                </a:solidFill>
                <a:latin typeface="Franklin Gothic Book" panose="020B0503020102020204" pitchFamily="34" charset="0"/>
              </a:rPr>
              <a:t>th</a:t>
            </a:r>
            <a:r>
              <a:rPr lang="en-US" sz="1400" dirty="0">
                <a:solidFill>
                  <a:schemeClr val="tx1"/>
                </a:solidFill>
                <a:latin typeface="Franklin Gothic Book" panose="020B0503020102020204" pitchFamily="34" charset="0"/>
              </a:rPr>
              <a:t> Ave</a:t>
            </a:r>
          </a:p>
        </p:txBody>
      </p:sp>
      <p:sp>
        <p:nvSpPr>
          <p:cNvPr id="9" name="Rectangle 8">
            <a:extLst>
              <a:ext uri="{FF2B5EF4-FFF2-40B4-BE49-F238E27FC236}">
                <a16:creationId xmlns:a16="http://schemas.microsoft.com/office/drawing/2014/main" id="{67B9A6E4-4228-A14E-9DE1-A474DA717CCB}"/>
              </a:ext>
            </a:extLst>
          </p:cNvPr>
          <p:cNvSpPr/>
          <p:nvPr/>
        </p:nvSpPr>
        <p:spPr>
          <a:xfrm>
            <a:off x="5670871" y="3169673"/>
            <a:ext cx="938063"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Midtown East</a:t>
            </a:r>
          </a:p>
        </p:txBody>
      </p:sp>
      <p:sp>
        <p:nvSpPr>
          <p:cNvPr id="10" name="Rectangle 9">
            <a:extLst>
              <a:ext uri="{FF2B5EF4-FFF2-40B4-BE49-F238E27FC236}">
                <a16:creationId xmlns:a16="http://schemas.microsoft.com/office/drawing/2014/main" id="{75CAD0A9-424D-9943-B984-28B3B3FC2D8F}"/>
              </a:ext>
            </a:extLst>
          </p:cNvPr>
          <p:cNvSpPr/>
          <p:nvPr/>
        </p:nvSpPr>
        <p:spPr>
          <a:xfrm>
            <a:off x="6844064" y="3161109"/>
            <a:ext cx="938061"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Gramercy/Flatiron</a:t>
            </a:r>
          </a:p>
        </p:txBody>
      </p:sp>
      <p:sp>
        <p:nvSpPr>
          <p:cNvPr id="11" name="Rectangle 10">
            <a:extLst>
              <a:ext uri="{FF2B5EF4-FFF2-40B4-BE49-F238E27FC236}">
                <a16:creationId xmlns:a16="http://schemas.microsoft.com/office/drawing/2014/main" id="{8DD1724C-19C2-3640-A812-EF98056F3B58}"/>
              </a:ext>
            </a:extLst>
          </p:cNvPr>
          <p:cNvSpPr/>
          <p:nvPr/>
        </p:nvSpPr>
        <p:spPr>
          <a:xfrm>
            <a:off x="7948675" y="3161108"/>
            <a:ext cx="878199"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Flatiron/Union Sq.</a:t>
            </a:r>
          </a:p>
        </p:txBody>
      </p:sp>
      <p:sp>
        <p:nvSpPr>
          <p:cNvPr id="12" name="Rectangle 11">
            <a:extLst>
              <a:ext uri="{FF2B5EF4-FFF2-40B4-BE49-F238E27FC236}">
                <a16:creationId xmlns:a16="http://schemas.microsoft.com/office/drawing/2014/main" id="{BA7D779D-E39E-C945-9FF8-282BAAD1065D}"/>
              </a:ext>
            </a:extLst>
          </p:cNvPr>
          <p:cNvSpPr/>
          <p:nvPr/>
        </p:nvSpPr>
        <p:spPr>
          <a:xfrm>
            <a:off x="7523701" y="4102699"/>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Flatiron</a:t>
            </a:r>
          </a:p>
        </p:txBody>
      </p:sp>
      <p:sp>
        <p:nvSpPr>
          <p:cNvPr id="13" name="Rectangle 12">
            <a:extLst>
              <a:ext uri="{FF2B5EF4-FFF2-40B4-BE49-F238E27FC236}">
                <a16:creationId xmlns:a16="http://schemas.microsoft.com/office/drawing/2014/main" id="{BC2060AA-5CD1-2C43-8AE3-B4D3761E2BA5}"/>
              </a:ext>
            </a:extLst>
          </p:cNvPr>
          <p:cNvSpPr/>
          <p:nvPr/>
        </p:nvSpPr>
        <p:spPr>
          <a:xfrm>
            <a:off x="5772659" y="3972020"/>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East 50s</a:t>
            </a:r>
          </a:p>
        </p:txBody>
      </p:sp>
      <p:sp>
        <p:nvSpPr>
          <p:cNvPr id="14" name="Rectangle 13">
            <a:extLst>
              <a:ext uri="{FF2B5EF4-FFF2-40B4-BE49-F238E27FC236}">
                <a16:creationId xmlns:a16="http://schemas.microsoft.com/office/drawing/2014/main" id="{E8852766-C946-D74E-9373-F2EB92926820}"/>
              </a:ext>
            </a:extLst>
          </p:cNvPr>
          <p:cNvSpPr/>
          <p:nvPr/>
        </p:nvSpPr>
        <p:spPr>
          <a:xfrm>
            <a:off x="4911084" y="5224016"/>
            <a:ext cx="1558558" cy="487048"/>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{11 East 53</a:t>
            </a:r>
            <a:r>
              <a:rPr lang="en-US" sz="1400" baseline="30000" dirty="0">
                <a:solidFill>
                  <a:schemeClr val="tx1"/>
                </a:solidFill>
                <a:latin typeface="Franklin Gothic Book" panose="020B0503020102020204" pitchFamily="34" charset="0"/>
              </a:rPr>
              <a:t>rd</a:t>
            </a:r>
            <a:r>
              <a:rPr lang="en-US" sz="1400" dirty="0">
                <a:solidFill>
                  <a:schemeClr val="tx1"/>
                </a:solidFill>
                <a:latin typeface="Franklin Gothic Book" panose="020B0503020102020204" pitchFamily="34" charset="0"/>
              </a:rPr>
              <a:t> St., 520 Madison Ave}</a:t>
            </a:r>
          </a:p>
        </p:txBody>
      </p:sp>
      <p:sp>
        <p:nvSpPr>
          <p:cNvPr id="15" name="Rectangle 14">
            <a:extLst>
              <a:ext uri="{FF2B5EF4-FFF2-40B4-BE49-F238E27FC236}">
                <a16:creationId xmlns:a16="http://schemas.microsoft.com/office/drawing/2014/main" id="{43E7B819-187D-9A44-B5A7-F679232898E4}"/>
              </a:ext>
            </a:extLst>
          </p:cNvPr>
          <p:cNvSpPr/>
          <p:nvPr/>
        </p:nvSpPr>
        <p:spPr>
          <a:xfrm>
            <a:off x="6139902" y="4633677"/>
            <a:ext cx="1520631" cy="284315"/>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357 East 50</a:t>
            </a:r>
            <a:r>
              <a:rPr lang="en-US" sz="1400" baseline="30000" dirty="0">
                <a:solidFill>
                  <a:schemeClr val="tx1"/>
                </a:solidFill>
                <a:latin typeface="Franklin Gothic Book" panose="020B0503020102020204" pitchFamily="34" charset="0"/>
              </a:rPr>
              <a:t>th</a:t>
            </a:r>
            <a:r>
              <a:rPr lang="en-US" sz="1400" dirty="0">
                <a:solidFill>
                  <a:schemeClr val="tx1"/>
                </a:solidFill>
                <a:latin typeface="Franklin Gothic Book" panose="020B0503020102020204" pitchFamily="34" charset="0"/>
              </a:rPr>
              <a:t> St.</a:t>
            </a:r>
          </a:p>
        </p:txBody>
      </p:sp>
      <p:sp>
        <p:nvSpPr>
          <p:cNvPr id="16" name="Rectangle 15">
            <a:extLst>
              <a:ext uri="{FF2B5EF4-FFF2-40B4-BE49-F238E27FC236}">
                <a16:creationId xmlns:a16="http://schemas.microsoft.com/office/drawing/2014/main" id="{113C9A22-3898-C844-AFC1-470996BE7CA5}"/>
              </a:ext>
            </a:extLst>
          </p:cNvPr>
          <p:cNvSpPr/>
          <p:nvPr/>
        </p:nvSpPr>
        <p:spPr>
          <a:xfrm>
            <a:off x="7327759" y="5471033"/>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41 Madison Ave</a:t>
            </a:r>
          </a:p>
        </p:txBody>
      </p:sp>
      <p:cxnSp>
        <p:nvCxnSpPr>
          <p:cNvPr id="17" name="Straight Arrow Connector 16">
            <a:extLst>
              <a:ext uri="{FF2B5EF4-FFF2-40B4-BE49-F238E27FC236}">
                <a16:creationId xmlns:a16="http://schemas.microsoft.com/office/drawing/2014/main" id="{F5CFAC8D-7500-0048-8DE9-41EFA7FC4119}"/>
              </a:ext>
            </a:extLst>
          </p:cNvPr>
          <p:cNvCxnSpPr>
            <a:stCxn id="7" idx="0"/>
            <a:endCxn id="6" idx="2"/>
          </p:cNvCxnSpPr>
          <p:nvPr/>
        </p:nvCxnSpPr>
        <p:spPr>
          <a:xfrm flipV="1">
            <a:off x="6144681" y="2381207"/>
            <a:ext cx="166551" cy="21625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E9CD3E3-C39C-BE4C-BCA2-1E7C47740152}"/>
              </a:ext>
            </a:extLst>
          </p:cNvPr>
          <p:cNvCxnSpPr>
            <a:cxnSpLocks/>
            <a:stCxn id="8" idx="0"/>
          </p:cNvCxnSpPr>
          <p:nvPr/>
        </p:nvCxnSpPr>
        <p:spPr>
          <a:xfrm flipV="1">
            <a:off x="4885824" y="2837490"/>
            <a:ext cx="618496" cy="3345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EA7CD3E-6110-C946-9FED-8998664E4EDB}"/>
              </a:ext>
            </a:extLst>
          </p:cNvPr>
          <p:cNvCxnSpPr>
            <a:cxnSpLocks/>
            <a:stCxn id="9" idx="0"/>
            <a:endCxn id="7" idx="2"/>
          </p:cNvCxnSpPr>
          <p:nvPr/>
        </p:nvCxnSpPr>
        <p:spPr>
          <a:xfrm flipV="1">
            <a:off x="6139902" y="2837489"/>
            <a:ext cx="4779" cy="33218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C78E5C9-4B75-A44C-B1C5-5C89F7BCA3AE}"/>
              </a:ext>
            </a:extLst>
          </p:cNvPr>
          <p:cNvCxnSpPr>
            <a:cxnSpLocks/>
          </p:cNvCxnSpPr>
          <p:nvPr/>
        </p:nvCxnSpPr>
        <p:spPr>
          <a:xfrm flipH="1" flipV="1">
            <a:off x="6686650" y="2855244"/>
            <a:ext cx="626445" cy="30586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38ACF04-3422-274F-B88E-E88E3A50E39F}"/>
              </a:ext>
            </a:extLst>
          </p:cNvPr>
          <p:cNvCxnSpPr>
            <a:cxnSpLocks/>
            <a:stCxn id="13" idx="0"/>
            <a:endCxn id="9" idx="2"/>
          </p:cNvCxnSpPr>
          <p:nvPr/>
        </p:nvCxnSpPr>
        <p:spPr>
          <a:xfrm flipH="1" flipV="1">
            <a:off x="6139902" y="3649733"/>
            <a:ext cx="101788" cy="3222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E406E28-2292-2442-BCDA-9149FEE5EAC2}"/>
              </a:ext>
            </a:extLst>
          </p:cNvPr>
          <p:cNvCxnSpPr>
            <a:cxnSpLocks/>
            <a:endCxn id="13" idx="2"/>
          </p:cNvCxnSpPr>
          <p:nvPr/>
        </p:nvCxnSpPr>
        <p:spPr>
          <a:xfrm flipV="1">
            <a:off x="5636580" y="4212050"/>
            <a:ext cx="605110" cy="101196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488FA4E-45D6-E045-830B-B2A243BADD4A}"/>
              </a:ext>
            </a:extLst>
          </p:cNvPr>
          <p:cNvCxnSpPr>
            <a:cxnSpLocks/>
            <a:stCxn id="15" idx="0"/>
          </p:cNvCxnSpPr>
          <p:nvPr/>
        </p:nvCxnSpPr>
        <p:spPr>
          <a:xfrm flipH="1" flipV="1">
            <a:off x="6469642" y="4231509"/>
            <a:ext cx="430576" cy="40216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5649E39-D7CC-C144-8FA3-72D8848D2827}"/>
              </a:ext>
            </a:extLst>
          </p:cNvPr>
          <p:cNvCxnSpPr>
            <a:cxnSpLocks/>
            <a:stCxn id="12" idx="0"/>
            <a:endCxn id="10" idx="2"/>
          </p:cNvCxnSpPr>
          <p:nvPr/>
        </p:nvCxnSpPr>
        <p:spPr>
          <a:xfrm flipH="1" flipV="1">
            <a:off x="7313095" y="3641169"/>
            <a:ext cx="679637" cy="46153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185E853-CC11-CE47-9A48-F13E7399081D}"/>
              </a:ext>
            </a:extLst>
          </p:cNvPr>
          <p:cNvCxnSpPr>
            <a:cxnSpLocks/>
            <a:stCxn id="12" idx="0"/>
            <a:endCxn id="11" idx="2"/>
          </p:cNvCxnSpPr>
          <p:nvPr/>
        </p:nvCxnSpPr>
        <p:spPr>
          <a:xfrm flipV="1">
            <a:off x="7992732" y="3641168"/>
            <a:ext cx="395043" cy="4615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754650A-DE01-7A44-B580-18ED7943A988}"/>
              </a:ext>
            </a:extLst>
          </p:cNvPr>
          <p:cNvCxnSpPr>
            <a:cxnSpLocks/>
            <a:stCxn id="16" idx="0"/>
            <a:endCxn id="12" idx="2"/>
          </p:cNvCxnSpPr>
          <p:nvPr/>
        </p:nvCxnSpPr>
        <p:spPr>
          <a:xfrm flipH="1" flipV="1">
            <a:off x="7992732" y="4342729"/>
            <a:ext cx="9679" cy="112830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D07DC41-4838-4B40-9ACD-021F8F58E71D}"/>
              </a:ext>
            </a:extLst>
          </p:cNvPr>
          <p:cNvCxnSpPr>
            <a:cxnSpLocks/>
          </p:cNvCxnSpPr>
          <p:nvPr/>
        </p:nvCxnSpPr>
        <p:spPr>
          <a:xfrm flipH="1" flipV="1">
            <a:off x="6785042" y="2837489"/>
            <a:ext cx="1572801" cy="32361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8" name="Table 27">
            <a:extLst>
              <a:ext uri="{FF2B5EF4-FFF2-40B4-BE49-F238E27FC236}">
                <a16:creationId xmlns:a16="http://schemas.microsoft.com/office/drawing/2014/main" id="{E89EC115-83C3-B54F-887C-0B64D89AF346}"/>
              </a:ext>
            </a:extLst>
          </p:cNvPr>
          <p:cNvGraphicFramePr>
            <a:graphicFrameLocks noGrp="1"/>
          </p:cNvGraphicFramePr>
          <p:nvPr>
            <p:extLst>
              <p:ext uri="{D42A27DB-BD31-4B8C-83A1-F6EECF244321}">
                <p14:modId xmlns:p14="http://schemas.microsoft.com/office/powerpoint/2010/main" val="412539103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integration with fusion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348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4371-3032-4B49-965F-EA08C8D9CC53}"/>
              </a:ext>
            </a:extLst>
          </p:cNvPr>
          <p:cNvSpPr>
            <a:spLocks noGrp="1"/>
          </p:cNvSpPr>
          <p:nvPr>
            <p:ph type="title"/>
          </p:nvPr>
        </p:nvSpPr>
        <p:spPr/>
        <p:txBody>
          <a:bodyPr/>
          <a:lstStyle/>
          <a:p>
            <a:r>
              <a:rPr lang="en-US" dirty="0"/>
              <a:t>Modified Data Fusion</a:t>
            </a:r>
          </a:p>
        </p:txBody>
      </p:sp>
      <p:sp>
        <p:nvSpPr>
          <p:cNvPr id="4" name="Slide Number Placeholder 3">
            <a:extLst>
              <a:ext uri="{FF2B5EF4-FFF2-40B4-BE49-F238E27FC236}">
                <a16:creationId xmlns:a16="http://schemas.microsoft.com/office/drawing/2014/main" id="{B1FC9AE9-82E2-5C4B-961A-A10ACEEB3254}"/>
              </a:ext>
            </a:extLst>
          </p:cNvPr>
          <p:cNvSpPr>
            <a:spLocks noGrp="1"/>
          </p:cNvSpPr>
          <p:nvPr>
            <p:ph type="sldNum" sz="quarter" idx="12"/>
          </p:nvPr>
        </p:nvSpPr>
        <p:spPr/>
        <p:txBody>
          <a:bodyPr/>
          <a:lstStyle/>
          <a:p>
            <a:fld id="{D16E8644-56AA-684B-9DBC-ADA31CD241C1}" type="slidenum">
              <a:rPr lang="en-US" smtClean="0"/>
              <a:t>17</a:t>
            </a:fld>
            <a:endParaRPr lang="en-US"/>
          </a:p>
        </p:txBody>
      </p:sp>
      <p:sp>
        <p:nvSpPr>
          <p:cNvPr id="5" name="Content Placeholder 2">
            <a:extLst>
              <a:ext uri="{FF2B5EF4-FFF2-40B4-BE49-F238E27FC236}">
                <a16:creationId xmlns:a16="http://schemas.microsoft.com/office/drawing/2014/main" id="{4F4A4524-4F6D-A244-BDC2-12304EEE67DF}"/>
              </a:ext>
            </a:extLst>
          </p:cNvPr>
          <p:cNvSpPr>
            <a:spLocks noGrp="1"/>
          </p:cNvSpPr>
          <p:nvPr>
            <p:ph idx="1"/>
          </p:nvPr>
        </p:nvSpPr>
        <p:spPr>
          <a:xfrm>
            <a:off x="628650" y="1519881"/>
            <a:ext cx="7886700" cy="4657083"/>
          </a:xfrm>
        </p:spPr>
        <p:txBody>
          <a:bodyPr>
            <a:normAutofit/>
          </a:bodyPr>
          <a:lstStyle/>
          <a:p>
            <a:pPr marL="0" indent="0">
              <a:buNone/>
            </a:pPr>
            <a:r>
              <a:rPr lang="en-US" b="1" dirty="0">
                <a:latin typeface="Franklin Gothic Book" panose="020B0503020102020204" pitchFamily="34" charset="0"/>
              </a:rPr>
              <a:t>Input:</a:t>
            </a:r>
            <a:r>
              <a:rPr lang="en-US" dirty="0">
                <a:latin typeface="Franklin Gothic Book" panose="020B0503020102020204" pitchFamily="34" charset="0"/>
              </a:rPr>
              <a:t> Database </a:t>
            </a:r>
            <a:r>
              <a:rPr lang="en-US" i="1" dirty="0">
                <a:latin typeface="Franklin Gothic Book" panose="020B0503020102020204" pitchFamily="34" charset="0"/>
              </a:rPr>
              <a:t>D</a:t>
            </a:r>
            <a:r>
              <a:rPr lang="en-US" dirty="0">
                <a:latin typeface="Franklin Gothic Book" panose="020B0503020102020204" pitchFamily="34" charset="0"/>
              </a:rPr>
              <a:t>, directed acyclic graph </a:t>
            </a:r>
            <a:r>
              <a:rPr lang="en-US" i="1" dirty="0">
                <a:latin typeface="Franklin Gothic Book" panose="020B0503020102020204" pitchFamily="34" charset="0"/>
              </a:rPr>
              <a:t>G</a:t>
            </a:r>
            <a:r>
              <a:rPr lang="en-US" dirty="0">
                <a:latin typeface="Franklin Gothic Book" panose="020B0503020102020204" pitchFamily="34" charset="0"/>
              </a:rPr>
              <a:t>, data fusion model </a:t>
            </a:r>
            <a:r>
              <a:rPr lang="en-US" i="1" dirty="0">
                <a:latin typeface="Franklin Gothic Book" panose="020B0503020102020204" pitchFamily="34" charset="0"/>
              </a:rPr>
              <a:t>F</a:t>
            </a:r>
            <a:r>
              <a:rPr lang="en-US" dirty="0">
                <a:latin typeface="Franklin Gothic Book" panose="020B0503020102020204" pitchFamily="34" charset="0"/>
              </a:rPr>
              <a:t> </a:t>
            </a:r>
          </a:p>
          <a:p>
            <a:pPr marL="0" indent="0">
              <a:buNone/>
            </a:pPr>
            <a:r>
              <a:rPr lang="en-US" b="1" dirty="0">
                <a:latin typeface="Franklin Gothic Book" panose="020B0503020102020204" pitchFamily="34" charset="0"/>
              </a:rPr>
              <a:t>Output:</a:t>
            </a:r>
            <a:r>
              <a:rPr lang="en-US" dirty="0">
                <a:latin typeface="Franklin Gothic Book" panose="020B0503020102020204" pitchFamily="34" charset="0"/>
              </a:rPr>
              <a:t> </a:t>
            </a:r>
            <a:r>
              <a:rPr lang="en-US" i="1" dirty="0">
                <a:latin typeface="Franklin Gothic Book" panose="020B0503020102020204" pitchFamily="34" charset="0"/>
              </a:rPr>
              <a:t>P</a:t>
            </a:r>
            <a:r>
              <a:rPr lang="en-US" dirty="0">
                <a:latin typeface="Franklin Gothic Book" panose="020B0503020102020204" pitchFamily="34" charset="0"/>
              </a:rPr>
              <a:t> correctness probabilities of claims </a:t>
            </a:r>
          </a:p>
          <a:p>
            <a:pPr marL="0" indent="0">
              <a:buNone/>
            </a:pPr>
            <a:endParaRPr lang="en-US" dirty="0">
              <a:latin typeface="Franklin Gothic Book" panose="020B0503020102020204" pitchFamily="34" charset="0"/>
            </a:endParaRPr>
          </a:p>
          <a:p>
            <a:pPr marL="385763" indent="-385763">
              <a:buFont typeface="+mj-lt"/>
              <a:buAutoNum type="arabicPeriod"/>
            </a:pPr>
            <a:r>
              <a:rPr lang="en-US" dirty="0">
                <a:latin typeface="Franklin Gothic Book" panose="020B0503020102020204" pitchFamily="34" charset="0"/>
              </a:rPr>
              <a:t>Estimate quality of sources</a:t>
            </a:r>
          </a:p>
          <a:p>
            <a:pPr marL="0" indent="0">
              <a:buNone/>
            </a:pPr>
            <a:r>
              <a:rPr lang="en-US" dirty="0">
                <a:latin typeface="Franklin Gothic Book" panose="020B0503020102020204" pitchFamily="34" charset="0"/>
              </a:rPr>
              <a:t>	</a:t>
            </a:r>
            <a:r>
              <a:rPr lang="en-US" i="1" dirty="0">
                <a:latin typeface="Franklin Gothic Book" panose="020B0503020102020204" pitchFamily="34" charset="0"/>
              </a:rPr>
              <a:t>Q</a:t>
            </a:r>
            <a:r>
              <a:rPr lang="en-US" i="1" baseline="-25000" dirty="0">
                <a:latin typeface="Franklin Gothic Book" panose="020B0503020102020204" pitchFamily="34" charset="0"/>
              </a:rPr>
              <a:t>F</a:t>
            </a:r>
            <a:r>
              <a:rPr lang="en-US" dirty="0">
                <a:latin typeface="Franklin Gothic Book" panose="020B0503020102020204" pitchFamily="34" charset="0"/>
              </a:rPr>
              <a:t> = </a:t>
            </a:r>
            <a:r>
              <a:rPr lang="en-US" dirty="0" err="1">
                <a:latin typeface="Franklin Gothic Book" panose="020B0503020102020204" pitchFamily="34" charset="0"/>
              </a:rPr>
              <a:t>EstimateSourceQuality</a:t>
            </a:r>
            <a:r>
              <a:rPr lang="en-US" dirty="0">
                <a:latin typeface="Franklin Gothic Book" panose="020B0503020102020204" pitchFamily="34" charset="0"/>
              </a:rPr>
              <a:t>(</a:t>
            </a:r>
            <a:r>
              <a:rPr lang="en-US" i="1" dirty="0">
                <a:latin typeface="Franklin Gothic Book" panose="020B0503020102020204" pitchFamily="34" charset="0"/>
              </a:rPr>
              <a:t>D,G,F,P</a:t>
            </a:r>
            <a:r>
              <a:rPr lang="en-US" dirty="0">
                <a:latin typeface="Franklin Gothic Book" panose="020B0503020102020204" pitchFamily="34" charset="0"/>
              </a:rPr>
              <a:t>)</a:t>
            </a:r>
          </a:p>
          <a:p>
            <a:pPr marL="385763" indent="-385763">
              <a:buFont typeface="+mj-lt"/>
              <a:buAutoNum type="arabicPeriod" startAt="2"/>
            </a:pPr>
            <a:r>
              <a:rPr lang="en-US" dirty="0">
                <a:latin typeface="Franklin Gothic Book" panose="020B0503020102020204" pitchFamily="34" charset="0"/>
              </a:rPr>
              <a:t>Estimate correctness of claims</a:t>
            </a:r>
          </a:p>
          <a:p>
            <a:pPr marL="0" indent="0">
              <a:buNone/>
            </a:pPr>
            <a:r>
              <a:rPr lang="en-US" dirty="0">
                <a:latin typeface="Franklin Gothic Book" panose="020B0503020102020204" pitchFamily="34" charset="0"/>
              </a:rPr>
              <a:t>	</a:t>
            </a:r>
            <a:r>
              <a:rPr lang="en-US" i="1" dirty="0">
                <a:latin typeface="Franklin Gothic Book" panose="020B0503020102020204" pitchFamily="34" charset="0"/>
              </a:rPr>
              <a:t>P</a:t>
            </a:r>
            <a:r>
              <a:rPr lang="en-US" dirty="0">
                <a:latin typeface="Franklin Gothic Book" panose="020B0503020102020204" pitchFamily="34" charset="0"/>
              </a:rPr>
              <a:t> = </a:t>
            </a:r>
            <a:r>
              <a:rPr lang="en-US" dirty="0" err="1">
                <a:latin typeface="Franklin Gothic Book" panose="020B0503020102020204" pitchFamily="34" charset="0"/>
              </a:rPr>
              <a:t>EstimateClaimCorrectness</a:t>
            </a:r>
            <a:r>
              <a:rPr lang="en-US" dirty="0">
                <a:latin typeface="Franklin Gothic Book" panose="020B0503020102020204" pitchFamily="34" charset="0"/>
              </a:rPr>
              <a:t>(</a:t>
            </a:r>
            <a:r>
              <a:rPr lang="en-US" i="1" dirty="0">
                <a:latin typeface="Franklin Gothic Book" panose="020B0503020102020204" pitchFamily="34" charset="0"/>
              </a:rPr>
              <a:t>D, G, F, Q</a:t>
            </a:r>
            <a:r>
              <a:rPr lang="en-US" i="1" baseline="-25000" dirty="0">
                <a:latin typeface="Franklin Gothic Book" panose="020B0503020102020204" pitchFamily="34" charset="0"/>
              </a:rPr>
              <a:t>F</a:t>
            </a:r>
            <a:r>
              <a:rPr lang="en-US" dirty="0">
                <a:latin typeface="Franklin Gothic Book" panose="020B0503020102020204" pitchFamily="34" charset="0"/>
              </a:rPr>
              <a:t>) </a:t>
            </a:r>
          </a:p>
          <a:p>
            <a:pPr marL="0" indent="0">
              <a:buNone/>
            </a:pPr>
            <a:endParaRPr lang="en-US" dirty="0">
              <a:latin typeface="Franklin Gothic Book" panose="020B0503020102020204" pitchFamily="34" charset="0"/>
            </a:endParaRPr>
          </a:p>
          <a:p>
            <a:endParaRPr lang="en-US" dirty="0"/>
          </a:p>
        </p:txBody>
      </p:sp>
      <p:graphicFrame>
        <p:nvGraphicFramePr>
          <p:cNvPr id="6" name="Table 5">
            <a:extLst>
              <a:ext uri="{FF2B5EF4-FFF2-40B4-BE49-F238E27FC236}">
                <a16:creationId xmlns:a16="http://schemas.microsoft.com/office/drawing/2014/main" id="{021DD392-04EA-B543-9F76-13D81028E39F}"/>
              </a:ext>
            </a:extLst>
          </p:cNvPr>
          <p:cNvGraphicFramePr>
            <a:graphicFrameLocks noGrp="1"/>
          </p:cNvGraphicFramePr>
          <p:nvPr>
            <p:extLst>
              <p:ext uri="{D42A27DB-BD31-4B8C-83A1-F6EECF244321}">
                <p14:modId xmlns:p14="http://schemas.microsoft.com/office/powerpoint/2010/main" val="412539103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integration with fusion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9419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DCAB-4D9E-2040-A48B-C56FD1997016}"/>
              </a:ext>
            </a:extLst>
          </p:cNvPr>
          <p:cNvSpPr>
            <a:spLocks noGrp="1"/>
          </p:cNvSpPr>
          <p:nvPr>
            <p:ph type="title"/>
          </p:nvPr>
        </p:nvSpPr>
        <p:spPr/>
        <p:txBody>
          <a:bodyPr/>
          <a:lstStyle/>
          <a:p>
            <a:r>
              <a:rPr lang="en-US" dirty="0"/>
              <a:t>Determining correct claims</a:t>
            </a:r>
          </a:p>
        </p:txBody>
      </p:sp>
      <p:sp>
        <p:nvSpPr>
          <p:cNvPr id="4" name="Slide Number Placeholder 3">
            <a:extLst>
              <a:ext uri="{FF2B5EF4-FFF2-40B4-BE49-F238E27FC236}">
                <a16:creationId xmlns:a16="http://schemas.microsoft.com/office/drawing/2014/main" id="{C4D93368-8011-604B-BFFB-43B695446445}"/>
              </a:ext>
            </a:extLst>
          </p:cNvPr>
          <p:cNvSpPr>
            <a:spLocks noGrp="1"/>
          </p:cNvSpPr>
          <p:nvPr>
            <p:ph type="sldNum" sz="quarter" idx="12"/>
          </p:nvPr>
        </p:nvSpPr>
        <p:spPr/>
        <p:txBody>
          <a:bodyPr/>
          <a:lstStyle/>
          <a:p>
            <a:fld id="{D16E8644-56AA-684B-9DBC-ADA31CD241C1}" type="slidenum">
              <a:rPr lang="en-US" smtClean="0"/>
              <a:t>18</a:t>
            </a:fld>
            <a:endParaRPr lang="en-US"/>
          </a:p>
        </p:txBody>
      </p:sp>
      <p:sp>
        <p:nvSpPr>
          <p:cNvPr id="5" name="Content Placeholder 2">
            <a:extLst>
              <a:ext uri="{FF2B5EF4-FFF2-40B4-BE49-F238E27FC236}">
                <a16:creationId xmlns:a16="http://schemas.microsoft.com/office/drawing/2014/main" id="{69C332E8-5AD5-7942-AE6D-72B593548966}"/>
              </a:ext>
            </a:extLst>
          </p:cNvPr>
          <p:cNvSpPr>
            <a:spLocks noGrp="1"/>
          </p:cNvSpPr>
          <p:nvPr>
            <p:ph idx="1"/>
          </p:nvPr>
        </p:nvSpPr>
        <p:spPr>
          <a:xfrm>
            <a:off x="628650" y="1648691"/>
            <a:ext cx="3910974" cy="4516582"/>
          </a:xfrm>
        </p:spPr>
        <p:txBody>
          <a:bodyPr>
            <a:normAutofit fontScale="92500" lnSpcReduction="10000"/>
          </a:bodyPr>
          <a:lstStyle/>
          <a:p>
            <a:pPr marL="0" indent="0">
              <a:buNone/>
            </a:pPr>
            <a:r>
              <a:rPr lang="en-US" dirty="0">
                <a:latin typeface="Franklin Gothic Book" panose="020B0503020102020204" pitchFamily="34" charset="0"/>
              </a:rPr>
              <a:t>Given the correctness probabilities of claims, </a:t>
            </a:r>
          </a:p>
          <a:p>
            <a:r>
              <a:rPr lang="en-US" sz="2400" dirty="0">
                <a:latin typeface="Franklin Gothic Book" panose="020B0503020102020204" pitchFamily="34" charset="0"/>
              </a:rPr>
              <a:t>Single-truth fusion models will consider the claim with the highest probability as correct.  </a:t>
            </a:r>
          </a:p>
          <a:p>
            <a:pPr marL="0" indent="0">
              <a:buNone/>
            </a:pPr>
            <a:r>
              <a:rPr lang="en-US" sz="2400" dirty="0">
                <a:solidFill>
                  <a:srgbClr val="C00000"/>
                </a:solidFill>
                <a:latin typeface="Franklin Gothic Book" panose="020B0503020102020204" pitchFamily="34" charset="0"/>
              </a:rPr>
              <a:t>     Lose granularity</a:t>
            </a:r>
          </a:p>
          <a:p>
            <a:r>
              <a:rPr lang="en-US" sz="2400" dirty="0">
                <a:latin typeface="Franklin Gothic Book" panose="020B0503020102020204" pitchFamily="34" charset="0"/>
              </a:rPr>
              <a:t>Multi-truth fusion models will consider claims having probability greater than a threshold correct. </a:t>
            </a:r>
          </a:p>
          <a:p>
            <a:pPr marL="400050" indent="-400050">
              <a:buNone/>
            </a:pPr>
            <a:r>
              <a:rPr lang="en-US" sz="2400" dirty="0">
                <a:solidFill>
                  <a:srgbClr val="C00000"/>
                </a:solidFill>
                <a:latin typeface="Franklin Gothic Book" panose="020B0503020102020204" pitchFamily="34" charset="0"/>
              </a:rPr>
              <a:t>     May generate claims that are inconsistent</a:t>
            </a:r>
          </a:p>
        </p:txBody>
      </p:sp>
      <p:sp>
        <p:nvSpPr>
          <p:cNvPr id="6" name="Rectangle 5">
            <a:extLst>
              <a:ext uri="{FF2B5EF4-FFF2-40B4-BE49-F238E27FC236}">
                <a16:creationId xmlns:a16="http://schemas.microsoft.com/office/drawing/2014/main" id="{1CE55B7A-780A-0145-A8B8-A45A4A8A913D}"/>
              </a:ext>
            </a:extLst>
          </p:cNvPr>
          <p:cNvSpPr/>
          <p:nvPr/>
        </p:nvSpPr>
        <p:spPr>
          <a:xfrm>
            <a:off x="5837422" y="2141177"/>
            <a:ext cx="947620"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New York</a:t>
            </a:r>
          </a:p>
        </p:txBody>
      </p:sp>
      <p:sp>
        <p:nvSpPr>
          <p:cNvPr id="7" name="Rectangle 6">
            <a:extLst>
              <a:ext uri="{FF2B5EF4-FFF2-40B4-BE49-F238E27FC236}">
                <a16:creationId xmlns:a16="http://schemas.microsoft.com/office/drawing/2014/main" id="{1B5B9A05-8F44-BB45-B05C-0F92E4CFE1BE}"/>
              </a:ext>
            </a:extLst>
          </p:cNvPr>
          <p:cNvSpPr/>
          <p:nvPr/>
        </p:nvSpPr>
        <p:spPr>
          <a:xfrm>
            <a:off x="5504320" y="2597459"/>
            <a:ext cx="128072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New York City</a:t>
            </a:r>
          </a:p>
        </p:txBody>
      </p:sp>
      <p:sp>
        <p:nvSpPr>
          <p:cNvPr id="8" name="Rectangle 7">
            <a:extLst>
              <a:ext uri="{FF2B5EF4-FFF2-40B4-BE49-F238E27FC236}">
                <a16:creationId xmlns:a16="http://schemas.microsoft.com/office/drawing/2014/main" id="{19607C1B-8403-3347-904B-8A56194B03CA}"/>
              </a:ext>
            </a:extLst>
          </p:cNvPr>
          <p:cNvSpPr/>
          <p:nvPr/>
        </p:nvSpPr>
        <p:spPr>
          <a:xfrm>
            <a:off x="4335908" y="3172022"/>
            <a:ext cx="1099832" cy="287873"/>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745 9</a:t>
            </a:r>
            <a:r>
              <a:rPr lang="en-US" sz="1400" baseline="30000" dirty="0">
                <a:solidFill>
                  <a:schemeClr val="tx1"/>
                </a:solidFill>
                <a:latin typeface="Franklin Gothic Book" panose="020B0503020102020204" pitchFamily="34" charset="0"/>
              </a:rPr>
              <a:t>th</a:t>
            </a:r>
            <a:r>
              <a:rPr lang="en-US" sz="1400" dirty="0">
                <a:solidFill>
                  <a:schemeClr val="tx1"/>
                </a:solidFill>
                <a:latin typeface="Franklin Gothic Book" panose="020B0503020102020204" pitchFamily="34" charset="0"/>
              </a:rPr>
              <a:t> Ave</a:t>
            </a:r>
          </a:p>
        </p:txBody>
      </p:sp>
      <p:sp>
        <p:nvSpPr>
          <p:cNvPr id="9" name="Rectangle 8">
            <a:extLst>
              <a:ext uri="{FF2B5EF4-FFF2-40B4-BE49-F238E27FC236}">
                <a16:creationId xmlns:a16="http://schemas.microsoft.com/office/drawing/2014/main" id="{B407E54E-1369-794A-9767-1D915213B237}"/>
              </a:ext>
            </a:extLst>
          </p:cNvPr>
          <p:cNvSpPr/>
          <p:nvPr/>
        </p:nvSpPr>
        <p:spPr>
          <a:xfrm>
            <a:off x="5670871" y="3169673"/>
            <a:ext cx="938063"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Midtown East</a:t>
            </a:r>
          </a:p>
        </p:txBody>
      </p:sp>
      <p:sp>
        <p:nvSpPr>
          <p:cNvPr id="10" name="Rectangle 9">
            <a:extLst>
              <a:ext uri="{FF2B5EF4-FFF2-40B4-BE49-F238E27FC236}">
                <a16:creationId xmlns:a16="http://schemas.microsoft.com/office/drawing/2014/main" id="{F4775DCA-B23E-6140-AD82-29CDAD95C410}"/>
              </a:ext>
            </a:extLst>
          </p:cNvPr>
          <p:cNvSpPr/>
          <p:nvPr/>
        </p:nvSpPr>
        <p:spPr>
          <a:xfrm>
            <a:off x="6844064" y="3161109"/>
            <a:ext cx="938061"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Gramercy/Flatiron</a:t>
            </a:r>
          </a:p>
        </p:txBody>
      </p:sp>
      <p:sp>
        <p:nvSpPr>
          <p:cNvPr id="11" name="Rectangle 10">
            <a:extLst>
              <a:ext uri="{FF2B5EF4-FFF2-40B4-BE49-F238E27FC236}">
                <a16:creationId xmlns:a16="http://schemas.microsoft.com/office/drawing/2014/main" id="{66499B8B-4AC9-C741-A2C0-01BB9FDAFDEE}"/>
              </a:ext>
            </a:extLst>
          </p:cNvPr>
          <p:cNvSpPr/>
          <p:nvPr/>
        </p:nvSpPr>
        <p:spPr>
          <a:xfrm>
            <a:off x="7948675" y="3161108"/>
            <a:ext cx="878199"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Flatiron/Union Sq.</a:t>
            </a:r>
          </a:p>
        </p:txBody>
      </p:sp>
      <p:sp>
        <p:nvSpPr>
          <p:cNvPr id="12" name="Rectangle 11">
            <a:extLst>
              <a:ext uri="{FF2B5EF4-FFF2-40B4-BE49-F238E27FC236}">
                <a16:creationId xmlns:a16="http://schemas.microsoft.com/office/drawing/2014/main" id="{894B2131-0C54-5143-89CF-694592AFF0F9}"/>
              </a:ext>
            </a:extLst>
          </p:cNvPr>
          <p:cNvSpPr/>
          <p:nvPr/>
        </p:nvSpPr>
        <p:spPr>
          <a:xfrm>
            <a:off x="7523701" y="4102699"/>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Flatiron</a:t>
            </a:r>
          </a:p>
        </p:txBody>
      </p:sp>
      <p:sp>
        <p:nvSpPr>
          <p:cNvPr id="13" name="Rectangle 12">
            <a:extLst>
              <a:ext uri="{FF2B5EF4-FFF2-40B4-BE49-F238E27FC236}">
                <a16:creationId xmlns:a16="http://schemas.microsoft.com/office/drawing/2014/main" id="{01326262-A713-D848-977C-8E3676FEDEC3}"/>
              </a:ext>
            </a:extLst>
          </p:cNvPr>
          <p:cNvSpPr/>
          <p:nvPr/>
        </p:nvSpPr>
        <p:spPr>
          <a:xfrm>
            <a:off x="5772659" y="3972020"/>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East 50s</a:t>
            </a:r>
          </a:p>
        </p:txBody>
      </p:sp>
      <p:sp>
        <p:nvSpPr>
          <p:cNvPr id="14" name="Rectangle 13">
            <a:extLst>
              <a:ext uri="{FF2B5EF4-FFF2-40B4-BE49-F238E27FC236}">
                <a16:creationId xmlns:a16="http://schemas.microsoft.com/office/drawing/2014/main" id="{4B117C53-0098-9742-80E4-6F2E775B5E75}"/>
              </a:ext>
            </a:extLst>
          </p:cNvPr>
          <p:cNvSpPr/>
          <p:nvPr/>
        </p:nvSpPr>
        <p:spPr>
          <a:xfrm>
            <a:off x="4911084" y="5224016"/>
            <a:ext cx="1558558" cy="487048"/>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{11 East 53</a:t>
            </a:r>
            <a:r>
              <a:rPr lang="en-US" sz="1400" baseline="30000" dirty="0">
                <a:solidFill>
                  <a:schemeClr val="tx1"/>
                </a:solidFill>
                <a:latin typeface="Franklin Gothic Book" panose="020B0503020102020204" pitchFamily="34" charset="0"/>
              </a:rPr>
              <a:t>rd</a:t>
            </a:r>
            <a:r>
              <a:rPr lang="en-US" sz="1400" dirty="0">
                <a:solidFill>
                  <a:schemeClr val="tx1"/>
                </a:solidFill>
                <a:latin typeface="Franklin Gothic Book" panose="020B0503020102020204" pitchFamily="34" charset="0"/>
              </a:rPr>
              <a:t> St., 520 Madison Ave}</a:t>
            </a:r>
          </a:p>
        </p:txBody>
      </p:sp>
      <p:sp>
        <p:nvSpPr>
          <p:cNvPr id="15" name="Rectangle 14">
            <a:extLst>
              <a:ext uri="{FF2B5EF4-FFF2-40B4-BE49-F238E27FC236}">
                <a16:creationId xmlns:a16="http://schemas.microsoft.com/office/drawing/2014/main" id="{BAA3E88D-0A01-0841-BC22-61FABDFCCB42}"/>
              </a:ext>
            </a:extLst>
          </p:cNvPr>
          <p:cNvSpPr/>
          <p:nvPr/>
        </p:nvSpPr>
        <p:spPr>
          <a:xfrm>
            <a:off x="6139902" y="4633677"/>
            <a:ext cx="1520631" cy="284315"/>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357 East 50</a:t>
            </a:r>
            <a:r>
              <a:rPr lang="en-US" sz="1400" baseline="30000" dirty="0">
                <a:solidFill>
                  <a:schemeClr val="tx1"/>
                </a:solidFill>
                <a:latin typeface="Franklin Gothic Book" panose="020B0503020102020204" pitchFamily="34" charset="0"/>
              </a:rPr>
              <a:t>th</a:t>
            </a:r>
            <a:r>
              <a:rPr lang="en-US" sz="1400" dirty="0">
                <a:solidFill>
                  <a:schemeClr val="tx1"/>
                </a:solidFill>
                <a:latin typeface="Franklin Gothic Book" panose="020B0503020102020204" pitchFamily="34" charset="0"/>
              </a:rPr>
              <a:t> St.</a:t>
            </a:r>
          </a:p>
        </p:txBody>
      </p:sp>
      <p:sp>
        <p:nvSpPr>
          <p:cNvPr id="16" name="Rectangle 15">
            <a:extLst>
              <a:ext uri="{FF2B5EF4-FFF2-40B4-BE49-F238E27FC236}">
                <a16:creationId xmlns:a16="http://schemas.microsoft.com/office/drawing/2014/main" id="{919E845B-6FAF-3841-A340-4B826DB4076B}"/>
              </a:ext>
            </a:extLst>
          </p:cNvPr>
          <p:cNvSpPr/>
          <p:nvPr/>
        </p:nvSpPr>
        <p:spPr>
          <a:xfrm>
            <a:off x="7327759" y="5471033"/>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41 Madison Ave</a:t>
            </a:r>
          </a:p>
        </p:txBody>
      </p:sp>
      <p:cxnSp>
        <p:nvCxnSpPr>
          <p:cNvPr id="17" name="Straight Arrow Connector 16">
            <a:extLst>
              <a:ext uri="{FF2B5EF4-FFF2-40B4-BE49-F238E27FC236}">
                <a16:creationId xmlns:a16="http://schemas.microsoft.com/office/drawing/2014/main" id="{850F0CBE-E69E-4B49-960B-7C759E4FA510}"/>
              </a:ext>
            </a:extLst>
          </p:cNvPr>
          <p:cNvCxnSpPr>
            <a:stCxn id="7" idx="0"/>
            <a:endCxn id="6" idx="2"/>
          </p:cNvCxnSpPr>
          <p:nvPr/>
        </p:nvCxnSpPr>
        <p:spPr>
          <a:xfrm flipV="1">
            <a:off x="6144681" y="2381207"/>
            <a:ext cx="166551" cy="21625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1CAC8B0-DD6A-2045-AAC9-10C44657D9E0}"/>
              </a:ext>
            </a:extLst>
          </p:cNvPr>
          <p:cNvCxnSpPr>
            <a:cxnSpLocks/>
            <a:stCxn id="8" idx="0"/>
          </p:cNvCxnSpPr>
          <p:nvPr/>
        </p:nvCxnSpPr>
        <p:spPr>
          <a:xfrm flipV="1">
            <a:off x="4885824" y="2837490"/>
            <a:ext cx="618496" cy="3345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90D13B1-AADD-CB44-BFDF-6336FD86F5D9}"/>
              </a:ext>
            </a:extLst>
          </p:cNvPr>
          <p:cNvCxnSpPr>
            <a:cxnSpLocks/>
            <a:stCxn id="9" idx="0"/>
            <a:endCxn id="7" idx="2"/>
          </p:cNvCxnSpPr>
          <p:nvPr/>
        </p:nvCxnSpPr>
        <p:spPr>
          <a:xfrm flipV="1">
            <a:off x="6139902" y="2837489"/>
            <a:ext cx="4779" cy="33218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A256E75-1930-F948-A369-45A140D32BB9}"/>
              </a:ext>
            </a:extLst>
          </p:cNvPr>
          <p:cNvCxnSpPr>
            <a:cxnSpLocks/>
          </p:cNvCxnSpPr>
          <p:nvPr/>
        </p:nvCxnSpPr>
        <p:spPr>
          <a:xfrm flipH="1" flipV="1">
            <a:off x="6686650" y="2855244"/>
            <a:ext cx="626445" cy="30586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6C47D7A-E68F-3447-BD5C-FBCBCB96F53E}"/>
              </a:ext>
            </a:extLst>
          </p:cNvPr>
          <p:cNvCxnSpPr>
            <a:cxnSpLocks/>
            <a:stCxn id="13" idx="0"/>
            <a:endCxn id="9" idx="2"/>
          </p:cNvCxnSpPr>
          <p:nvPr/>
        </p:nvCxnSpPr>
        <p:spPr>
          <a:xfrm flipH="1" flipV="1">
            <a:off x="6139902" y="3649733"/>
            <a:ext cx="101788" cy="3222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9EF2D91-C5D1-3F4F-8FBA-60AF6FCA5EEE}"/>
              </a:ext>
            </a:extLst>
          </p:cNvPr>
          <p:cNvCxnSpPr>
            <a:cxnSpLocks/>
            <a:endCxn id="13" idx="2"/>
          </p:cNvCxnSpPr>
          <p:nvPr/>
        </p:nvCxnSpPr>
        <p:spPr>
          <a:xfrm flipV="1">
            <a:off x="5636580" y="4212050"/>
            <a:ext cx="605110" cy="101196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7C6660A-3E28-D74E-A498-893EE10AA4A4}"/>
              </a:ext>
            </a:extLst>
          </p:cNvPr>
          <p:cNvCxnSpPr>
            <a:cxnSpLocks/>
            <a:stCxn id="15" idx="0"/>
          </p:cNvCxnSpPr>
          <p:nvPr/>
        </p:nvCxnSpPr>
        <p:spPr>
          <a:xfrm flipH="1" flipV="1">
            <a:off x="6469642" y="4231509"/>
            <a:ext cx="430576" cy="40216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5A4BC2-907B-704D-9EDC-E2971530EE3C}"/>
              </a:ext>
            </a:extLst>
          </p:cNvPr>
          <p:cNvCxnSpPr>
            <a:cxnSpLocks/>
            <a:stCxn id="12" idx="0"/>
            <a:endCxn id="10" idx="2"/>
          </p:cNvCxnSpPr>
          <p:nvPr/>
        </p:nvCxnSpPr>
        <p:spPr>
          <a:xfrm flipH="1" flipV="1">
            <a:off x="7313095" y="3641169"/>
            <a:ext cx="679637" cy="46153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3C2A9FC-EE2F-9F41-B1C0-07EB5414BF0B}"/>
              </a:ext>
            </a:extLst>
          </p:cNvPr>
          <p:cNvCxnSpPr>
            <a:cxnSpLocks/>
            <a:stCxn id="12" idx="0"/>
            <a:endCxn id="11" idx="2"/>
          </p:cNvCxnSpPr>
          <p:nvPr/>
        </p:nvCxnSpPr>
        <p:spPr>
          <a:xfrm flipV="1">
            <a:off x="7992732" y="3641168"/>
            <a:ext cx="395043" cy="4615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A911EE3-D6B0-3742-9842-F318E39F5139}"/>
              </a:ext>
            </a:extLst>
          </p:cNvPr>
          <p:cNvCxnSpPr>
            <a:cxnSpLocks/>
            <a:stCxn id="16" idx="0"/>
            <a:endCxn id="12" idx="2"/>
          </p:cNvCxnSpPr>
          <p:nvPr/>
        </p:nvCxnSpPr>
        <p:spPr>
          <a:xfrm flipH="1" flipV="1">
            <a:off x="7992732" y="4342729"/>
            <a:ext cx="9679" cy="112830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ABF6E0B-67DA-F045-92CC-333F78186285}"/>
              </a:ext>
            </a:extLst>
          </p:cNvPr>
          <p:cNvCxnSpPr>
            <a:cxnSpLocks/>
          </p:cNvCxnSpPr>
          <p:nvPr/>
        </p:nvCxnSpPr>
        <p:spPr>
          <a:xfrm flipH="1" flipV="1">
            <a:off x="6785042" y="2837489"/>
            <a:ext cx="1572801" cy="32361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86A3EE4-7A8A-C84B-8A42-BC7E5D270712}"/>
              </a:ext>
            </a:extLst>
          </p:cNvPr>
          <p:cNvSpPr txBox="1"/>
          <p:nvPr/>
        </p:nvSpPr>
        <p:spPr>
          <a:xfrm>
            <a:off x="6117045" y="2902109"/>
            <a:ext cx="429926" cy="300082"/>
          </a:xfrm>
          <a:prstGeom prst="rect">
            <a:avLst/>
          </a:prstGeom>
          <a:noFill/>
        </p:spPr>
        <p:txBody>
          <a:bodyPr wrap="none" rtlCol="0">
            <a:spAutoFit/>
          </a:bodyPr>
          <a:lstStyle/>
          <a:p>
            <a:r>
              <a:rPr lang="en-US" sz="1300" dirty="0">
                <a:latin typeface="Franklin Gothic Book" panose="020B0503020102020204" pitchFamily="34" charset="0"/>
              </a:rPr>
              <a:t>0.8</a:t>
            </a:r>
          </a:p>
        </p:txBody>
      </p:sp>
      <p:sp>
        <p:nvSpPr>
          <p:cNvPr id="29" name="TextBox 28">
            <a:extLst>
              <a:ext uri="{FF2B5EF4-FFF2-40B4-BE49-F238E27FC236}">
                <a16:creationId xmlns:a16="http://schemas.microsoft.com/office/drawing/2014/main" id="{C92706E5-4E6B-B145-8D5C-56675E784348}"/>
              </a:ext>
            </a:extLst>
          </p:cNvPr>
          <p:cNvSpPr txBox="1"/>
          <p:nvPr/>
        </p:nvSpPr>
        <p:spPr>
          <a:xfrm>
            <a:off x="6965838" y="4374285"/>
            <a:ext cx="519694" cy="292388"/>
          </a:xfrm>
          <a:prstGeom prst="rect">
            <a:avLst/>
          </a:prstGeom>
          <a:noFill/>
        </p:spPr>
        <p:txBody>
          <a:bodyPr wrap="none" rtlCol="0">
            <a:spAutoFit/>
          </a:bodyPr>
          <a:lstStyle/>
          <a:p>
            <a:r>
              <a:rPr lang="en-US" sz="1300" dirty="0">
                <a:latin typeface="Franklin Gothic Book" panose="020B0503020102020204" pitchFamily="34" charset="0"/>
              </a:rPr>
              <a:t>0.48</a:t>
            </a:r>
          </a:p>
        </p:txBody>
      </p:sp>
      <p:sp>
        <p:nvSpPr>
          <p:cNvPr id="30" name="TextBox 29">
            <a:extLst>
              <a:ext uri="{FF2B5EF4-FFF2-40B4-BE49-F238E27FC236}">
                <a16:creationId xmlns:a16="http://schemas.microsoft.com/office/drawing/2014/main" id="{7EFA02A5-250B-6846-A5E1-348BB934F559}"/>
              </a:ext>
            </a:extLst>
          </p:cNvPr>
          <p:cNvSpPr txBox="1"/>
          <p:nvPr/>
        </p:nvSpPr>
        <p:spPr>
          <a:xfrm>
            <a:off x="4491211" y="2916633"/>
            <a:ext cx="429926" cy="300082"/>
          </a:xfrm>
          <a:prstGeom prst="rect">
            <a:avLst/>
          </a:prstGeom>
          <a:noFill/>
        </p:spPr>
        <p:txBody>
          <a:bodyPr wrap="none" rtlCol="0">
            <a:spAutoFit/>
          </a:bodyPr>
          <a:lstStyle/>
          <a:p>
            <a:r>
              <a:rPr lang="en-US" sz="1300" dirty="0">
                <a:latin typeface="Franklin Gothic Book" panose="020B0503020102020204" pitchFamily="34" charset="0"/>
              </a:rPr>
              <a:t>0.6</a:t>
            </a:r>
          </a:p>
        </p:txBody>
      </p:sp>
      <p:sp>
        <p:nvSpPr>
          <p:cNvPr id="31" name="TextBox 30">
            <a:extLst>
              <a:ext uri="{FF2B5EF4-FFF2-40B4-BE49-F238E27FC236}">
                <a16:creationId xmlns:a16="http://schemas.microsoft.com/office/drawing/2014/main" id="{84784BEE-3077-114C-9D83-F92076A741F8}"/>
              </a:ext>
            </a:extLst>
          </p:cNvPr>
          <p:cNvSpPr txBox="1"/>
          <p:nvPr/>
        </p:nvSpPr>
        <p:spPr>
          <a:xfrm>
            <a:off x="6462283" y="1894931"/>
            <a:ext cx="429926" cy="300082"/>
          </a:xfrm>
          <a:prstGeom prst="rect">
            <a:avLst/>
          </a:prstGeom>
          <a:noFill/>
        </p:spPr>
        <p:txBody>
          <a:bodyPr wrap="none" rtlCol="0">
            <a:spAutoFit/>
          </a:bodyPr>
          <a:lstStyle/>
          <a:p>
            <a:r>
              <a:rPr lang="en-US" sz="1300" dirty="0">
                <a:latin typeface="Franklin Gothic Book" panose="020B0503020102020204" pitchFamily="34" charset="0"/>
              </a:rPr>
              <a:t>0.9</a:t>
            </a:r>
          </a:p>
        </p:txBody>
      </p:sp>
      <p:sp>
        <p:nvSpPr>
          <p:cNvPr id="32" name="TextBox 31">
            <a:extLst>
              <a:ext uri="{FF2B5EF4-FFF2-40B4-BE49-F238E27FC236}">
                <a16:creationId xmlns:a16="http://schemas.microsoft.com/office/drawing/2014/main" id="{C661501B-FE2F-EB43-8F19-077D68481645}"/>
              </a:ext>
            </a:extLst>
          </p:cNvPr>
          <p:cNvSpPr txBox="1"/>
          <p:nvPr/>
        </p:nvSpPr>
        <p:spPr>
          <a:xfrm>
            <a:off x="6358644" y="2370057"/>
            <a:ext cx="519694" cy="292388"/>
          </a:xfrm>
          <a:prstGeom prst="rect">
            <a:avLst/>
          </a:prstGeom>
          <a:noFill/>
        </p:spPr>
        <p:txBody>
          <a:bodyPr wrap="none" rtlCol="0">
            <a:spAutoFit/>
          </a:bodyPr>
          <a:lstStyle/>
          <a:p>
            <a:r>
              <a:rPr lang="en-US" sz="1300" dirty="0">
                <a:latin typeface="Franklin Gothic Book" panose="020B0503020102020204" pitchFamily="34" charset="0"/>
              </a:rPr>
              <a:t>0.88</a:t>
            </a:r>
          </a:p>
        </p:txBody>
      </p:sp>
      <p:sp>
        <p:nvSpPr>
          <p:cNvPr id="33" name="TextBox 32">
            <a:extLst>
              <a:ext uri="{FF2B5EF4-FFF2-40B4-BE49-F238E27FC236}">
                <a16:creationId xmlns:a16="http://schemas.microsoft.com/office/drawing/2014/main" id="{351FBBF6-CB06-C245-9F87-83D0CC019788}"/>
              </a:ext>
            </a:extLst>
          </p:cNvPr>
          <p:cNvSpPr txBox="1"/>
          <p:nvPr/>
        </p:nvSpPr>
        <p:spPr>
          <a:xfrm>
            <a:off x="7425608" y="2933925"/>
            <a:ext cx="429926" cy="300082"/>
          </a:xfrm>
          <a:prstGeom prst="rect">
            <a:avLst/>
          </a:prstGeom>
          <a:noFill/>
        </p:spPr>
        <p:txBody>
          <a:bodyPr wrap="none" rtlCol="0">
            <a:spAutoFit/>
          </a:bodyPr>
          <a:lstStyle/>
          <a:p>
            <a:r>
              <a:rPr lang="en-US" sz="1300" dirty="0">
                <a:latin typeface="Franklin Gothic Book" panose="020B0503020102020204" pitchFamily="34" charset="0"/>
              </a:rPr>
              <a:t>0.7</a:t>
            </a:r>
          </a:p>
        </p:txBody>
      </p:sp>
      <p:sp>
        <p:nvSpPr>
          <p:cNvPr id="34" name="TextBox 33">
            <a:extLst>
              <a:ext uri="{FF2B5EF4-FFF2-40B4-BE49-F238E27FC236}">
                <a16:creationId xmlns:a16="http://schemas.microsoft.com/office/drawing/2014/main" id="{0F902794-B855-CE44-8005-C58186A4BCF4}"/>
              </a:ext>
            </a:extLst>
          </p:cNvPr>
          <p:cNvSpPr txBox="1"/>
          <p:nvPr/>
        </p:nvSpPr>
        <p:spPr>
          <a:xfrm>
            <a:off x="8497483" y="2915876"/>
            <a:ext cx="429926" cy="300082"/>
          </a:xfrm>
          <a:prstGeom prst="rect">
            <a:avLst/>
          </a:prstGeom>
          <a:noFill/>
        </p:spPr>
        <p:txBody>
          <a:bodyPr wrap="none" rtlCol="0">
            <a:spAutoFit/>
          </a:bodyPr>
          <a:lstStyle/>
          <a:p>
            <a:r>
              <a:rPr lang="en-US" sz="1300" dirty="0">
                <a:latin typeface="Franklin Gothic Book" panose="020B0503020102020204" pitchFamily="34" charset="0"/>
              </a:rPr>
              <a:t>0.7</a:t>
            </a:r>
          </a:p>
        </p:txBody>
      </p:sp>
      <p:sp>
        <p:nvSpPr>
          <p:cNvPr id="35" name="TextBox 34">
            <a:extLst>
              <a:ext uri="{FF2B5EF4-FFF2-40B4-BE49-F238E27FC236}">
                <a16:creationId xmlns:a16="http://schemas.microsoft.com/office/drawing/2014/main" id="{072E6D91-A231-6246-A714-B3823F733352}"/>
              </a:ext>
            </a:extLst>
          </p:cNvPr>
          <p:cNvSpPr txBox="1"/>
          <p:nvPr/>
        </p:nvSpPr>
        <p:spPr>
          <a:xfrm>
            <a:off x="6285747" y="3725739"/>
            <a:ext cx="520655" cy="292388"/>
          </a:xfrm>
          <a:prstGeom prst="rect">
            <a:avLst/>
          </a:prstGeom>
          <a:noFill/>
        </p:spPr>
        <p:txBody>
          <a:bodyPr wrap="none" rtlCol="0">
            <a:spAutoFit/>
          </a:bodyPr>
          <a:lstStyle/>
          <a:p>
            <a:r>
              <a:rPr lang="en-US" sz="1300" dirty="0">
                <a:latin typeface="Franklin Gothic Book" panose="020B0503020102020204" pitchFamily="34" charset="0"/>
              </a:rPr>
              <a:t>0.64</a:t>
            </a:r>
          </a:p>
        </p:txBody>
      </p:sp>
      <p:sp>
        <p:nvSpPr>
          <p:cNvPr id="36" name="TextBox 35">
            <a:extLst>
              <a:ext uri="{FF2B5EF4-FFF2-40B4-BE49-F238E27FC236}">
                <a16:creationId xmlns:a16="http://schemas.microsoft.com/office/drawing/2014/main" id="{A237F3B5-9CF4-144F-AE5F-CC945DA8CC35}"/>
              </a:ext>
            </a:extLst>
          </p:cNvPr>
          <p:cNvSpPr txBox="1"/>
          <p:nvPr/>
        </p:nvSpPr>
        <p:spPr>
          <a:xfrm>
            <a:off x="5981842" y="4952709"/>
            <a:ext cx="519694" cy="292388"/>
          </a:xfrm>
          <a:prstGeom prst="rect">
            <a:avLst/>
          </a:prstGeom>
          <a:noFill/>
        </p:spPr>
        <p:txBody>
          <a:bodyPr wrap="none" rtlCol="0">
            <a:spAutoFit/>
          </a:bodyPr>
          <a:lstStyle/>
          <a:p>
            <a:r>
              <a:rPr lang="en-US" sz="1300" dirty="0">
                <a:latin typeface="Franklin Gothic Book" panose="020B0503020102020204" pitchFamily="34" charset="0"/>
              </a:rPr>
              <a:t>0.49</a:t>
            </a:r>
          </a:p>
        </p:txBody>
      </p:sp>
      <p:sp>
        <p:nvSpPr>
          <p:cNvPr id="37" name="TextBox 36">
            <a:extLst>
              <a:ext uri="{FF2B5EF4-FFF2-40B4-BE49-F238E27FC236}">
                <a16:creationId xmlns:a16="http://schemas.microsoft.com/office/drawing/2014/main" id="{4186DE8E-4087-194A-A815-B132166E7588}"/>
              </a:ext>
            </a:extLst>
          </p:cNvPr>
          <p:cNvSpPr txBox="1"/>
          <p:nvPr/>
        </p:nvSpPr>
        <p:spPr>
          <a:xfrm>
            <a:off x="8051151" y="3838502"/>
            <a:ext cx="505844" cy="292388"/>
          </a:xfrm>
          <a:prstGeom prst="rect">
            <a:avLst/>
          </a:prstGeom>
          <a:noFill/>
        </p:spPr>
        <p:txBody>
          <a:bodyPr wrap="none" rtlCol="0">
            <a:spAutoFit/>
          </a:bodyPr>
          <a:lstStyle/>
          <a:p>
            <a:r>
              <a:rPr lang="en-US" sz="1300" dirty="0">
                <a:latin typeface="Franklin Gothic Book" panose="020B0503020102020204" pitchFamily="34" charset="0"/>
              </a:rPr>
              <a:t>0.71</a:t>
            </a:r>
          </a:p>
        </p:txBody>
      </p:sp>
      <p:sp>
        <p:nvSpPr>
          <p:cNvPr id="38" name="TextBox 37">
            <a:extLst>
              <a:ext uri="{FF2B5EF4-FFF2-40B4-BE49-F238E27FC236}">
                <a16:creationId xmlns:a16="http://schemas.microsoft.com/office/drawing/2014/main" id="{53BFEAD4-D6F7-934E-88BE-17DAE448333B}"/>
              </a:ext>
            </a:extLst>
          </p:cNvPr>
          <p:cNvSpPr txBox="1"/>
          <p:nvPr/>
        </p:nvSpPr>
        <p:spPr>
          <a:xfrm>
            <a:off x="8262677" y="5209144"/>
            <a:ext cx="421910" cy="292388"/>
          </a:xfrm>
          <a:prstGeom prst="rect">
            <a:avLst/>
          </a:prstGeom>
          <a:noFill/>
        </p:spPr>
        <p:txBody>
          <a:bodyPr wrap="none" rtlCol="0">
            <a:spAutoFit/>
          </a:bodyPr>
          <a:lstStyle/>
          <a:p>
            <a:r>
              <a:rPr lang="en-US" sz="1300" dirty="0">
                <a:latin typeface="Franklin Gothic Book" panose="020B0503020102020204" pitchFamily="34" charset="0"/>
              </a:rPr>
              <a:t>0.3</a:t>
            </a:r>
          </a:p>
        </p:txBody>
      </p:sp>
      <p:graphicFrame>
        <p:nvGraphicFramePr>
          <p:cNvPr id="39" name="Table 38">
            <a:extLst>
              <a:ext uri="{FF2B5EF4-FFF2-40B4-BE49-F238E27FC236}">
                <a16:creationId xmlns:a16="http://schemas.microsoft.com/office/drawing/2014/main" id="{2E812337-DEB2-5E48-8506-F5C3E2A86B40}"/>
              </a:ext>
            </a:extLst>
          </p:cNvPr>
          <p:cNvGraphicFramePr>
            <a:graphicFrameLocks noGrp="1"/>
          </p:cNvGraphicFramePr>
          <p:nvPr>
            <p:extLst>
              <p:ext uri="{D42A27DB-BD31-4B8C-83A1-F6EECF244321}">
                <p14:modId xmlns:p14="http://schemas.microsoft.com/office/powerpoint/2010/main" val="412539103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integration with fusion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478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a typeface="Franklin Gothic Book" charset="0"/>
                <a:cs typeface="Franklin Gothic Book" charset="0"/>
              </a:rPr>
              <a:t>Fusing data from multiple sources</a:t>
            </a:r>
          </a:p>
        </p:txBody>
      </p:sp>
      <p:sp>
        <p:nvSpPr>
          <p:cNvPr id="8" name="Slide Number Placeholder 7"/>
          <p:cNvSpPr>
            <a:spLocks noGrp="1"/>
          </p:cNvSpPr>
          <p:nvPr>
            <p:ph type="sldNum" sz="quarter" idx="12"/>
          </p:nvPr>
        </p:nvSpPr>
        <p:spPr/>
        <p:txBody>
          <a:bodyPr/>
          <a:lstStyle/>
          <a:p>
            <a:fld id="{D16E8644-56AA-684B-9DBC-ADA31CD241C1}" type="slidenum">
              <a:rPr lang="en-US" smtClean="0">
                <a:latin typeface="Franklin Gothic Book" charset="0"/>
                <a:ea typeface="Franklin Gothic Book" charset="0"/>
                <a:cs typeface="Franklin Gothic Book" charset="0"/>
              </a:rPr>
              <a:t>1</a:t>
            </a:fld>
            <a:endParaRPr lang="en-US">
              <a:latin typeface="Franklin Gothic Book" charset="0"/>
              <a:ea typeface="Franklin Gothic Book" charset="0"/>
              <a:cs typeface="Franklin Gothic Book"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16437477"/>
              </p:ext>
            </p:extLst>
          </p:nvPr>
        </p:nvGraphicFramePr>
        <p:xfrm>
          <a:off x="1115295" y="3150072"/>
          <a:ext cx="6913410" cy="1874520"/>
        </p:xfrm>
        <a:graphic>
          <a:graphicData uri="http://schemas.openxmlformats.org/drawingml/2006/table">
            <a:tbl>
              <a:tblPr firstRow="1" bandRow="1">
                <a:tableStyleId>{00A15C55-8517-42AA-B614-E9B94910E393}</a:tableStyleId>
              </a:tblPr>
              <a:tblGrid>
                <a:gridCol w="976884">
                  <a:extLst>
                    <a:ext uri="{9D8B030D-6E8A-4147-A177-3AD203B41FA5}">
                      <a16:colId xmlns:a16="http://schemas.microsoft.com/office/drawing/2014/main" val="20000"/>
                    </a:ext>
                  </a:extLst>
                </a:gridCol>
                <a:gridCol w="971461">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158240">
                  <a:extLst>
                    <a:ext uri="{9D8B030D-6E8A-4147-A177-3AD203B41FA5}">
                      <a16:colId xmlns:a16="http://schemas.microsoft.com/office/drawing/2014/main" val="20004"/>
                    </a:ext>
                  </a:extLst>
                </a:gridCol>
                <a:gridCol w="895985">
                  <a:extLst>
                    <a:ext uri="{9D8B030D-6E8A-4147-A177-3AD203B41FA5}">
                      <a16:colId xmlns:a16="http://schemas.microsoft.com/office/drawing/2014/main" val="960393030"/>
                    </a:ext>
                  </a:extLst>
                </a:gridCol>
              </a:tblGrid>
              <a:tr h="278130">
                <a:tc>
                  <a:txBody>
                    <a:bodyPr/>
                    <a:lstStyle/>
                    <a:p>
                      <a:pPr algn="ctr"/>
                      <a:r>
                        <a:rPr lang="en-US" sz="1500" dirty="0">
                          <a:latin typeface="Franklin Gothic Book" charset="0"/>
                          <a:ea typeface="Franklin Gothic Book" charset="0"/>
                          <a:cs typeface="Franklin Gothic Book" charset="0"/>
                        </a:rPr>
                        <a:t>Data Item</a:t>
                      </a:r>
                      <a:endParaRPr lang="en-US" sz="1500" b="1" dirty="0">
                        <a:solidFill>
                          <a:schemeClr val="tx1"/>
                        </a:solidFill>
                        <a:latin typeface="Franklin Gothic Book" charset="0"/>
                        <a:ea typeface="Franklin Gothic Book" charset="0"/>
                        <a:cs typeface="Franklin Gothic Book" charset="0"/>
                      </a:endParaRPr>
                    </a:p>
                  </a:txBody>
                  <a:tcPr marL="68580" marR="68580" marT="34290" marB="34290"/>
                </a:tc>
                <a:tc>
                  <a:txBody>
                    <a:bodyPr/>
                    <a:lstStyle/>
                    <a:p>
                      <a:pPr algn="ctr"/>
                      <a:r>
                        <a:rPr lang="en-US" sz="1500" dirty="0">
                          <a:latin typeface="Franklin Gothic Book" charset="0"/>
                          <a:ea typeface="Franklin Gothic Book" charset="0"/>
                          <a:cs typeface="Franklin Gothic Book" charset="0"/>
                        </a:rPr>
                        <a:t>S</a:t>
                      </a:r>
                      <a:r>
                        <a:rPr lang="en-US" sz="1500" baseline="-25000" dirty="0">
                          <a:latin typeface="Franklin Gothic Book" charset="0"/>
                          <a:ea typeface="Franklin Gothic Book" charset="0"/>
                          <a:cs typeface="Franklin Gothic Book" charset="0"/>
                        </a:rPr>
                        <a:t>1</a:t>
                      </a:r>
                      <a:endParaRPr lang="en-US" sz="1500" b="1" baseline="-25000" dirty="0">
                        <a:solidFill>
                          <a:schemeClr val="tx1"/>
                        </a:solidFill>
                        <a:latin typeface="Franklin Gothic Book" charset="0"/>
                        <a:ea typeface="Franklin Gothic Book" charset="0"/>
                        <a:cs typeface="Franklin Gothic Book"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latin typeface="Franklin Gothic Book" charset="0"/>
                          <a:ea typeface="Franklin Gothic Book" charset="0"/>
                          <a:cs typeface="Franklin Gothic Book" charset="0"/>
                        </a:rPr>
                        <a:t>S</a:t>
                      </a:r>
                      <a:r>
                        <a:rPr lang="en-US" sz="1500" baseline="-25000" dirty="0">
                          <a:latin typeface="Franklin Gothic Book" charset="0"/>
                          <a:ea typeface="Franklin Gothic Book" charset="0"/>
                          <a:cs typeface="Franklin Gothic Book" charset="0"/>
                        </a:rPr>
                        <a:t>2</a:t>
                      </a:r>
                      <a:endParaRPr lang="en-US" sz="1500" b="1" baseline="-25000" dirty="0">
                        <a:solidFill>
                          <a:schemeClr val="tx1"/>
                        </a:solidFill>
                        <a:latin typeface="Franklin Gothic Book" charset="0"/>
                        <a:ea typeface="Franklin Gothic Book" charset="0"/>
                        <a:cs typeface="Franklin Gothic Book"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latin typeface="Franklin Gothic Book" charset="0"/>
                          <a:ea typeface="Franklin Gothic Book" charset="0"/>
                          <a:cs typeface="Franklin Gothic Book" charset="0"/>
                        </a:rPr>
                        <a:t>S</a:t>
                      </a:r>
                      <a:r>
                        <a:rPr lang="en-US" sz="1500" baseline="-25000" dirty="0">
                          <a:latin typeface="Franklin Gothic Book" charset="0"/>
                          <a:ea typeface="Franklin Gothic Book" charset="0"/>
                          <a:cs typeface="Franklin Gothic Book" charset="0"/>
                        </a:rPr>
                        <a:t>3</a:t>
                      </a:r>
                      <a:endParaRPr lang="en-US" sz="1500" b="1" baseline="-25000" dirty="0">
                        <a:solidFill>
                          <a:schemeClr val="tx1"/>
                        </a:solidFill>
                        <a:latin typeface="Franklin Gothic Book" charset="0"/>
                        <a:ea typeface="Franklin Gothic Book" charset="0"/>
                        <a:cs typeface="Franklin Gothic Book"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latin typeface="Franklin Gothic Book" charset="0"/>
                          <a:ea typeface="Franklin Gothic Book" charset="0"/>
                          <a:cs typeface="Franklin Gothic Book" charset="0"/>
                        </a:rPr>
                        <a:t>S</a:t>
                      </a:r>
                      <a:r>
                        <a:rPr lang="en-US" sz="1500" baseline="-25000" dirty="0">
                          <a:latin typeface="Franklin Gothic Book" charset="0"/>
                          <a:ea typeface="Franklin Gothic Book" charset="0"/>
                          <a:cs typeface="Franklin Gothic Book" charset="0"/>
                        </a:rPr>
                        <a:t>4</a:t>
                      </a:r>
                      <a:endParaRPr lang="en-US" sz="1500" b="1" baseline="-25000" dirty="0">
                        <a:solidFill>
                          <a:schemeClr val="tx1"/>
                        </a:solidFill>
                        <a:latin typeface="Franklin Gothic Book" charset="0"/>
                        <a:ea typeface="Franklin Gothic Book" charset="0"/>
                        <a:cs typeface="Franklin Gothic Book"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baseline="0" dirty="0">
                          <a:solidFill>
                            <a:schemeClr val="bg1"/>
                          </a:solidFill>
                          <a:latin typeface="Franklin Gothic Book" charset="0"/>
                          <a:ea typeface="Franklin Gothic Book" charset="0"/>
                          <a:cs typeface="Franklin Gothic Book" charset="0"/>
                        </a:rPr>
                        <a:t>S</a:t>
                      </a:r>
                      <a:r>
                        <a:rPr lang="en-US" sz="1500" b="1" baseline="-25000" dirty="0">
                          <a:solidFill>
                            <a:schemeClr val="bg1"/>
                          </a:solidFill>
                          <a:latin typeface="Franklin Gothic Book" charset="0"/>
                          <a:ea typeface="Franklin Gothic Book" charset="0"/>
                          <a:cs typeface="Franklin Gothic Book" charset="0"/>
                        </a:rPr>
                        <a:t>5</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500" dirty="0" err="1">
                          <a:latin typeface="Franklin Gothic Book" charset="0"/>
                          <a:ea typeface="Franklin Gothic Book" charset="0"/>
                          <a:cs typeface="Franklin Gothic Book" charset="0"/>
                        </a:rPr>
                        <a:t>Basera</a:t>
                      </a:r>
                      <a:endParaRPr lang="en-US" sz="1500" dirty="0">
                        <a:latin typeface="Franklin Gothic Book" charset="0"/>
                        <a:ea typeface="Franklin Gothic Book" charset="0"/>
                        <a:cs typeface="Franklin Gothic Book" charset="0"/>
                      </a:endParaRPr>
                    </a:p>
                  </a:txBody>
                  <a:tcPr marL="68580" marR="68580" marT="34290" marB="34290"/>
                </a:tc>
                <a:tc>
                  <a:txBody>
                    <a:bodyPr/>
                    <a:lstStyle/>
                    <a:p>
                      <a:pPr algn="ctr"/>
                      <a:endParaRPr lang="en-US" sz="1500" dirty="0">
                        <a:latin typeface="Franklin Gothic Book" charset="0"/>
                        <a:ea typeface="Franklin Gothic Book" charset="0"/>
                        <a:cs typeface="Franklin Gothic Book" charset="0"/>
                      </a:endParaRPr>
                    </a:p>
                  </a:txBody>
                  <a:tcPr marL="68580" marR="68580" marT="34290" marB="34290"/>
                </a:tc>
                <a:tc>
                  <a:txBody>
                    <a:bodyPr/>
                    <a:lstStyle/>
                    <a:p>
                      <a:pPr algn="ctr"/>
                      <a:r>
                        <a:rPr lang="en-US" sz="1500" dirty="0">
                          <a:latin typeface="Franklin Gothic Book" charset="0"/>
                          <a:ea typeface="Franklin Gothic Book" charset="0"/>
                          <a:cs typeface="Franklin Gothic Book" charset="0"/>
                        </a:rPr>
                        <a:t>745 9</a:t>
                      </a:r>
                      <a:r>
                        <a:rPr lang="en-US" sz="1500" baseline="30000" dirty="0">
                          <a:latin typeface="Franklin Gothic Book" charset="0"/>
                          <a:ea typeface="Franklin Gothic Book" charset="0"/>
                          <a:cs typeface="Franklin Gothic Book" charset="0"/>
                        </a:rPr>
                        <a:t>th</a:t>
                      </a:r>
                      <a:r>
                        <a:rPr lang="en-US" sz="1500" dirty="0">
                          <a:latin typeface="Franklin Gothic Book" charset="0"/>
                          <a:ea typeface="Franklin Gothic Book" charset="0"/>
                          <a:cs typeface="Franklin Gothic Book" charset="0"/>
                        </a:rPr>
                        <a:t> Avenue</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357 East 50</a:t>
                      </a:r>
                      <a:r>
                        <a:rPr lang="en-US" sz="1500" baseline="30000" dirty="0">
                          <a:latin typeface="Franklin Gothic Book" charset="0"/>
                          <a:ea typeface="Franklin Gothic Book" charset="0"/>
                          <a:cs typeface="Franklin Gothic Book" charset="0"/>
                        </a:rPr>
                        <a:t>th</a:t>
                      </a:r>
                      <a:r>
                        <a:rPr lang="en-US" sz="1500" dirty="0">
                          <a:latin typeface="Franklin Gothic Book" charset="0"/>
                          <a:ea typeface="Franklin Gothic Book" charset="0"/>
                          <a:cs typeface="Franklin Gothic Book" charset="0"/>
                        </a:rPr>
                        <a:t> St.</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Midtown East</a:t>
                      </a:r>
                    </a:p>
                  </a:txBody>
                  <a:tcPr marL="68580" marR="68580" marT="34290" marB="34290"/>
                </a:tc>
                <a:tc>
                  <a:txBody>
                    <a:bodyPr/>
                    <a:lstStyle/>
                    <a:p>
                      <a:pPr algn="ctr"/>
                      <a:endParaRPr lang="en-US" sz="1500" dirty="0">
                        <a:latin typeface="Franklin Gothic Book" charset="0"/>
                        <a:ea typeface="Franklin Gothic Book" charset="0"/>
                        <a:cs typeface="Franklin Gothic Book" charset="0"/>
                      </a:endParaRPr>
                    </a:p>
                  </a:txBody>
                  <a:tcPr marL="68580" marR="68580" marT="34290" marB="34290"/>
                </a:tc>
                <a:extLst>
                  <a:ext uri="{0D108BD9-81ED-4DB2-BD59-A6C34878D82A}">
                    <a16:rowId xmlns:a16="http://schemas.microsoft.com/office/drawing/2014/main" val="10001"/>
                  </a:ext>
                </a:extLst>
              </a:tr>
              <a:tr h="278130">
                <a:tc>
                  <a:txBody>
                    <a:bodyPr/>
                    <a:lstStyle/>
                    <a:p>
                      <a:pPr algn="ctr"/>
                      <a:r>
                        <a:rPr lang="en-US" sz="1500" dirty="0">
                          <a:latin typeface="Franklin Gothic Book" charset="0"/>
                          <a:ea typeface="Franklin Gothic Book" charset="0"/>
                          <a:cs typeface="Franklin Gothic Book" charset="0"/>
                        </a:rPr>
                        <a:t>Alto</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New York City</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520 Madison Avenue</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11 East 53rd St.</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Midtown East</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East 50s</a:t>
                      </a:r>
                    </a:p>
                  </a:txBody>
                  <a:tcPr marL="68580" marR="68580" marT="34290" marB="34290"/>
                </a:tc>
                <a:extLst>
                  <a:ext uri="{0D108BD9-81ED-4DB2-BD59-A6C34878D82A}">
                    <a16:rowId xmlns:a16="http://schemas.microsoft.com/office/drawing/2014/main" val="10002"/>
                  </a:ext>
                </a:extLst>
              </a:tr>
              <a:tr h="278130">
                <a:tc>
                  <a:txBody>
                    <a:bodyPr/>
                    <a:lstStyle/>
                    <a:p>
                      <a:pPr algn="ctr"/>
                      <a:r>
                        <a:rPr lang="en-US" sz="1500" dirty="0">
                          <a:latin typeface="Franklin Gothic Book" charset="0"/>
                          <a:ea typeface="Franklin Gothic Book" charset="0"/>
                          <a:cs typeface="Franklin Gothic Book" charset="0"/>
                        </a:rPr>
                        <a:t>A voce</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New York</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41 Madison Avenue</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Flatiron/Union Square</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Gramercy/</a:t>
                      </a:r>
                    </a:p>
                    <a:p>
                      <a:pPr algn="ctr"/>
                      <a:r>
                        <a:rPr lang="en-US" sz="1500" dirty="0">
                          <a:latin typeface="Franklin Gothic Book" charset="0"/>
                          <a:ea typeface="Franklin Gothic Book" charset="0"/>
                          <a:cs typeface="Franklin Gothic Book" charset="0"/>
                        </a:rPr>
                        <a:t>Flatiron</a:t>
                      </a:r>
                    </a:p>
                  </a:txBody>
                  <a:tcPr marL="68580" marR="68580" marT="34290" marB="34290"/>
                </a:tc>
                <a:tc>
                  <a:txBody>
                    <a:bodyPr/>
                    <a:lstStyle/>
                    <a:p>
                      <a:pPr algn="ctr"/>
                      <a:r>
                        <a:rPr lang="en-US" sz="1500" dirty="0">
                          <a:latin typeface="Franklin Gothic Book" charset="0"/>
                          <a:ea typeface="Franklin Gothic Book" charset="0"/>
                          <a:cs typeface="Franklin Gothic Book" charset="0"/>
                        </a:rPr>
                        <a:t>Flatiron</a:t>
                      </a:r>
                    </a:p>
                  </a:txBody>
                  <a:tcPr marL="68580" marR="68580" marT="34290" marB="34290"/>
                </a:tc>
                <a:extLst>
                  <a:ext uri="{0D108BD9-81ED-4DB2-BD59-A6C34878D82A}">
                    <a16:rowId xmlns:a16="http://schemas.microsoft.com/office/drawing/2014/main" val="10003"/>
                  </a:ext>
                </a:extLst>
              </a:tr>
            </a:tbl>
          </a:graphicData>
        </a:graphic>
      </p:graphicFrame>
      <p:sp>
        <p:nvSpPr>
          <p:cNvPr id="3" name="Rectangle 2"/>
          <p:cNvSpPr/>
          <p:nvPr/>
        </p:nvSpPr>
        <p:spPr>
          <a:xfrm>
            <a:off x="3126971" y="3947834"/>
            <a:ext cx="1262149" cy="5327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340331" y="3150072"/>
            <a:ext cx="731520" cy="320040"/>
          </a:xfrm>
          <a:prstGeom prst="ellipse">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164524" y="3997709"/>
            <a:ext cx="939983" cy="365760"/>
          </a:xfrm>
          <a:prstGeom prst="ellipse">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cxnSpLocks/>
          </p:cNvCxnSpPr>
          <p:nvPr/>
        </p:nvCxnSpPr>
        <p:spPr>
          <a:xfrm flipH="1">
            <a:off x="2104507" y="4230466"/>
            <a:ext cx="1022464" cy="0"/>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3741421" y="3470112"/>
            <a:ext cx="0" cy="477722"/>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54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43E2-5C1E-7C42-A57B-9821B09C730C}"/>
              </a:ext>
            </a:extLst>
          </p:cNvPr>
          <p:cNvSpPr>
            <a:spLocks noGrp="1"/>
          </p:cNvSpPr>
          <p:nvPr>
            <p:ph type="title"/>
          </p:nvPr>
        </p:nvSpPr>
        <p:spPr/>
        <p:txBody>
          <a:bodyPr/>
          <a:lstStyle/>
          <a:p>
            <a:r>
              <a:rPr lang="en-US" dirty="0"/>
              <a:t>Determining correct claims</a:t>
            </a:r>
          </a:p>
        </p:txBody>
      </p:sp>
      <p:sp>
        <p:nvSpPr>
          <p:cNvPr id="4" name="Slide Number Placeholder 3">
            <a:extLst>
              <a:ext uri="{FF2B5EF4-FFF2-40B4-BE49-F238E27FC236}">
                <a16:creationId xmlns:a16="http://schemas.microsoft.com/office/drawing/2014/main" id="{39F06EE7-CBBD-A244-95C3-80F74C4D0E4B}"/>
              </a:ext>
            </a:extLst>
          </p:cNvPr>
          <p:cNvSpPr>
            <a:spLocks noGrp="1"/>
          </p:cNvSpPr>
          <p:nvPr>
            <p:ph type="sldNum" sz="quarter" idx="12"/>
          </p:nvPr>
        </p:nvSpPr>
        <p:spPr/>
        <p:txBody>
          <a:bodyPr/>
          <a:lstStyle/>
          <a:p>
            <a:fld id="{D16E8644-56AA-684B-9DBC-ADA31CD241C1}" type="slidenum">
              <a:rPr lang="en-US" smtClean="0"/>
              <a:t>19</a:t>
            </a:fld>
            <a:endParaRPr lang="en-US"/>
          </a:p>
        </p:txBody>
      </p:sp>
      <p:sp>
        <p:nvSpPr>
          <p:cNvPr id="5" name="Content Placeholder 2">
            <a:extLst>
              <a:ext uri="{FF2B5EF4-FFF2-40B4-BE49-F238E27FC236}">
                <a16:creationId xmlns:a16="http://schemas.microsoft.com/office/drawing/2014/main" id="{5C3CDCB4-D650-FF4A-B80C-352740E379A6}"/>
              </a:ext>
            </a:extLst>
          </p:cNvPr>
          <p:cNvSpPr>
            <a:spLocks noGrp="1"/>
          </p:cNvSpPr>
          <p:nvPr>
            <p:ph idx="1"/>
          </p:nvPr>
        </p:nvSpPr>
        <p:spPr>
          <a:xfrm>
            <a:off x="627961" y="1751682"/>
            <a:ext cx="3911663" cy="3738291"/>
          </a:xfrm>
        </p:spPr>
        <p:txBody>
          <a:bodyPr>
            <a:normAutofit fontScale="92500" lnSpcReduction="10000"/>
          </a:bodyPr>
          <a:lstStyle/>
          <a:p>
            <a:pPr marL="0" indent="0">
              <a:spcBef>
                <a:spcPts val="1200"/>
              </a:spcBef>
              <a:spcAft>
                <a:spcPts val="1200"/>
              </a:spcAft>
              <a:buNone/>
            </a:pPr>
            <a:r>
              <a:rPr lang="en-US" sz="2600" dirty="0">
                <a:latin typeface="Franklin Gothic Book" panose="020B0503020102020204" pitchFamily="34" charset="0"/>
              </a:rPr>
              <a:t>Top-down approach where we follow the </a:t>
            </a:r>
            <a:r>
              <a:rPr lang="en-US" sz="2600" i="1" dirty="0">
                <a:latin typeface="Franklin Gothic Book" panose="020B0503020102020204" pitchFamily="34" charset="0"/>
              </a:rPr>
              <a:t>maximum probability path</a:t>
            </a:r>
            <a:endParaRPr lang="en-US" sz="2600" dirty="0">
              <a:latin typeface="Franklin Gothic Book" panose="020B0503020102020204" pitchFamily="34" charset="0"/>
            </a:endParaRPr>
          </a:p>
          <a:p>
            <a:pPr marL="385763" indent="-385763">
              <a:spcBef>
                <a:spcPts val="1200"/>
              </a:spcBef>
              <a:spcAft>
                <a:spcPts val="1200"/>
              </a:spcAft>
              <a:buFont typeface="+mj-lt"/>
              <a:buAutoNum type="arabicPeriod"/>
            </a:pPr>
            <a:r>
              <a:rPr lang="en-US" sz="2200" dirty="0">
                <a:latin typeface="Franklin Gothic Book" panose="020B0503020102020204" pitchFamily="34" charset="0"/>
              </a:rPr>
              <a:t>Identify root nodes</a:t>
            </a:r>
          </a:p>
          <a:p>
            <a:pPr marL="385763" indent="-385763">
              <a:spcBef>
                <a:spcPts val="1200"/>
              </a:spcBef>
              <a:spcAft>
                <a:spcPts val="1200"/>
              </a:spcAft>
              <a:buFont typeface="+mj-lt"/>
              <a:buAutoNum type="arabicPeriod"/>
            </a:pPr>
            <a:r>
              <a:rPr lang="en-US" sz="2200" dirty="0">
                <a:latin typeface="Franklin Gothic Book" panose="020B0503020102020204" pitchFamily="34" charset="0"/>
              </a:rPr>
              <a:t>Select the claim with the highest probability of being correct</a:t>
            </a:r>
          </a:p>
          <a:p>
            <a:pPr marL="385763" indent="-385763">
              <a:spcBef>
                <a:spcPts val="1200"/>
              </a:spcBef>
              <a:spcAft>
                <a:spcPts val="1200"/>
              </a:spcAft>
              <a:buFont typeface="+mj-lt"/>
              <a:buAutoNum type="arabicPeriod"/>
            </a:pPr>
            <a:r>
              <a:rPr lang="en-US" sz="2200" dirty="0">
                <a:latin typeface="Franklin Gothic Book" panose="020B0503020102020204" pitchFamily="34" charset="0"/>
              </a:rPr>
              <a:t>Follow the path from the selected node down the hierarchy and repeat</a:t>
            </a:r>
          </a:p>
        </p:txBody>
      </p:sp>
      <p:sp>
        <p:nvSpPr>
          <p:cNvPr id="6" name="Rectangle 5">
            <a:extLst>
              <a:ext uri="{FF2B5EF4-FFF2-40B4-BE49-F238E27FC236}">
                <a16:creationId xmlns:a16="http://schemas.microsoft.com/office/drawing/2014/main" id="{B57FEFD7-1499-2042-805F-09D3DE75BC73}"/>
              </a:ext>
            </a:extLst>
          </p:cNvPr>
          <p:cNvSpPr/>
          <p:nvPr/>
        </p:nvSpPr>
        <p:spPr>
          <a:xfrm>
            <a:off x="5837422" y="2141177"/>
            <a:ext cx="947620"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New York</a:t>
            </a:r>
          </a:p>
        </p:txBody>
      </p:sp>
      <p:sp>
        <p:nvSpPr>
          <p:cNvPr id="7" name="Rectangle 6">
            <a:extLst>
              <a:ext uri="{FF2B5EF4-FFF2-40B4-BE49-F238E27FC236}">
                <a16:creationId xmlns:a16="http://schemas.microsoft.com/office/drawing/2014/main" id="{C10B758E-E5DB-DD49-8D12-D588035DA96B}"/>
              </a:ext>
            </a:extLst>
          </p:cNvPr>
          <p:cNvSpPr/>
          <p:nvPr/>
        </p:nvSpPr>
        <p:spPr>
          <a:xfrm>
            <a:off x="5504320" y="2597459"/>
            <a:ext cx="128072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New York City</a:t>
            </a:r>
          </a:p>
        </p:txBody>
      </p:sp>
      <p:sp>
        <p:nvSpPr>
          <p:cNvPr id="8" name="Rectangle 7">
            <a:extLst>
              <a:ext uri="{FF2B5EF4-FFF2-40B4-BE49-F238E27FC236}">
                <a16:creationId xmlns:a16="http://schemas.microsoft.com/office/drawing/2014/main" id="{5E7C5414-FB9D-6F4E-86AB-8351F8229399}"/>
              </a:ext>
            </a:extLst>
          </p:cNvPr>
          <p:cNvSpPr/>
          <p:nvPr/>
        </p:nvSpPr>
        <p:spPr>
          <a:xfrm>
            <a:off x="4335908" y="3172022"/>
            <a:ext cx="1099832" cy="287873"/>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745 9</a:t>
            </a:r>
            <a:r>
              <a:rPr lang="en-US" sz="1400" baseline="30000" dirty="0">
                <a:solidFill>
                  <a:schemeClr val="tx1"/>
                </a:solidFill>
                <a:latin typeface="Franklin Gothic Book" panose="020B0503020102020204" pitchFamily="34" charset="0"/>
              </a:rPr>
              <a:t>th</a:t>
            </a:r>
            <a:r>
              <a:rPr lang="en-US" sz="1400" dirty="0">
                <a:solidFill>
                  <a:schemeClr val="tx1"/>
                </a:solidFill>
                <a:latin typeface="Franklin Gothic Book" panose="020B0503020102020204" pitchFamily="34" charset="0"/>
              </a:rPr>
              <a:t> Ave</a:t>
            </a:r>
          </a:p>
        </p:txBody>
      </p:sp>
      <p:sp>
        <p:nvSpPr>
          <p:cNvPr id="9" name="Rectangle 8">
            <a:extLst>
              <a:ext uri="{FF2B5EF4-FFF2-40B4-BE49-F238E27FC236}">
                <a16:creationId xmlns:a16="http://schemas.microsoft.com/office/drawing/2014/main" id="{5BF95AD5-9C17-834C-9E8B-8B24CC9A99B4}"/>
              </a:ext>
            </a:extLst>
          </p:cNvPr>
          <p:cNvSpPr/>
          <p:nvPr/>
        </p:nvSpPr>
        <p:spPr>
          <a:xfrm>
            <a:off x="5670871" y="3169673"/>
            <a:ext cx="938063"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Midtown East</a:t>
            </a:r>
          </a:p>
        </p:txBody>
      </p:sp>
      <p:sp>
        <p:nvSpPr>
          <p:cNvPr id="10" name="Rectangle 9">
            <a:extLst>
              <a:ext uri="{FF2B5EF4-FFF2-40B4-BE49-F238E27FC236}">
                <a16:creationId xmlns:a16="http://schemas.microsoft.com/office/drawing/2014/main" id="{AF122847-C3DE-194B-A601-B026AC3B3B0F}"/>
              </a:ext>
            </a:extLst>
          </p:cNvPr>
          <p:cNvSpPr/>
          <p:nvPr/>
        </p:nvSpPr>
        <p:spPr>
          <a:xfrm>
            <a:off x="6844064" y="3161109"/>
            <a:ext cx="938061"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Gramercy/Flatiron</a:t>
            </a:r>
          </a:p>
        </p:txBody>
      </p:sp>
      <p:sp>
        <p:nvSpPr>
          <p:cNvPr id="11" name="Rectangle 10">
            <a:extLst>
              <a:ext uri="{FF2B5EF4-FFF2-40B4-BE49-F238E27FC236}">
                <a16:creationId xmlns:a16="http://schemas.microsoft.com/office/drawing/2014/main" id="{340FACDA-A6B6-BE42-9961-F8042C540BE7}"/>
              </a:ext>
            </a:extLst>
          </p:cNvPr>
          <p:cNvSpPr/>
          <p:nvPr/>
        </p:nvSpPr>
        <p:spPr>
          <a:xfrm>
            <a:off x="7948675" y="3161108"/>
            <a:ext cx="878199" cy="48006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Flatiron/Union Sq.</a:t>
            </a:r>
          </a:p>
        </p:txBody>
      </p:sp>
      <p:sp>
        <p:nvSpPr>
          <p:cNvPr id="12" name="Rectangle 11">
            <a:extLst>
              <a:ext uri="{FF2B5EF4-FFF2-40B4-BE49-F238E27FC236}">
                <a16:creationId xmlns:a16="http://schemas.microsoft.com/office/drawing/2014/main" id="{44125767-942B-4047-8F99-C27CE81E94CC}"/>
              </a:ext>
            </a:extLst>
          </p:cNvPr>
          <p:cNvSpPr/>
          <p:nvPr/>
        </p:nvSpPr>
        <p:spPr>
          <a:xfrm>
            <a:off x="7523701" y="4102699"/>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Flatiron</a:t>
            </a:r>
          </a:p>
        </p:txBody>
      </p:sp>
      <p:sp>
        <p:nvSpPr>
          <p:cNvPr id="13" name="Rectangle 12">
            <a:extLst>
              <a:ext uri="{FF2B5EF4-FFF2-40B4-BE49-F238E27FC236}">
                <a16:creationId xmlns:a16="http://schemas.microsoft.com/office/drawing/2014/main" id="{C4A09D85-9896-F64B-AEED-7E17C0C16349}"/>
              </a:ext>
            </a:extLst>
          </p:cNvPr>
          <p:cNvSpPr/>
          <p:nvPr/>
        </p:nvSpPr>
        <p:spPr>
          <a:xfrm>
            <a:off x="5772659" y="3972020"/>
            <a:ext cx="938061"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East 50s</a:t>
            </a:r>
          </a:p>
        </p:txBody>
      </p:sp>
      <p:sp>
        <p:nvSpPr>
          <p:cNvPr id="14" name="Rectangle 13">
            <a:extLst>
              <a:ext uri="{FF2B5EF4-FFF2-40B4-BE49-F238E27FC236}">
                <a16:creationId xmlns:a16="http://schemas.microsoft.com/office/drawing/2014/main" id="{6C9182D1-04A1-E04E-8B60-DA554614CE86}"/>
              </a:ext>
            </a:extLst>
          </p:cNvPr>
          <p:cNvSpPr/>
          <p:nvPr/>
        </p:nvSpPr>
        <p:spPr>
          <a:xfrm>
            <a:off x="4911084" y="5224016"/>
            <a:ext cx="1558558" cy="487048"/>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{11 East 53</a:t>
            </a:r>
            <a:r>
              <a:rPr lang="en-US" sz="1400" baseline="30000" dirty="0">
                <a:solidFill>
                  <a:schemeClr val="tx1"/>
                </a:solidFill>
                <a:latin typeface="Franklin Gothic Book" panose="020B0503020102020204" pitchFamily="34" charset="0"/>
              </a:rPr>
              <a:t>rd</a:t>
            </a:r>
            <a:r>
              <a:rPr lang="en-US" sz="1400" dirty="0">
                <a:solidFill>
                  <a:schemeClr val="tx1"/>
                </a:solidFill>
                <a:latin typeface="Franklin Gothic Book" panose="020B0503020102020204" pitchFamily="34" charset="0"/>
              </a:rPr>
              <a:t> St., 520 Madison Ave}</a:t>
            </a:r>
          </a:p>
        </p:txBody>
      </p:sp>
      <p:sp>
        <p:nvSpPr>
          <p:cNvPr id="15" name="Rectangle 14">
            <a:extLst>
              <a:ext uri="{FF2B5EF4-FFF2-40B4-BE49-F238E27FC236}">
                <a16:creationId xmlns:a16="http://schemas.microsoft.com/office/drawing/2014/main" id="{921E8660-2C27-304A-856F-31D98D0BC5C7}"/>
              </a:ext>
            </a:extLst>
          </p:cNvPr>
          <p:cNvSpPr/>
          <p:nvPr/>
        </p:nvSpPr>
        <p:spPr>
          <a:xfrm>
            <a:off x="6139902" y="4633677"/>
            <a:ext cx="1520631" cy="284315"/>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357 East 50</a:t>
            </a:r>
            <a:r>
              <a:rPr lang="en-US" sz="1400" baseline="30000" dirty="0">
                <a:solidFill>
                  <a:schemeClr val="tx1"/>
                </a:solidFill>
                <a:latin typeface="Franklin Gothic Book" panose="020B0503020102020204" pitchFamily="34" charset="0"/>
              </a:rPr>
              <a:t>th</a:t>
            </a:r>
            <a:r>
              <a:rPr lang="en-US" sz="1400" dirty="0">
                <a:solidFill>
                  <a:schemeClr val="tx1"/>
                </a:solidFill>
                <a:latin typeface="Franklin Gothic Book" panose="020B0503020102020204" pitchFamily="34" charset="0"/>
              </a:rPr>
              <a:t> St.</a:t>
            </a:r>
          </a:p>
        </p:txBody>
      </p:sp>
      <p:sp>
        <p:nvSpPr>
          <p:cNvPr id="16" name="Rectangle 15">
            <a:extLst>
              <a:ext uri="{FF2B5EF4-FFF2-40B4-BE49-F238E27FC236}">
                <a16:creationId xmlns:a16="http://schemas.microsoft.com/office/drawing/2014/main" id="{71662CD6-B39C-7B49-A6BF-249335F3F063}"/>
              </a:ext>
            </a:extLst>
          </p:cNvPr>
          <p:cNvSpPr/>
          <p:nvPr/>
        </p:nvSpPr>
        <p:spPr>
          <a:xfrm>
            <a:off x="7327759" y="5471033"/>
            <a:ext cx="1349302" cy="24003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solidFill>
                  <a:schemeClr val="tx1"/>
                </a:solidFill>
                <a:latin typeface="Franklin Gothic Book" panose="020B0503020102020204" pitchFamily="34" charset="0"/>
              </a:rPr>
              <a:t>41 Madison Ave</a:t>
            </a:r>
          </a:p>
        </p:txBody>
      </p:sp>
      <p:cxnSp>
        <p:nvCxnSpPr>
          <p:cNvPr id="17" name="Straight Arrow Connector 16">
            <a:extLst>
              <a:ext uri="{FF2B5EF4-FFF2-40B4-BE49-F238E27FC236}">
                <a16:creationId xmlns:a16="http://schemas.microsoft.com/office/drawing/2014/main" id="{418455A9-A91E-6041-A440-E487C5008FCA}"/>
              </a:ext>
            </a:extLst>
          </p:cNvPr>
          <p:cNvCxnSpPr>
            <a:stCxn id="7" idx="0"/>
            <a:endCxn id="6" idx="2"/>
          </p:cNvCxnSpPr>
          <p:nvPr/>
        </p:nvCxnSpPr>
        <p:spPr>
          <a:xfrm flipV="1">
            <a:off x="6144681" y="2381207"/>
            <a:ext cx="166551" cy="21625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B3F6E6-5216-BD41-B48F-9DB40C8A42EF}"/>
              </a:ext>
            </a:extLst>
          </p:cNvPr>
          <p:cNvCxnSpPr>
            <a:cxnSpLocks/>
            <a:stCxn id="8" idx="0"/>
          </p:cNvCxnSpPr>
          <p:nvPr/>
        </p:nvCxnSpPr>
        <p:spPr>
          <a:xfrm flipV="1">
            <a:off x="4885824" y="2837490"/>
            <a:ext cx="618496" cy="33453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B2E6D4A-DD4D-EF4B-B915-63C23D9F2A3B}"/>
              </a:ext>
            </a:extLst>
          </p:cNvPr>
          <p:cNvCxnSpPr>
            <a:cxnSpLocks/>
            <a:stCxn id="9" idx="0"/>
            <a:endCxn id="7" idx="2"/>
          </p:cNvCxnSpPr>
          <p:nvPr/>
        </p:nvCxnSpPr>
        <p:spPr>
          <a:xfrm flipV="1">
            <a:off x="6139902" y="2837489"/>
            <a:ext cx="4779" cy="33218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8ED2A64-5387-8340-BD48-2930F0B0AE70}"/>
              </a:ext>
            </a:extLst>
          </p:cNvPr>
          <p:cNvCxnSpPr>
            <a:cxnSpLocks/>
          </p:cNvCxnSpPr>
          <p:nvPr/>
        </p:nvCxnSpPr>
        <p:spPr>
          <a:xfrm flipH="1" flipV="1">
            <a:off x="6686650" y="2855244"/>
            <a:ext cx="626445" cy="30586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78FAF8-FFC3-1E4C-9D94-5E6CE428B5B1}"/>
              </a:ext>
            </a:extLst>
          </p:cNvPr>
          <p:cNvCxnSpPr>
            <a:cxnSpLocks/>
            <a:stCxn id="13" idx="0"/>
            <a:endCxn id="9" idx="2"/>
          </p:cNvCxnSpPr>
          <p:nvPr/>
        </p:nvCxnSpPr>
        <p:spPr>
          <a:xfrm flipH="1" flipV="1">
            <a:off x="6139902" y="3649733"/>
            <a:ext cx="101788" cy="322287"/>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7CECF5D-3208-9C43-8114-9D819A81F90C}"/>
              </a:ext>
            </a:extLst>
          </p:cNvPr>
          <p:cNvCxnSpPr>
            <a:cxnSpLocks/>
            <a:endCxn id="13" idx="2"/>
          </p:cNvCxnSpPr>
          <p:nvPr/>
        </p:nvCxnSpPr>
        <p:spPr>
          <a:xfrm flipV="1">
            <a:off x="5636580" y="4212050"/>
            <a:ext cx="605110" cy="1011966"/>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C172CC6-82A6-BF43-936C-A20A1828ECD3}"/>
              </a:ext>
            </a:extLst>
          </p:cNvPr>
          <p:cNvCxnSpPr>
            <a:cxnSpLocks/>
            <a:stCxn id="15" idx="0"/>
          </p:cNvCxnSpPr>
          <p:nvPr/>
        </p:nvCxnSpPr>
        <p:spPr>
          <a:xfrm flipH="1" flipV="1">
            <a:off x="6469642" y="4231509"/>
            <a:ext cx="430576" cy="40216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70BD20E-45B7-2940-9424-F72D5E2B8190}"/>
              </a:ext>
            </a:extLst>
          </p:cNvPr>
          <p:cNvCxnSpPr>
            <a:cxnSpLocks/>
            <a:stCxn id="12" idx="0"/>
            <a:endCxn id="10" idx="2"/>
          </p:cNvCxnSpPr>
          <p:nvPr/>
        </p:nvCxnSpPr>
        <p:spPr>
          <a:xfrm flipH="1" flipV="1">
            <a:off x="7313095" y="3641169"/>
            <a:ext cx="679637" cy="461530"/>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B27AFC7-C2CF-3A45-B5B6-EFFF4FD71F32}"/>
              </a:ext>
            </a:extLst>
          </p:cNvPr>
          <p:cNvCxnSpPr>
            <a:cxnSpLocks/>
            <a:stCxn id="12" idx="0"/>
            <a:endCxn id="11" idx="2"/>
          </p:cNvCxnSpPr>
          <p:nvPr/>
        </p:nvCxnSpPr>
        <p:spPr>
          <a:xfrm flipV="1">
            <a:off x="7992732" y="3641168"/>
            <a:ext cx="395043" cy="46153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0CBA747-BBFB-5B4A-885D-419CCCB07155}"/>
              </a:ext>
            </a:extLst>
          </p:cNvPr>
          <p:cNvCxnSpPr>
            <a:cxnSpLocks/>
            <a:stCxn id="16" idx="0"/>
            <a:endCxn id="12" idx="2"/>
          </p:cNvCxnSpPr>
          <p:nvPr/>
        </p:nvCxnSpPr>
        <p:spPr>
          <a:xfrm flipH="1" flipV="1">
            <a:off x="7992732" y="4342729"/>
            <a:ext cx="9679" cy="112830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2E339A6-D077-3D44-BA03-B40BEF6C4B48}"/>
              </a:ext>
            </a:extLst>
          </p:cNvPr>
          <p:cNvCxnSpPr>
            <a:cxnSpLocks/>
          </p:cNvCxnSpPr>
          <p:nvPr/>
        </p:nvCxnSpPr>
        <p:spPr>
          <a:xfrm flipH="1" flipV="1">
            <a:off x="6785042" y="2837489"/>
            <a:ext cx="1572801" cy="32361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EB8DC94-65AB-EC45-8CDA-D3A02DEE1B99}"/>
              </a:ext>
            </a:extLst>
          </p:cNvPr>
          <p:cNvSpPr txBox="1"/>
          <p:nvPr/>
        </p:nvSpPr>
        <p:spPr>
          <a:xfrm>
            <a:off x="6117045" y="2902109"/>
            <a:ext cx="429926" cy="300082"/>
          </a:xfrm>
          <a:prstGeom prst="rect">
            <a:avLst/>
          </a:prstGeom>
          <a:noFill/>
        </p:spPr>
        <p:txBody>
          <a:bodyPr wrap="none" rtlCol="0">
            <a:spAutoFit/>
          </a:bodyPr>
          <a:lstStyle/>
          <a:p>
            <a:r>
              <a:rPr lang="en-US" sz="1300" dirty="0">
                <a:latin typeface="Franklin Gothic Book" panose="020B0503020102020204" pitchFamily="34" charset="0"/>
              </a:rPr>
              <a:t>0.8</a:t>
            </a:r>
          </a:p>
        </p:txBody>
      </p:sp>
      <p:sp>
        <p:nvSpPr>
          <p:cNvPr id="29" name="TextBox 28">
            <a:extLst>
              <a:ext uri="{FF2B5EF4-FFF2-40B4-BE49-F238E27FC236}">
                <a16:creationId xmlns:a16="http://schemas.microsoft.com/office/drawing/2014/main" id="{D4F57247-5658-584A-9209-97214EBE2102}"/>
              </a:ext>
            </a:extLst>
          </p:cNvPr>
          <p:cNvSpPr txBox="1"/>
          <p:nvPr/>
        </p:nvSpPr>
        <p:spPr>
          <a:xfrm>
            <a:off x="6965838" y="4374285"/>
            <a:ext cx="519694" cy="292388"/>
          </a:xfrm>
          <a:prstGeom prst="rect">
            <a:avLst/>
          </a:prstGeom>
          <a:noFill/>
        </p:spPr>
        <p:txBody>
          <a:bodyPr wrap="none" rtlCol="0">
            <a:spAutoFit/>
          </a:bodyPr>
          <a:lstStyle/>
          <a:p>
            <a:r>
              <a:rPr lang="en-US" sz="1300" dirty="0">
                <a:latin typeface="Franklin Gothic Book" panose="020B0503020102020204" pitchFamily="34" charset="0"/>
              </a:rPr>
              <a:t>0.48</a:t>
            </a:r>
          </a:p>
        </p:txBody>
      </p:sp>
      <p:sp>
        <p:nvSpPr>
          <p:cNvPr id="30" name="TextBox 29">
            <a:extLst>
              <a:ext uri="{FF2B5EF4-FFF2-40B4-BE49-F238E27FC236}">
                <a16:creationId xmlns:a16="http://schemas.microsoft.com/office/drawing/2014/main" id="{4539C2C4-DFD1-E945-B265-E38855B48042}"/>
              </a:ext>
            </a:extLst>
          </p:cNvPr>
          <p:cNvSpPr txBox="1"/>
          <p:nvPr/>
        </p:nvSpPr>
        <p:spPr>
          <a:xfrm>
            <a:off x="4491211" y="2916633"/>
            <a:ext cx="429926" cy="300082"/>
          </a:xfrm>
          <a:prstGeom prst="rect">
            <a:avLst/>
          </a:prstGeom>
          <a:noFill/>
        </p:spPr>
        <p:txBody>
          <a:bodyPr wrap="none" rtlCol="0">
            <a:spAutoFit/>
          </a:bodyPr>
          <a:lstStyle/>
          <a:p>
            <a:r>
              <a:rPr lang="en-US" sz="1300" dirty="0">
                <a:latin typeface="Franklin Gothic Book" panose="020B0503020102020204" pitchFamily="34" charset="0"/>
              </a:rPr>
              <a:t>0.6</a:t>
            </a:r>
          </a:p>
        </p:txBody>
      </p:sp>
      <p:sp>
        <p:nvSpPr>
          <p:cNvPr id="31" name="TextBox 30">
            <a:extLst>
              <a:ext uri="{FF2B5EF4-FFF2-40B4-BE49-F238E27FC236}">
                <a16:creationId xmlns:a16="http://schemas.microsoft.com/office/drawing/2014/main" id="{882F6D6B-DCFC-0943-A7BB-EE883070C8D1}"/>
              </a:ext>
            </a:extLst>
          </p:cNvPr>
          <p:cNvSpPr txBox="1"/>
          <p:nvPr/>
        </p:nvSpPr>
        <p:spPr>
          <a:xfrm>
            <a:off x="6462283" y="1894931"/>
            <a:ext cx="429926" cy="300082"/>
          </a:xfrm>
          <a:prstGeom prst="rect">
            <a:avLst/>
          </a:prstGeom>
          <a:noFill/>
        </p:spPr>
        <p:txBody>
          <a:bodyPr wrap="none" rtlCol="0">
            <a:spAutoFit/>
          </a:bodyPr>
          <a:lstStyle/>
          <a:p>
            <a:r>
              <a:rPr lang="en-US" sz="1300" dirty="0">
                <a:latin typeface="Franklin Gothic Book" panose="020B0503020102020204" pitchFamily="34" charset="0"/>
              </a:rPr>
              <a:t>0.9</a:t>
            </a:r>
          </a:p>
        </p:txBody>
      </p:sp>
      <p:sp>
        <p:nvSpPr>
          <p:cNvPr id="32" name="TextBox 31">
            <a:extLst>
              <a:ext uri="{FF2B5EF4-FFF2-40B4-BE49-F238E27FC236}">
                <a16:creationId xmlns:a16="http://schemas.microsoft.com/office/drawing/2014/main" id="{6B59BACF-EF4C-D14F-96DE-92BCD7C72AC9}"/>
              </a:ext>
            </a:extLst>
          </p:cNvPr>
          <p:cNvSpPr txBox="1"/>
          <p:nvPr/>
        </p:nvSpPr>
        <p:spPr>
          <a:xfrm>
            <a:off x="6358644" y="2370057"/>
            <a:ext cx="519694" cy="292388"/>
          </a:xfrm>
          <a:prstGeom prst="rect">
            <a:avLst/>
          </a:prstGeom>
          <a:noFill/>
        </p:spPr>
        <p:txBody>
          <a:bodyPr wrap="none" rtlCol="0">
            <a:spAutoFit/>
          </a:bodyPr>
          <a:lstStyle/>
          <a:p>
            <a:r>
              <a:rPr lang="en-US" sz="1300" dirty="0">
                <a:latin typeface="Franklin Gothic Book" panose="020B0503020102020204" pitchFamily="34" charset="0"/>
              </a:rPr>
              <a:t>0.88</a:t>
            </a:r>
          </a:p>
        </p:txBody>
      </p:sp>
      <p:sp>
        <p:nvSpPr>
          <p:cNvPr id="33" name="TextBox 32">
            <a:extLst>
              <a:ext uri="{FF2B5EF4-FFF2-40B4-BE49-F238E27FC236}">
                <a16:creationId xmlns:a16="http://schemas.microsoft.com/office/drawing/2014/main" id="{2432A9BE-2A8C-844B-8A23-ED3B481F1194}"/>
              </a:ext>
            </a:extLst>
          </p:cNvPr>
          <p:cNvSpPr txBox="1"/>
          <p:nvPr/>
        </p:nvSpPr>
        <p:spPr>
          <a:xfrm>
            <a:off x="7425608" y="2933925"/>
            <a:ext cx="429926" cy="300082"/>
          </a:xfrm>
          <a:prstGeom prst="rect">
            <a:avLst/>
          </a:prstGeom>
          <a:noFill/>
        </p:spPr>
        <p:txBody>
          <a:bodyPr wrap="none" rtlCol="0">
            <a:spAutoFit/>
          </a:bodyPr>
          <a:lstStyle/>
          <a:p>
            <a:r>
              <a:rPr lang="en-US" sz="1300" dirty="0">
                <a:latin typeface="Franklin Gothic Book" panose="020B0503020102020204" pitchFamily="34" charset="0"/>
              </a:rPr>
              <a:t>0.7</a:t>
            </a:r>
          </a:p>
        </p:txBody>
      </p:sp>
      <p:sp>
        <p:nvSpPr>
          <p:cNvPr id="34" name="TextBox 33">
            <a:extLst>
              <a:ext uri="{FF2B5EF4-FFF2-40B4-BE49-F238E27FC236}">
                <a16:creationId xmlns:a16="http://schemas.microsoft.com/office/drawing/2014/main" id="{F85B7C78-0FDC-834A-92FE-8B6184F5BEF1}"/>
              </a:ext>
            </a:extLst>
          </p:cNvPr>
          <p:cNvSpPr txBox="1"/>
          <p:nvPr/>
        </p:nvSpPr>
        <p:spPr>
          <a:xfrm>
            <a:off x="8497483" y="2915876"/>
            <a:ext cx="429926" cy="300082"/>
          </a:xfrm>
          <a:prstGeom prst="rect">
            <a:avLst/>
          </a:prstGeom>
          <a:noFill/>
        </p:spPr>
        <p:txBody>
          <a:bodyPr wrap="none" rtlCol="0">
            <a:spAutoFit/>
          </a:bodyPr>
          <a:lstStyle/>
          <a:p>
            <a:r>
              <a:rPr lang="en-US" sz="1300" dirty="0">
                <a:latin typeface="Franklin Gothic Book" panose="020B0503020102020204" pitchFamily="34" charset="0"/>
              </a:rPr>
              <a:t>0.7</a:t>
            </a:r>
          </a:p>
        </p:txBody>
      </p:sp>
      <p:sp>
        <p:nvSpPr>
          <p:cNvPr id="35" name="TextBox 34">
            <a:extLst>
              <a:ext uri="{FF2B5EF4-FFF2-40B4-BE49-F238E27FC236}">
                <a16:creationId xmlns:a16="http://schemas.microsoft.com/office/drawing/2014/main" id="{72FE3F95-94BF-3947-8791-8D9CD978E1BD}"/>
              </a:ext>
            </a:extLst>
          </p:cNvPr>
          <p:cNvSpPr txBox="1"/>
          <p:nvPr/>
        </p:nvSpPr>
        <p:spPr>
          <a:xfrm>
            <a:off x="6285747" y="3725739"/>
            <a:ext cx="520655" cy="292388"/>
          </a:xfrm>
          <a:prstGeom prst="rect">
            <a:avLst/>
          </a:prstGeom>
          <a:noFill/>
        </p:spPr>
        <p:txBody>
          <a:bodyPr wrap="none" rtlCol="0">
            <a:spAutoFit/>
          </a:bodyPr>
          <a:lstStyle/>
          <a:p>
            <a:r>
              <a:rPr lang="en-US" sz="1300" dirty="0">
                <a:latin typeface="Franklin Gothic Book" panose="020B0503020102020204" pitchFamily="34" charset="0"/>
              </a:rPr>
              <a:t>0.64</a:t>
            </a:r>
          </a:p>
        </p:txBody>
      </p:sp>
      <p:sp>
        <p:nvSpPr>
          <p:cNvPr id="36" name="TextBox 35">
            <a:extLst>
              <a:ext uri="{FF2B5EF4-FFF2-40B4-BE49-F238E27FC236}">
                <a16:creationId xmlns:a16="http://schemas.microsoft.com/office/drawing/2014/main" id="{F6666780-2300-5549-AE82-B1E26F68AE06}"/>
              </a:ext>
            </a:extLst>
          </p:cNvPr>
          <p:cNvSpPr txBox="1"/>
          <p:nvPr/>
        </p:nvSpPr>
        <p:spPr>
          <a:xfrm>
            <a:off x="5981842" y="4952709"/>
            <a:ext cx="519694" cy="292388"/>
          </a:xfrm>
          <a:prstGeom prst="rect">
            <a:avLst/>
          </a:prstGeom>
          <a:noFill/>
        </p:spPr>
        <p:txBody>
          <a:bodyPr wrap="none" rtlCol="0">
            <a:spAutoFit/>
          </a:bodyPr>
          <a:lstStyle/>
          <a:p>
            <a:r>
              <a:rPr lang="en-US" sz="1300" dirty="0">
                <a:latin typeface="Franklin Gothic Book" panose="020B0503020102020204" pitchFamily="34" charset="0"/>
              </a:rPr>
              <a:t>0.49</a:t>
            </a:r>
          </a:p>
        </p:txBody>
      </p:sp>
      <p:sp>
        <p:nvSpPr>
          <p:cNvPr id="37" name="TextBox 36">
            <a:extLst>
              <a:ext uri="{FF2B5EF4-FFF2-40B4-BE49-F238E27FC236}">
                <a16:creationId xmlns:a16="http://schemas.microsoft.com/office/drawing/2014/main" id="{0FAA7F2D-2329-244A-90AC-7016A466BA07}"/>
              </a:ext>
            </a:extLst>
          </p:cNvPr>
          <p:cNvSpPr txBox="1"/>
          <p:nvPr/>
        </p:nvSpPr>
        <p:spPr>
          <a:xfrm>
            <a:off x="8051151" y="3838502"/>
            <a:ext cx="505844" cy="292388"/>
          </a:xfrm>
          <a:prstGeom prst="rect">
            <a:avLst/>
          </a:prstGeom>
          <a:noFill/>
        </p:spPr>
        <p:txBody>
          <a:bodyPr wrap="none" rtlCol="0">
            <a:spAutoFit/>
          </a:bodyPr>
          <a:lstStyle/>
          <a:p>
            <a:r>
              <a:rPr lang="en-US" sz="1300" dirty="0">
                <a:latin typeface="Franklin Gothic Book" panose="020B0503020102020204" pitchFamily="34" charset="0"/>
              </a:rPr>
              <a:t>0.71</a:t>
            </a:r>
          </a:p>
        </p:txBody>
      </p:sp>
      <p:sp>
        <p:nvSpPr>
          <p:cNvPr id="38" name="TextBox 37">
            <a:extLst>
              <a:ext uri="{FF2B5EF4-FFF2-40B4-BE49-F238E27FC236}">
                <a16:creationId xmlns:a16="http://schemas.microsoft.com/office/drawing/2014/main" id="{1AAC5B32-E810-4443-BA48-B86D52C538EA}"/>
              </a:ext>
            </a:extLst>
          </p:cNvPr>
          <p:cNvSpPr txBox="1"/>
          <p:nvPr/>
        </p:nvSpPr>
        <p:spPr>
          <a:xfrm>
            <a:off x="8262677" y="5209144"/>
            <a:ext cx="421910" cy="292388"/>
          </a:xfrm>
          <a:prstGeom prst="rect">
            <a:avLst/>
          </a:prstGeom>
          <a:noFill/>
        </p:spPr>
        <p:txBody>
          <a:bodyPr wrap="none" rtlCol="0">
            <a:spAutoFit/>
          </a:bodyPr>
          <a:lstStyle/>
          <a:p>
            <a:r>
              <a:rPr lang="en-US" sz="1300" dirty="0">
                <a:latin typeface="Franklin Gothic Book" panose="020B0503020102020204" pitchFamily="34" charset="0"/>
              </a:rPr>
              <a:t>0.3</a:t>
            </a:r>
          </a:p>
        </p:txBody>
      </p:sp>
      <p:sp>
        <p:nvSpPr>
          <p:cNvPr id="39" name="TextBox 38">
            <a:extLst>
              <a:ext uri="{FF2B5EF4-FFF2-40B4-BE49-F238E27FC236}">
                <a16:creationId xmlns:a16="http://schemas.microsoft.com/office/drawing/2014/main" id="{CB1A5460-11CB-3649-B720-0CB7A9B18017}"/>
              </a:ext>
            </a:extLst>
          </p:cNvPr>
          <p:cNvSpPr txBox="1"/>
          <p:nvPr/>
        </p:nvSpPr>
        <p:spPr>
          <a:xfrm>
            <a:off x="903383" y="5618602"/>
            <a:ext cx="2941503" cy="400110"/>
          </a:xfrm>
          <a:prstGeom prst="rect">
            <a:avLst/>
          </a:prstGeom>
          <a:noFill/>
        </p:spPr>
        <p:txBody>
          <a:bodyPr wrap="square" rtlCol="0">
            <a:spAutoFit/>
          </a:bodyPr>
          <a:lstStyle/>
          <a:p>
            <a:r>
              <a:rPr lang="en-US" sz="2000" b="1" dirty="0">
                <a:latin typeface="Franklin Gothic Book" panose="020B0503020102020204" pitchFamily="34" charset="0"/>
              </a:rPr>
              <a:t>Output:</a:t>
            </a:r>
            <a:r>
              <a:rPr lang="en-US" sz="2000" dirty="0">
                <a:latin typeface="Franklin Gothic Book" panose="020B0503020102020204" pitchFamily="34" charset="0"/>
              </a:rPr>
              <a:t> Consistent claims</a:t>
            </a:r>
          </a:p>
        </p:txBody>
      </p:sp>
      <p:graphicFrame>
        <p:nvGraphicFramePr>
          <p:cNvPr id="40" name="Table 39">
            <a:extLst>
              <a:ext uri="{FF2B5EF4-FFF2-40B4-BE49-F238E27FC236}">
                <a16:creationId xmlns:a16="http://schemas.microsoft.com/office/drawing/2014/main" id="{EB4699B1-1BED-CC49-9399-38F2644E3EBD}"/>
              </a:ext>
            </a:extLst>
          </p:cNvPr>
          <p:cNvGraphicFramePr>
            <a:graphicFrameLocks noGrp="1"/>
          </p:cNvGraphicFramePr>
          <p:nvPr>
            <p:extLst>
              <p:ext uri="{D42A27DB-BD31-4B8C-83A1-F6EECF244321}">
                <p14:modId xmlns:p14="http://schemas.microsoft.com/office/powerpoint/2010/main" val="412539103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integration with fusion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308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06BC-870C-1D4F-BEE0-6DEF0309036F}"/>
              </a:ext>
            </a:extLst>
          </p:cNvPr>
          <p:cNvSpPr>
            <a:spLocks noGrp="1"/>
          </p:cNvSpPr>
          <p:nvPr>
            <p:ph type="title"/>
          </p:nvPr>
        </p:nvSpPr>
        <p:spPr/>
        <p:txBody>
          <a:bodyPr/>
          <a:lstStyle/>
          <a:p>
            <a:r>
              <a:rPr lang="en-US" dirty="0"/>
              <a:t>Experimental Setup</a:t>
            </a:r>
          </a:p>
        </p:txBody>
      </p:sp>
      <p:sp>
        <p:nvSpPr>
          <p:cNvPr id="4" name="Slide Number Placeholder 3">
            <a:extLst>
              <a:ext uri="{FF2B5EF4-FFF2-40B4-BE49-F238E27FC236}">
                <a16:creationId xmlns:a16="http://schemas.microsoft.com/office/drawing/2014/main" id="{B067CE30-B8AE-ED42-9D1C-457FACA36A3C}"/>
              </a:ext>
            </a:extLst>
          </p:cNvPr>
          <p:cNvSpPr>
            <a:spLocks noGrp="1"/>
          </p:cNvSpPr>
          <p:nvPr>
            <p:ph type="sldNum" sz="quarter" idx="12"/>
          </p:nvPr>
        </p:nvSpPr>
        <p:spPr/>
        <p:txBody>
          <a:bodyPr/>
          <a:lstStyle/>
          <a:p>
            <a:fld id="{D16E8644-56AA-684B-9DBC-ADA31CD241C1}" type="slidenum">
              <a:rPr lang="en-US" smtClean="0"/>
              <a:t>20</a:t>
            </a:fld>
            <a:endParaRPr lang="en-US" dirty="0"/>
          </a:p>
        </p:txBody>
      </p:sp>
      <p:sp>
        <p:nvSpPr>
          <p:cNvPr id="5" name="Content Placeholder 2">
            <a:extLst>
              <a:ext uri="{FF2B5EF4-FFF2-40B4-BE49-F238E27FC236}">
                <a16:creationId xmlns:a16="http://schemas.microsoft.com/office/drawing/2014/main" id="{4AB12CD6-2085-E148-955C-E37FB00BE7D1}"/>
              </a:ext>
            </a:extLst>
          </p:cNvPr>
          <p:cNvSpPr>
            <a:spLocks noGrp="1"/>
          </p:cNvSpPr>
          <p:nvPr>
            <p:ph idx="1"/>
          </p:nvPr>
        </p:nvSpPr>
        <p:spPr>
          <a:xfrm>
            <a:off x="628650" y="1607127"/>
            <a:ext cx="7981950" cy="4862946"/>
          </a:xfrm>
        </p:spPr>
        <p:txBody>
          <a:bodyPr>
            <a:normAutofit fontScale="92500" lnSpcReduction="10000"/>
          </a:bodyPr>
          <a:lstStyle/>
          <a:p>
            <a:pPr marL="263129" indent="-263129">
              <a:buFont typeface="Wingdings" charset="2"/>
              <a:buChar char="§"/>
            </a:pPr>
            <a:r>
              <a:rPr lang="en-US" dirty="0">
                <a:latin typeface="Franklin Gothic Book" charset="0"/>
                <a:ea typeface="Franklin Gothic Book" charset="0"/>
                <a:cs typeface="Franklin Gothic Book" charset="0"/>
              </a:rPr>
              <a:t>Datasets</a:t>
            </a:r>
          </a:p>
          <a:p>
            <a:pPr marL="602456" lvl="1" indent="-259556">
              <a:buFont typeface="Courier New" charset="0"/>
              <a:buChar char="o"/>
            </a:pPr>
            <a:r>
              <a:rPr lang="en-US" dirty="0">
                <a:latin typeface="Franklin Gothic Book" charset="0"/>
                <a:ea typeface="Franklin Gothic Book" charset="0"/>
                <a:cs typeface="Franklin Gothic Book" charset="0"/>
              </a:rPr>
              <a:t>Addresses of 11, 589 restaurants in New York’s Manhattan area provided by 12 sources</a:t>
            </a:r>
            <a:r>
              <a:rPr lang="en-US" baseline="30000" dirty="0">
                <a:latin typeface="Franklin Gothic Book" charset="0"/>
                <a:ea typeface="Franklin Gothic Book" charset="0"/>
                <a:cs typeface="Franklin Gothic Book" charset="0"/>
              </a:rPr>
              <a:t>3</a:t>
            </a:r>
          </a:p>
          <a:p>
            <a:pPr marL="301229" indent="-292894">
              <a:buFont typeface="Wingdings" charset="2"/>
              <a:buChar char="§"/>
            </a:pPr>
            <a:r>
              <a:rPr lang="en-US" dirty="0">
                <a:latin typeface="Franklin Gothic Book" charset="0"/>
                <a:ea typeface="Franklin Gothic Book" charset="0"/>
                <a:cs typeface="Franklin Gothic Book" charset="0"/>
              </a:rPr>
              <a:t>Relations among claims</a:t>
            </a:r>
          </a:p>
          <a:p>
            <a:pPr marL="606029" indent="-342900">
              <a:buFont typeface="Courier New" charset="0"/>
              <a:buChar char="o"/>
            </a:pPr>
            <a:r>
              <a:rPr lang="en-US" sz="2400" dirty="0">
                <a:latin typeface="Franklin Gothic Book" charset="0"/>
                <a:ea typeface="Franklin Gothic Book" charset="0"/>
                <a:cs typeface="Franklin Gothic Book" charset="0"/>
              </a:rPr>
              <a:t>Obtained from </a:t>
            </a:r>
            <a:r>
              <a:rPr lang="en-US" sz="2400" dirty="0" err="1">
                <a:latin typeface="Franklin Gothic Book" charset="0"/>
                <a:ea typeface="Franklin Gothic Book" charset="0"/>
                <a:cs typeface="Franklin Gothic Book" charset="0"/>
              </a:rPr>
              <a:t>DBPedia</a:t>
            </a:r>
            <a:r>
              <a:rPr lang="en-US" sz="2400" dirty="0">
                <a:latin typeface="Franklin Gothic Book" charset="0"/>
                <a:ea typeface="Franklin Gothic Book" charset="0"/>
                <a:cs typeface="Franklin Gothic Book" charset="0"/>
              </a:rPr>
              <a:t> and Google Maps</a:t>
            </a:r>
          </a:p>
          <a:p>
            <a:pPr marL="301229" indent="-292894">
              <a:buFont typeface="Wingdings" charset="2"/>
              <a:buChar char="§"/>
            </a:pPr>
            <a:r>
              <a:rPr lang="en-US" dirty="0">
                <a:latin typeface="Franklin Gothic Book" charset="0"/>
                <a:ea typeface="Franklin Gothic Book" charset="0"/>
                <a:cs typeface="Franklin Gothic Book" charset="0"/>
              </a:rPr>
              <a:t>Ground truth </a:t>
            </a:r>
          </a:p>
          <a:p>
            <a:pPr marL="606029" indent="-342900">
              <a:buFont typeface="Courier New" charset="0"/>
              <a:buChar char="o"/>
            </a:pPr>
            <a:r>
              <a:rPr lang="en-US" sz="2400" dirty="0">
                <a:latin typeface="Franklin Gothic Book" charset="0"/>
                <a:ea typeface="Franklin Gothic Book" charset="0"/>
                <a:cs typeface="Franklin Gothic Book" charset="0"/>
              </a:rPr>
              <a:t>Manually obtained for 500 restaurants</a:t>
            </a:r>
          </a:p>
          <a:p>
            <a:pPr marL="263129" indent="-263129">
              <a:buFont typeface="Wingdings" charset="2"/>
              <a:buChar char="§"/>
            </a:pPr>
            <a:r>
              <a:rPr lang="en-US" dirty="0">
                <a:latin typeface="Franklin Gothic Book" charset="0"/>
                <a:ea typeface="Franklin Gothic Book" charset="0"/>
                <a:cs typeface="Franklin Gothic Book" charset="0"/>
              </a:rPr>
              <a:t>Data fusion models </a:t>
            </a:r>
          </a:p>
          <a:p>
            <a:pPr marL="606029" lvl="1" indent="-263129">
              <a:buFont typeface="Wingdings" charset="2"/>
              <a:buChar char="§"/>
            </a:pPr>
            <a:r>
              <a:rPr lang="en-US" dirty="0">
                <a:latin typeface="Franklin Gothic Book" charset="0"/>
                <a:ea typeface="Franklin Gothic Book" charset="0"/>
                <a:cs typeface="Franklin Gothic Book" charset="0"/>
              </a:rPr>
              <a:t>Single-truth: Voting, ACCU, </a:t>
            </a:r>
            <a:r>
              <a:rPr lang="en-US" dirty="0" err="1">
                <a:latin typeface="Franklin Gothic Book" charset="0"/>
                <a:ea typeface="Franklin Gothic Book" charset="0"/>
                <a:cs typeface="Franklin Gothic Book" charset="0"/>
              </a:rPr>
              <a:t>Truthfinder</a:t>
            </a:r>
            <a:endParaRPr lang="en-US" dirty="0">
              <a:latin typeface="Franklin Gothic Book" charset="0"/>
              <a:ea typeface="Franklin Gothic Book" charset="0"/>
              <a:cs typeface="Franklin Gothic Book" charset="0"/>
            </a:endParaRPr>
          </a:p>
          <a:p>
            <a:pPr marL="606029" lvl="1" indent="-263129">
              <a:buFont typeface="Wingdings" charset="2"/>
              <a:buChar char="§"/>
            </a:pPr>
            <a:r>
              <a:rPr lang="en-US" dirty="0">
                <a:latin typeface="Franklin Gothic Book" charset="0"/>
                <a:ea typeface="Franklin Gothic Book" charset="0"/>
                <a:cs typeface="Franklin Gothic Book" charset="0"/>
              </a:rPr>
              <a:t>Multi-truth: </a:t>
            </a:r>
            <a:r>
              <a:rPr lang="en-US" dirty="0" err="1">
                <a:latin typeface="Franklin Gothic Book" charset="0"/>
                <a:ea typeface="Franklin Gothic Book" charset="0"/>
                <a:cs typeface="Franklin Gothic Book" charset="0"/>
              </a:rPr>
              <a:t>PrecRec</a:t>
            </a:r>
            <a:endParaRPr lang="en-US" dirty="0">
              <a:latin typeface="Franklin Gothic Book" charset="0"/>
              <a:ea typeface="Franklin Gothic Book" charset="0"/>
              <a:cs typeface="Franklin Gothic Book" charset="0"/>
            </a:endParaRPr>
          </a:p>
          <a:p>
            <a:pPr marL="263129" indent="-263129">
              <a:buFont typeface="Wingdings" charset="2"/>
              <a:buChar char="§"/>
            </a:pPr>
            <a:r>
              <a:rPr lang="en-US" dirty="0">
                <a:latin typeface="Franklin Gothic Book" charset="0"/>
                <a:ea typeface="Franklin Gothic Book" charset="0"/>
                <a:cs typeface="Franklin Gothic Book" charset="0"/>
              </a:rPr>
              <a:t>Performance Metrics</a:t>
            </a:r>
          </a:p>
          <a:p>
            <a:pPr marL="606029" lvl="1" indent="-263129">
              <a:buFont typeface="Wingdings" charset="2"/>
              <a:buChar char="§"/>
            </a:pPr>
            <a:r>
              <a:rPr lang="en-US" dirty="0">
                <a:latin typeface="Franklin Gothic Book" charset="0"/>
                <a:ea typeface="Franklin Gothic Book" charset="0"/>
                <a:cs typeface="Franklin Gothic Book" charset="0"/>
              </a:rPr>
              <a:t>Precision, Recall, F1-score</a:t>
            </a:r>
          </a:p>
          <a:p>
            <a:pPr marL="777479" indent="-514350">
              <a:buFont typeface="+mj-lt"/>
              <a:buAutoNum type="arabicPeriod" startAt="3"/>
            </a:pPr>
            <a:endParaRPr lang="en-US" dirty="0">
              <a:latin typeface="Franklin Gothic Book" charset="0"/>
              <a:ea typeface="Franklin Gothic Book" charset="0"/>
              <a:cs typeface="Franklin Gothic Book" charset="0"/>
            </a:endParaRPr>
          </a:p>
          <a:p>
            <a:pPr marL="263129" indent="0">
              <a:buNone/>
            </a:pPr>
            <a:endParaRPr lang="en-US" dirty="0">
              <a:latin typeface="Franklin Gothic Book" charset="0"/>
              <a:ea typeface="Franklin Gothic Book" charset="0"/>
              <a:cs typeface="Franklin Gothic Book" charset="0"/>
            </a:endParaRPr>
          </a:p>
        </p:txBody>
      </p:sp>
      <p:graphicFrame>
        <p:nvGraphicFramePr>
          <p:cNvPr id="6" name="Table 5">
            <a:extLst>
              <a:ext uri="{FF2B5EF4-FFF2-40B4-BE49-F238E27FC236}">
                <a16:creationId xmlns:a16="http://schemas.microsoft.com/office/drawing/2014/main" id="{603B6664-864F-8042-8740-F40714BB0915}"/>
              </a:ext>
            </a:extLst>
          </p:cNvPr>
          <p:cNvGraphicFramePr>
            <a:graphicFrameLocks noGrp="1"/>
          </p:cNvGraphicFramePr>
          <p:nvPr>
            <p:extLst>
              <p:ext uri="{D42A27DB-BD31-4B8C-83A1-F6EECF244321}">
                <p14:modId xmlns:p14="http://schemas.microsoft.com/office/powerpoint/2010/main" val="1972002943"/>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evaluation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49230637-92D8-784A-A53A-A7C0B8D4005D}"/>
              </a:ext>
            </a:extLst>
          </p:cNvPr>
          <p:cNvSpPr/>
          <p:nvPr/>
        </p:nvSpPr>
        <p:spPr>
          <a:xfrm>
            <a:off x="152400" y="6292077"/>
            <a:ext cx="8221133" cy="276999"/>
          </a:xfrm>
          <a:prstGeom prst="rect">
            <a:avLst/>
          </a:prstGeom>
        </p:spPr>
        <p:txBody>
          <a:bodyPr wrap="square">
            <a:spAutoFit/>
          </a:bodyPr>
          <a:lstStyle/>
          <a:p>
            <a:pPr marL="228600" indent="-228600">
              <a:buFont typeface="+mj-lt"/>
              <a:buAutoNum type="arabicPeriod" startAt="3"/>
            </a:pPr>
            <a:r>
              <a:rPr lang="en-US" sz="1200" dirty="0">
                <a:solidFill>
                  <a:schemeClr val="bg2">
                    <a:lumMod val="50000"/>
                  </a:schemeClr>
                </a:solidFill>
                <a:latin typeface="Franklin Gothic Book" panose="020B0503020102020204" pitchFamily="34" charset="0"/>
              </a:rPr>
              <a:t>X. L. Dong, L. </a:t>
            </a:r>
            <a:r>
              <a:rPr lang="en-US" sz="1200" dirty="0" err="1">
                <a:solidFill>
                  <a:schemeClr val="bg2">
                    <a:lumMod val="50000"/>
                  </a:schemeClr>
                </a:solidFill>
                <a:latin typeface="Franklin Gothic Book" panose="020B0503020102020204" pitchFamily="34" charset="0"/>
              </a:rPr>
              <a:t>Berti-Equille</a:t>
            </a:r>
            <a:r>
              <a:rPr lang="en-US" sz="1200" dirty="0">
                <a:solidFill>
                  <a:schemeClr val="bg2">
                    <a:lumMod val="50000"/>
                  </a:schemeClr>
                </a:solidFill>
                <a:latin typeface="Franklin Gothic Book" panose="020B0503020102020204" pitchFamily="34" charset="0"/>
              </a:rPr>
              <a:t>, and D. Srivastava, “Truth discovery and copying detection in a dynamic world,” PVLDB, 2009. </a:t>
            </a:r>
          </a:p>
        </p:txBody>
      </p:sp>
    </p:spTree>
    <p:extLst>
      <p:ext uri="{BB962C8B-B14F-4D97-AF65-F5344CB8AC3E}">
        <p14:creationId xmlns:p14="http://schemas.microsoft.com/office/powerpoint/2010/main" val="3174037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D217E5ED-0E25-0549-A89F-1BA890DA0321}"/>
              </a:ext>
            </a:extLst>
          </p:cNvPr>
          <p:cNvGraphicFramePr>
            <a:graphicFrameLocks/>
          </p:cNvGraphicFramePr>
          <p:nvPr>
            <p:extLst/>
          </p:nvPr>
        </p:nvGraphicFramePr>
        <p:xfrm>
          <a:off x="2013155" y="2651934"/>
          <a:ext cx="5359400" cy="296545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B56A4B7B-8EBB-114F-A138-4C91B10DF76C}"/>
              </a:ext>
            </a:extLst>
          </p:cNvPr>
          <p:cNvSpPr>
            <a:spLocks noGrp="1"/>
          </p:cNvSpPr>
          <p:nvPr>
            <p:ph type="title"/>
          </p:nvPr>
        </p:nvSpPr>
        <p:spPr/>
        <p:txBody>
          <a:bodyPr>
            <a:normAutofit/>
          </a:bodyPr>
          <a:lstStyle/>
          <a:p>
            <a:r>
              <a:rPr lang="en-US" dirty="0"/>
              <a:t>Integrating knowledge of relations removes inconsistent output</a:t>
            </a:r>
          </a:p>
        </p:txBody>
      </p:sp>
      <p:sp>
        <p:nvSpPr>
          <p:cNvPr id="7" name="TextBox 6">
            <a:extLst>
              <a:ext uri="{FF2B5EF4-FFF2-40B4-BE49-F238E27FC236}">
                <a16:creationId xmlns:a16="http://schemas.microsoft.com/office/drawing/2014/main" id="{09432FDE-1FED-1741-9043-584D5A682FB0}"/>
              </a:ext>
            </a:extLst>
          </p:cNvPr>
          <p:cNvSpPr txBox="1"/>
          <p:nvPr/>
        </p:nvSpPr>
        <p:spPr>
          <a:xfrm>
            <a:off x="2013155" y="2011250"/>
            <a:ext cx="3656963" cy="400110"/>
          </a:xfrm>
          <a:prstGeom prst="rect">
            <a:avLst/>
          </a:prstGeom>
          <a:noFill/>
        </p:spPr>
        <p:txBody>
          <a:bodyPr wrap="none" rtlCol="0">
            <a:spAutoFit/>
          </a:bodyPr>
          <a:lstStyle/>
          <a:p>
            <a:r>
              <a:rPr lang="en-US" sz="2000" b="1" dirty="0"/>
              <a:t>Addresses of restaurants in NYC</a:t>
            </a:r>
          </a:p>
        </p:txBody>
      </p:sp>
      <p:sp>
        <p:nvSpPr>
          <p:cNvPr id="10" name="Rectangle 9">
            <a:extLst>
              <a:ext uri="{FF2B5EF4-FFF2-40B4-BE49-F238E27FC236}">
                <a16:creationId xmlns:a16="http://schemas.microsoft.com/office/drawing/2014/main" id="{0F2C87CA-58F4-5943-A3C4-F2B46B5FB2C8}"/>
              </a:ext>
            </a:extLst>
          </p:cNvPr>
          <p:cNvSpPr/>
          <p:nvPr/>
        </p:nvSpPr>
        <p:spPr>
          <a:xfrm>
            <a:off x="2732897" y="5840616"/>
            <a:ext cx="182880" cy="182880"/>
          </a:xfrm>
          <a:prstGeom prst="rect">
            <a:avLst/>
          </a:prstGeom>
          <a:solidFill>
            <a:srgbClr val="FFC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DF14F6-F4FE-814E-A20F-25628A066466}"/>
              </a:ext>
            </a:extLst>
          </p:cNvPr>
          <p:cNvSpPr/>
          <p:nvPr/>
        </p:nvSpPr>
        <p:spPr>
          <a:xfrm>
            <a:off x="4799389" y="5834772"/>
            <a:ext cx="182880" cy="182880"/>
          </a:xfrm>
          <a:prstGeom prst="rect">
            <a:avLst/>
          </a:prstGeom>
          <a:solidFill>
            <a:srgbClr val="EE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3CDE0D6-0CD7-A643-9A13-0FD16A46F2B9}"/>
              </a:ext>
            </a:extLst>
          </p:cNvPr>
          <p:cNvSpPr txBox="1"/>
          <p:nvPr/>
        </p:nvSpPr>
        <p:spPr>
          <a:xfrm>
            <a:off x="2915777" y="5756935"/>
            <a:ext cx="1656223" cy="338554"/>
          </a:xfrm>
          <a:prstGeom prst="rect">
            <a:avLst/>
          </a:prstGeom>
          <a:noFill/>
        </p:spPr>
        <p:txBody>
          <a:bodyPr wrap="none" rtlCol="0">
            <a:spAutoFit/>
          </a:bodyPr>
          <a:lstStyle/>
          <a:p>
            <a:r>
              <a:rPr lang="en-US" sz="1600" dirty="0"/>
              <a:t>Without relations</a:t>
            </a:r>
          </a:p>
        </p:txBody>
      </p:sp>
      <p:sp>
        <p:nvSpPr>
          <p:cNvPr id="13" name="TextBox 12">
            <a:extLst>
              <a:ext uri="{FF2B5EF4-FFF2-40B4-BE49-F238E27FC236}">
                <a16:creationId xmlns:a16="http://schemas.microsoft.com/office/drawing/2014/main" id="{606B284A-DE16-254E-BA43-5DACF5A973BD}"/>
              </a:ext>
            </a:extLst>
          </p:cNvPr>
          <p:cNvSpPr txBox="1"/>
          <p:nvPr/>
        </p:nvSpPr>
        <p:spPr>
          <a:xfrm>
            <a:off x="4982269" y="5756935"/>
            <a:ext cx="1375698" cy="338554"/>
          </a:xfrm>
          <a:prstGeom prst="rect">
            <a:avLst/>
          </a:prstGeom>
          <a:noFill/>
        </p:spPr>
        <p:txBody>
          <a:bodyPr wrap="none" rtlCol="0">
            <a:spAutoFit/>
          </a:bodyPr>
          <a:lstStyle/>
          <a:p>
            <a:r>
              <a:rPr lang="en-US" sz="1600" dirty="0"/>
              <a:t>With relations</a:t>
            </a:r>
          </a:p>
        </p:txBody>
      </p:sp>
      <p:graphicFrame>
        <p:nvGraphicFramePr>
          <p:cNvPr id="15" name="Table 14">
            <a:extLst>
              <a:ext uri="{FF2B5EF4-FFF2-40B4-BE49-F238E27FC236}">
                <a16:creationId xmlns:a16="http://schemas.microsoft.com/office/drawing/2014/main" id="{B769FF2A-C8E3-3448-99AD-8BC475322D41}"/>
              </a:ext>
            </a:extLst>
          </p:cNvPr>
          <p:cNvGraphicFramePr>
            <a:graphicFrameLocks noGrp="1"/>
          </p:cNvGraphicFramePr>
          <p:nvPr>
            <p:extLst>
              <p:ext uri="{D42A27DB-BD31-4B8C-83A1-F6EECF244321}">
                <p14:modId xmlns:p14="http://schemas.microsoft.com/office/powerpoint/2010/main" val="267249107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evaluation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extLst>
                  <a:ext uri="{0D108BD9-81ED-4DB2-BD59-A6C34878D82A}">
                    <a16:rowId xmlns:a16="http://schemas.microsoft.com/office/drawing/2014/main" val="10000"/>
                  </a:ext>
                </a:extLst>
              </a:tr>
            </a:tbl>
          </a:graphicData>
        </a:graphic>
      </p:graphicFrame>
      <p:sp>
        <p:nvSpPr>
          <p:cNvPr id="16" name="Slide Number Placeholder 3">
            <a:extLst>
              <a:ext uri="{FF2B5EF4-FFF2-40B4-BE49-F238E27FC236}">
                <a16:creationId xmlns:a16="http://schemas.microsoft.com/office/drawing/2014/main" id="{7C2C48D1-43B1-9746-AC26-9C2606864065}"/>
              </a:ext>
            </a:extLst>
          </p:cNvPr>
          <p:cNvSpPr>
            <a:spLocks noGrp="1"/>
          </p:cNvSpPr>
          <p:nvPr>
            <p:ph type="sldNum" sz="quarter" idx="12"/>
          </p:nvPr>
        </p:nvSpPr>
        <p:spPr>
          <a:xfrm>
            <a:off x="6457950" y="6166365"/>
            <a:ext cx="2057400" cy="365125"/>
          </a:xfrm>
        </p:spPr>
        <p:txBody>
          <a:bodyPr/>
          <a:lstStyle/>
          <a:p>
            <a:fld id="{D16E8644-56AA-684B-9DBC-ADA31CD241C1}" type="slidenum">
              <a:rPr lang="en-US" smtClean="0"/>
              <a:t>21</a:t>
            </a:fld>
            <a:endParaRPr lang="en-US" dirty="0"/>
          </a:p>
        </p:txBody>
      </p:sp>
    </p:spTree>
    <p:custDataLst>
      <p:tags r:id="rId1"/>
    </p:custDataLst>
    <p:extLst>
      <p:ext uri="{BB962C8B-B14F-4D97-AF65-F5344CB8AC3E}">
        <p14:creationId xmlns:p14="http://schemas.microsoft.com/office/powerpoint/2010/main" val="1134643976"/>
      </p:ext>
    </p:extLst>
  </p:cSld>
  <p:clrMapOvr>
    <a:masterClrMapping/>
  </p:clrMapOvr>
  <mc:AlternateContent xmlns:mc="http://schemas.openxmlformats.org/markup-compatibility/2006" xmlns:p14="http://schemas.microsoft.com/office/powerpoint/2010/main">
    <mc:Choice Requires="p14">
      <p:transition spd="slow" p14:dur="2000" advTm="113635"/>
    </mc:Choice>
    <mc:Fallback xmlns="">
      <p:transition spd="slow" advTm="11363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F33B596-E0F2-3645-9C11-D216EAE6A8AE}"/>
              </a:ext>
            </a:extLst>
          </p:cNvPr>
          <p:cNvGraphicFramePr>
            <a:graphicFrameLocks/>
          </p:cNvGraphicFramePr>
          <p:nvPr>
            <p:extLst>
              <p:ext uri="{D42A27DB-BD31-4B8C-83A1-F6EECF244321}">
                <p14:modId xmlns:p14="http://schemas.microsoft.com/office/powerpoint/2010/main" val="520615912"/>
              </p:ext>
            </p:extLst>
          </p:nvPr>
        </p:nvGraphicFramePr>
        <p:xfrm>
          <a:off x="2013155" y="2411360"/>
          <a:ext cx="5117690" cy="3089787"/>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B56A4B7B-8EBB-114F-A138-4C91B10DF76C}"/>
              </a:ext>
            </a:extLst>
          </p:cNvPr>
          <p:cNvSpPr>
            <a:spLocks noGrp="1"/>
          </p:cNvSpPr>
          <p:nvPr>
            <p:ph type="title"/>
          </p:nvPr>
        </p:nvSpPr>
        <p:spPr/>
        <p:txBody>
          <a:bodyPr>
            <a:normAutofit/>
          </a:bodyPr>
          <a:lstStyle/>
          <a:p>
            <a:r>
              <a:rPr lang="en-US" dirty="0"/>
              <a:t>Knowledge of relations among claims improves fusion</a:t>
            </a:r>
          </a:p>
        </p:txBody>
      </p:sp>
      <p:sp>
        <p:nvSpPr>
          <p:cNvPr id="7" name="TextBox 6">
            <a:extLst>
              <a:ext uri="{FF2B5EF4-FFF2-40B4-BE49-F238E27FC236}">
                <a16:creationId xmlns:a16="http://schemas.microsoft.com/office/drawing/2014/main" id="{09432FDE-1FED-1741-9043-584D5A682FB0}"/>
              </a:ext>
            </a:extLst>
          </p:cNvPr>
          <p:cNvSpPr txBox="1"/>
          <p:nvPr/>
        </p:nvSpPr>
        <p:spPr>
          <a:xfrm>
            <a:off x="2013155" y="2011250"/>
            <a:ext cx="3656963" cy="400110"/>
          </a:xfrm>
          <a:prstGeom prst="rect">
            <a:avLst/>
          </a:prstGeom>
          <a:noFill/>
        </p:spPr>
        <p:txBody>
          <a:bodyPr wrap="none" rtlCol="0">
            <a:spAutoFit/>
          </a:bodyPr>
          <a:lstStyle/>
          <a:p>
            <a:r>
              <a:rPr lang="en-US" sz="2000" b="1" dirty="0"/>
              <a:t>Addresses of restaurants in NYC</a:t>
            </a:r>
          </a:p>
        </p:txBody>
      </p:sp>
      <p:sp>
        <p:nvSpPr>
          <p:cNvPr id="10" name="Rectangle 9">
            <a:extLst>
              <a:ext uri="{FF2B5EF4-FFF2-40B4-BE49-F238E27FC236}">
                <a16:creationId xmlns:a16="http://schemas.microsoft.com/office/drawing/2014/main" id="{0F2C87CA-58F4-5943-A3C4-F2B46B5FB2C8}"/>
              </a:ext>
            </a:extLst>
          </p:cNvPr>
          <p:cNvSpPr/>
          <p:nvPr/>
        </p:nvSpPr>
        <p:spPr>
          <a:xfrm>
            <a:off x="2732897" y="5840616"/>
            <a:ext cx="182880" cy="182880"/>
          </a:xfrm>
          <a:prstGeom prst="rect">
            <a:avLst/>
          </a:prstGeom>
          <a:solidFill>
            <a:srgbClr val="EE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DF14F6-F4FE-814E-A20F-25628A066466}"/>
              </a:ext>
            </a:extLst>
          </p:cNvPr>
          <p:cNvSpPr/>
          <p:nvPr/>
        </p:nvSpPr>
        <p:spPr>
          <a:xfrm>
            <a:off x="4799389" y="5834772"/>
            <a:ext cx="182880" cy="182880"/>
          </a:xfrm>
          <a:prstGeom prst="rect">
            <a:avLst/>
          </a:prstGeom>
          <a:solidFill>
            <a:srgbClr val="FF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3CDE0D6-0CD7-A643-9A13-0FD16A46F2B9}"/>
              </a:ext>
            </a:extLst>
          </p:cNvPr>
          <p:cNvSpPr txBox="1"/>
          <p:nvPr/>
        </p:nvSpPr>
        <p:spPr>
          <a:xfrm>
            <a:off x="2915777" y="5756935"/>
            <a:ext cx="1656223" cy="338554"/>
          </a:xfrm>
          <a:prstGeom prst="rect">
            <a:avLst/>
          </a:prstGeom>
          <a:noFill/>
        </p:spPr>
        <p:txBody>
          <a:bodyPr wrap="none" rtlCol="0">
            <a:spAutoFit/>
          </a:bodyPr>
          <a:lstStyle/>
          <a:p>
            <a:r>
              <a:rPr lang="en-US" sz="1600" dirty="0"/>
              <a:t>Without relations</a:t>
            </a:r>
          </a:p>
        </p:txBody>
      </p:sp>
      <p:sp>
        <p:nvSpPr>
          <p:cNvPr id="13" name="TextBox 12">
            <a:extLst>
              <a:ext uri="{FF2B5EF4-FFF2-40B4-BE49-F238E27FC236}">
                <a16:creationId xmlns:a16="http://schemas.microsoft.com/office/drawing/2014/main" id="{606B284A-DE16-254E-BA43-5DACF5A973BD}"/>
              </a:ext>
            </a:extLst>
          </p:cNvPr>
          <p:cNvSpPr txBox="1"/>
          <p:nvPr/>
        </p:nvSpPr>
        <p:spPr>
          <a:xfrm>
            <a:off x="4982269" y="5756935"/>
            <a:ext cx="1375698" cy="338554"/>
          </a:xfrm>
          <a:prstGeom prst="rect">
            <a:avLst/>
          </a:prstGeom>
          <a:noFill/>
        </p:spPr>
        <p:txBody>
          <a:bodyPr wrap="none" rtlCol="0">
            <a:spAutoFit/>
          </a:bodyPr>
          <a:lstStyle/>
          <a:p>
            <a:r>
              <a:rPr lang="en-US" sz="1600" dirty="0"/>
              <a:t>With relations</a:t>
            </a:r>
          </a:p>
        </p:txBody>
      </p:sp>
      <p:graphicFrame>
        <p:nvGraphicFramePr>
          <p:cNvPr id="14" name="Table 13">
            <a:extLst>
              <a:ext uri="{FF2B5EF4-FFF2-40B4-BE49-F238E27FC236}">
                <a16:creationId xmlns:a16="http://schemas.microsoft.com/office/drawing/2014/main" id="{F28865D8-D28D-1249-B9F8-0E9B0EF472FB}"/>
              </a:ext>
            </a:extLst>
          </p:cNvPr>
          <p:cNvGraphicFramePr>
            <a:graphicFrameLocks noGrp="1"/>
          </p:cNvGraphicFramePr>
          <p:nvPr>
            <p:extLst>
              <p:ext uri="{D42A27DB-BD31-4B8C-83A1-F6EECF244321}">
                <p14:modId xmlns:p14="http://schemas.microsoft.com/office/powerpoint/2010/main" val="267249107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evaluation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extLst>
                  <a:ext uri="{0D108BD9-81ED-4DB2-BD59-A6C34878D82A}">
                    <a16:rowId xmlns:a16="http://schemas.microsoft.com/office/drawing/2014/main" val="10000"/>
                  </a:ext>
                </a:extLst>
              </a:tr>
            </a:tbl>
          </a:graphicData>
        </a:graphic>
      </p:graphicFrame>
      <p:sp>
        <p:nvSpPr>
          <p:cNvPr id="15" name="Slide Number Placeholder 3">
            <a:extLst>
              <a:ext uri="{FF2B5EF4-FFF2-40B4-BE49-F238E27FC236}">
                <a16:creationId xmlns:a16="http://schemas.microsoft.com/office/drawing/2014/main" id="{2074EEBF-3E81-9C43-8332-E817246849D5}"/>
              </a:ext>
            </a:extLst>
          </p:cNvPr>
          <p:cNvSpPr>
            <a:spLocks noGrp="1"/>
          </p:cNvSpPr>
          <p:nvPr>
            <p:ph type="sldNum" sz="quarter" idx="12"/>
          </p:nvPr>
        </p:nvSpPr>
        <p:spPr>
          <a:xfrm>
            <a:off x="6457950" y="6166365"/>
            <a:ext cx="2057400" cy="365125"/>
          </a:xfrm>
        </p:spPr>
        <p:txBody>
          <a:bodyPr/>
          <a:lstStyle/>
          <a:p>
            <a:fld id="{D16E8644-56AA-684B-9DBC-ADA31CD241C1}" type="slidenum">
              <a:rPr lang="en-US" smtClean="0"/>
              <a:t>22</a:t>
            </a:fld>
            <a:endParaRPr lang="en-US" dirty="0"/>
          </a:p>
        </p:txBody>
      </p:sp>
    </p:spTree>
    <p:custDataLst>
      <p:tags r:id="rId1"/>
    </p:custDataLst>
    <p:extLst>
      <p:ext uri="{BB962C8B-B14F-4D97-AF65-F5344CB8AC3E}">
        <p14:creationId xmlns:p14="http://schemas.microsoft.com/office/powerpoint/2010/main" val="3388134164"/>
      </p:ext>
    </p:extLst>
  </p:cSld>
  <p:clrMapOvr>
    <a:masterClrMapping/>
  </p:clrMapOvr>
  <mc:AlternateContent xmlns:mc="http://schemas.openxmlformats.org/markup-compatibility/2006" xmlns:p14="http://schemas.microsoft.com/office/powerpoint/2010/main">
    <mc:Choice Requires="p14">
      <p:transition spd="slow" p14:dur="2000" advTm="113635"/>
    </mc:Choice>
    <mc:Fallback xmlns="">
      <p:transition spd="slow" advTm="1136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510FE99A-E403-634E-9B52-9D71709C52B3}"/>
              </a:ext>
            </a:extLst>
          </p:cNvPr>
          <p:cNvGraphicFramePr>
            <a:graphicFrameLocks/>
          </p:cNvGraphicFramePr>
          <p:nvPr>
            <p:extLst>
              <p:ext uri="{D42A27DB-BD31-4B8C-83A1-F6EECF244321}">
                <p14:modId xmlns:p14="http://schemas.microsoft.com/office/powerpoint/2010/main" val="46357443"/>
              </p:ext>
            </p:extLst>
          </p:nvPr>
        </p:nvGraphicFramePr>
        <p:xfrm>
          <a:off x="2013155" y="2403985"/>
          <a:ext cx="5125064" cy="3113816"/>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B56A4B7B-8EBB-114F-A138-4C91B10DF76C}"/>
              </a:ext>
            </a:extLst>
          </p:cNvPr>
          <p:cNvSpPr>
            <a:spLocks noGrp="1"/>
          </p:cNvSpPr>
          <p:nvPr>
            <p:ph type="title"/>
          </p:nvPr>
        </p:nvSpPr>
        <p:spPr/>
        <p:txBody>
          <a:bodyPr>
            <a:normAutofit/>
          </a:bodyPr>
          <a:lstStyle/>
          <a:p>
            <a:r>
              <a:rPr lang="en-US" dirty="0"/>
              <a:t>Knowledge of relations among claims improves fusion</a:t>
            </a:r>
          </a:p>
        </p:txBody>
      </p:sp>
      <p:sp>
        <p:nvSpPr>
          <p:cNvPr id="7" name="TextBox 6">
            <a:extLst>
              <a:ext uri="{FF2B5EF4-FFF2-40B4-BE49-F238E27FC236}">
                <a16:creationId xmlns:a16="http://schemas.microsoft.com/office/drawing/2014/main" id="{09432FDE-1FED-1741-9043-584D5A682FB0}"/>
              </a:ext>
            </a:extLst>
          </p:cNvPr>
          <p:cNvSpPr txBox="1"/>
          <p:nvPr/>
        </p:nvSpPr>
        <p:spPr>
          <a:xfrm>
            <a:off x="2013155" y="2011250"/>
            <a:ext cx="3656963" cy="400110"/>
          </a:xfrm>
          <a:prstGeom prst="rect">
            <a:avLst/>
          </a:prstGeom>
          <a:noFill/>
        </p:spPr>
        <p:txBody>
          <a:bodyPr wrap="none" rtlCol="0">
            <a:spAutoFit/>
          </a:bodyPr>
          <a:lstStyle/>
          <a:p>
            <a:r>
              <a:rPr lang="en-US" sz="2000" b="1" dirty="0"/>
              <a:t>Addresses of restaurants in NYC</a:t>
            </a:r>
          </a:p>
        </p:txBody>
      </p:sp>
      <p:sp>
        <p:nvSpPr>
          <p:cNvPr id="10" name="Rectangle 9">
            <a:extLst>
              <a:ext uri="{FF2B5EF4-FFF2-40B4-BE49-F238E27FC236}">
                <a16:creationId xmlns:a16="http://schemas.microsoft.com/office/drawing/2014/main" id="{0F2C87CA-58F4-5943-A3C4-F2B46B5FB2C8}"/>
              </a:ext>
            </a:extLst>
          </p:cNvPr>
          <p:cNvSpPr/>
          <p:nvPr/>
        </p:nvSpPr>
        <p:spPr>
          <a:xfrm>
            <a:off x="2732897" y="5840616"/>
            <a:ext cx="182880" cy="182880"/>
          </a:xfrm>
          <a:prstGeom prst="rect">
            <a:avLst/>
          </a:prstGeom>
          <a:solidFill>
            <a:srgbClr val="EE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DF14F6-F4FE-814E-A20F-25628A066466}"/>
              </a:ext>
            </a:extLst>
          </p:cNvPr>
          <p:cNvSpPr/>
          <p:nvPr/>
        </p:nvSpPr>
        <p:spPr>
          <a:xfrm>
            <a:off x="4799389" y="5834772"/>
            <a:ext cx="182880" cy="182880"/>
          </a:xfrm>
          <a:prstGeom prst="rect">
            <a:avLst/>
          </a:prstGeom>
          <a:solidFill>
            <a:srgbClr val="FF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3CDE0D6-0CD7-A643-9A13-0FD16A46F2B9}"/>
              </a:ext>
            </a:extLst>
          </p:cNvPr>
          <p:cNvSpPr txBox="1"/>
          <p:nvPr/>
        </p:nvSpPr>
        <p:spPr>
          <a:xfrm>
            <a:off x="2915777" y="5756935"/>
            <a:ext cx="1656223" cy="338554"/>
          </a:xfrm>
          <a:prstGeom prst="rect">
            <a:avLst/>
          </a:prstGeom>
          <a:noFill/>
        </p:spPr>
        <p:txBody>
          <a:bodyPr wrap="none" rtlCol="0">
            <a:spAutoFit/>
          </a:bodyPr>
          <a:lstStyle/>
          <a:p>
            <a:r>
              <a:rPr lang="en-US" sz="1600" dirty="0"/>
              <a:t>Without relations</a:t>
            </a:r>
          </a:p>
        </p:txBody>
      </p:sp>
      <p:sp>
        <p:nvSpPr>
          <p:cNvPr id="13" name="TextBox 12">
            <a:extLst>
              <a:ext uri="{FF2B5EF4-FFF2-40B4-BE49-F238E27FC236}">
                <a16:creationId xmlns:a16="http://schemas.microsoft.com/office/drawing/2014/main" id="{606B284A-DE16-254E-BA43-5DACF5A973BD}"/>
              </a:ext>
            </a:extLst>
          </p:cNvPr>
          <p:cNvSpPr txBox="1"/>
          <p:nvPr/>
        </p:nvSpPr>
        <p:spPr>
          <a:xfrm>
            <a:off x="4982269" y="5756935"/>
            <a:ext cx="1375698" cy="338554"/>
          </a:xfrm>
          <a:prstGeom prst="rect">
            <a:avLst/>
          </a:prstGeom>
          <a:noFill/>
        </p:spPr>
        <p:txBody>
          <a:bodyPr wrap="none" rtlCol="0">
            <a:spAutoFit/>
          </a:bodyPr>
          <a:lstStyle/>
          <a:p>
            <a:r>
              <a:rPr lang="en-US" sz="1600" dirty="0"/>
              <a:t>With relations</a:t>
            </a:r>
          </a:p>
        </p:txBody>
      </p:sp>
      <p:graphicFrame>
        <p:nvGraphicFramePr>
          <p:cNvPr id="15" name="Table 14">
            <a:extLst>
              <a:ext uri="{FF2B5EF4-FFF2-40B4-BE49-F238E27FC236}">
                <a16:creationId xmlns:a16="http://schemas.microsoft.com/office/drawing/2014/main" id="{450027B2-40EA-8C40-826E-B0E81AA35186}"/>
              </a:ext>
            </a:extLst>
          </p:cNvPr>
          <p:cNvGraphicFramePr>
            <a:graphicFrameLocks noGrp="1"/>
          </p:cNvGraphicFramePr>
          <p:nvPr>
            <p:extLst>
              <p:ext uri="{D42A27DB-BD31-4B8C-83A1-F6EECF244321}">
                <p14:modId xmlns:p14="http://schemas.microsoft.com/office/powerpoint/2010/main" val="267249107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evaluation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extLst>
                  <a:ext uri="{0D108BD9-81ED-4DB2-BD59-A6C34878D82A}">
                    <a16:rowId xmlns:a16="http://schemas.microsoft.com/office/drawing/2014/main" val="10000"/>
                  </a:ext>
                </a:extLst>
              </a:tr>
            </a:tbl>
          </a:graphicData>
        </a:graphic>
      </p:graphicFrame>
      <p:sp>
        <p:nvSpPr>
          <p:cNvPr id="16" name="Slide Number Placeholder 3">
            <a:extLst>
              <a:ext uri="{FF2B5EF4-FFF2-40B4-BE49-F238E27FC236}">
                <a16:creationId xmlns:a16="http://schemas.microsoft.com/office/drawing/2014/main" id="{E66BA2C2-E0AF-0543-865A-3BF2314F273F}"/>
              </a:ext>
            </a:extLst>
          </p:cNvPr>
          <p:cNvSpPr>
            <a:spLocks noGrp="1"/>
          </p:cNvSpPr>
          <p:nvPr>
            <p:ph type="sldNum" sz="quarter" idx="12"/>
          </p:nvPr>
        </p:nvSpPr>
        <p:spPr>
          <a:xfrm>
            <a:off x="6457950" y="6166365"/>
            <a:ext cx="2057400" cy="365125"/>
          </a:xfrm>
        </p:spPr>
        <p:txBody>
          <a:bodyPr/>
          <a:lstStyle/>
          <a:p>
            <a:fld id="{D16E8644-56AA-684B-9DBC-ADA31CD241C1}" type="slidenum">
              <a:rPr lang="en-US" smtClean="0"/>
              <a:t>23</a:t>
            </a:fld>
            <a:endParaRPr lang="en-US" dirty="0"/>
          </a:p>
        </p:txBody>
      </p:sp>
    </p:spTree>
    <p:custDataLst>
      <p:tags r:id="rId1"/>
    </p:custDataLst>
    <p:extLst>
      <p:ext uri="{BB962C8B-B14F-4D97-AF65-F5344CB8AC3E}">
        <p14:creationId xmlns:p14="http://schemas.microsoft.com/office/powerpoint/2010/main" val="1042625923"/>
      </p:ext>
    </p:extLst>
  </p:cSld>
  <p:clrMapOvr>
    <a:masterClrMapping/>
  </p:clrMapOvr>
  <mc:AlternateContent xmlns:mc="http://schemas.openxmlformats.org/markup-compatibility/2006" xmlns:p14="http://schemas.microsoft.com/office/powerpoint/2010/main">
    <mc:Choice Requires="p14">
      <p:transition spd="slow" p14:dur="2000" advTm="113635"/>
    </mc:Choice>
    <mc:Fallback xmlns="">
      <p:transition spd="slow" advTm="1136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Chart bld="series"/>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A5A-8288-4E42-B4F6-FDE3D13E4F10}"/>
              </a:ext>
            </a:extLst>
          </p:cNvPr>
          <p:cNvSpPr>
            <a:spLocks noGrp="1"/>
          </p:cNvSpPr>
          <p:nvPr>
            <p:ph type="title"/>
          </p:nvPr>
        </p:nvSpPr>
        <p:spPr/>
        <p:txBody>
          <a:bodyPr/>
          <a:lstStyle/>
          <a:p>
            <a:r>
              <a:rPr lang="en-US" dirty="0"/>
              <a:t>Takeaways</a:t>
            </a:r>
          </a:p>
        </p:txBody>
      </p:sp>
      <p:sp>
        <p:nvSpPr>
          <p:cNvPr id="4" name="Slide Number Placeholder 3">
            <a:extLst>
              <a:ext uri="{FF2B5EF4-FFF2-40B4-BE49-F238E27FC236}">
                <a16:creationId xmlns:a16="http://schemas.microsoft.com/office/drawing/2014/main" id="{16728EE0-8EBB-7B4F-92C3-61FA34A5116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Content Placeholder 2">
            <a:extLst>
              <a:ext uri="{FF2B5EF4-FFF2-40B4-BE49-F238E27FC236}">
                <a16:creationId xmlns:a16="http://schemas.microsoft.com/office/drawing/2014/main" id="{54545A5E-5E80-EE48-AC83-99973176831C}"/>
              </a:ext>
            </a:extLst>
          </p:cNvPr>
          <p:cNvSpPr txBox="1">
            <a:spLocks/>
          </p:cNvSpPr>
          <p:nvPr/>
        </p:nvSpPr>
        <p:spPr>
          <a:xfrm>
            <a:off x="628650" y="1847851"/>
            <a:ext cx="8095625" cy="435133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Franklin Gothic Book" panose="020B0503020102020204" pitchFamily="34" charset="0"/>
              </a:rPr>
              <a:t>Leveraging the knowledge on relations among claims improves data fusion</a:t>
            </a:r>
          </a:p>
          <a:p>
            <a:pPr lvl="1">
              <a:spcBef>
                <a:spcPts val="1200"/>
              </a:spcBef>
              <a:spcAft>
                <a:spcPts val="1200"/>
              </a:spcAft>
            </a:pPr>
            <a:r>
              <a:rPr lang="en-US" dirty="0">
                <a:latin typeface="Franklin Gothic Book" panose="020B0503020102020204" pitchFamily="34" charset="0"/>
              </a:rPr>
              <a:t>Removed inconsistencies in output claims</a:t>
            </a:r>
          </a:p>
          <a:p>
            <a:pPr lvl="1">
              <a:spcBef>
                <a:spcPts val="1200"/>
              </a:spcBef>
              <a:spcAft>
                <a:spcPts val="1200"/>
              </a:spcAft>
            </a:pPr>
            <a:r>
              <a:rPr lang="en-US" dirty="0">
                <a:latin typeface="Franklin Gothic Book" panose="020B0503020102020204" pitchFamily="34" charset="0"/>
              </a:rPr>
              <a:t>Single-truth data fusion models converted to multi-truth models that perform comparable to multi-truth models relying on training data </a:t>
            </a:r>
          </a:p>
        </p:txBody>
      </p:sp>
      <p:graphicFrame>
        <p:nvGraphicFramePr>
          <p:cNvPr id="6" name="Table 5">
            <a:extLst>
              <a:ext uri="{FF2B5EF4-FFF2-40B4-BE49-F238E27FC236}">
                <a16:creationId xmlns:a16="http://schemas.microsoft.com/office/drawing/2014/main" id="{5405DD43-2BD7-6B46-BB67-F3622B80BE17}"/>
              </a:ext>
            </a:extLst>
          </p:cNvPr>
          <p:cNvGraphicFramePr>
            <a:graphicFrameLocks noGrp="1"/>
          </p:cNvGraphicFramePr>
          <p:nvPr>
            <p:extLst>
              <p:ext uri="{D42A27DB-BD31-4B8C-83A1-F6EECF244321}">
                <p14:modId xmlns:p14="http://schemas.microsoft.com/office/powerpoint/2010/main" val="2672491077"/>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b="0" dirty="0">
                          <a:solidFill>
                            <a:schemeClr val="tx1"/>
                          </a:solidFill>
                          <a:latin typeface="Franklin Gothic Book" panose="020B0503020102020204" pitchFamily="34" charset="0"/>
                        </a:rPr>
                        <a:t>observed relations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solidFill>
                            <a:schemeClr val="bg1"/>
                          </a:solidFill>
                          <a:latin typeface="Franklin Gothic Book" panose="020B0503020102020204" pitchFamily="34" charset="0"/>
                        </a:rPr>
                        <a:t>evaluation</a:t>
                      </a:r>
                      <a:endParaRPr lang="en-US" sz="1400" b="1"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0835171"/>
      </p:ext>
    </p:extLst>
  </p:cSld>
  <p:clrMapOvr>
    <a:masterClrMapping/>
  </p:clrMapOvr>
  <mc:AlternateContent xmlns:mc="http://schemas.openxmlformats.org/markup-compatibility/2006" xmlns:p14="http://schemas.microsoft.com/office/powerpoint/2010/main">
    <mc:Choice Requires="p14">
      <p:transition spd="slow" p14:dur="2000" advTm="36196"/>
    </mc:Choice>
    <mc:Fallback xmlns="">
      <p:transition spd="slow" advTm="3619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2279-ED91-1E49-9B39-7DFA2887D62F}"/>
              </a:ext>
            </a:extLst>
          </p:cNvPr>
          <p:cNvSpPr>
            <a:spLocks noGrp="1"/>
          </p:cNvSpPr>
          <p:nvPr>
            <p:ph type="title"/>
          </p:nvPr>
        </p:nvSpPr>
        <p:spPr/>
        <p:txBody>
          <a:bodyPr/>
          <a:lstStyle/>
          <a:p>
            <a:r>
              <a:rPr lang="en-US" dirty="0"/>
              <a:t>General principle of data fusion</a:t>
            </a:r>
          </a:p>
        </p:txBody>
      </p:sp>
      <p:sp>
        <p:nvSpPr>
          <p:cNvPr id="4" name="Slide Number Placeholder 3">
            <a:extLst>
              <a:ext uri="{FF2B5EF4-FFF2-40B4-BE49-F238E27FC236}">
                <a16:creationId xmlns:a16="http://schemas.microsoft.com/office/drawing/2014/main" id="{D4AD04B0-AB36-654D-8D61-E43FAD641BA3}"/>
              </a:ext>
            </a:extLst>
          </p:cNvPr>
          <p:cNvSpPr>
            <a:spLocks noGrp="1"/>
          </p:cNvSpPr>
          <p:nvPr>
            <p:ph type="sldNum" sz="quarter" idx="12"/>
          </p:nvPr>
        </p:nvSpPr>
        <p:spPr/>
        <p:txBody>
          <a:bodyPr/>
          <a:lstStyle/>
          <a:p>
            <a:fld id="{D16E8644-56AA-684B-9DBC-ADA31CD241C1}" type="slidenum">
              <a:rPr lang="en-US" smtClean="0"/>
              <a:t>2</a:t>
            </a:fld>
            <a:endParaRPr lang="en-US"/>
          </a:p>
        </p:txBody>
      </p:sp>
      <p:sp>
        <p:nvSpPr>
          <p:cNvPr id="5" name="Rounded Rectangle 4">
            <a:extLst>
              <a:ext uri="{FF2B5EF4-FFF2-40B4-BE49-F238E27FC236}">
                <a16:creationId xmlns:a16="http://schemas.microsoft.com/office/drawing/2014/main" id="{EBB8B96A-91E4-BD4A-8A2D-79477F82C077}"/>
              </a:ext>
            </a:extLst>
          </p:cNvPr>
          <p:cNvSpPr/>
          <p:nvPr/>
        </p:nvSpPr>
        <p:spPr>
          <a:xfrm>
            <a:off x="1058676" y="2635528"/>
            <a:ext cx="1294231" cy="2033191"/>
          </a:xfrm>
          <a:prstGeom prst="roundRect">
            <a:avLst/>
          </a:prstGeom>
          <a:solidFill>
            <a:srgbClr val="E84C22">
              <a:alpha val="9804"/>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137F455-CDDE-4748-83C5-C5FE999DD294}"/>
              </a:ext>
            </a:extLst>
          </p:cNvPr>
          <p:cNvPicPr>
            <a:picLocks noChangeAspect="1"/>
          </p:cNvPicPr>
          <p:nvPr/>
        </p:nvPicPr>
        <p:blipFill>
          <a:blip r:embed="rId3"/>
          <a:stretch>
            <a:fillRect/>
          </a:stretch>
        </p:blipFill>
        <p:spPr>
          <a:xfrm>
            <a:off x="3100672" y="2344174"/>
            <a:ext cx="3309521" cy="2324545"/>
          </a:xfrm>
          <a:prstGeom prst="rect">
            <a:avLst/>
          </a:prstGeom>
        </p:spPr>
      </p:pic>
      <p:sp>
        <p:nvSpPr>
          <p:cNvPr id="7" name="Rounded Rectangle 6">
            <a:extLst>
              <a:ext uri="{FF2B5EF4-FFF2-40B4-BE49-F238E27FC236}">
                <a16:creationId xmlns:a16="http://schemas.microsoft.com/office/drawing/2014/main" id="{B63D1ABE-5A1B-9C45-8CF1-72A8E98F4890}"/>
              </a:ext>
            </a:extLst>
          </p:cNvPr>
          <p:cNvSpPr/>
          <p:nvPr/>
        </p:nvSpPr>
        <p:spPr>
          <a:xfrm>
            <a:off x="1364118" y="2750635"/>
            <a:ext cx="731520" cy="274320"/>
          </a:xfrm>
          <a:prstGeom prst="roundRect">
            <a:avLst/>
          </a:prstGeom>
          <a:solidFill>
            <a:srgbClr val="E7927A">
              <a:alpha val="50196"/>
            </a:srgb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0.7</a:t>
            </a:r>
          </a:p>
        </p:txBody>
      </p:sp>
      <p:sp>
        <p:nvSpPr>
          <p:cNvPr id="8" name="Rounded Rectangle 7">
            <a:extLst>
              <a:ext uri="{FF2B5EF4-FFF2-40B4-BE49-F238E27FC236}">
                <a16:creationId xmlns:a16="http://schemas.microsoft.com/office/drawing/2014/main" id="{27EB6AD7-CB2E-074F-AB4E-0E8B08597869}"/>
              </a:ext>
            </a:extLst>
          </p:cNvPr>
          <p:cNvSpPr/>
          <p:nvPr/>
        </p:nvSpPr>
        <p:spPr>
          <a:xfrm>
            <a:off x="1364118" y="3251650"/>
            <a:ext cx="731520" cy="274320"/>
          </a:xfrm>
          <a:prstGeom prst="roundRect">
            <a:avLst/>
          </a:prstGeom>
          <a:solidFill>
            <a:srgbClr val="E7927A">
              <a:alpha val="50196"/>
            </a:srgb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0.9</a:t>
            </a:r>
          </a:p>
        </p:txBody>
      </p:sp>
      <p:sp>
        <p:nvSpPr>
          <p:cNvPr id="9" name="Rounded Rectangle 8">
            <a:extLst>
              <a:ext uri="{FF2B5EF4-FFF2-40B4-BE49-F238E27FC236}">
                <a16:creationId xmlns:a16="http://schemas.microsoft.com/office/drawing/2014/main" id="{B37850ED-DEA2-304C-B9C0-DE9F01506719}"/>
              </a:ext>
            </a:extLst>
          </p:cNvPr>
          <p:cNvSpPr/>
          <p:nvPr/>
        </p:nvSpPr>
        <p:spPr>
          <a:xfrm>
            <a:off x="1359666" y="3752665"/>
            <a:ext cx="731520" cy="274320"/>
          </a:xfrm>
          <a:prstGeom prst="roundRect">
            <a:avLst/>
          </a:prstGeom>
          <a:solidFill>
            <a:srgbClr val="E7927A">
              <a:alpha val="50196"/>
            </a:srgb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0.5</a:t>
            </a:r>
          </a:p>
        </p:txBody>
      </p:sp>
      <p:sp>
        <p:nvSpPr>
          <p:cNvPr id="10" name="Rounded Rectangle 9">
            <a:extLst>
              <a:ext uri="{FF2B5EF4-FFF2-40B4-BE49-F238E27FC236}">
                <a16:creationId xmlns:a16="http://schemas.microsoft.com/office/drawing/2014/main" id="{0B38899A-DD72-7A44-8C65-6C2C3C454700}"/>
              </a:ext>
            </a:extLst>
          </p:cNvPr>
          <p:cNvSpPr/>
          <p:nvPr/>
        </p:nvSpPr>
        <p:spPr>
          <a:xfrm>
            <a:off x="1359666" y="4253680"/>
            <a:ext cx="731520" cy="274320"/>
          </a:xfrm>
          <a:prstGeom prst="roundRect">
            <a:avLst/>
          </a:prstGeom>
          <a:solidFill>
            <a:srgbClr val="E7927A">
              <a:alpha val="50196"/>
            </a:srgb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1.0</a:t>
            </a:r>
          </a:p>
        </p:txBody>
      </p:sp>
      <p:cxnSp>
        <p:nvCxnSpPr>
          <p:cNvPr id="11" name="Straight Arrow Connector 10">
            <a:extLst>
              <a:ext uri="{FF2B5EF4-FFF2-40B4-BE49-F238E27FC236}">
                <a16:creationId xmlns:a16="http://schemas.microsoft.com/office/drawing/2014/main" id="{E8F52FB9-829B-EF4B-8F53-24F619F70D0C}"/>
              </a:ext>
            </a:extLst>
          </p:cNvPr>
          <p:cNvCxnSpPr>
            <a:cxnSpLocks/>
            <a:stCxn id="7" idx="3"/>
          </p:cNvCxnSpPr>
          <p:nvPr/>
        </p:nvCxnSpPr>
        <p:spPr>
          <a:xfrm>
            <a:off x="2095638" y="2887795"/>
            <a:ext cx="11820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0002DD7-65E1-744F-84C7-E0B6CDFE37A9}"/>
              </a:ext>
            </a:extLst>
          </p:cNvPr>
          <p:cNvCxnSpPr>
            <a:cxnSpLocks/>
            <a:stCxn id="8" idx="3"/>
          </p:cNvCxnSpPr>
          <p:nvPr/>
        </p:nvCxnSpPr>
        <p:spPr>
          <a:xfrm>
            <a:off x="2095638" y="3388810"/>
            <a:ext cx="11820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D798D7A-4755-F64F-BE04-2E5813449137}"/>
              </a:ext>
            </a:extLst>
          </p:cNvPr>
          <p:cNvCxnSpPr>
            <a:cxnSpLocks/>
            <a:stCxn id="9" idx="3"/>
          </p:cNvCxnSpPr>
          <p:nvPr/>
        </p:nvCxnSpPr>
        <p:spPr>
          <a:xfrm>
            <a:off x="2091186" y="3889825"/>
            <a:ext cx="1182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B017DBC-4AAD-1440-885A-160D065F74CC}"/>
              </a:ext>
            </a:extLst>
          </p:cNvPr>
          <p:cNvCxnSpPr>
            <a:cxnSpLocks/>
            <a:stCxn id="10" idx="3"/>
          </p:cNvCxnSpPr>
          <p:nvPr/>
        </p:nvCxnSpPr>
        <p:spPr>
          <a:xfrm>
            <a:off x="2091186" y="4390840"/>
            <a:ext cx="1182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34629B69-8547-894E-B1B5-B9252F34C257}"/>
              </a:ext>
            </a:extLst>
          </p:cNvPr>
          <p:cNvSpPr/>
          <p:nvPr/>
        </p:nvSpPr>
        <p:spPr>
          <a:xfrm>
            <a:off x="2904058" y="2174489"/>
            <a:ext cx="3474440" cy="2589127"/>
          </a:xfrm>
          <a:prstGeom prst="roundRect">
            <a:avLst/>
          </a:prstGeom>
          <a:solidFill>
            <a:schemeClr val="bg1">
              <a:lumMod val="50000"/>
              <a:alpha val="9000"/>
            </a:schemeClr>
          </a:solidFill>
          <a:ln>
            <a:solidFill>
              <a:schemeClr val="bg1">
                <a:lumMod val="5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A51561D9-5CF2-3C4C-8033-F0AC877F274B}"/>
              </a:ext>
            </a:extLst>
          </p:cNvPr>
          <p:cNvSpPr/>
          <p:nvPr/>
        </p:nvSpPr>
        <p:spPr>
          <a:xfrm>
            <a:off x="975764" y="2068308"/>
            <a:ext cx="1519310" cy="551732"/>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latin typeface="Franklin Gothic Book" panose="020B0503020102020204" pitchFamily="34" charset="0"/>
              </a:rPr>
              <a:t>Source quality measures</a:t>
            </a:r>
          </a:p>
        </p:txBody>
      </p:sp>
      <p:sp>
        <p:nvSpPr>
          <p:cNvPr id="17" name="Rounded Rectangle 16">
            <a:extLst>
              <a:ext uri="{FF2B5EF4-FFF2-40B4-BE49-F238E27FC236}">
                <a16:creationId xmlns:a16="http://schemas.microsoft.com/office/drawing/2014/main" id="{E2DF15F1-F254-4143-992D-FCE6D01049D0}"/>
              </a:ext>
            </a:extLst>
          </p:cNvPr>
          <p:cNvSpPr/>
          <p:nvPr/>
        </p:nvSpPr>
        <p:spPr>
          <a:xfrm>
            <a:off x="6787482" y="2086046"/>
            <a:ext cx="1460126" cy="6330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Franklin Gothic Book" panose="020B0503020102020204" pitchFamily="34" charset="0"/>
              </a:rPr>
              <a:t>Correctness of claims</a:t>
            </a:r>
          </a:p>
        </p:txBody>
      </p:sp>
      <p:graphicFrame>
        <p:nvGraphicFramePr>
          <p:cNvPr id="18" name="Table 17">
            <a:extLst>
              <a:ext uri="{FF2B5EF4-FFF2-40B4-BE49-F238E27FC236}">
                <a16:creationId xmlns:a16="http://schemas.microsoft.com/office/drawing/2014/main" id="{82EC338B-525D-AF4B-8F35-D09D2CB1B9DA}"/>
              </a:ext>
            </a:extLst>
          </p:cNvPr>
          <p:cNvGraphicFramePr>
            <a:graphicFrameLocks noGrp="1"/>
          </p:cNvGraphicFramePr>
          <p:nvPr>
            <p:extLst>
              <p:ext uri="{D42A27DB-BD31-4B8C-83A1-F6EECF244321}">
                <p14:modId xmlns:p14="http://schemas.microsoft.com/office/powerpoint/2010/main" val="1494848153"/>
              </p:ext>
            </p:extLst>
          </p:nvPr>
        </p:nvGraphicFramePr>
        <p:xfrm>
          <a:off x="7060490" y="2707052"/>
          <a:ext cx="1032510" cy="1524000"/>
        </p:xfrm>
        <a:graphic>
          <a:graphicData uri="http://schemas.openxmlformats.org/drawingml/2006/table">
            <a:tbl>
              <a:tblPr bandRow="1">
                <a:tableStyleId>{5C22544A-7EE6-4342-B048-85BDC9FD1C3A}</a:tableStyleId>
              </a:tblPr>
              <a:tblGrid>
                <a:gridCol w="446405">
                  <a:extLst>
                    <a:ext uri="{9D8B030D-6E8A-4147-A177-3AD203B41FA5}">
                      <a16:colId xmlns:a16="http://schemas.microsoft.com/office/drawing/2014/main" val="3561487974"/>
                    </a:ext>
                  </a:extLst>
                </a:gridCol>
                <a:gridCol w="586105">
                  <a:extLst>
                    <a:ext uri="{9D8B030D-6E8A-4147-A177-3AD203B41FA5}">
                      <a16:colId xmlns:a16="http://schemas.microsoft.com/office/drawing/2014/main" val="2346014970"/>
                    </a:ext>
                  </a:extLst>
                </a:gridCol>
              </a:tblGrid>
              <a:tr h="0">
                <a:tc>
                  <a:txBody>
                    <a:bodyPr/>
                    <a:lstStyle/>
                    <a:p>
                      <a:r>
                        <a:rPr lang="en-US" sz="1400" dirty="0"/>
                        <a:t>v</a:t>
                      </a:r>
                      <a:r>
                        <a:rPr lang="en-US" sz="1400" baseline="-25000" dirty="0"/>
                        <a:t>11</a:t>
                      </a:r>
                    </a:p>
                  </a:txBody>
                  <a:tcPr>
                    <a:solidFill>
                      <a:srgbClr val="C7CCE0">
                        <a:alpha val="50196"/>
                      </a:srgbClr>
                    </a:solidFill>
                  </a:tcPr>
                </a:tc>
                <a:tc>
                  <a:txBody>
                    <a:bodyPr/>
                    <a:lstStyle/>
                    <a:p>
                      <a:r>
                        <a:rPr lang="en-US" sz="1400" dirty="0"/>
                        <a:t>0.79</a:t>
                      </a:r>
                    </a:p>
                  </a:txBody>
                  <a:tcPr>
                    <a:solidFill>
                      <a:srgbClr val="C7CCE0">
                        <a:alpha val="50196"/>
                      </a:srgbClr>
                    </a:solidFill>
                  </a:tcPr>
                </a:tc>
                <a:extLst>
                  <a:ext uri="{0D108BD9-81ED-4DB2-BD59-A6C34878D82A}">
                    <a16:rowId xmlns:a16="http://schemas.microsoft.com/office/drawing/2014/main" val="3277806068"/>
                  </a:ext>
                </a:extLst>
              </a:tr>
              <a:tr h="0">
                <a:tc>
                  <a:txBody>
                    <a:bodyPr/>
                    <a:lstStyle/>
                    <a:p>
                      <a:r>
                        <a:rPr kumimoji="0" lang="en-US" sz="1400" b="0" i="0" u="none" strike="noStrike" kern="1200" cap="none" spc="0" normalizeH="0" baseline="0" noProof="0" dirty="0">
                          <a:ln>
                            <a:noFill/>
                          </a:ln>
                          <a:solidFill>
                            <a:prstClr val="black"/>
                          </a:solidFill>
                          <a:effectLst/>
                          <a:uLnTx/>
                          <a:uFillTx/>
                          <a:latin typeface="Franklin Gothic Book" panose="020B0503020102020204"/>
                          <a:ea typeface="+mn-ea"/>
                          <a:cs typeface="+mn-cs"/>
                        </a:rPr>
                        <a:t>v</a:t>
                      </a:r>
                      <a:r>
                        <a:rPr kumimoji="0" lang="en-US" sz="1400" b="0" i="0" u="none" strike="noStrike" kern="1200" cap="none" spc="0" normalizeH="0" baseline="-25000" noProof="0" dirty="0">
                          <a:ln>
                            <a:noFill/>
                          </a:ln>
                          <a:solidFill>
                            <a:prstClr val="black"/>
                          </a:solidFill>
                          <a:effectLst/>
                          <a:uLnTx/>
                          <a:uFillTx/>
                          <a:latin typeface="Franklin Gothic Book" panose="020B0503020102020204"/>
                          <a:ea typeface="+mn-ea"/>
                          <a:cs typeface="+mn-cs"/>
                        </a:rPr>
                        <a:t>12</a:t>
                      </a:r>
                      <a:endParaRPr lang="en-US" sz="1400" dirty="0"/>
                    </a:p>
                  </a:txBody>
                  <a:tcPr>
                    <a:solidFill>
                      <a:srgbClr val="C7CCE0">
                        <a:alpha val="50196"/>
                      </a:srgbClr>
                    </a:solidFill>
                  </a:tcPr>
                </a:tc>
                <a:tc>
                  <a:txBody>
                    <a:bodyPr/>
                    <a:lstStyle/>
                    <a:p>
                      <a:r>
                        <a:rPr lang="en-US" sz="1400" dirty="0"/>
                        <a:t>0.82</a:t>
                      </a:r>
                    </a:p>
                  </a:txBody>
                  <a:tcPr>
                    <a:solidFill>
                      <a:srgbClr val="C7CCE0">
                        <a:alpha val="50196"/>
                      </a:srgbClr>
                    </a:solidFill>
                  </a:tcPr>
                </a:tc>
                <a:extLst>
                  <a:ext uri="{0D108BD9-81ED-4DB2-BD59-A6C34878D82A}">
                    <a16:rowId xmlns:a16="http://schemas.microsoft.com/office/drawing/2014/main" val="196422041"/>
                  </a:ext>
                </a:extLst>
              </a:tr>
              <a:tr h="0">
                <a:tc>
                  <a:txBody>
                    <a:bodyPr/>
                    <a:lstStyle/>
                    <a:p>
                      <a:r>
                        <a:rPr kumimoji="0" lang="en-US" sz="1400" b="0" i="0" u="none" strike="noStrike" kern="1200" cap="none" spc="0" normalizeH="0" baseline="0" noProof="0" dirty="0">
                          <a:ln>
                            <a:noFill/>
                          </a:ln>
                          <a:solidFill>
                            <a:prstClr val="black"/>
                          </a:solidFill>
                          <a:effectLst/>
                          <a:uLnTx/>
                          <a:uFillTx/>
                          <a:latin typeface="Franklin Gothic Book" panose="020B0503020102020204"/>
                          <a:ea typeface="+mn-ea"/>
                          <a:cs typeface="+mn-cs"/>
                        </a:rPr>
                        <a:t>v</a:t>
                      </a:r>
                      <a:r>
                        <a:rPr kumimoji="0" lang="en-US" sz="1400" b="0" i="0" u="none" strike="noStrike" kern="1200" cap="none" spc="0" normalizeH="0" baseline="-25000" noProof="0" dirty="0">
                          <a:ln>
                            <a:noFill/>
                          </a:ln>
                          <a:solidFill>
                            <a:prstClr val="black"/>
                          </a:solidFill>
                          <a:effectLst/>
                          <a:uLnTx/>
                          <a:uFillTx/>
                          <a:latin typeface="Franklin Gothic Book" panose="020B0503020102020204"/>
                          <a:ea typeface="+mn-ea"/>
                          <a:cs typeface="+mn-cs"/>
                        </a:rPr>
                        <a:t>21</a:t>
                      </a:r>
                      <a:endParaRPr lang="en-US" sz="1400" dirty="0"/>
                    </a:p>
                  </a:txBody>
                  <a:tcPr>
                    <a:solidFill>
                      <a:srgbClr val="C7CCE0">
                        <a:alpha val="50196"/>
                      </a:srgbClr>
                    </a:solidFill>
                  </a:tcPr>
                </a:tc>
                <a:tc>
                  <a:txBody>
                    <a:bodyPr/>
                    <a:lstStyle/>
                    <a:p>
                      <a:r>
                        <a:rPr lang="en-US" sz="1400" dirty="0"/>
                        <a:t>1.00</a:t>
                      </a:r>
                    </a:p>
                  </a:txBody>
                  <a:tcPr>
                    <a:solidFill>
                      <a:srgbClr val="C7CCE0">
                        <a:alpha val="50196"/>
                      </a:srgbClr>
                    </a:solidFill>
                  </a:tcPr>
                </a:tc>
                <a:extLst>
                  <a:ext uri="{0D108BD9-81ED-4DB2-BD59-A6C34878D82A}">
                    <a16:rowId xmlns:a16="http://schemas.microsoft.com/office/drawing/2014/main" val="301812688"/>
                  </a:ext>
                </a:extLst>
              </a:tr>
              <a:tr h="0">
                <a:tc>
                  <a:txBody>
                    <a:bodyPr/>
                    <a:lstStyle/>
                    <a:p>
                      <a:r>
                        <a:rPr kumimoji="0" lang="en-US" sz="1400" b="0" i="0" u="none" strike="noStrike" kern="1200" cap="none" spc="0" normalizeH="0" baseline="0" noProof="0" dirty="0">
                          <a:ln>
                            <a:noFill/>
                          </a:ln>
                          <a:solidFill>
                            <a:prstClr val="black"/>
                          </a:solidFill>
                          <a:effectLst/>
                          <a:uLnTx/>
                          <a:uFillTx/>
                          <a:latin typeface="Franklin Gothic Book" panose="020B0503020102020204"/>
                          <a:ea typeface="+mn-ea"/>
                          <a:cs typeface="+mn-cs"/>
                        </a:rPr>
                        <a:t>v</a:t>
                      </a:r>
                      <a:r>
                        <a:rPr kumimoji="0" lang="en-US" sz="1400" b="0" i="0" u="none" strike="noStrike" kern="1200" cap="none" spc="0" normalizeH="0" baseline="-25000" noProof="0" dirty="0">
                          <a:ln>
                            <a:noFill/>
                          </a:ln>
                          <a:solidFill>
                            <a:prstClr val="black"/>
                          </a:solidFill>
                          <a:effectLst/>
                          <a:uLnTx/>
                          <a:uFillTx/>
                          <a:latin typeface="Franklin Gothic Book" panose="020B0503020102020204"/>
                          <a:ea typeface="+mn-ea"/>
                          <a:cs typeface="+mn-cs"/>
                        </a:rPr>
                        <a:t>22</a:t>
                      </a:r>
                      <a:endParaRPr lang="en-US" sz="1400" dirty="0"/>
                    </a:p>
                  </a:txBody>
                  <a:tcPr>
                    <a:solidFill>
                      <a:srgbClr val="C7CCE0">
                        <a:alpha val="50196"/>
                      </a:srgbClr>
                    </a:solidFill>
                  </a:tcPr>
                </a:tc>
                <a:tc>
                  <a:txBody>
                    <a:bodyPr/>
                    <a:lstStyle/>
                    <a:p>
                      <a:r>
                        <a:rPr lang="en-US" sz="1400" dirty="0"/>
                        <a:t>0.31</a:t>
                      </a:r>
                    </a:p>
                  </a:txBody>
                  <a:tcPr>
                    <a:solidFill>
                      <a:srgbClr val="C7CCE0">
                        <a:alpha val="50196"/>
                      </a:srgbClr>
                    </a:solidFill>
                  </a:tcPr>
                </a:tc>
                <a:extLst>
                  <a:ext uri="{0D108BD9-81ED-4DB2-BD59-A6C34878D82A}">
                    <a16:rowId xmlns:a16="http://schemas.microsoft.com/office/drawing/2014/main" val="1095008235"/>
                  </a:ext>
                </a:extLst>
              </a:tr>
              <a:tr h="0">
                <a:tc>
                  <a:txBody>
                    <a:bodyPr/>
                    <a:lstStyle/>
                    <a:p>
                      <a:r>
                        <a:rPr kumimoji="0" lang="en-US" sz="1400" b="0" i="0" u="none" strike="noStrike" kern="1200" cap="none" spc="0" normalizeH="0" baseline="0" noProof="0" dirty="0">
                          <a:ln>
                            <a:noFill/>
                          </a:ln>
                          <a:solidFill>
                            <a:prstClr val="black"/>
                          </a:solidFill>
                          <a:effectLst/>
                          <a:uLnTx/>
                          <a:uFillTx/>
                          <a:latin typeface="Franklin Gothic Book" panose="020B0503020102020204"/>
                          <a:ea typeface="+mn-ea"/>
                          <a:cs typeface="+mn-cs"/>
                        </a:rPr>
                        <a:t>v</a:t>
                      </a:r>
                      <a:r>
                        <a:rPr kumimoji="0" lang="en-US" sz="1400" b="0" i="0" u="none" strike="noStrike" kern="1200" cap="none" spc="0" normalizeH="0" baseline="-25000" noProof="0" dirty="0">
                          <a:ln>
                            <a:noFill/>
                          </a:ln>
                          <a:solidFill>
                            <a:prstClr val="black"/>
                          </a:solidFill>
                          <a:effectLst/>
                          <a:uLnTx/>
                          <a:uFillTx/>
                          <a:latin typeface="Franklin Gothic Book" panose="020B0503020102020204"/>
                          <a:ea typeface="+mn-ea"/>
                          <a:cs typeface="+mn-cs"/>
                        </a:rPr>
                        <a:t>23</a:t>
                      </a:r>
                      <a:endParaRPr lang="en-US" sz="1400" dirty="0"/>
                    </a:p>
                  </a:txBody>
                  <a:tcPr>
                    <a:solidFill>
                      <a:srgbClr val="C7CCE0">
                        <a:alpha val="50196"/>
                      </a:srgbClr>
                    </a:solidFill>
                  </a:tcPr>
                </a:tc>
                <a:tc>
                  <a:txBody>
                    <a:bodyPr/>
                    <a:lstStyle/>
                    <a:p>
                      <a:r>
                        <a:rPr lang="en-US" sz="1400" dirty="0"/>
                        <a:t>0.45</a:t>
                      </a:r>
                    </a:p>
                  </a:txBody>
                  <a:tcPr>
                    <a:solidFill>
                      <a:srgbClr val="C7CCE0">
                        <a:alpha val="50196"/>
                      </a:srgbClr>
                    </a:solidFill>
                  </a:tcPr>
                </a:tc>
                <a:extLst>
                  <a:ext uri="{0D108BD9-81ED-4DB2-BD59-A6C34878D82A}">
                    <a16:rowId xmlns:a16="http://schemas.microsoft.com/office/drawing/2014/main" val="3433306742"/>
                  </a:ext>
                </a:extLst>
              </a:tr>
            </a:tbl>
          </a:graphicData>
        </a:graphic>
      </p:graphicFrame>
      <p:sp>
        <p:nvSpPr>
          <p:cNvPr id="19" name="Content Placeholder 2">
            <a:extLst>
              <a:ext uri="{FF2B5EF4-FFF2-40B4-BE49-F238E27FC236}">
                <a16:creationId xmlns:a16="http://schemas.microsoft.com/office/drawing/2014/main" id="{D88A867B-4599-9046-B71C-D16B1C8C4F1F}"/>
              </a:ext>
            </a:extLst>
          </p:cNvPr>
          <p:cNvSpPr>
            <a:spLocks noGrp="1"/>
          </p:cNvSpPr>
          <p:nvPr>
            <p:ph idx="1"/>
          </p:nvPr>
        </p:nvSpPr>
        <p:spPr>
          <a:xfrm>
            <a:off x="2065743" y="1406080"/>
            <a:ext cx="5012513" cy="485900"/>
          </a:xfrm>
        </p:spPr>
        <p:txBody>
          <a:bodyPr>
            <a:normAutofit/>
          </a:bodyPr>
          <a:lstStyle/>
          <a:p>
            <a:pPr marL="0" indent="0">
              <a:buNone/>
            </a:pPr>
            <a:r>
              <a:rPr lang="en-US" sz="2000" dirty="0"/>
              <a:t>Sources determine the correctness of claims</a:t>
            </a:r>
          </a:p>
        </p:txBody>
      </p:sp>
      <p:cxnSp>
        <p:nvCxnSpPr>
          <p:cNvPr id="20" name="Straight Arrow Connector 19">
            <a:extLst>
              <a:ext uri="{FF2B5EF4-FFF2-40B4-BE49-F238E27FC236}">
                <a16:creationId xmlns:a16="http://schemas.microsoft.com/office/drawing/2014/main" id="{E87F2ED3-FFC9-4045-A9A4-FD53BAE6978F}"/>
              </a:ext>
            </a:extLst>
          </p:cNvPr>
          <p:cNvCxnSpPr>
            <a:cxnSpLocks/>
            <a:stCxn id="15" idx="3"/>
            <a:endCxn id="18" idx="1"/>
          </p:cNvCxnSpPr>
          <p:nvPr/>
        </p:nvCxnSpPr>
        <p:spPr>
          <a:xfrm flipV="1">
            <a:off x="6378498" y="3469052"/>
            <a:ext cx="6819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e 20">
            <a:extLst>
              <a:ext uri="{FF2B5EF4-FFF2-40B4-BE49-F238E27FC236}">
                <a16:creationId xmlns:a16="http://schemas.microsoft.com/office/drawing/2014/main" id="{C86945EC-F351-EA4B-9ADE-B3084BFAC98F}"/>
              </a:ext>
            </a:extLst>
          </p:cNvPr>
          <p:cNvGraphicFramePr>
            <a:graphicFrameLocks noGrp="1"/>
          </p:cNvGraphicFramePr>
          <p:nvPr>
            <p:extLst>
              <p:ext uri="{D42A27DB-BD31-4B8C-83A1-F6EECF244321}">
                <p14:modId xmlns:p14="http://schemas.microsoft.com/office/powerpoint/2010/main" val="1441857147"/>
              </p:ext>
            </p:extLst>
          </p:nvPr>
        </p:nvGraphicFramePr>
        <p:xfrm>
          <a:off x="1181110" y="5434186"/>
          <a:ext cx="1081842" cy="738312"/>
        </p:xfrm>
        <a:graphic>
          <a:graphicData uri="http://schemas.openxmlformats.org/drawingml/2006/table">
            <a:tbl>
              <a:tblPr>
                <a:tableStyleId>{5C22544A-7EE6-4342-B048-85BDC9FD1C3A}</a:tableStyleId>
              </a:tblPr>
              <a:tblGrid>
                <a:gridCol w="360614">
                  <a:extLst>
                    <a:ext uri="{9D8B030D-6E8A-4147-A177-3AD203B41FA5}">
                      <a16:colId xmlns:a16="http://schemas.microsoft.com/office/drawing/2014/main" val="20000"/>
                    </a:ext>
                  </a:extLst>
                </a:gridCol>
                <a:gridCol w="360614">
                  <a:extLst>
                    <a:ext uri="{9D8B030D-6E8A-4147-A177-3AD203B41FA5}">
                      <a16:colId xmlns:a16="http://schemas.microsoft.com/office/drawing/2014/main" val="20001"/>
                    </a:ext>
                  </a:extLst>
                </a:gridCol>
                <a:gridCol w="360614">
                  <a:extLst>
                    <a:ext uri="{9D8B030D-6E8A-4147-A177-3AD203B41FA5}">
                      <a16:colId xmlns:a16="http://schemas.microsoft.com/office/drawing/2014/main" val="20002"/>
                    </a:ext>
                  </a:extLst>
                </a:gridCol>
              </a:tblGrid>
              <a:tr h="171867">
                <a:tc>
                  <a:txBody>
                    <a:bodyPr/>
                    <a:lstStyle/>
                    <a:p>
                      <a:endParaRPr lang="en-US" sz="1200" dirty="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dirty="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71867">
                <a:tc>
                  <a:txBody>
                    <a:bodyPr/>
                    <a:lstStyle/>
                    <a:p>
                      <a:endParaRPr lang="en-US" sz="1200" dirty="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dirty="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171867">
                <a:tc>
                  <a:txBody>
                    <a:bodyPr/>
                    <a:lstStyle/>
                    <a:p>
                      <a:endParaRPr lang="en-US" sz="1200" dirty="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dirty="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dirty="0">
                        <a:solidFill>
                          <a:srgbClr val="FF0000"/>
                        </a:solidFill>
                      </a:endParaRPr>
                    </a:p>
                  </a:txBody>
                  <a:tcPr marL="63224" marR="63224" marT="31612" marB="316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bl>
          </a:graphicData>
        </a:graphic>
      </p:graphicFrame>
      <p:cxnSp>
        <p:nvCxnSpPr>
          <p:cNvPr id="22" name="Straight Arrow Connector 21">
            <a:extLst>
              <a:ext uri="{FF2B5EF4-FFF2-40B4-BE49-F238E27FC236}">
                <a16:creationId xmlns:a16="http://schemas.microsoft.com/office/drawing/2014/main" id="{6DBB92CE-84E4-CE4A-B155-DC06D1566E25}"/>
              </a:ext>
            </a:extLst>
          </p:cNvPr>
          <p:cNvCxnSpPr/>
          <p:nvPr/>
        </p:nvCxnSpPr>
        <p:spPr>
          <a:xfrm flipH="1" flipV="1">
            <a:off x="1304788" y="4687178"/>
            <a:ext cx="19342" cy="73152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B0B9CD-3B26-4C4A-980B-0326665247E6}"/>
              </a:ext>
            </a:extLst>
          </p:cNvPr>
          <p:cNvSpPr txBox="1"/>
          <p:nvPr/>
        </p:nvSpPr>
        <p:spPr>
          <a:xfrm>
            <a:off x="1058676" y="6150066"/>
            <a:ext cx="1326710" cy="338554"/>
          </a:xfrm>
          <a:prstGeom prst="rect">
            <a:avLst/>
          </a:prstGeom>
          <a:noFill/>
        </p:spPr>
        <p:txBody>
          <a:bodyPr wrap="none" rtlCol="0">
            <a:spAutoFit/>
          </a:bodyPr>
          <a:lstStyle/>
          <a:p>
            <a:r>
              <a:rPr lang="en-US" sz="1600" dirty="0">
                <a:latin typeface="Franklin Gothic Book" panose="020B0503020102020204" pitchFamily="34" charset="0"/>
              </a:rPr>
              <a:t>Training Data</a:t>
            </a:r>
          </a:p>
        </p:txBody>
      </p:sp>
      <p:cxnSp>
        <p:nvCxnSpPr>
          <p:cNvPr id="24" name="Straight Arrow Connector 23">
            <a:extLst>
              <a:ext uri="{FF2B5EF4-FFF2-40B4-BE49-F238E27FC236}">
                <a16:creationId xmlns:a16="http://schemas.microsoft.com/office/drawing/2014/main" id="{DBEA3A28-C7F0-FF4C-8F2A-738A5E5FE616}"/>
              </a:ext>
            </a:extLst>
          </p:cNvPr>
          <p:cNvCxnSpPr/>
          <p:nvPr/>
        </p:nvCxnSpPr>
        <p:spPr>
          <a:xfrm flipH="1" flipV="1">
            <a:off x="1715374" y="4687178"/>
            <a:ext cx="1" cy="73152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17BAA7F-D288-664D-AE35-33EBF47EA844}"/>
              </a:ext>
            </a:extLst>
          </p:cNvPr>
          <p:cNvCxnSpPr/>
          <p:nvPr/>
        </p:nvCxnSpPr>
        <p:spPr>
          <a:xfrm flipH="1" flipV="1">
            <a:off x="2106619" y="4687177"/>
            <a:ext cx="1" cy="73152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730F3213-E378-C543-972D-0112B237C93A}"/>
              </a:ext>
            </a:extLst>
          </p:cNvPr>
          <p:cNvCxnSpPr>
            <a:cxnSpLocks/>
            <a:stCxn id="18" idx="2"/>
          </p:cNvCxnSpPr>
          <p:nvPr/>
        </p:nvCxnSpPr>
        <p:spPr>
          <a:xfrm rot="5400000">
            <a:off x="4727445" y="1778456"/>
            <a:ext cx="396704" cy="5301896"/>
          </a:xfrm>
          <a:prstGeom prst="bentConnector4">
            <a:avLst>
              <a:gd name="adj1" fmla="val 207786"/>
              <a:gd name="adj2" fmla="val 99316"/>
            </a:avLst>
          </a:prstGeom>
          <a:ln w="12700">
            <a:tailEnd type="triangle"/>
          </a:ln>
        </p:spPr>
        <p:style>
          <a:lnRef idx="1">
            <a:schemeClr val="dk1"/>
          </a:lnRef>
          <a:fillRef idx="0">
            <a:schemeClr val="dk1"/>
          </a:fillRef>
          <a:effectRef idx="0">
            <a:schemeClr val="dk1"/>
          </a:effectRef>
          <a:fontRef idx="minor">
            <a:schemeClr val="tx1"/>
          </a:fontRef>
        </p:style>
      </p:cxnSp>
      <p:sp>
        <p:nvSpPr>
          <p:cNvPr id="3" name="Rounded Rectangle 2">
            <a:extLst>
              <a:ext uri="{FF2B5EF4-FFF2-40B4-BE49-F238E27FC236}">
                <a16:creationId xmlns:a16="http://schemas.microsoft.com/office/drawing/2014/main" id="{E62B4B73-28C4-F34D-A611-F8AD50654EA4}"/>
              </a:ext>
            </a:extLst>
          </p:cNvPr>
          <p:cNvSpPr/>
          <p:nvPr/>
        </p:nvSpPr>
        <p:spPr>
          <a:xfrm>
            <a:off x="809806" y="4020771"/>
            <a:ext cx="7662943" cy="2399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Franklin Gothic Book" panose="020B0503020102020204" pitchFamily="34" charset="0"/>
              </a:rPr>
              <a:t>Failing to acknowledge claim relationships has been observed to account for as much as </a:t>
            </a:r>
            <a:r>
              <a:rPr lang="en-US" sz="2800" b="1" dirty="0">
                <a:latin typeface="Franklin Gothic Book" panose="020B0503020102020204" pitchFamily="34" charset="0"/>
              </a:rPr>
              <a:t>35%</a:t>
            </a:r>
            <a:r>
              <a:rPr lang="en-US" sz="2800" dirty="0">
                <a:latin typeface="Franklin Gothic Book" panose="020B0503020102020204" pitchFamily="34" charset="0"/>
              </a:rPr>
              <a:t> of </a:t>
            </a:r>
            <a:r>
              <a:rPr lang="en-US" sz="2800" b="1" dirty="0">
                <a:latin typeface="Franklin Gothic Book" panose="020B0503020102020204" pitchFamily="34" charset="0"/>
              </a:rPr>
              <a:t>false negatives</a:t>
            </a:r>
            <a:r>
              <a:rPr lang="en-US" sz="2800" dirty="0">
                <a:latin typeface="Franklin Gothic Book" panose="020B0503020102020204" pitchFamily="34" charset="0"/>
              </a:rPr>
              <a:t> in data fusion tasks</a:t>
            </a:r>
            <a:r>
              <a:rPr lang="en-US" sz="2800" baseline="30000" dirty="0">
                <a:latin typeface="Franklin Gothic Book" panose="020B0503020102020204" pitchFamily="34" charset="0"/>
              </a:rPr>
              <a:t>1</a:t>
            </a:r>
            <a:r>
              <a:rPr lang="en-US" sz="2800" dirty="0">
                <a:latin typeface="Franklin Gothic Book" panose="020B0503020102020204" pitchFamily="34" charset="0"/>
              </a:rPr>
              <a:t>.</a:t>
            </a:r>
            <a:endParaRPr lang="en-US" sz="2800" baseline="30000" dirty="0">
              <a:latin typeface="Franklin Gothic Book" panose="020B0503020102020204" pitchFamily="34" charset="0"/>
            </a:endParaRPr>
          </a:p>
        </p:txBody>
      </p:sp>
      <p:sp>
        <p:nvSpPr>
          <p:cNvPr id="27" name="TextBox 26">
            <a:extLst>
              <a:ext uri="{FF2B5EF4-FFF2-40B4-BE49-F238E27FC236}">
                <a16:creationId xmlns:a16="http://schemas.microsoft.com/office/drawing/2014/main" id="{EE2C6706-DDC8-3B46-90DE-058EADE4AA15}"/>
              </a:ext>
            </a:extLst>
          </p:cNvPr>
          <p:cNvSpPr txBox="1"/>
          <p:nvPr/>
        </p:nvSpPr>
        <p:spPr>
          <a:xfrm>
            <a:off x="942905" y="6461437"/>
            <a:ext cx="7965784" cy="461665"/>
          </a:xfrm>
          <a:prstGeom prst="rect">
            <a:avLst/>
          </a:prstGeom>
          <a:noFill/>
        </p:spPr>
        <p:txBody>
          <a:bodyPr wrap="square" rtlCol="0">
            <a:spAutoFit/>
          </a:bodyPr>
          <a:lstStyle/>
          <a:p>
            <a:r>
              <a:rPr lang="en-US" sz="1200" dirty="0">
                <a:solidFill>
                  <a:schemeClr val="bg2">
                    <a:lumMod val="50000"/>
                  </a:schemeClr>
                </a:solidFill>
                <a:latin typeface="Franklin Gothic Book" panose="020B0503020102020204" pitchFamily="34" charset="0"/>
              </a:rPr>
              <a:t>1. X. L. Dong, E. </a:t>
            </a:r>
            <a:r>
              <a:rPr lang="en-US" sz="1200" dirty="0" err="1">
                <a:solidFill>
                  <a:schemeClr val="bg2">
                    <a:lumMod val="50000"/>
                  </a:schemeClr>
                </a:solidFill>
                <a:latin typeface="Franklin Gothic Book" panose="020B0503020102020204" pitchFamily="34" charset="0"/>
              </a:rPr>
              <a:t>Gabrilovich</a:t>
            </a:r>
            <a:r>
              <a:rPr lang="en-US" sz="1200" dirty="0">
                <a:solidFill>
                  <a:schemeClr val="bg2">
                    <a:lumMod val="50000"/>
                  </a:schemeClr>
                </a:solidFill>
                <a:latin typeface="Franklin Gothic Book" panose="020B0503020102020204" pitchFamily="34" charset="0"/>
              </a:rPr>
              <a:t>, G. </a:t>
            </a:r>
            <a:r>
              <a:rPr lang="en-US" sz="1200" dirty="0" err="1">
                <a:solidFill>
                  <a:schemeClr val="bg2">
                    <a:lumMod val="50000"/>
                  </a:schemeClr>
                </a:solidFill>
                <a:latin typeface="Franklin Gothic Book" panose="020B0503020102020204" pitchFamily="34" charset="0"/>
              </a:rPr>
              <a:t>Heitz</a:t>
            </a:r>
            <a:r>
              <a:rPr lang="en-US" sz="1200" dirty="0">
                <a:solidFill>
                  <a:schemeClr val="bg2">
                    <a:lumMod val="50000"/>
                  </a:schemeClr>
                </a:solidFill>
                <a:latin typeface="Franklin Gothic Book" panose="020B0503020102020204" pitchFamily="34" charset="0"/>
              </a:rPr>
              <a:t>, W. Horn, K. Murphy, S. Sun, and W. Zhang, “From data fusion to knowledge fusion”. PVLDB, 2014. </a:t>
            </a:r>
          </a:p>
        </p:txBody>
      </p:sp>
    </p:spTree>
    <p:extLst>
      <p:ext uri="{BB962C8B-B14F-4D97-AF65-F5344CB8AC3E}">
        <p14:creationId xmlns:p14="http://schemas.microsoft.com/office/powerpoint/2010/main" val="30886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5" grpId="0" animBg="1"/>
      <p:bldP spid="16" grpId="0"/>
      <p:bldP spid="17" grpId="0"/>
      <p:bldP spid="19" grpId="0" build="p"/>
      <p:bldP spid="23" grpId="0"/>
      <p:bldP spid="3"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293" y="318221"/>
            <a:ext cx="7886700" cy="1325563"/>
          </a:xfrm>
        </p:spPr>
        <p:txBody>
          <a:bodyPr/>
          <a:lstStyle/>
          <a:p>
            <a:pPr algn="ctr"/>
            <a:r>
              <a:rPr lang="en-US" dirty="0">
                <a:ea typeface="Franklin Gothic Book" charset="0"/>
                <a:cs typeface="Franklin Gothic Book" charset="0"/>
              </a:rPr>
              <a:t>This talk</a:t>
            </a:r>
          </a:p>
        </p:txBody>
      </p:sp>
      <p:sp>
        <p:nvSpPr>
          <p:cNvPr id="4" name="Slide Number Placeholder 3"/>
          <p:cNvSpPr>
            <a:spLocks noGrp="1"/>
          </p:cNvSpPr>
          <p:nvPr>
            <p:ph type="sldNum" sz="quarter" idx="12"/>
          </p:nvPr>
        </p:nvSpPr>
        <p:spPr/>
        <p:txBody>
          <a:bodyPr/>
          <a:lstStyle/>
          <a:p>
            <a:fld id="{D16E8644-56AA-684B-9DBC-ADA31CD241C1}" type="slidenum">
              <a:rPr lang="en-US" smtClean="0"/>
              <a:t>3</a:t>
            </a:fld>
            <a:endParaRPr lang="en-US"/>
          </a:p>
        </p:txBody>
      </p:sp>
      <p:sp>
        <p:nvSpPr>
          <p:cNvPr id="27" name="Rounded Rectangle 26"/>
          <p:cNvSpPr/>
          <p:nvPr/>
        </p:nvSpPr>
        <p:spPr>
          <a:xfrm>
            <a:off x="1166482" y="4501719"/>
            <a:ext cx="2758440" cy="1706880"/>
          </a:xfrm>
          <a:prstGeom prst="roundRect">
            <a:avLst/>
          </a:prstGeom>
          <a:solidFill>
            <a:schemeClr val="accent4">
              <a:lumMod val="20000"/>
              <a:lumOff val="80000"/>
            </a:schemeClr>
          </a:solidFill>
          <a:ln>
            <a:solidFill>
              <a:schemeClr val="accent4">
                <a:lumMod val="40000"/>
                <a:lumOff val="6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57175" indent="-257175" algn="ctr">
              <a:buFont typeface="+mj-lt"/>
              <a:buAutoNum type="arabicPeriod"/>
            </a:pPr>
            <a:endParaRPr lang="en-US" sz="1400" dirty="0">
              <a:latin typeface="Franklin Gothic Book" charset="0"/>
              <a:ea typeface="Franklin Gothic Book" charset="0"/>
              <a:cs typeface="Franklin Gothic Book" charset="0"/>
            </a:endParaRPr>
          </a:p>
        </p:txBody>
      </p:sp>
      <p:sp>
        <p:nvSpPr>
          <p:cNvPr id="28" name="TextBox 27"/>
          <p:cNvSpPr txBox="1"/>
          <p:nvPr/>
        </p:nvSpPr>
        <p:spPr>
          <a:xfrm>
            <a:off x="1683186" y="4011178"/>
            <a:ext cx="1725032" cy="523220"/>
          </a:xfrm>
          <a:prstGeom prst="rect">
            <a:avLst/>
          </a:prstGeom>
          <a:noFill/>
        </p:spPr>
        <p:txBody>
          <a:bodyPr wrap="square" rtlCol="0">
            <a:spAutoFit/>
          </a:bodyPr>
          <a:lstStyle/>
          <a:p>
            <a:pPr algn="ctr"/>
            <a:r>
              <a:rPr lang="en-US" sz="1400" dirty="0">
                <a:latin typeface="Franklin Gothic Book" charset="0"/>
                <a:ea typeface="Franklin Gothic Book" charset="0"/>
                <a:cs typeface="Franklin Gothic Book" charset="0"/>
              </a:rPr>
              <a:t>Integration with data fusion models</a:t>
            </a:r>
          </a:p>
        </p:txBody>
      </p:sp>
      <p:sp>
        <p:nvSpPr>
          <p:cNvPr id="29" name="Rounded Rectangle 28"/>
          <p:cNvSpPr/>
          <p:nvPr/>
        </p:nvSpPr>
        <p:spPr>
          <a:xfrm>
            <a:off x="5247333" y="4501719"/>
            <a:ext cx="2758440" cy="1706880"/>
          </a:xfrm>
          <a:prstGeom prst="roundRect">
            <a:avLst/>
          </a:prstGeom>
          <a:solidFill>
            <a:schemeClr val="accent4">
              <a:lumMod val="20000"/>
              <a:lumOff val="80000"/>
            </a:schemeClr>
          </a:solidFill>
          <a:ln>
            <a:solidFill>
              <a:schemeClr val="accent4">
                <a:lumMod val="40000"/>
                <a:lumOff val="6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latin typeface="Franklin Gothic Book" charset="0"/>
              <a:ea typeface="Franklin Gothic Book" charset="0"/>
              <a:cs typeface="Franklin Gothic Book" charset="0"/>
            </a:endParaRPr>
          </a:p>
        </p:txBody>
      </p:sp>
      <p:sp>
        <p:nvSpPr>
          <p:cNvPr id="30" name="TextBox 29"/>
          <p:cNvSpPr txBox="1"/>
          <p:nvPr/>
        </p:nvSpPr>
        <p:spPr>
          <a:xfrm>
            <a:off x="6117035" y="4180911"/>
            <a:ext cx="976549" cy="307777"/>
          </a:xfrm>
          <a:prstGeom prst="rect">
            <a:avLst/>
          </a:prstGeom>
          <a:noFill/>
        </p:spPr>
        <p:txBody>
          <a:bodyPr wrap="none" rtlCol="0">
            <a:spAutoFit/>
          </a:bodyPr>
          <a:lstStyle/>
          <a:p>
            <a:r>
              <a:rPr lang="en-US" sz="1400" dirty="0">
                <a:latin typeface="Franklin Gothic Book" charset="0"/>
                <a:ea typeface="Franklin Gothic Book" charset="0"/>
                <a:cs typeface="Franklin Gothic Book" charset="0"/>
              </a:rPr>
              <a:t>Evaluation</a:t>
            </a:r>
          </a:p>
        </p:txBody>
      </p:sp>
      <p:graphicFrame>
        <p:nvGraphicFramePr>
          <p:cNvPr id="22" name="Chart 21">
            <a:extLst>
              <a:ext uri="{FF2B5EF4-FFF2-40B4-BE49-F238E27FC236}">
                <a16:creationId xmlns:a16="http://schemas.microsoft.com/office/drawing/2014/main" id="{2C4A364C-180F-394B-A677-840BBABA0565}"/>
              </a:ext>
            </a:extLst>
          </p:cNvPr>
          <p:cNvGraphicFramePr>
            <a:graphicFrameLocks/>
          </p:cNvGraphicFramePr>
          <p:nvPr>
            <p:extLst>
              <p:ext uri="{D42A27DB-BD31-4B8C-83A1-F6EECF244321}">
                <p14:modId xmlns:p14="http://schemas.microsoft.com/office/powerpoint/2010/main" val="808531538"/>
              </p:ext>
            </p:extLst>
          </p:nvPr>
        </p:nvGraphicFramePr>
        <p:xfrm>
          <a:off x="5691164" y="4701841"/>
          <a:ext cx="2020767" cy="1359302"/>
        </p:xfrm>
        <a:graphic>
          <a:graphicData uri="http://schemas.openxmlformats.org/drawingml/2006/chart">
            <c:chart xmlns:c="http://schemas.openxmlformats.org/drawingml/2006/chart" xmlns:r="http://schemas.openxmlformats.org/officeDocument/2006/relationships" r:id="rId3"/>
          </a:graphicData>
        </a:graphic>
      </p:graphicFrame>
      <p:sp>
        <p:nvSpPr>
          <p:cNvPr id="25" name="Rounded Rectangle 24">
            <a:extLst>
              <a:ext uri="{FF2B5EF4-FFF2-40B4-BE49-F238E27FC236}">
                <a16:creationId xmlns:a16="http://schemas.microsoft.com/office/drawing/2014/main" id="{78729F8F-CD73-5742-A799-47044E0E4304}"/>
              </a:ext>
            </a:extLst>
          </p:cNvPr>
          <p:cNvSpPr/>
          <p:nvPr/>
        </p:nvSpPr>
        <p:spPr>
          <a:xfrm>
            <a:off x="1213995" y="2305987"/>
            <a:ext cx="2510515" cy="1445850"/>
          </a:xfrm>
          <a:prstGeom prst="roundRect">
            <a:avLst/>
          </a:prstGeom>
          <a:solidFill>
            <a:schemeClr val="accent4">
              <a:lumMod val="20000"/>
              <a:lumOff val="80000"/>
            </a:schemeClr>
          </a:solidFill>
          <a:ln>
            <a:solidFill>
              <a:schemeClr val="accent4">
                <a:lumMod val="40000"/>
                <a:lumOff val="6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57175" indent="-257175" algn="ctr">
              <a:buFont typeface="+mj-lt"/>
              <a:buAutoNum type="arabicPeriod"/>
            </a:pPr>
            <a:endParaRPr lang="en-US" sz="1400" dirty="0">
              <a:latin typeface="Franklin Gothic Book" charset="0"/>
              <a:ea typeface="Franklin Gothic Book" charset="0"/>
              <a:cs typeface="Franklin Gothic Book" charset="0"/>
            </a:endParaRPr>
          </a:p>
        </p:txBody>
      </p:sp>
      <p:sp>
        <p:nvSpPr>
          <p:cNvPr id="35" name="TextBox 34">
            <a:extLst>
              <a:ext uri="{FF2B5EF4-FFF2-40B4-BE49-F238E27FC236}">
                <a16:creationId xmlns:a16="http://schemas.microsoft.com/office/drawing/2014/main" id="{47072E3F-D2C0-D74E-B15D-88A5BC47B608}"/>
              </a:ext>
            </a:extLst>
          </p:cNvPr>
          <p:cNvSpPr txBox="1"/>
          <p:nvPr/>
        </p:nvSpPr>
        <p:spPr>
          <a:xfrm>
            <a:off x="1683186" y="2025751"/>
            <a:ext cx="1605248" cy="307777"/>
          </a:xfrm>
          <a:prstGeom prst="rect">
            <a:avLst/>
          </a:prstGeom>
          <a:noFill/>
        </p:spPr>
        <p:txBody>
          <a:bodyPr wrap="none" rtlCol="0">
            <a:spAutoFit/>
          </a:bodyPr>
          <a:lstStyle/>
          <a:p>
            <a:r>
              <a:rPr lang="en-US" sz="1400" dirty="0">
                <a:latin typeface="Franklin Gothic Book" charset="0"/>
                <a:ea typeface="Franklin Gothic Book" charset="0"/>
                <a:cs typeface="Franklin Gothic Book" charset="0"/>
              </a:rPr>
              <a:t>Observed relations</a:t>
            </a:r>
          </a:p>
        </p:txBody>
      </p:sp>
      <p:sp>
        <p:nvSpPr>
          <p:cNvPr id="36" name="Rounded Rectangle 35">
            <a:extLst>
              <a:ext uri="{FF2B5EF4-FFF2-40B4-BE49-F238E27FC236}">
                <a16:creationId xmlns:a16="http://schemas.microsoft.com/office/drawing/2014/main" id="{8D19C09E-6A67-4F48-8C01-C40DC4715EA1}"/>
              </a:ext>
            </a:extLst>
          </p:cNvPr>
          <p:cNvSpPr/>
          <p:nvPr/>
        </p:nvSpPr>
        <p:spPr>
          <a:xfrm>
            <a:off x="5322625" y="2307779"/>
            <a:ext cx="2510515" cy="1445850"/>
          </a:xfrm>
          <a:prstGeom prst="roundRect">
            <a:avLst/>
          </a:prstGeom>
          <a:solidFill>
            <a:schemeClr val="accent4">
              <a:lumMod val="20000"/>
              <a:lumOff val="80000"/>
            </a:schemeClr>
          </a:solidFill>
          <a:ln>
            <a:solidFill>
              <a:schemeClr val="accent4">
                <a:lumMod val="40000"/>
                <a:lumOff val="6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57175" indent="-257175" algn="ctr">
              <a:buFont typeface="+mj-lt"/>
              <a:buAutoNum type="arabicPeriod"/>
            </a:pPr>
            <a:endParaRPr lang="en-US" sz="1400" dirty="0">
              <a:latin typeface="Franklin Gothic Book" charset="0"/>
              <a:ea typeface="Franklin Gothic Book" charset="0"/>
              <a:cs typeface="Franklin Gothic Book" charset="0"/>
            </a:endParaRPr>
          </a:p>
        </p:txBody>
      </p:sp>
      <p:sp>
        <p:nvSpPr>
          <p:cNvPr id="37" name="TextBox 36">
            <a:extLst>
              <a:ext uri="{FF2B5EF4-FFF2-40B4-BE49-F238E27FC236}">
                <a16:creationId xmlns:a16="http://schemas.microsoft.com/office/drawing/2014/main" id="{B9D0875F-D10F-3A45-AABC-9FC80C365078}"/>
              </a:ext>
            </a:extLst>
          </p:cNvPr>
          <p:cNvSpPr txBox="1"/>
          <p:nvPr/>
        </p:nvSpPr>
        <p:spPr>
          <a:xfrm>
            <a:off x="5742945" y="1763587"/>
            <a:ext cx="1900720" cy="523220"/>
          </a:xfrm>
          <a:prstGeom prst="rect">
            <a:avLst/>
          </a:prstGeom>
          <a:noFill/>
        </p:spPr>
        <p:txBody>
          <a:bodyPr wrap="square" rtlCol="0">
            <a:spAutoFit/>
          </a:bodyPr>
          <a:lstStyle/>
          <a:p>
            <a:pPr algn="ctr"/>
            <a:r>
              <a:rPr lang="en-US" sz="1400" dirty="0">
                <a:latin typeface="Franklin Gothic Book" charset="0"/>
                <a:ea typeface="Franklin Gothic Book" charset="0"/>
                <a:cs typeface="Franklin Gothic Book" charset="0"/>
              </a:rPr>
              <a:t>Representing claim relationships</a:t>
            </a:r>
          </a:p>
        </p:txBody>
      </p:sp>
      <p:sp>
        <p:nvSpPr>
          <p:cNvPr id="3" name="Oval 2">
            <a:extLst>
              <a:ext uri="{FF2B5EF4-FFF2-40B4-BE49-F238E27FC236}">
                <a16:creationId xmlns:a16="http://schemas.microsoft.com/office/drawing/2014/main" id="{DC879696-3265-E545-A312-B0BD5802C1B9}"/>
              </a:ext>
            </a:extLst>
          </p:cNvPr>
          <p:cNvSpPr/>
          <p:nvPr/>
        </p:nvSpPr>
        <p:spPr>
          <a:xfrm>
            <a:off x="1788760" y="2679026"/>
            <a:ext cx="640080" cy="64008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DDED0BD-C204-1C4A-AAFF-EB2BBAB474AE}"/>
              </a:ext>
            </a:extLst>
          </p:cNvPr>
          <p:cNvSpPr/>
          <p:nvPr/>
        </p:nvSpPr>
        <p:spPr>
          <a:xfrm>
            <a:off x="2209107" y="2504125"/>
            <a:ext cx="914400" cy="914400"/>
          </a:xfrm>
          <a:prstGeom prst="ellipse">
            <a:avLst/>
          </a:prstGeom>
          <a:solidFill>
            <a:schemeClr val="accent2">
              <a:lumMod val="75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4DF7994-248B-3E4F-A1D2-9E38F3FAAECC}"/>
              </a:ext>
            </a:extLst>
          </p:cNvPr>
          <p:cNvSpPr/>
          <p:nvPr/>
        </p:nvSpPr>
        <p:spPr>
          <a:xfrm>
            <a:off x="2059456" y="3107197"/>
            <a:ext cx="457200" cy="457200"/>
          </a:xfrm>
          <a:prstGeom prst="ellipse">
            <a:avLst/>
          </a:prstGeom>
          <a:solidFill>
            <a:schemeClr val="accent6">
              <a:lumMod val="75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5E6ED78-6B27-BF46-B04F-27C0CE63D3E7}"/>
              </a:ext>
            </a:extLst>
          </p:cNvPr>
          <p:cNvSpPr/>
          <p:nvPr/>
        </p:nvSpPr>
        <p:spPr>
          <a:xfrm>
            <a:off x="5742972" y="2697545"/>
            <a:ext cx="618800" cy="565266"/>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4DAD2FE-AB31-0B48-9E21-B13B9B3DEED2}"/>
              </a:ext>
            </a:extLst>
          </p:cNvPr>
          <p:cNvSpPr/>
          <p:nvPr/>
        </p:nvSpPr>
        <p:spPr>
          <a:xfrm>
            <a:off x="6782119" y="2478244"/>
            <a:ext cx="864524" cy="907784"/>
          </a:xfrm>
          <a:prstGeom prst="ellipse">
            <a:avLst/>
          </a:prstGeom>
          <a:solidFill>
            <a:schemeClr val="accent2">
              <a:lumMod val="75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3190B46-4B40-9C42-8941-F633A88E6C41}"/>
              </a:ext>
            </a:extLst>
          </p:cNvPr>
          <p:cNvSpPr txBox="1"/>
          <p:nvPr/>
        </p:nvSpPr>
        <p:spPr>
          <a:xfrm>
            <a:off x="6449588" y="2766136"/>
            <a:ext cx="301686" cy="369332"/>
          </a:xfrm>
          <a:prstGeom prst="rect">
            <a:avLst/>
          </a:prstGeom>
          <a:noFill/>
        </p:spPr>
        <p:txBody>
          <a:bodyPr wrap="none" rtlCol="0">
            <a:spAutoFit/>
          </a:bodyPr>
          <a:lstStyle/>
          <a:p>
            <a:r>
              <a:rPr lang="en-US" dirty="0">
                <a:latin typeface="Franklin Gothic Book" panose="020B0503020102020204" pitchFamily="34" charset="0"/>
              </a:rPr>
              <a:t>?</a:t>
            </a:r>
          </a:p>
        </p:txBody>
      </p:sp>
      <p:pic>
        <p:nvPicPr>
          <p:cNvPr id="16" name="Picture 15">
            <a:extLst>
              <a:ext uri="{FF2B5EF4-FFF2-40B4-BE49-F238E27FC236}">
                <a16:creationId xmlns:a16="http://schemas.microsoft.com/office/drawing/2014/main" id="{FA3C82DF-BBBE-E94D-ACAC-468811490AE1}"/>
              </a:ext>
            </a:extLst>
          </p:cNvPr>
          <p:cNvPicPr>
            <a:picLocks noChangeAspect="1"/>
          </p:cNvPicPr>
          <p:nvPr/>
        </p:nvPicPr>
        <p:blipFill>
          <a:blip r:embed="rId4"/>
          <a:stretch>
            <a:fillRect/>
          </a:stretch>
        </p:blipFill>
        <p:spPr>
          <a:xfrm>
            <a:off x="1358651" y="4904404"/>
            <a:ext cx="2374102" cy="934188"/>
          </a:xfrm>
          <a:prstGeom prst="rect">
            <a:avLst/>
          </a:prstGeom>
        </p:spPr>
      </p:pic>
    </p:spTree>
    <p:extLst>
      <p:ext uri="{BB962C8B-B14F-4D97-AF65-F5344CB8AC3E}">
        <p14:creationId xmlns:p14="http://schemas.microsoft.com/office/powerpoint/2010/main" val="38090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0317-662C-4B43-8175-51B0EF5C1B9C}"/>
              </a:ext>
            </a:extLst>
          </p:cNvPr>
          <p:cNvSpPr>
            <a:spLocks noGrp="1"/>
          </p:cNvSpPr>
          <p:nvPr>
            <p:ph type="title"/>
          </p:nvPr>
        </p:nvSpPr>
        <p:spPr/>
        <p:txBody>
          <a:bodyPr/>
          <a:lstStyle/>
          <a:p>
            <a:r>
              <a:rPr lang="en-US" dirty="0"/>
              <a:t>Relationships observed in data</a:t>
            </a:r>
          </a:p>
        </p:txBody>
      </p:sp>
      <p:sp>
        <p:nvSpPr>
          <p:cNvPr id="4" name="Slide Number Placeholder 3">
            <a:extLst>
              <a:ext uri="{FF2B5EF4-FFF2-40B4-BE49-F238E27FC236}">
                <a16:creationId xmlns:a16="http://schemas.microsoft.com/office/drawing/2014/main" id="{4A44B1DA-E843-A94A-8ACD-04B5C1FAF672}"/>
              </a:ext>
            </a:extLst>
          </p:cNvPr>
          <p:cNvSpPr>
            <a:spLocks noGrp="1"/>
          </p:cNvSpPr>
          <p:nvPr>
            <p:ph type="sldNum" sz="quarter" idx="12"/>
          </p:nvPr>
        </p:nvSpPr>
        <p:spPr/>
        <p:txBody>
          <a:bodyPr/>
          <a:lstStyle/>
          <a:p>
            <a:fld id="{D16E8644-56AA-684B-9DBC-ADA31CD241C1}" type="slidenum">
              <a:rPr lang="en-US" smtClean="0"/>
              <a:t>4</a:t>
            </a:fld>
            <a:endParaRPr lang="en-US"/>
          </a:p>
        </p:txBody>
      </p:sp>
      <p:sp>
        <p:nvSpPr>
          <p:cNvPr id="5" name="Content Placeholder 2">
            <a:extLst>
              <a:ext uri="{FF2B5EF4-FFF2-40B4-BE49-F238E27FC236}">
                <a16:creationId xmlns:a16="http://schemas.microsoft.com/office/drawing/2014/main" id="{25C4599F-AD96-B64E-A09F-EF5026CD774A}"/>
              </a:ext>
            </a:extLst>
          </p:cNvPr>
          <p:cNvSpPr>
            <a:spLocks noGrp="1"/>
          </p:cNvSpPr>
          <p:nvPr>
            <p:ph idx="1"/>
          </p:nvPr>
        </p:nvSpPr>
        <p:spPr>
          <a:xfrm>
            <a:off x="628650" y="2226469"/>
            <a:ext cx="5533753" cy="3294221"/>
          </a:xfrm>
        </p:spPr>
        <p:txBody>
          <a:bodyPr>
            <a:normAutofit fontScale="92500" lnSpcReduction="20000"/>
          </a:bodyPr>
          <a:lstStyle/>
          <a:p>
            <a:pPr marL="385763" indent="-385763">
              <a:buFont typeface="+mj-lt"/>
              <a:buAutoNum type="arabicPeriod"/>
            </a:pPr>
            <a:r>
              <a:rPr lang="en-US" dirty="0">
                <a:latin typeface="Franklin Gothic Book" charset="0"/>
                <a:ea typeface="Franklin Gothic Book" charset="0"/>
                <a:cs typeface="Franklin Gothic Book" charset="0"/>
              </a:rPr>
              <a:t>Claims could be related through rich semantics, e.g., hierarchically</a:t>
            </a:r>
          </a:p>
          <a:p>
            <a:pPr marL="734616" indent="-132160">
              <a:spcBef>
                <a:spcPts val="900"/>
              </a:spcBef>
              <a:spcAft>
                <a:spcPts val="450"/>
              </a:spcAft>
              <a:buFont typeface=".AppleSystemUIFont" charset="-120"/>
              <a:buChar char="-"/>
            </a:pPr>
            <a:r>
              <a:rPr lang="en-US" sz="2400" dirty="0">
                <a:latin typeface="Franklin Gothic Book" charset="0"/>
                <a:ea typeface="Franklin Gothic Book" charset="0"/>
                <a:cs typeface="Franklin Gothic Book" charset="0"/>
              </a:rPr>
              <a:t> ‘</a:t>
            </a:r>
            <a:r>
              <a:rPr lang="en-US" sz="2400" dirty="0">
                <a:solidFill>
                  <a:schemeClr val="accent2">
                    <a:lumMod val="75000"/>
                  </a:schemeClr>
                </a:solidFill>
                <a:latin typeface="Franklin Gothic Book" charset="0"/>
                <a:ea typeface="Franklin Gothic Book" charset="0"/>
                <a:cs typeface="Franklin Gothic Book" charset="0"/>
              </a:rPr>
              <a:t>New York City</a:t>
            </a:r>
            <a:r>
              <a:rPr lang="en-US" sz="2400" dirty="0">
                <a:latin typeface="Franklin Gothic Book" charset="0"/>
                <a:ea typeface="Franklin Gothic Book" charset="0"/>
                <a:cs typeface="Franklin Gothic Book" charset="0"/>
              </a:rPr>
              <a:t>’ is a city in ‘</a:t>
            </a:r>
            <a:r>
              <a:rPr lang="en-US" sz="2400" dirty="0">
                <a:solidFill>
                  <a:schemeClr val="accent6">
                    <a:lumMod val="75000"/>
                  </a:schemeClr>
                </a:solidFill>
                <a:latin typeface="Franklin Gothic Book" charset="0"/>
                <a:ea typeface="Franklin Gothic Book" charset="0"/>
                <a:cs typeface="Franklin Gothic Book" charset="0"/>
              </a:rPr>
              <a:t>New York</a:t>
            </a:r>
            <a:r>
              <a:rPr lang="en-US" sz="2400" dirty="0">
                <a:latin typeface="Franklin Gothic Book" charset="0"/>
                <a:ea typeface="Franklin Gothic Book" charset="0"/>
                <a:cs typeface="Franklin Gothic Book" charset="0"/>
              </a:rPr>
              <a:t>’ state</a:t>
            </a:r>
          </a:p>
          <a:p>
            <a:pPr marL="772716" indent="-170260">
              <a:spcBef>
                <a:spcPts val="900"/>
              </a:spcBef>
              <a:spcAft>
                <a:spcPts val="450"/>
              </a:spcAft>
              <a:buFont typeface=".AppleSystemUIFont" charset="-120"/>
              <a:buChar char="-"/>
            </a:pPr>
            <a:r>
              <a:rPr lang="en-US" sz="2400" dirty="0">
                <a:latin typeface="Franklin Gothic Book" charset="0"/>
                <a:ea typeface="Franklin Gothic Book" charset="0"/>
                <a:cs typeface="Franklin Gothic Book" charset="0"/>
              </a:rPr>
              <a:t>‘</a:t>
            </a:r>
            <a:r>
              <a:rPr lang="en-US" sz="2400" dirty="0">
                <a:solidFill>
                  <a:schemeClr val="accent1">
                    <a:lumMod val="75000"/>
                  </a:schemeClr>
                </a:solidFill>
                <a:latin typeface="Franklin Gothic Book" charset="0"/>
                <a:ea typeface="Franklin Gothic Book" charset="0"/>
                <a:cs typeface="Franklin Gothic Book" charset="0"/>
              </a:rPr>
              <a:t>Midtown East</a:t>
            </a:r>
            <a:r>
              <a:rPr lang="en-US" sz="2400" dirty="0">
                <a:latin typeface="Franklin Gothic Book" charset="0"/>
                <a:ea typeface="Franklin Gothic Book" charset="0"/>
                <a:cs typeface="Franklin Gothic Book" charset="0"/>
              </a:rPr>
              <a:t>’, ‘</a:t>
            </a:r>
            <a:r>
              <a:rPr lang="en-US" sz="2400" dirty="0">
                <a:solidFill>
                  <a:schemeClr val="accent1">
                    <a:lumMod val="75000"/>
                  </a:schemeClr>
                </a:solidFill>
                <a:latin typeface="Franklin Gothic Book" charset="0"/>
                <a:ea typeface="Franklin Gothic Book" charset="0"/>
                <a:cs typeface="Franklin Gothic Book" charset="0"/>
              </a:rPr>
              <a:t>Flatiron</a:t>
            </a:r>
            <a:r>
              <a:rPr lang="en-US" sz="2400" dirty="0">
                <a:latin typeface="Franklin Gothic Book" charset="0"/>
                <a:ea typeface="Franklin Gothic Book" charset="0"/>
                <a:cs typeface="Franklin Gothic Book" charset="0"/>
              </a:rPr>
              <a:t>’, ‘</a:t>
            </a:r>
            <a:r>
              <a:rPr lang="en-US" sz="2400" dirty="0">
                <a:solidFill>
                  <a:schemeClr val="accent1">
                    <a:lumMod val="75000"/>
                  </a:schemeClr>
                </a:solidFill>
                <a:latin typeface="Franklin Gothic Book" charset="0"/>
                <a:ea typeface="Franklin Gothic Book" charset="0"/>
                <a:cs typeface="Franklin Gothic Book" charset="0"/>
              </a:rPr>
              <a:t>Union Square</a:t>
            </a:r>
            <a:r>
              <a:rPr lang="en-US" sz="2400" dirty="0">
                <a:latin typeface="Franklin Gothic Book" charset="0"/>
                <a:ea typeface="Franklin Gothic Book" charset="0"/>
                <a:cs typeface="Franklin Gothic Book" charset="0"/>
              </a:rPr>
              <a:t>’, ‘</a:t>
            </a:r>
            <a:r>
              <a:rPr lang="en-US" sz="2400" dirty="0">
                <a:solidFill>
                  <a:schemeClr val="accent1">
                    <a:lumMod val="75000"/>
                  </a:schemeClr>
                </a:solidFill>
                <a:latin typeface="Franklin Gothic Book" charset="0"/>
                <a:ea typeface="Franklin Gothic Book" charset="0"/>
                <a:cs typeface="Franklin Gothic Book" charset="0"/>
              </a:rPr>
              <a:t>Gramercy</a:t>
            </a:r>
            <a:r>
              <a:rPr lang="en-US" sz="2400" dirty="0">
                <a:latin typeface="Franklin Gothic Book" charset="0"/>
                <a:ea typeface="Franklin Gothic Book" charset="0"/>
                <a:cs typeface="Franklin Gothic Book" charset="0"/>
              </a:rPr>
              <a:t>’ are neighborhoods in ‘</a:t>
            </a:r>
            <a:r>
              <a:rPr lang="en-US" sz="2400" dirty="0">
                <a:solidFill>
                  <a:schemeClr val="accent2">
                    <a:lumMod val="75000"/>
                  </a:schemeClr>
                </a:solidFill>
                <a:latin typeface="Franklin Gothic Book" charset="0"/>
                <a:ea typeface="Franklin Gothic Book" charset="0"/>
                <a:cs typeface="Franklin Gothic Book" charset="0"/>
              </a:rPr>
              <a:t>New York City</a:t>
            </a:r>
            <a:r>
              <a:rPr lang="en-US" sz="2400" dirty="0">
                <a:latin typeface="Franklin Gothic Book" charset="0"/>
                <a:ea typeface="Franklin Gothic Book" charset="0"/>
                <a:cs typeface="Franklin Gothic Book" charset="0"/>
              </a:rPr>
              <a:t>’</a:t>
            </a:r>
          </a:p>
          <a:p>
            <a:pPr marL="772716" indent="-170260">
              <a:spcBef>
                <a:spcPts val="900"/>
              </a:spcBef>
              <a:spcAft>
                <a:spcPts val="450"/>
              </a:spcAft>
              <a:buFont typeface=".AppleSystemUIFont" charset="-120"/>
              <a:buChar char="-"/>
            </a:pPr>
            <a:r>
              <a:rPr lang="en-US" sz="2400" dirty="0">
                <a:latin typeface="Franklin Gothic Book" charset="0"/>
                <a:ea typeface="Franklin Gothic Book" charset="0"/>
                <a:cs typeface="Franklin Gothic Book" charset="0"/>
              </a:rPr>
              <a:t>‘</a:t>
            </a:r>
            <a:r>
              <a:rPr lang="en-US" sz="2400" dirty="0">
                <a:solidFill>
                  <a:srgbClr val="7030A0"/>
                </a:solidFill>
                <a:latin typeface="Franklin Gothic Book" charset="0"/>
                <a:ea typeface="Franklin Gothic Book" charset="0"/>
                <a:cs typeface="Franklin Gothic Book" charset="0"/>
              </a:rPr>
              <a:t>Flatiron</a:t>
            </a:r>
            <a:r>
              <a:rPr lang="en-US" sz="2400" dirty="0">
                <a:latin typeface="Franklin Gothic Book" charset="0"/>
                <a:ea typeface="Franklin Gothic Book" charset="0"/>
                <a:cs typeface="Franklin Gothic Book" charset="0"/>
              </a:rPr>
              <a:t>’ is a part of the ‘</a:t>
            </a:r>
            <a:r>
              <a:rPr lang="en-US" sz="2400" dirty="0">
                <a:solidFill>
                  <a:schemeClr val="accent1">
                    <a:lumMod val="75000"/>
                  </a:schemeClr>
                </a:solidFill>
                <a:latin typeface="Franklin Gothic Book" charset="0"/>
                <a:ea typeface="Franklin Gothic Book" charset="0"/>
                <a:cs typeface="Franklin Gothic Book" charset="0"/>
              </a:rPr>
              <a:t>Flatiron/Union Square</a:t>
            </a:r>
            <a:r>
              <a:rPr lang="en-US" sz="2400" dirty="0">
                <a:latin typeface="Franklin Gothic Book" charset="0"/>
                <a:ea typeface="Franklin Gothic Book" charset="0"/>
                <a:cs typeface="Franklin Gothic Book" charset="0"/>
              </a:rPr>
              <a:t>’ and ‘</a:t>
            </a:r>
            <a:r>
              <a:rPr lang="en-US" sz="2400" dirty="0">
                <a:solidFill>
                  <a:schemeClr val="accent1">
                    <a:lumMod val="75000"/>
                  </a:schemeClr>
                </a:solidFill>
                <a:latin typeface="Franklin Gothic Book" charset="0"/>
                <a:ea typeface="Franklin Gothic Book" charset="0"/>
                <a:cs typeface="Franklin Gothic Book" charset="0"/>
              </a:rPr>
              <a:t>Gramercy/Flatiron</a:t>
            </a:r>
            <a:r>
              <a:rPr lang="en-US" sz="2400" dirty="0">
                <a:latin typeface="Franklin Gothic Book" charset="0"/>
                <a:ea typeface="Franklin Gothic Book" charset="0"/>
                <a:cs typeface="Franklin Gothic Book" charset="0"/>
              </a:rPr>
              <a:t>’ areas</a:t>
            </a:r>
          </a:p>
        </p:txBody>
      </p:sp>
      <p:pic>
        <p:nvPicPr>
          <p:cNvPr id="6" name="Content Placeholder 3">
            <a:extLst>
              <a:ext uri="{FF2B5EF4-FFF2-40B4-BE49-F238E27FC236}">
                <a16:creationId xmlns:a16="http://schemas.microsoft.com/office/drawing/2014/main" id="{8743C506-11A7-0442-9C57-FC923A06AC73}"/>
              </a:ext>
            </a:extLst>
          </p:cNvPr>
          <p:cNvPicPr>
            <a:picLocks noChangeAspect="1"/>
          </p:cNvPicPr>
          <p:nvPr/>
        </p:nvPicPr>
        <p:blipFill rotWithShape="1">
          <a:blip r:embed="rId3">
            <a:extLst>
              <a:ext uri="{28A0092B-C50C-407E-A947-70E740481C1C}">
                <a14:useLocalDpi xmlns:a14="http://schemas.microsoft.com/office/drawing/2010/main" val="0"/>
              </a:ext>
            </a:extLst>
          </a:blip>
          <a:srcRect r="64922"/>
          <a:stretch/>
        </p:blipFill>
        <p:spPr>
          <a:xfrm>
            <a:off x="6057901" y="2333625"/>
            <a:ext cx="2457449" cy="2819517"/>
          </a:xfrm>
          <a:prstGeom prst="rect">
            <a:avLst/>
          </a:prstGeom>
        </p:spPr>
      </p:pic>
      <p:sp>
        <p:nvSpPr>
          <p:cNvPr id="7" name="Rectangle 6">
            <a:extLst>
              <a:ext uri="{FF2B5EF4-FFF2-40B4-BE49-F238E27FC236}">
                <a16:creationId xmlns:a16="http://schemas.microsoft.com/office/drawing/2014/main" id="{77D7DD6F-D4BA-6A4F-A6E8-4F05D222BBCE}"/>
              </a:ext>
            </a:extLst>
          </p:cNvPr>
          <p:cNvSpPr/>
          <p:nvPr/>
        </p:nvSpPr>
        <p:spPr>
          <a:xfrm>
            <a:off x="6159246" y="3086100"/>
            <a:ext cx="2331720" cy="990600"/>
          </a:xfrm>
          <a:prstGeom prst="rect">
            <a:avLst/>
          </a:prstGeom>
          <a:solidFill>
            <a:schemeClr val="accent6">
              <a:lumMod val="20000"/>
              <a:lumOff val="80000"/>
              <a:alpha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Rectangle 7">
            <a:extLst>
              <a:ext uri="{FF2B5EF4-FFF2-40B4-BE49-F238E27FC236}">
                <a16:creationId xmlns:a16="http://schemas.microsoft.com/office/drawing/2014/main" id="{D478982F-F331-C549-92AD-549583851F6E}"/>
              </a:ext>
            </a:extLst>
          </p:cNvPr>
          <p:cNvSpPr/>
          <p:nvPr/>
        </p:nvSpPr>
        <p:spPr>
          <a:xfrm>
            <a:off x="6181725" y="4076700"/>
            <a:ext cx="2311146" cy="990600"/>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 name="Rectangle 8">
            <a:extLst>
              <a:ext uri="{FF2B5EF4-FFF2-40B4-BE49-F238E27FC236}">
                <a16:creationId xmlns:a16="http://schemas.microsoft.com/office/drawing/2014/main" id="{D755EBA5-1850-C948-865E-61C66748B8BB}"/>
              </a:ext>
            </a:extLst>
          </p:cNvPr>
          <p:cNvSpPr/>
          <p:nvPr/>
        </p:nvSpPr>
        <p:spPr>
          <a:xfrm>
            <a:off x="6164852" y="2620342"/>
            <a:ext cx="2331720" cy="456233"/>
          </a:xfrm>
          <a:prstGeom prst="rect">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19" name="Table 18">
            <a:extLst>
              <a:ext uri="{FF2B5EF4-FFF2-40B4-BE49-F238E27FC236}">
                <a16:creationId xmlns:a16="http://schemas.microsoft.com/office/drawing/2014/main" id="{9E6D8ADD-C708-1E44-BF2C-09637586DD67}"/>
              </a:ext>
            </a:extLst>
          </p:cNvPr>
          <p:cNvGraphicFramePr>
            <a:graphicFrameLocks noGrp="1"/>
          </p:cNvGraphicFramePr>
          <p:nvPr>
            <p:extLst>
              <p:ext uri="{D42A27DB-BD31-4B8C-83A1-F6EECF244321}">
                <p14:modId xmlns:p14="http://schemas.microsoft.com/office/powerpoint/2010/main" val="228367436"/>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dirty="0">
                          <a:latin typeface="Franklin Gothic Book" panose="020B0503020102020204" pitchFamily="34" charset="0"/>
                        </a:rPr>
                        <a:t>observed relations</a:t>
                      </a:r>
                      <a:endParaRPr lang="en-US" sz="1400"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259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9BE8870A-D930-5643-B9C0-3F2BA1572466}"/>
              </a:ext>
            </a:extLst>
          </p:cNvPr>
          <p:cNvSpPr txBox="1">
            <a:spLocks/>
          </p:cNvSpPr>
          <p:nvPr/>
        </p:nvSpPr>
        <p:spPr>
          <a:xfrm>
            <a:off x="628650" y="2226469"/>
            <a:ext cx="5301095" cy="3166859"/>
          </a:xfrm>
          <a:prstGeom prst="rect">
            <a:avLst/>
          </a:prstGeom>
          <a:solidFill>
            <a:schemeClr val="bg1"/>
          </a:solidFill>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5763" indent="-385763">
              <a:buFont typeface="+mj-lt"/>
              <a:buAutoNum type="arabicPeriod" startAt="2"/>
            </a:pPr>
            <a:r>
              <a:rPr lang="en-US" sz="2600" dirty="0">
                <a:latin typeface="Franklin Gothic Book" charset="0"/>
                <a:ea typeface="Franklin Gothic Book" charset="0"/>
                <a:cs typeface="Franklin Gothic Book" charset="0"/>
              </a:rPr>
              <a:t>There could be alternate representations for the same claim</a:t>
            </a:r>
          </a:p>
        </p:txBody>
      </p:sp>
      <p:sp>
        <p:nvSpPr>
          <p:cNvPr id="2" name="Title 1">
            <a:extLst>
              <a:ext uri="{FF2B5EF4-FFF2-40B4-BE49-F238E27FC236}">
                <a16:creationId xmlns:a16="http://schemas.microsoft.com/office/drawing/2014/main" id="{AC390317-662C-4B43-8175-51B0EF5C1B9C}"/>
              </a:ext>
            </a:extLst>
          </p:cNvPr>
          <p:cNvSpPr>
            <a:spLocks noGrp="1"/>
          </p:cNvSpPr>
          <p:nvPr>
            <p:ph type="title"/>
          </p:nvPr>
        </p:nvSpPr>
        <p:spPr/>
        <p:txBody>
          <a:bodyPr/>
          <a:lstStyle/>
          <a:p>
            <a:r>
              <a:rPr lang="en-US" dirty="0"/>
              <a:t>Relationships observed in data</a:t>
            </a:r>
          </a:p>
        </p:txBody>
      </p:sp>
      <p:sp>
        <p:nvSpPr>
          <p:cNvPr id="4" name="Slide Number Placeholder 3">
            <a:extLst>
              <a:ext uri="{FF2B5EF4-FFF2-40B4-BE49-F238E27FC236}">
                <a16:creationId xmlns:a16="http://schemas.microsoft.com/office/drawing/2014/main" id="{4A44B1DA-E843-A94A-8ACD-04B5C1FAF672}"/>
              </a:ext>
            </a:extLst>
          </p:cNvPr>
          <p:cNvSpPr>
            <a:spLocks noGrp="1"/>
          </p:cNvSpPr>
          <p:nvPr>
            <p:ph type="sldNum" sz="quarter" idx="12"/>
          </p:nvPr>
        </p:nvSpPr>
        <p:spPr/>
        <p:txBody>
          <a:bodyPr/>
          <a:lstStyle/>
          <a:p>
            <a:fld id="{D16E8644-56AA-684B-9DBC-ADA31CD241C1}" type="slidenum">
              <a:rPr lang="en-US" smtClean="0"/>
              <a:t>5</a:t>
            </a:fld>
            <a:endParaRPr lang="en-US"/>
          </a:p>
        </p:txBody>
      </p:sp>
      <p:pic>
        <p:nvPicPr>
          <p:cNvPr id="6" name="Content Placeholder 3">
            <a:extLst>
              <a:ext uri="{FF2B5EF4-FFF2-40B4-BE49-F238E27FC236}">
                <a16:creationId xmlns:a16="http://schemas.microsoft.com/office/drawing/2014/main" id="{8743C506-11A7-0442-9C57-FC923A06AC73}"/>
              </a:ext>
            </a:extLst>
          </p:cNvPr>
          <p:cNvPicPr>
            <a:picLocks noChangeAspect="1"/>
          </p:cNvPicPr>
          <p:nvPr/>
        </p:nvPicPr>
        <p:blipFill rotWithShape="1">
          <a:blip r:embed="rId3">
            <a:extLst>
              <a:ext uri="{28A0092B-C50C-407E-A947-70E740481C1C}">
                <a14:useLocalDpi xmlns:a14="http://schemas.microsoft.com/office/drawing/2010/main" val="0"/>
              </a:ext>
            </a:extLst>
          </a:blip>
          <a:srcRect r="64922"/>
          <a:stretch/>
        </p:blipFill>
        <p:spPr>
          <a:xfrm>
            <a:off x="6057901" y="2333625"/>
            <a:ext cx="2457449" cy="2819517"/>
          </a:xfrm>
          <a:prstGeom prst="rect">
            <a:avLst/>
          </a:prstGeom>
        </p:spPr>
      </p:pic>
      <p:sp>
        <p:nvSpPr>
          <p:cNvPr id="7" name="Rectangle 6">
            <a:extLst>
              <a:ext uri="{FF2B5EF4-FFF2-40B4-BE49-F238E27FC236}">
                <a16:creationId xmlns:a16="http://schemas.microsoft.com/office/drawing/2014/main" id="{77D7DD6F-D4BA-6A4F-A6E8-4F05D222BBCE}"/>
              </a:ext>
            </a:extLst>
          </p:cNvPr>
          <p:cNvSpPr/>
          <p:nvPr/>
        </p:nvSpPr>
        <p:spPr>
          <a:xfrm>
            <a:off x="6159246" y="3086100"/>
            <a:ext cx="2331720" cy="990600"/>
          </a:xfrm>
          <a:prstGeom prst="rect">
            <a:avLst/>
          </a:prstGeom>
          <a:solidFill>
            <a:schemeClr val="accent6">
              <a:lumMod val="20000"/>
              <a:lumOff val="80000"/>
              <a:alpha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Rectangle 7">
            <a:extLst>
              <a:ext uri="{FF2B5EF4-FFF2-40B4-BE49-F238E27FC236}">
                <a16:creationId xmlns:a16="http://schemas.microsoft.com/office/drawing/2014/main" id="{D478982F-F331-C549-92AD-549583851F6E}"/>
              </a:ext>
            </a:extLst>
          </p:cNvPr>
          <p:cNvSpPr/>
          <p:nvPr/>
        </p:nvSpPr>
        <p:spPr>
          <a:xfrm>
            <a:off x="6181725" y="4076700"/>
            <a:ext cx="2311146" cy="990600"/>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 name="Rectangle 8">
            <a:extLst>
              <a:ext uri="{FF2B5EF4-FFF2-40B4-BE49-F238E27FC236}">
                <a16:creationId xmlns:a16="http://schemas.microsoft.com/office/drawing/2014/main" id="{D755EBA5-1850-C948-865E-61C66748B8BB}"/>
              </a:ext>
            </a:extLst>
          </p:cNvPr>
          <p:cNvSpPr/>
          <p:nvPr/>
        </p:nvSpPr>
        <p:spPr>
          <a:xfrm>
            <a:off x="6164852" y="2620342"/>
            <a:ext cx="2331720" cy="456233"/>
          </a:xfrm>
          <a:prstGeom prst="rect">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1" name="Picture 2" descr="https://lh3.googleusercontent.com/ME-ZjoTv85VrsdC9s_gqAs7B5D5Wquo5plcyJ1oA5iHjoWvq9h8GGxeshbSR9yBmjFoVJ-YtcKzDeqavGcCQaWLgxsZyq6J3CXj0CJ_hrmRT3uY4O9AGJ5-wIZ7KhIu0y9KGMVcGouM">
            <a:extLst>
              <a:ext uri="{FF2B5EF4-FFF2-40B4-BE49-F238E27FC236}">
                <a16:creationId xmlns:a16="http://schemas.microsoft.com/office/drawing/2014/main" id="{22464365-1341-024A-82C9-F7804434767B}"/>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2738301" y="3604536"/>
            <a:ext cx="1770814" cy="1788792"/>
          </a:xfrm>
          <a:prstGeom prst="rect">
            <a:avLst/>
          </a:prstGeom>
          <a:noFill/>
          <a:effectLst>
            <a:outerShdw dist="50800" sx="1000" sy="1000" algn="ctr" rotWithShape="0">
              <a:srgbClr val="000000"/>
            </a:outerShdw>
          </a:effectLst>
        </p:spPr>
      </p:pic>
      <p:sp>
        <p:nvSpPr>
          <p:cNvPr id="12" name="Rectangle 11">
            <a:extLst>
              <a:ext uri="{FF2B5EF4-FFF2-40B4-BE49-F238E27FC236}">
                <a16:creationId xmlns:a16="http://schemas.microsoft.com/office/drawing/2014/main" id="{CD3DBEE0-75DA-614C-A464-5871F722ACF3}"/>
              </a:ext>
            </a:extLst>
          </p:cNvPr>
          <p:cNvSpPr/>
          <p:nvPr/>
        </p:nvSpPr>
        <p:spPr>
          <a:xfrm>
            <a:off x="2619428" y="3925595"/>
            <a:ext cx="1392348" cy="218030"/>
          </a:xfrm>
          <a:prstGeom prst="rect">
            <a:avLst/>
          </a:prstGeom>
          <a:solidFill>
            <a:srgbClr val="CFD5EA"/>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Franklin Gothic Book" charset="0"/>
                <a:ea typeface="Franklin Gothic Book" charset="0"/>
                <a:cs typeface="Franklin Gothic Book" charset="0"/>
              </a:rPr>
              <a:t>520 Madison Avenue</a:t>
            </a:r>
          </a:p>
        </p:txBody>
      </p:sp>
      <p:sp>
        <p:nvSpPr>
          <p:cNvPr id="13" name="Rectangle 12">
            <a:extLst>
              <a:ext uri="{FF2B5EF4-FFF2-40B4-BE49-F238E27FC236}">
                <a16:creationId xmlns:a16="http://schemas.microsoft.com/office/drawing/2014/main" id="{AC5DA670-9BF4-2542-B376-C4A7F330455F}"/>
              </a:ext>
            </a:extLst>
          </p:cNvPr>
          <p:cNvSpPr/>
          <p:nvPr/>
        </p:nvSpPr>
        <p:spPr>
          <a:xfrm>
            <a:off x="3638998" y="4464684"/>
            <a:ext cx="1208357" cy="170855"/>
          </a:xfrm>
          <a:prstGeom prst="rect">
            <a:avLst/>
          </a:prstGeom>
          <a:solidFill>
            <a:schemeClr val="accent1">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Franklin Gothic Book" charset="0"/>
                <a:ea typeface="Franklin Gothic Book" charset="0"/>
                <a:cs typeface="Franklin Gothic Book" charset="0"/>
              </a:rPr>
              <a:t>11 East 53</a:t>
            </a:r>
            <a:r>
              <a:rPr lang="en-US" sz="1050" baseline="30000" dirty="0">
                <a:latin typeface="Franklin Gothic Book" charset="0"/>
                <a:ea typeface="Franklin Gothic Book" charset="0"/>
                <a:cs typeface="Franklin Gothic Book" charset="0"/>
              </a:rPr>
              <a:t>rd</a:t>
            </a:r>
            <a:r>
              <a:rPr lang="en-US" sz="1050" dirty="0">
                <a:latin typeface="Franklin Gothic Book" charset="0"/>
                <a:ea typeface="Franklin Gothic Book" charset="0"/>
                <a:cs typeface="Franklin Gothic Book" charset="0"/>
              </a:rPr>
              <a:t> St</a:t>
            </a:r>
          </a:p>
        </p:txBody>
      </p:sp>
      <p:sp>
        <p:nvSpPr>
          <p:cNvPr id="14" name="TextBox 13">
            <a:extLst>
              <a:ext uri="{FF2B5EF4-FFF2-40B4-BE49-F238E27FC236}">
                <a16:creationId xmlns:a16="http://schemas.microsoft.com/office/drawing/2014/main" id="{CA4DA0EA-F438-C047-B650-DFEB88442940}"/>
              </a:ext>
            </a:extLst>
          </p:cNvPr>
          <p:cNvSpPr txBox="1"/>
          <p:nvPr/>
        </p:nvSpPr>
        <p:spPr>
          <a:xfrm>
            <a:off x="1852334" y="5433668"/>
            <a:ext cx="3542747" cy="338554"/>
          </a:xfrm>
          <a:prstGeom prst="rect">
            <a:avLst/>
          </a:prstGeom>
          <a:noFill/>
        </p:spPr>
        <p:txBody>
          <a:bodyPr wrap="square" rtlCol="0">
            <a:spAutoFit/>
          </a:bodyPr>
          <a:lstStyle/>
          <a:p>
            <a:pPr algn="ctr"/>
            <a:r>
              <a:rPr lang="en-US" sz="1600" dirty="0">
                <a:latin typeface="Franklin Gothic Book" charset="0"/>
                <a:ea typeface="Franklin Gothic Book" charset="0"/>
                <a:cs typeface="Franklin Gothic Book" charset="0"/>
              </a:rPr>
              <a:t>Represent the same physical location!</a:t>
            </a:r>
          </a:p>
        </p:txBody>
      </p:sp>
      <p:graphicFrame>
        <p:nvGraphicFramePr>
          <p:cNvPr id="15" name="Table 14">
            <a:extLst>
              <a:ext uri="{FF2B5EF4-FFF2-40B4-BE49-F238E27FC236}">
                <a16:creationId xmlns:a16="http://schemas.microsoft.com/office/drawing/2014/main" id="{FF8F39CE-B93D-DC41-9FFD-2A1C11103D57}"/>
              </a:ext>
            </a:extLst>
          </p:cNvPr>
          <p:cNvGraphicFramePr>
            <a:graphicFrameLocks noGrp="1"/>
          </p:cNvGraphicFramePr>
          <p:nvPr>
            <p:extLst>
              <p:ext uri="{D42A27DB-BD31-4B8C-83A1-F6EECF244321}">
                <p14:modId xmlns:p14="http://schemas.microsoft.com/office/powerpoint/2010/main" val="101806671"/>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dirty="0">
                          <a:latin typeface="Franklin Gothic Book" panose="020B0503020102020204" pitchFamily="34" charset="0"/>
                        </a:rPr>
                        <a:t>observed relations</a:t>
                      </a:r>
                      <a:endParaRPr lang="en-US" sz="1400"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78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A32D-F820-9B47-A416-9C21433AEC37}"/>
              </a:ext>
            </a:extLst>
          </p:cNvPr>
          <p:cNvSpPr>
            <a:spLocks noGrp="1"/>
          </p:cNvSpPr>
          <p:nvPr>
            <p:ph type="title"/>
          </p:nvPr>
        </p:nvSpPr>
        <p:spPr/>
        <p:txBody>
          <a:bodyPr/>
          <a:lstStyle/>
          <a:p>
            <a:r>
              <a:rPr lang="en-US" dirty="0"/>
              <a:t>Integrity constraints on claim correctness</a:t>
            </a:r>
          </a:p>
        </p:txBody>
      </p:sp>
      <p:sp>
        <p:nvSpPr>
          <p:cNvPr id="4" name="Slide Number Placeholder 3">
            <a:extLst>
              <a:ext uri="{FF2B5EF4-FFF2-40B4-BE49-F238E27FC236}">
                <a16:creationId xmlns:a16="http://schemas.microsoft.com/office/drawing/2014/main" id="{ED5F801F-35F0-6E46-A268-6F6595574501}"/>
              </a:ext>
            </a:extLst>
          </p:cNvPr>
          <p:cNvSpPr>
            <a:spLocks noGrp="1"/>
          </p:cNvSpPr>
          <p:nvPr>
            <p:ph type="sldNum" sz="quarter" idx="12"/>
          </p:nvPr>
        </p:nvSpPr>
        <p:spPr/>
        <p:txBody>
          <a:bodyPr/>
          <a:lstStyle/>
          <a:p>
            <a:fld id="{D16E8644-56AA-684B-9DBC-ADA31CD241C1}" type="slidenum">
              <a:rPr lang="en-US" smtClean="0"/>
              <a:t>6</a:t>
            </a:fld>
            <a:endParaRPr lang="en-US"/>
          </a:p>
        </p:txBody>
      </p:sp>
      <p:sp>
        <p:nvSpPr>
          <p:cNvPr id="5" name="Content Placeholder 2">
            <a:extLst>
              <a:ext uri="{FF2B5EF4-FFF2-40B4-BE49-F238E27FC236}">
                <a16:creationId xmlns:a16="http://schemas.microsoft.com/office/drawing/2014/main" id="{BE580327-4520-3C45-9E93-5663F9FA335D}"/>
              </a:ext>
            </a:extLst>
          </p:cNvPr>
          <p:cNvSpPr>
            <a:spLocks noGrp="1"/>
          </p:cNvSpPr>
          <p:nvPr>
            <p:ph idx="1"/>
          </p:nvPr>
        </p:nvSpPr>
        <p:spPr>
          <a:xfrm>
            <a:off x="628650" y="2226470"/>
            <a:ext cx="5259532" cy="1291646"/>
          </a:xfrm>
        </p:spPr>
        <p:txBody>
          <a:bodyPr>
            <a:normAutofit/>
          </a:bodyPr>
          <a:lstStyle/>
          <a:p>
            <a:pPr marL="385763" indent="-385763">
              <a:buFont typeface="+mj-lt"/>
              <a:buAutoNum type="arabicPeriod" startAt="3"/>
            </a:pPr>
            <a:r>
              <a:rPr lang="en-US" dirty="0">
                <a:latin typeface="Franklin Gothic Book" charset="0"/>
                <a:ea typeface="Franklin Gothic Book" charset="0"/>
                <a:cs typeface="Franklin Gothic Book" charset="0"/>
              </a:rPr>
              <a:t>Correctness of a claim may support that of another or, contradict another claim</a:t>
            </a:r>
          </a:p>
        </p:txBody>
      </p:sp>
      <p:pic>
        <p:nvPicPr>
          <p:cNvPr id="6" name="Content Placeholder 3">
            <a:extLst>
              <a:ext uri="{FF2B5EF4-FFF2-40B4-BE49-F238E27FC236}">
                <a16:creationId xmlns:a16="http://schemas.microsoft.com/office/drawing/2014/main" id="{FFDEA1B3-90DB-3842-8EB3-429D7B6DEB0E}"/>
              </a:ext>
            </a:extLst>
          </p:cNvPr>
          <p:cNvPicPr>
            <a:picLocks noChangeAspect="1"/>
          </p:cNvPicPr>
          <p:nvPr/>
        </p:nvPicPr>
        <p:blipFill rotWithShape="1">
          <a:blip r:embed="rId2">
            <a:extLst>
              <a:ext uri="{28A0092B-C50C-407E-A947-70E740481C1C}">
                <a14:useLocalDpi xmlns:a14="http://schemas.microsoft.com/office/drawing/2010/main" val="0"/>
              </a:ext>
            </a:extLst>
          </a:blip>
          <a:srcRect r="64922"/>
          <a:stretch/>
        </p:blipFill>
        <p:spPr>
          <a:xfrm>
            <a:off x="6057901" y="2333625"/>
            <a:ext cx="2457449" cy="2819517"/>
          </a:xfrm>
          <a:prstGeom prst="rect">
            <a:avLst/>
          </a:prstGeom>
        </p:spPr>
      </p:pic>
      <p:sp>
        <p:nvSpPr>
          <p:cNvPr id="7" name="Rectangle 6">
            <a:extLst>
              <a:ext uri="{FF2B5EF4-FFF2-40B4-BE49-F238E27FC236}">
                <a16:creationId xmlns:a16="http://schemas.microsoft.com/office/drawing/2014/main" id="{8CC5003F-8111-A048-A85D-50DCEA55BF41}"/>
              </a:ext>
            </a:extLst>
          </p:cNvPr>
          <p:cNvSpPr/>
          <p:nvPr/>
        </p:nvSpPr>
        <p:spPr>
          <a:xfrm>
            <a:off x="6159246" y="3086100"/>
            <a:ext cx="2331720" cy="990600"/>
          </a:xfrm>
          <a:prstGeom prst="rect">
            <a:avLst/>
          </a:prstGeom>
          <a:solidFill>
            <a:schemeClr val="accent6">
              <a:lumMod val="20000"/>
              <a:lumOff val="80000"/>
              <a:alpha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Rectangle 7">
            <a:extLst>
              <a:ext uri="{FF2B5EF4-FFF2-40B4-BE49-F238E27FC236}">
                <a16:creationId xmlns:a16="http://schemas.microsoft.com/office/drawing/2014/main" id="{D0F518B1-2943-6C47-9635-A909BB6CF2A8}"/>
              </a:ext>
            </a:extLst>
          </p:cNvPr>
          <p:cNvSpPr/>
          <p:nvPr/>
        </p:nvSpPr>
        <p:spPr>
          <a:xfrm>
            <a:off x="6181725" y="4076700"/>
            <a:ext cx="2311146" cy="990600"/>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 name="Rectangle 8">
            <a:extLst>
              <a:ext uri="{FF2B5EF4-FFF2-40B4-BE49-F238E27FC236}">
                <a16:creationId xmlns:a16="http://schemas.microsoft.com/office/drawing/2014/main" id="{75872F36-1422-0744-A643-E20BCF409405}"/>
              </a:ext>
            </a:extLst>
          </p:cNvPr>
          <p:cNvSpPr/>
          <p:nvPr/>
        </p:nvSpPr>
        <p:spPr>
          <a:xfrm>
            <a:off x="6164852" y="2620342"/>
            <a:ext cx="2331720" cy="456233"/>
          </a:xfrm>
          <a:prstGeom prst="rect">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Rectangle 9">
            <a:extLst>
              <a:ext uri="{FF2B5EF4-FFF2-40B4-BE49-F238E27FC236}">
                <a16:creationId xmlns:a16="http://schemas.microsoft.com/office/drawing/2014/main" id="{C6EF28BE-15AF-4743-BBBD-EC148B6F6D89}"/>
              </a:ext>
            </a:extLst>
          </p:cNvPr>
          <p:cNvSpPr/>
          <p:nvPr/>
        </p:nvSpPr>
        <p:spPr>
          <a:xfrm>
            <a:off x="860156" y="3581400"/>
            <a:ext cx="4572000" cy="1323439"/>
          </a:xfrm>
          <a:prstGeom prst="rect">
            <a:avLst/>
          </a:prstGeom>
        </p:spPr>
        <p:txBody>
          <a:bodyPr>
            <a:spAutoFit/>
          </a:bodyPr>
          <a:lstStyle/>
          <a:p>
            <a:pPr marL="734616" indent="-132160">
              <a:spcBef>
                <a:spcPts val="900"/>
              </a:spcBef>
              <a:spcAft>
                <a:spcPts val="900"/>
              </a:spcAft>
              <a:buFont typeface=".AppleSystemUIFont" charset="-120"/>
              <a:buChar char="-"/>
            </a:pPr>
            <a:r>
              <a:rPr lang="en-US" sz="2000" dirty="0">
                <a:latin typeface="Franklin Gothic Book" charset="0"/>
                <a:ea typeface="Franklin Gothic Book" charset="0"/>
                <a:cs typeface="Franklin Gothic Book" charset="0"/>
              </a:rPr>
              <a:t> If ‘</a:t>
            </a:r>
            <a:r>
              <a:rPr lang="en-US" sz="2000" dirty="0">
                <a:solidFill>
                  <a:schemeClr val="accent2">
                    <a:lumMod val="75000"/>
                  </a:schemeClr>
                </a:solidFill>
                <a:latin typeface="Franklin Gothic Book" charset="0"/>
                <a:ea typeface="Franklin Gothic Book" charset="0"/>
                <a:cs typeface="Franklin Gothic Book" charset="0"/>
              </a:rPr>
              <a:t>745 9</a:t>
            </a:r>
            <a:r>
              <a:rPr lang="en-US" sz="2000" baseline="30000" dirty="0">
                <a:solidFill>
                  <a:schemeClr val="accent2">
                    <a:lumMod val="75000"/>
                  </a:schemeClr>
                </a:solidFill>
                <a:latin typeface="Franklin Gothic Book" charset="0"/>
                <a:ea typeface="Franklin Gothic Book" charset="0"/>
                <a:cs typeface="Franklin Gothic Book" charset="0"/>
              </a:rPr>
              <a:t>th</a:t>
            </a:r>
            <a:r>
              <a:rPr lang="en-US" sz="2000" dirty="0">
                <a:solidFill>
                  <a:schemeClr val="accent2">
                    <a:lumMod val="75000"/>
                  </a:schemeClr>
                </a:solidFill>
                <a:latin typeface="Franklin Gothic Book" charset="0"/>
                <a:ea typeface="Franklin Gothic Book" charset="0"/>
                <a:cs typeface="Franklin Gothic Book" charset="0"/>
              </a:rPr>
              <a:t> Avenue</a:t>
            </a:r>
            <a:r>
              <a:rPr lang="en-US" sz="2000" dirty="0">
                <a:latin typeface="Franklin Gothic Book" charset="0"/>
                <a:ea typeface="Franklin Gothic Book" charset="0"/>
                <a:cs typeface="Franklin Gothic Book" charset="0"/>
              </a:rPr>
              <a:t>’ is not a part of the ‘</a:t>
            </a:r>
            <a:r>
              <a:rPr lang="en-US" sz="2000" dirty="0">
                <a:solidFill>
                  <a:schemeClr val="accent1">
                    <a:lumMod val="75000"/>
                  </a:schemeClr>
                </a:solidFill>
                <a:latin typeface="Franklin Gothic Book" charset="0"/>
                <a:ea typeface="Franklin Gothic Book" charset="0"/>
                <a:cs typeface="Franklin Gothic Book" charset="0"/>
              </a:rPr>
              <a:t>Midtown East</a:t>
            </a:r>
            <a:r>
              <a:rPr lang="en-US" sz="2000" dirty="0">
                <a:latin typeface="Franklin Gothic Book" charset="0"/>
                <a:ea typeface="Franklin Gothic Book" charset="0"/>
                <a:cs typeface="Franklin Gothic Book" charset="0"/>
              </a:rPr>
              <a:t>’ neighborhood, then both the claims cannot be be simultaneously correct</a:t>
            </a:r>
          </a:p>
        </p:txBody>
      </p:sp>
      <p:sp>
        <p:nvSpPr>
          <p:cNvPr id="11" name="Rectangle 10">
            <a:extLst>
              <a:ext uri="{FF2B5EF4-FFF2-40B4-BE49-F238E27FC236}">
                <a16:creationId xmlns:a16="http://schemas.microsoft.com/office/drawing/2014/main" id="{F68F930A-B33E-A94D-8686-855CA629E6A1}"/>
              </a:ext>
            </a:extLst>
          </p:cNvPr>
          <p:cNvSpPr/>
          <p:nvPr/>
        </p:nvSpPr>
        <p:spPr>
          <a:xfrm>
            <a:off x="860156" y="4842926"/>
            <a:ext cx="4572000" cy="1323439"/>
          </a:xfrm>
          <a:prstGeom prst="rect">
            <a:avLst/>
          </a:prstGeom>
        </p:spPr>
        <p:txBody>
          <a:bodyPr>
            <a:spAutoFit/>
          </a:bodyPr>
          <a:lstStyle/>
          <a:p>
            <a:pPr marL="734616" indent="-132160">
              <a:spcBef>
                <a:spcPts val="900"/>
              </a:spcBef>
              <a:spcAft>
                <a:spcPts val="900"/>
              </a:spcAft>
              <a:buFont typeface=".AppleSystemUIFont" charset="-120"/>
              <a:buChar char="-"/>
            </a:pPr>
            <a:r>
              <a:rPr lang="en-US" sz="2000" dirty="0">
                <a:latin typeface="Franklin Gothic Book" charset="0"/>
                <a:ea typeface="Franklin Gothic Book" charset="0"/>
                <a:cs typeface="Franklin Gothic Book" charset="0"/>
              </a:rPr>
              <a:t>If ‘</a:t>
            </a:r>
            <a:r>
              <a:rPr lang="en-US" sz="2000" dirty="0">
                <a:solidFill>
                  <a:srgbClr val="C00000"/>
                </a:solidFill>
                <a:latin typeface="Franklin Gothic Book" charset="0"/>
                <a:ea typeface="Franklin Gothic Book" charset="0"/>
                <a:cs typeface="Franklin Gothic Book" charset="0"/>
              </a:rPr>
              <a:t>Flatiron</a:t>
            </a:r>
            <a:r>
              <a:rPr lang="en-US" sz="2000" dirty="0">
                <a:latin typeface="Franklin Gothic Book" charset="0"/>
                <a:ea typeface="Franklin Gothic Book" charset="0"/>
                <a:cs typeface="Franklin Gothic Book" charset="0"/>
              </a:rPr>
              <a:t>’ is correct,  ‘</a:t>
            </a:r>
            <a:r>
              <a:rPr lang="en-US" sz="2000" dirty="0">
                <a:solidFill>
                  <a:srgbClr val="7030A0"/>
                </a:solidFill>
                <a:latin typeface="Franklin Gothic Book" charset="0"/>
                <a:ea typeface="Franklin Gothic Book" charset="0"/>
                <a:cs typeface="Franklin Gothic Book" charset="0"/>
              </a:rPr>
              <a:t>Flatiron/Union Square</a:t>
            </a:r>
            <a:r>
              <a:rPr lang="en-US" sz="2000" dirty="0">
                <a:latin typeface="Franklin Gothic Book" charset="0"/>
                <a:ea typeface="Franklin Gothic Book" charset="0"/>
                <a:cs typeface="Franklin Gothic Book" charset="0"/>
              </a:rPr>
              <a:t>’ and ‘</a:t>
            </a:r>
            <a:r>
              <a:rPr lang="en-US" sz="2000" dirty="0">
                <a:solidFill>
                  <a:srgbClr val="7030A0"/>
                </a:solidFill>
                <a:latin typeface="Franklin Gothic Book" charset="0"/>
                <a:ea typeface="Franklin Gothic Book" charset="0"/>
                <a:cs typeface="Franklin Gothic Book" charset="0"/>
              </a:rPr>
              <a:t>Gramercy/Flatiron</a:t>
            </a:r>
            <a:r>
              <a:rPr lang="en-US" sz="2000" dirty="0">
                <a:latin typeface="Franklin Gothic Book" charset="0"/>
                <a:ea typeface="Franklin Gothic Book" charset="0"/>
                <a:cs typeface="Franklin Gothic Book" charset="0"/>
              </a:rPr>
              <a:t>’ should also be correct</a:t>
            </a:r>
          </a:p>
        </p:txBody>
      </p:sp>
      <p:graphicFrame>
        <p:nvGraphicFramePr>
          <p:cNvPr id="12" name="Table 11">
            <a:extLst>
              <a:ext uri="{FF2B5EF4-FFF2-40B4-BE49-F238E27FC236}">
                <a16:creationId xmlns:a16="http://schemas.microsoft.com/office/drawing/2014/main" id="{C80A1EB8-0870-954D-88E3-D322E112C455}"/>
              </a:ext>
            </a:extLst>
          </p:cNvPr>
          <p:cNvGraphicFramePr>
            <a:graphicFrameLocks noGrp="1"/>
          </p:cNvGraphicFramePr>
          <p:nvPr>
            <p:extLst>
              <p:ext uri="{D42A27DB-BD31-4B8C-83A1-F6EECF244321}">
                <p14:modId xmlns:p14="http://schemas.microsoft.com/office/powerpoint/2010/main" val="101806671"/>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dirty="0">
                          <a:latin typeface="Franklin Gothic Book" panose="020B0503020102020204" pitchFamily="34" charset="0"/>
                        </a:rPr>
                        <a:t>observed relations</a:t>
                      </a:r>
                      <a:endParaRPr lang="en-US" sz="1400"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656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A830-7022-444C-A3B8-721C6A016F38}"/>
              </a:ext>
            </a:extLst>
          </p:cNvPr>
          <p:cNvSpPr>
            <a:spLocks noGrp="1"/>
          </p:cNvSpPr>
          <p:nvPr>
            <p:ph type="title"/>
          </p:nvPr>
        </p:nvSpPr>
        <p:spPr/>
        <p:txBody>
          <a:bodyPr/>
          <a:lstStyle/>
          <a:p>
            <a:r>
              <a:rPr lang="en-US" dirty="0"/>
              <a:t>Likelihood of claim correctness</a:t>
            </a:r>
          </a:p>
        </p:txBody>
      </p:sp>
      <p:sp>
        <p:nvSpPr>
          <p:cNvPr id="4" name="Slide Number Placeholder 3">
            <a:extLst>
              <a:ext uri="{FF2B5EF4-FFF2-40B4-BE49-F238E27FC236}">
                <a16:creationId xmlns:a16="http://schemas.microsoft.com/office/drawing/2014/main" id="{632282EF-7BDB-2547-BCF1-C1E7E022166E}"/>
              </a:ext>
            </a:extLst>
          </p:cNvPr>
          <p:cNvSpPr>
            <a:spLocks noGrp="1"/>
          </p:cNvSpPr>
          <p:nvPr>
            <p:ph type="sldNum" sz="quarter" idx="12"/>
          </p:nvPr>
        </p:nvSpPr>
        <p:spPr/>
        <p:txBody>
          <a:bodyPr/>
          <a:lstStyle/>
          <a:p>
            <a:fld id="{D16E8644-56AA-684B-9DBC-ADA31CD241C1}" type="slidenum">
              <a:rPr lang="en-US" smtClean="0"/>
              <a:t>7</a:t>
            </a:fld>
            <a:endParaRPr lang="en-US"/>
          </a:p>
        </p:txBody>
      </p:sp>
      <p:sp>
        <p:nvSpPr>
          <p:cNvPr id="5" name="Content Placeholder 2">
            <a:extLst>
              <a:ext uri="{FF2B5EF4-FFF2-40B4-BE49-F238E27FC236}">
                <a16:creationId xmlns:a16="http://schemas.microsoft.com/office/drawing/2014/main" id="{96D604E7-5302-D544-BEDB-00372367E446}"/>
              </a:ext>
            </a:extLst>
          </p:cNvPr>
          <p:cNvSpPr>
            <a:spLocks noGrp="1"/>
          </p:cNvSpPr>
          <p:nvPr>
            <p:ph idx="1"/>
          </p:nvPr>
        </p:nvSpPr>
        <p:spPr>
          <a:xfrm>
            <a:off x="628651" y="1704109"/>
            <a:ext cx="5506211" cy="4461164"/>
          </a:xfrm>
        </p:spPr>
        <p:txBody>
          <a:bodyPr>
            <a:normAutofit fontScale="92500" lnSpcReduction="10000"/>
          </a:bodyPr>
          <a:lstStyle/>
          <a:p>
            <a:pPr marL="385763" indent="-385763">
              <a:buFont typeface="+mj-lt"/>
              <a:buAutoNum type="arabicPeriod" startAt="4"/>
            </a:pPr>
            <a:r>
              <a:rPr lang="en-US" dirty="0">
                <a:latin typeface="Franklin Gothic Book" charset="0"/>
                <a:ea typeface="Franklin Gothic Book" charset="0"/>
                <a:cs typeface="Franklin Gothic Book" charset="0"/>
              </a:rPr>
              <a:t>Correctness probability produced by data fusion models may not reflect the true likelihood of a claim being correct.</a:t>
            </a:r>
          </a:p>
          <a:p>
            <a:pPr marL="0" indent="385763">
              <a:buNone/>
            </a:pPr>
            <a:endParaRPr lang="en-US" sz="2400" dirty="0">
              <a:latin typeface="Franklin Gothic Book" charset="0"/>
              <a:ea typeface="Franklin Gothic Book" charset="0"/>
              <a:cs typeface="Franklin Gothic Book" charset="0"/>
            </a:endParaRPr>
          </a:p>
          <a:p>
            <a:pPr marL="0" indent="171450">
              <a:buNone/>
            </a:pPr>
            <a:r>
              <a:rPr lang="en-US" sz="2400" dirty="0">
                <a:latin typeface="Franklin Gothic Book" charset="0"/>
                <a:ea typeface="Franklin Gothic Book" charset="0"/>
                <a:cs typeface="Franklin Gothic Book" charset="0"/>
              </a:rPr>
              <a:t>e.g., using TruthFinder</a:t>
            </a:r>
            <a:r>
              <a:rPr lang="en-US" sz="2400" baseline="30000" dirty="0">
                <a:latin typeface="Franklin Gothic Book" charset="0"/>
                <a:ea typeface="Franklin Gothic Book" charset="0"/>
                <a:cs typeface="Franklin Gothic Book" charset="0"/>
              </a:rPr>
              <a:t>2</a:t>
            </a:r>
            <a:r>
              <a:rPr lang="en-US" sz="2400" dirty="0">
                <a:latin typeface="Franklin Gothic Book" charset="0"/>
                <a:ea typeface="Franklin Gothic Book" charset="0"/>
                <a:cs typeface="Franklin Gothic Book" charset="0"/>
              </a:rPr>
              <a:t>, for item “</a:t>
            </a:r>
            <a:r>
              <a:rPr lang="en-US" sz="2400" i="1" dirty="0">
                <a:latin typeface="Franklin Gothic Book" charset="0"/>
                <a:ea typeface="Franklin Gothic Book" charset="0"/>
                <a:cs typeface="Franklin Gothic Book" charset="0"/>
              </a:rPr>
              <a:t>A voce”,</a:t>
            </a:r>
          </a:p>
          <a:p>
            <a:pPr marL="0" indent="385763">
              <a:buNone/>
            </a:pPr>
            <a:r>
              <a:rPr lang="en-US" sz="2400" i="1" dirty="0">
                <a:latin typeface="Franklin Gothic Book" charset="0"/>
                <a:ea typeface="Franklin Gothic Book" charset="0"/>
                <a:cs typeface="Franklin Gothic Book" charset="0"/>
              </a:rPr>
              <a:t>	</a:t>
            </a:r>
            <a:r>
              <a:rPr lang="en-US" sz="2400" dirty="0">
                <a:latin typeface="Franklin Gothic Book" charset="0"/>
                <a:ea typeface="Franklin Gothic Book" charset="0"/>
                <a:cs typeface="Franklin Gothic Book" charset="0"/>
              </a:rPr>
              <a:t>P(</a:t>
            </a:r>
            <a:r>
              <a:rPr lang="en-US" sz="2400" dirty="0">
                <a:solidFill>
                  <a:schemeClr val="accent1">
                    <a:lumMod val="75000"/>
                  </a:schemeClr>
                </a:solidFill>
                <a:latin typeface="Franklin Gothic Book" charset="0"/>
                <a:ea typeface="Franklin Gothic Book" charset="0"/>
                <a:cs typeface="Franklin Gothic Book" charset="0"/>
              </a:rPr>
              <a:t>41 Madison Avenue </a:t>
            </a:r>
            <a:r>
              <a:rPr lang="en-US" sz="2400" dirty="0">
                <a:latin typeface="Franklin Gothic Book" charset="0"/>
                <a:ea typeface="Franklin Gothic Book" charset="0"/>
                <a:cs typeface="Franklin Gothic Book" charset="0"/>
              </a:rPr>
              <a:t>= true) = 0.97</a:t>
            </a:r>
          </a:p>
          <a:p>
            <a:pPr marL="0" indent="385763">
              <a:buNone/>
            </a:pPr>
            <a:r>
              <a:rPr lang="en-US" sz="2400" dirty="0">
                <a:latin typeface="Franklin Gothic Book" charset="0"/>
                <a:ea typeface="Franklin Gothic Book" charset="0"/>
                <a:cs typeface="Franklin Gothic Book" charset="0"/>
              </a:rPr>
              <a:t>	P(</a:t>
            </a:r>
            <a:r>
              <a:rPr lang="en-US" sz="2400" dirty="0">
                <a:solidFill>
                  <a:schemeClr val="accent2">
                    <a:lumMod val="75000"/>
                  </a:schemeClr>
                </a:solidFill>
                <a:latin typeface="Franklin Gothic Book" charset="0"/>
                <a:ea typeface="Franklin Gothic Book" charset="0"/>
                <a:cs typeface="Franklin Gothic Book" charset="0"/>
              </a:rPr>
              <a:t>New York </a:t>
            </a:r>
            <a:r>
              <a:rPr lang="en-US" sz="2400" dirty="0">
                <a:latin typeface="Franklin Gothic Book" charset="0"/>
                <a:ea typeface="Franklin Gothic Book" charset="0"/>
                <a:cs typeface="Franklin Gothic Book" charset="0"/>
              </a:rPr>
              <a:t>= true) = 0.88</a:t>
            </a:r>
          </a:p>
          <a:p>
            <a:pPr marL="0" indent="385763">
              <a:buNone/>
            </a:pPr>
            <a:endParaRPr lang="en-US" sz="2400" dirty="0">
              <a:latin typeface="Franklin Gothic Book" charset="0"/>
              <a:ea typeface="Franklin Gothic Book" charset="0"/>
              <a:cs typeface="Franklin Gothic Book" charset="0"/>
            </a:endParaRPr>
          </a:p>
          <a:p>
            <a:pPr marL="385763" indent="0">
              <a:buNone/>
            </a:pPr>
            <a:r>
              <a:rPr lang="en-US" sz="2400" dirty="0">
                <a:latin typeface="Franklin Gothic Book" charset="0"/>
                <a:ea typeface="Franklin Gothic Book" charset="0"/>
                <a:cs typeface="Franklin Gothic Book" charset="0"/>
              </a:rPr>
              <a:t>However, in the ideal case, </a:t>
            </a:r>
          </a:p>
          <a:p>
            <a:pPr marL="385763" indent="0">
              <a:buNone/>
            </a:pPr>
            <a:r>
              <a:rPr lang="en-US" sz="2400" dirty="0">
                <a:latin typeface="Franklin Gothic Book" charset="0"/>
                <a:ea typeface="Franklin Gothic Book" charset="0"/>
                <a:cs typeface="Franklin Gothic Book" charset="0"/>
              </a:rPr>
              <a:t>	P(</a:t>
            </a:r>
            <a:r>
              <a:rPr lang="en-US" sz="2400" dirty="0">
                <a:solidFill>
                  <a:schemeClr val="accent2">
                    <a:lumMod val="75000"/>
                  </a:schemeClr>
                </a:solidFill>
                <a:latin typeface="Franklin Gothic Book" charset="0"/>
                <a:ea typeface="Franklin Gothic Book" charset="0"/>
                <a:cs typeface="Franklin Gothic Book" charset="0"/>
              </a:rPr>
              <a:t>New York</a:t>
            </a:r>
            <a:r>
              <a:rPr lang="en-US" sz="2400" dirty="0">
                <a:latin typeface="Franklin Gothic Book" charset="0"/>
                <a:ea typeface="Franklin Gothic Book" charset="0"/>
                <a:cs typeface="Franklin Gothic Book" charset="0"/>
              </a:rPr>
              <a:t>) &gt; P(</a:t>
            </a:r>
            <a:r>
              <a:rPr lang="en-US" sz="2400" dirty="0">
                <a:solidFill>
                  <a:schemeClr val="accent1">
                    <a:lumMod val="75000"/>
                  </a:schemeClr>
                </a:solidFill>
                <a:latin typeface="Franklin Gothic Book" charset="0"/>
                <a:ea typeface="Franklin Gothic Book" charset="0"/>
                <a:cs typeface="Franklin Gothic Book" charset="0"/>
              </a:rPr>
              <a:t>41 Madison Ave</a:t>
            </a:r>
            <a:r>
              <a:rPr lang="en-US" sz="2400" dirty="0">
                <a:latin typeface="Franklin Gothic Book" charset="0"/>
                <a:ea typeface="Franklin Gothic Book" charset="0"/>
                <a:cs typeface="Franklin Gothic Book" charset="0"/>
              </a:rPr>
              <a:t>)</a:t>
            </a:r>
          </a:p>
          <a:p>
            <a:endParaRPr lang="en-US" sz="2400" dirty="0"/>
          </a:p>
        </p:txBody>
      </p:sp>
      <p:pic>
        <p:nvPicPr>
          <p:cNvPr id="6" name="Content Placeholder 3">
            <a:extLst>
              <a:ext uri="{FF2B5EF4-FFF2-40B4-BE49-F238E27FC236}">
                <a16:creationId xmlns:a16="http://schemas.microsoft.com/office/drawing/2014/main" id="{864A3257-A9E2-304D-8B88-793F35EAF55B}"/>
              </a:ext>
            </a:extLst>
          </p:cNvPr>
          <p:cNvPicPr>
            <a:picLocks noChangeAspect="1"/>
          </p:cNvPicPr>
          <p:nvPr/>
        </p:nvPicPr>
        <p:blipFill rotWithShape="1">
          <a:blip r:embed="rId3">
            <a:extLst>
              <a:ext uri="{28A0092B-C50C-407E-A947-70E740481C1C}">
                <a14:useLocalDpi xmlns:a14="http://schemas.microsoft.com/office/drawing/2010/main" val="0"/>
              </a:ext>
            </a:extLst>
          </a:blip>
          <a:srcRect r="64922"/>
          <a:stretch/>
        </p:blipFill>
        <p:spPr>
          <a:xfrm>
            <a:off x="6057901" y="2333625"/>
            <a:ext cx="2457449" cy="2819517"/>
          </a:xfrm>
          <a:prstGeom prst="rect">
            <a:avLst/>
          </a:prstGeom>
        </p:spPr>
      </p:pic>
      <p:sp>
        <p:nvSpPr>
          <p:cNvPr id="7" name="Rectangle 6">
            <a:extLst>
              <a:ext uri="{FF2B5EF4-FFF2-40B4-BE49-F238E27FC236}">
                <a16:creationId xmlns:a16="http://schemas.microsoft.com/office/drawing/2014/main" id="{CE4E02FC-DFED-9149-A855-A783AFDE9526}"/>
              </a:ext>
            </a:extLst>
          </p:cNvPr>
          <p:cNvSpPr/>
          <p:nvPr/>
        </p:nvSpPr>
        <p:spPr>
          <a:xfrm>
            <a:off x="6159246" y="3086100"/>
            <a:ext cx="2331720" cy="990600"/>
          </a:xfrm>
          <a:prstGeom prst="rect">
            <a:avLst/>
          </a:prstGeom>
          <a:solidFill>
            <a:schemeClr val="accent6">
              <a:lumMod val="20000"/>
              <a:lumOff val="80000"/>
              <a:alpha val="5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Rectangle 7">
            <a:extLst>
              <a:ext uri="{FF2B5EF4-FFF2-40B4-BE49-F238E27FC236}">
                <a16:creationId xmlns:a16="http://schemas.microsoft.com/office/drawing/2014/main" id="{E5433CF7-908F-A24F-BEAC-5BFA34F8D6F5}"/>
              </a:ext>
            </a:extLst>
          </p:cNvPr>
          <p:cNvSpPr/>
          <p:nvPr/>
        </p:nvSpPr>
        <p:spPr>
          <a:xfrm>
            <a:off x="6181725" y="4076700"/>
            <a:ext cx="2311146" cy="990600"/>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 name="Rectangle 8">
            <a:extLst>
              <a:ext uri="{FF2B5EF4-FFF2-40B4-BE49-F238E27FC236}">
                <a16:creationId xmlns:a16="http://schemas.microsoft.com/office/drawing/2014/main" id="{9281B8AD-5B32-C749-9BE4-11E665E8CB83}"/>
              </a:ext>
            </a:extLst>
          </p:cNvPr>
          <p:cNvSpPr/>
          <p:nvPr/>
        </p:nvSpPr>
        <p:spPr>
          <a:xfrm>
            <a:off x="6164852" y="2620342"/>
            <a:ext cx="2331720" cy="456233"/>
          </a:xfrm>
          <a:prstGeom prst="rect">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TextBox 9">
            <a:extLst>
              <a:ext uri="{FF2B5EF4-FFF2-40B4-BE49-F238E27FC236}">
                <a16:creationId xmlns:a16="http://schemas.microsoft.com/office/drawing/2014/main" id="{BAE2F660-2425-A64B-9EF2-2885D42E819D}"/>
              </a:ext>
            </a:extLst>
          </p:cNvPr>
          <p:cNvSpPr txBox="1"/>
          <p:nvPr/>
        </p:nvSpPr>
        <p:spPr>
          <a:xfrm>
            <a:off x="628651" y="6285269"/>
            <a:ext cx="7219950" cy="246221"/>
          </a:xfrm>
          <a:prstGeom prst="rect">
            <a:avLst/>
          </a:prstGeom>
          <a:noFill/>
        </p:spPr>
        <p:txBody>
          <a:bodyPr wrap="square" rtlCol="0">
            <a:spAutoFit/>
          </a:bodyPr>
          <a:lstStyle/>
          <a:p>
            <a:pPr marL="228600" indent="-228600">
              <a:buFont typeface="+mj-lt"/>
              <a:buAutoNum type="arabicPeriod" startAt="2"/>
            </a:pPr>
            <a:r>
              <a:rPr lang="en-US" sz="1000" dirty="0">
                <a:solidFill>
                  <a:schemeClr val="bg2">
                    <a:lumMod val="50000"/>
                  </a:schemeClr>
                </a:solidFill>
                <a:latin typeface="Franklin Gothic Book" charset="0"/>
                <a:ea typeface="Franklin Gothic Book" charset="0"/>
                <a:cs typeface="Franklin Gothic Book" charset="0"/>
              </a:rPr>
              <a:t>X. Yin, J. Han, and P. S. Yu, “Truth discovery with multiple conflicting information providers on the web,” </a:t>
            </a:r>
            <a:r>
              <a:rPr lang="en-US" sz="1000" i="1" dirty="0">
                <a:solidFill>
                  <a:schemeClr val="bg2">
                    <a:lumMod val="50000"/>
                  </a:schemeClr>
                </a:solidFill>
                <a:latin typeface="Franklin Gothic Book" charset="0"/>
                <a:ea typeface="Franklin Gothic Book" charset="0"/>
                <a:cs typeface="Franklin Gothic Book" charset="0"/>
              </a:rPr>
              <a:t>TKDE</a:t>
            </a:r>
            <a:r>
              <a:rPr lang="en-US" sz="1000" dirty="0">
                <a:solidFill>
                  <a:schemeClr val="bg2">
                    <a:lumMod val="50000"/>
                  </a:schemeClr>
                </a:solidFill>
                <a:latin typeface="Franklin Gothic Book" charset="0"/>
                <a:ea typeface="Franklin Gothic Book" charset="0"/>
                <a:cs typeface="Franklin Gothic Book" charset="0"/>
              </a:rPr>
              <a:t>, 2008.</a:t>
            </a:r>
          </a:p>
        </p:txBody>
      </p:sp>
      <p:graphicFrame>
        <p:nvGraphicFramePr>
          <p:cNvPr id="11" name="Table 10">
            <a:extLst>
              <a:ext uri="{FF2B5EF4-FFF2-40B4-BE49-F238E27FC236}">
                <a16:creationId xmlns:a16="http://schemas.microsoft.com/office/drawing/2014/main" id="{3844D46D-8441-D74D-BDB1-FE9C8B895EF7}"/>
              </a:ext>
            </a:extLst>
          </p:cNvPr>
          <p:cNvGraphicFramePr>
            <a:graphicFrameLocks noGrp="1"/>
          </p:cNvGraphicFramePr>
          <p:nvPr>
            <p:extLst>
              <p:ext uri="{D42A27DB-BD31-4B8C-83A1-F6EECF244321}">
                <p14:modId xmlns:p14="http://schemas.microsoft.com/office/powerpoint/2010/main" val="101806671"/>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dirty="0">
                          <a:latin typeface="Franklin Gothic Book" panose="020B0503020102020204" pitchFamily="34" charset="0"/>
                        </a:rPr>
                        <a:t>observed relations</a:t>
                      </a:r>
                      <a:endParaRPr lang="en-US" sz="1400"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8524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FB17-4D9A-E64F-87E7-599671DD18EA}"/>
              </a:ext>
            </a:extLst>
          </p:cNvPr>
          <p:cNvSpPr>
            <a:spLocks noGrp="1"/>
          </p:cNvSpPr>
          <p:nvPr>
            <p:ph type="title"/>
          </p:nvPr>
        </p:nvSpPr>
        <p:spPr/>
        <p:txBody>
          <a:bodyPr/>
          <a:lstStyle/>
          <a:p>
            <a:r>
              <a:rPr lang="en-US" dirty="0"/>
              <a:t>How do existing fusion models consider claim relationships ?</a:t>
            </a:r>
          </a:p>
        </p:txBody>
      </p:sp>
      <p:sp>
        <p:nvSpPr>
          <p:cNvPr id="4" name="Slide Number Placeholder 3">
            <a:extLst>
              <a:ext uri="{FF2B5EF4-FFF2-40B4-BE49-F238E27FC236}">
                <a16:creationId xmlns:a16="http://schemas.microsoft.com/office/drawing/2014/main" id="{CA023D26-F1BE-534E-8D3A-68123977E27E}"/>
              </a:ext>
            </a:extLst>
          </p:cNvPr>
          <p:cNvSpPr>
            <a:spLocks noGrp="1"/>
          </p:cNvSpPr>
          <p:nvPr>
            <p:ph type="sldNum" sz="quarter" idx="12"/>
          </p:nvPr>
        </p:nvSpPr>
        <p:spPr/>
        <p:txBody>
          <a:bodyPr/>
          <a:lstStyle/>
          <a:p>
            <a:fld id="{D16E8644-56AA-684B-9DBC-ADA31CD241C1}" type="slidenum">
              <a:rPr lang="en-US" smtClean="0"/>
              <a:t>8</a:t>
            </a:fld>
            <a:endParaRPr lang="en-US"/>
          </a:p>
        </p:txBody>
      </p:sp>
      <p:graphicFrame>
        <p:nvGraphicFramePr>
          <p:cNvPr id="7" name="Table 6">
            <a:extLst>
              <a:ext uri="{FF2B5EF4-FFF2-40B4-BE49-F238E27FC236}">
                <a16:creationId xmlns:a16="http://schemas.microsoft.com/office/drawing/2014/main" id="{993EBF15-EE1D-4D44-88D6-8DB80D27D3BB}"/>
              </a:ext>
            </a:extLst>
          </p:cNvPr>
          <p:cNvGraphicFramePr>
            <a:graphicFrameLocks noGrp="1"/>
          </p:cNvGraphicFramePr>
          <p:nvPr>
            <p:extLst>
              <p:ext uri="{D42A27DB-BD31-4B8C-83A1-F6EECF244321}">
                <p14:modId xmlns:p14="http://schemas.microsoft.com/office/powerpoint/2010/main" val="3329445154"/>
              </p:ext>
            </p:extLst>
          </p:nvPr>
        </p:nvGraphicFramePr>
        <p:xfrm>
          <a:off x="995976" y="2022394"/>
          <a:ext cx="3260139" cy="3890033"/>
        </p:xfrm>
        <a:graphic>
          <a:graphicData uri="http://schemas.openxmlformats.org/drawingml/2006/table">
            <a:tbl>
              <a:tblPr firstRow="1" bandRow="1">
                <a:tableStyleId>{21E4AEA4-8DFA-4A89-87EB-49C32662AFE0}</a:tableStyleId>
              </a:tblPr>
              <a:tblGrid>
                <a:gridCol w="3260139">
                  <a:extLst>
                    <a:ext uri="{9D8B030D-6E8A-4147-A177-3AD203B41FA5}">
                      <a16:colId xmlns:a16="http://schemas.microsoft.com/office/drawing/2014/main" val="20000"/>
                    </a:ext>
                  </a:extLst>
                </a:gridCol>
              </a:tblGrid>
              <a:tr h="274320">
                <a:tc>
                  <a:txBody>
                    <a:bodyPr/>
                    <a:lstStyle/>
                    <a:p>
                      <a:pPr algn="ctr"/>
                      <a:r>
                        <a:rPr lang="en-US" sz="1800" dirty="0">
                          <a:latin typeface="Franklin Gothic Book" panose="020B0503020102020204" pitchFamily="34" charset="0"/>
                        </a:rPr>
                        <a:t>Single Truth</a:t>
                      </a:r>
                      <a:endParaRPr lang="en-US" sz="1800" dirty="0">
                        <a:latin typeface="Franklin Gothic Book" panose="020B0503020102020204" pitchFamily="34" charset="0"/>
                        <a:ea typeface="Franklin Gothic Book" charset="0"/>
                        <a:cs typeface="Franklin Gothic Book" charset="0"/>
                      </a:endParaRPr>
                    </a:p>
                  </a:txBody>
                  <a:tcPr marL="68580" marR="68580" marT="34290" marB="34290"/>
                </a:tc>
                <a:extLst>
                  <a:ext uri="{0D108BD9-81ED-4DB2-BD59-A6C34878D82A}">
                    <a16:rowId xmlns:a16="http://schemas.microsoft.com/office/drawing/2014/main" val="10000"/>
                  </a:ext>
                </a:extLst>
              </a:tr>
              <a:tr h="1375433">
                <a:tc>
                  <a:txBody>
                    <a:bodyPr/>
                    <a:lstStyle/>
                    <a:p>
                      <a:pPr marL="171450" indent="0" algn="l">
                        <a:tabLst/>
                      </a:pPr>
                      <a:r>
                        <a:rPr lang="en-US" sz="1800" dirty="0">
                          <a:latin typeface="Franklin Gothic Book" panose="020B0503020102020204" pitchFamily="34" charset="0"/>
                        </a:rPr>
                        <a:t>Each data item has one correct claim</a:t>
                      </a:r>
                      <a:endParaRPr lang="en-US" sz="1800" dirty="0">
                        <a:latin typeface="Franklin Gothic Book" panose="020B0503020102020204" pitchFamily="34" charset="0"/>
                        <a:ea typeface="Franklin Gothic Book" charset="0"/>
                        <a:cs typeface="Franklin Gothic Book" charset="0"/>
                      </a:endParaRPr>
                    </a:p>
                  </a:txBody>
                  <a:tcPr marL="68580" marR="68580" marT="34290" marB="34290"/>
                </a:tc>
                <a:extLst>
                  <a:ext uri="{0D108BD9-81ED-4DB2-BD59-A6C34878D82A}">
                    <a16:rowId xmlns:a16="http://schemas.microsoft.com/office/drawing/2014/main" val="10001"/>
                  </a:ext>
                </a:extLst>
              </a:tr>
              <a:tr h="1508760">
                <a:tc>
                  <a:txBody>
                    <a:bodyPr/>
                    <a:lstStyle/>
                    <a:p>
                      <a:pPr marL="114300" indent="11113" algn="l">
                        <a:tabLst/>
                      </a:pPr>
                      <a:r>
                        <a:rPr lang="en-US" sz="1800" dirty="0">
                          <a:latin typeface="Franklin Gothic Book" panose="020B0503020102020204" pitchFamily="34" charset="0"/>
                        </a:rPr>
                        <a:t>Claims</a:t>
                      </a:r>
                      <a:r>
                        <a:rPr lang="en-US" sz="1800" baseline="0" dirty="0">
                          <a:latin typeface="Franklin Gothic Book" panose="020B0503020102020204" pitchFamily="34" charset="0"/>
                        </a:rPr>
                        <a:t> are often independent of each other but could be “similar” to other claims</a:t>
                      </a:r>
                    </a:p>
                    <a:p>
                      <a:pPr marL="180975" indent="-55563" algn="l">
                        <a:tabLst/>
                      </a:pPr>
                      <a:endParaRPr lang="en-US" sz="1200" baseline="0" dirty="0">
                        <a:latin typeface="Franklin Gothic Book" panose="020B0503020102020204" pitchFamily="34" charset="0"/>
                      </a:endParaRPr>
                    </a:p>
                    <a:p>
                      <a:pPr marL="125413" indent="0" algn="l">
                        <a:buFont typeface="+mj-lt"/>
                        <a:buNone/>
                        <a:tabLst/>
                      </a:pPr>
                      <a:r>
                        <a:rPr lang="en-US" sz="1800" baseline="0" dirty="0">
                          <a:latin typeface="Franklin Gothic Book" panose="020B0503020102020204" pitchFamily="34" charset="0"/>
                        </a:rPr>
                        <a:t>Implication/similarity based on ad hoc measures, e.g., Jaccard index, edit distance, numerical tolerance</a:t>
                      </a:r>
                      <a:endParaRPr lang="en-US" sz="1800" baseline="0" dirty="0">
                        <a:latin typeface="Franklin Gothic Book" panose="020B0503020102020204" pitchFamily="34" charset="0"/>
                        <a:ea typeface="Franklin Gothic Book" charset="0"/>
                        <a:cs typeface="Franklin Gothic Book" charset="0"/>
                      </a:endParaRPr>
                    </a:p>
                  </a:txBody>
                  <a:tcPr marL="68580" marR="68580" marT="34290" marB="34290"/>
                </a:tc>
                <a:extLst>
                  <a:ext uri="{0D108BD9-81ED-4DB2-BD59-A6C34878D82A}">
                    <a16:rowId xmlns:a16="http://schemas.microsoft.com/office/drawing/2014/main" val="10002"/>
                  </a:ext>
                </a:extLst>
              </a:tr>
            </a:tbl>
          </a:graphicData>
        </a:graphic>
      </p:graphicFrame>
      <p:graphicFrame>
        <p:nvGraphicFramePr>
          <p:cNvPr id="3" name="Table 2">
            <a:extLst>
              <a:ext uri="{FF2B5EF4-FFF2-40B4-BE49-F238E27FC236}">
                <a16:creationId xmlns:a16="http://schemas.microsoft.com/office/drawing/2014/main" id="{D0DE4161-015A-8C4B-BF5C-3A8B6E8AECB8}"/>
              </a:ext>
            </a:extLst>
          </p:cNvPr>
          <p:cNvGraphicFramePr>
            <a:graphicFrameLocks noGrp="1"/>
          </p:cNvGraphicFramePr>
          <p:nvPr>
            <p:extLst>
              <p:ext uri="{D42A27DB-BD31-4B8C-83A1-F6EECF244321}">
                <p14:modId xmlns:p14="http://schemas.microsoft.com/office/powerpoint/2010/main" val="2159673464"/>
              </p:ext>
            </p:extLst>
          </p:nvPr>
        </p:nvGraphicFramePr>
        <p:xfrm>
          <a:off x="4971012" y="2022394"/>
          <a:ext cx="3208712" cy="2898911"/>
        </p:xfrm>
        <a:graphic>
          <a:graphicData uri="http://schemas.openxmlformats.org/drawingml/2006/table">
            <a:tbl>
              <a:tblPr firstRow="1" bandRow="1">
                <a:tableStyleId>{21E4AEA4-8DFA-4A89-87EB-49C32662AFE0}</a:tableStyleId>
              </a:tblPr>
              <a:tblGrid>
                <a:gridCol w="3208712">
                  <a:extLst>
                    <a:ext uri="{9D8B030D-6E8A-4147-A177-3AD203B41FA5}">
                      <a16:colId xmlns:a16="http://schemas.microsoft.com/office/drawing/2014/main" val="2782064996"/>
                    </a:ext>
                  </a:extLst>
                </a:gridCol>
              </a:tblGrid>
              <a:tr h="378045">
                <a:tc>
                  <a:txBody>
                    <a:bodyPr/>
                    <a:lstStyle/>
                    <a:p>
                      <a:pPr algn="ctr"/>
                      <a:r>
                        <a:rPr lang="en-US" sz="1800" dirty="0">
                          <a:latin typeface="Franklin Gothic Book" panose="020B0503020102020204" pitchFamily="34" charset="0"/>
                        </a:rPr>
                        <a:t>Multiple Truths</a:t>
                      </a:r>
                      <a:endParaRPr lang="en-US" sz="1800" dirty="0">
                        <a:latin typeface="Franklin Gothic Book" panose="020B0503020102020204" pitchFamily="34" charset="0"/>
                        <a:ea typeface="Franklin Gothic Book" charset="0"/>
                        <a:cs typeface="Franklin Gothic Book" charset="0"/>
                      </a:endParaRPr>
                    </a:p>
                  </a:txBody>
                  <a:tcPr marL="68580" marR="68580" marT="34290" marB="34290"/>
                </a:tc>
                <a:extLst>
                  <a:ext uri="{0D108BD9-81ED-4DB2-BD59-A6C34878D82A}">
                    <a16:rowId xmlns:a16="http://schemas.microsoft.com/office/drawing/2014/main" val="958011723"/>
                  </a:ext>
                </a:extLst>
              </a:tr>
              <a:tr h="1356914">
                <a:tc>
                  <a:txBody>
                    <a:bodyPr/>
                    <a:lstStyle/>
                    <a:p>
                      <a:pPr marL="180975" indent="0" algn="l">
                        <a:tabLst/>
                      </a:pPr>
                      <a:r>
                        <a:rPr lang="en-US" sz="1800" dirty="0">
                          <a:latin typeface="Franklin Gothic Book" panose="020B0503020102020204" pitchFamily="34" charset="0"/>
                        </a:rPr>
                        <a:t>Data items can</a:t>
                      </a:r>
                      <a:r>
                        <a:rPr lang="en-US" sz="1800" baseline="0" dirty="0">
                          <a:latin typeface="Franklin Gothic Book" panose="020B0503020102020204" pitchFamily="34" charset="0"/>
                        </a:rPr>
                        <a:t> have more than one correct claims.</a:t>
                      </a:r>
                    </a:p>
                    <a:p>
                      <a:pPr marL="180975" indent="0" algn="l">
                        <a:tabLst/>
                      </a:pPr>
                      <a:endParaRPr lang="en-US" sz="1200" baseline="0" dirty="0">
                        <a:latin typeface="Franklin Gothic Book" panose="020B0503020102020204" pitchFamily="34" charset="0"/>
                      </a:endParaRPr>
                    </a:p>
                    <a:p>
                      <a:pPr marL="180975" indent="0" algn="l">
                        <a:tabLst/>
                      </a:pPr>
                      <a:r>
                        <a:rPr lang="en-US" sz="1800" baseline="0" dirty="0">
                          <a:latin typeface="Franklin Gothic Book" panose="020B0503020102020204" pitchFamily="34" charset="0"/>
                        </a:rPr>
                        <a:t>The correct claims do not need to be related.</a:t>
                      </a:r>
                      <a:endParaRPr lang="en-US" sz="1800" baseline="0" dirty="0">
                        <a:latin typeface="Franklin Gothic Book" panose="020B0503020102020204" pitchFamily="34" charset="0"/>
                        <a:ea typeface="Franklin Gothic Book" charset="0"/>
                        <a:cs typeface="Franklin Gothic Book" charset="0"/>
                      </a:endParaRPr>
                    </a:p>
                  </a:txBody>
                  <a:tcPr marL="68580" marR="68580" marT="34290" marB="34290"/>
                </a:tc>
                <a:extLst>
                  <a:ext uri="{0D108BD9-81ED-4DB2-BD59-A6C34878D82A}">
                    <a16:rowId xmlns:a16="http://schemas.microsoft.com/office/drawing/2014/main" val="1006657178"/>
                  </a:ext>
                </a:extLst>
              </a:tr>
              <a:tr h="1163952">
                <a:tc>
                  <a:txBody>
                    <a:bodyPr/>
                    <a:lstStyle/>
                    <a:p>
                      <a:pPr marL="180975" indent="-6350" algn="l">
                        <a:tabLst/>
                      </a:pPr>
                      <a:r>
                        <a:rPr lang="en-US" sz="1800" dirty="0">
                          <a:latin typeface="Franklin Gothic Book" panose="020B0503020102020204" pitchFamily="34" charset="0"/>
                        </a:rPr>
                        <a:t>Claims</a:t>
                      </a:r>
                      <a:r>
                        <a:rPr lang="en-US" sz="1800" baseline="0" dirty="0">
                          <a:latin typeface="Franklin Gothic Book" panose="020B0503020102020204" pitchFamily="34" charset="0"/>
                        </a:rPr>
                        <a:t> are independent of each other</a:t>
                      </a:r>
                      <a:endParaRPr lang="en-US" sz="1800" dirty="0">
                        <a:latin typeface="Franklin Gothic Book" panose="020B0503020102020204" pitchFamily="34" charset="0"/>
                        <a:ea typeface="Franklin Gothic Book" charset="0"/>
                        <a:cs typeface="Franklin Gothic Book" charset="0"/>
                      </a:endParaRPr>
                    </a:p>
                  </a:txBody>
                  <a:tcPr marL="68580" marR="68580" marT="34290" marB="34290"/>
                </a:tc>
                <a:extLst>
                  <a:ext uri="{0D108BD9-81ED-4DB2-BD59-A6C34878D82A}">
                    <a16:rowId xmlns:a16="http://schemas.microsoft.com/office/drawing/2014/main" val="3242943687"/>
                  </a:ext>
                </a:extLst>
              </a:tr>
            </a:tbl>
          </a:graphicData>
        </a:graphic>
      </p:graphicFrame>
      <p:graphicFrame>
        <p:nvGraphicFramePr>
          <p:cNvPr id="6" name="Table 5">
            <a:extLst>
              <a:ext uri="{FF2B5EF4-FFF2-40B4-BE49-F238E27FC236}">
                <a16:creationId xmlns:a16="http://schemas.microsoft.com/office/drawing/2014/main" id="{595F5D73-E251-D743-BFB0-7F23FEB4E617}"/>
              </a:ext>
            </a:extLst>
          </p:cNvPr>
          <p:cNvGraphicFramePr>
            <a:graphicFrameLocks noGrp="1"/>
          </p:cNvGraphicFramePr>
          <p:nvPr>
            <p:extLst>
              <p:ext uri="{D42A27DB-BD31-4B8C-83A1-F6EECF244321}">
                <p14:modId xmlns:p14="http://schemas.microsoft.com/office/powerpoint/2010/main" val="101806671"/>
              </p:ext>
            </p:extLst>
          </p:nvPr>
        </p:nvGraphicFramePr>
        <p:xfrm>
          <a:off x="0" y="6569076"/>
          <a:ext cx="9144000" cy="304800"/>
        </p:xfrm>
        <a:graphic>
          <a:graphicData uri="http://schemas.openxmlformats.org/drawingml/2006/table">
            <a:tbl>
              <a:tblPr firstRow="1" bandRow="1">
                <a:tableStyleId>{284E427A-3D55-4303-BF80-6455036E1DE7}</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167640">
                <a:tc>
                  <a:txBody>
                    <a:bodyPr/>
                    <a:lstStyle/>
                    <a:p>
                      <a:pPr algn="ctr"/>
                      <a:r>
                        <a:rPr lang="en-US" sz="1400" dirty="0">
                          <a:latin typeface="Franklin Gothic Book" panose="020B0503020102020204" pitchFamily="34" charset="0"/>
                        </a:rPr>
                        <a:t>observed relations</a:t>
                      </a:r>
                      <a:endParaRPr lang="en-US" sz="1400" dirty="0">
                        <a:solidFill>
                          <a:schemeClr val="bg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3639"/>
                    </a:solidFill>
                  </a:tcPr>
                </a:tc>
                <a:tc>
                  <a:txBody>
                    <a:bodyPr/>
                    <a:lstStyle/>
                    <a:p>
                      <a:pPr algn="ctr"/>
                      <a:r>
                        <a:rPr lang="en-US" sz="1400" b="0" dirty="0">
                          <a:solidFill>
                            <a:schemeClr val="tx1"/>
                          </a:solidFill>
                          <a:latin typeface="Franklin Gothic Book" panose="020B0503020102020204" pitchFamily="34" charset="0"/>
                        </a:rPr>
                        <a:t>representing relationships</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integration with fusion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Franklin Gothic Book" panose="020B0503020102020204" pitchFamily="34" charset="0"/>
                        </a:rPr>
                        <a:t>evaluation</a:t>
                      </a:r>
                      <a:endParaRPr lang="en-US" sz="1400" b="0" dirty="0">
                        <a:solidFill>
                          <a:schemeClr val="tx1"/>
                        </a:solidFill>
                        <a:latin typeface="Franklin Gothic Book" panose="020B0503020102020204" pitchFamily="34" charset="0"/>
                        <a:ea typeface="Franklin Gothic Book" charset="0"/>
                        <a:cs typeface="Franklin Gothic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328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5.8|18.9"/>
</p:tagLst>
</file>

<file path=ppt/tags/tag2.xml><?xml version="1.0" encoding="utf-8"?>
<p:tagLst xmlns:a="http://schemas.openxmlformats.org/drawingml/2006/main" xmlns:r="http://schemas.openxmlformats.org/officeDocument/2006/relationships" xmlns:p="http://schemas.openxmlformats.org/presentationml/2006/main">
  <p:tag name="TIMING" val="|85.8|18.9"/>
</p:tagLst>
</file>

<file path=ppt/tags/tag3.xml><?xml version="1.0" encoding="utf-8"?>
<p:tagLst xmlns:a="http://schemas.openxmlformats.org/drawingml/2006/main" xmlns:r="http://schemas.openxmlformats.org/officeDocument/2006/relationships" xmlns:p="http://schemas.openxmlformats.org/presentationml/2006/main">
  <p:tag name="TIMING" val="|85.8|18.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11676</TotalTime>
  <Words>3345</Words>
  <Application>Microsoft Macintosh PowerPoint</Application>
  <PresentationFormat>On-screen Show (4:3)</PresentationFormat>
  <Paragraphs>505</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.AppleSystemUIFont</vt:lpstr>
      <vt:lpstr>Arial</vt:lpstr>
      <vt:lpstr>Calibri</vt:lpstr>
      <vt:lpstr>Courier New</vt:lpstr>
      <vt:lpstr>Franklin Gothic Book</vt:lpstr>
      <vt:lpstr>Franklin Gothic Medium</vt:lpstr>
      <vt:lpstr>Wingdings</vt:lpstr>
      <vt:lpstr>Office Theme</vt:lpstr>
      <vt:lpstr> Leveraging Data Relationships  to Resolve Conflicts  from Disparate Data Sources  </vt:lpstr>
      <vt:lpstr>Fusing data from multiple sources</vt:lpstr>
      <vt:lpstr>General principle of data fusion</vt:lpstr>
      <vt:lpstr>This talk</vt:lpstr>
      <vt:lpstr>Relationships observed in data</vt:lpstr>
      <vt:lpstr>Relationships observed in data</vt:lpstr>
      <vt:lpstr>Integrity constraints on claim correctness</vt:lpstr>
      <vt:lpstr>Likelihood of claim correctness</vt:lpstr>
      <vt:lpstr>How do existing fusion models consider claim relationships ?</vt:lpstr>
      <vt:lpstr>Arbitrary directed graphs to represent claim relationships</vt:lpstr>
      <vt:lpstr>Directed graph in the context of data fusion</vt:lpstr>
      <vt:lpstr>Notion of support among claims</vt:lpstr>
      <vt:lpstr>Pre-processing the graph for effective representation</vt:lpstr>
      <vt:lpstr>Pre-processing the graph for effective representation</vt:lpstr>
      <vt:lpstr>How to integrate directed graphs with data fusion models?</vt:lpstr>
      <vt:lpstr>Source properties change</vt:lpstr>
      <vt:lpstr>Correctness probabilities of claims change</vt:lpstr>
      <vt:lpstr>Modified Data Fusion</vt:lpstr>
      <vt:lpstr>Determining correct claims</vt:lpstr>
      <vt:lpstr>Determining correct claims</vt:lpstr>
      <vt:lpstr>Experimental Setup</vt:lpstr>
      <vt:lpstr>Integrating knowledge of relations removes inconsistent output</vt:lpstr>
      <vt:lpstr>Knowledge of relations among claims improves fusion</vt:lpstr>
      <vt:lpstr>Knowledge of relations among claims improves fusion</vt:lpstr>
      <vt:lpstr>Takeaways</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DATA DEPENDENCIES TO  RESOLVE CONFLICTING INFORMATION FROM HETEROGENEOUS SOURCES </dc:title>
  <dc:creator>Romila Pradhan</dc:creator>
  <cp:lastModifiedBy>Romila Pradhan</cp:lastModifiedBy>
  <cp:revision>1596</cp:revision>
  <cp:lastPrinted>2017-05-12T17:32:13Z</cp:lastPrinted>
  <dcterms:created xsi:type="dcterms:W3CDTF">2016-12-06T15:30:39Z</dcterms:created>
  <dcterms:modified xsi:type="dcterms:W3CDTF">2018-09-17T20:49:39Z</dcterms:modified>
</cp:coreProperties>
</file>