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438" r:id="rId4"/>
    <p:sldId id="480" r:id="rId5"/>
    <p:sldId id="441" r:id="rId6"/>
    <p:sldId id="481" r:id="rId7"/>
    <p:sldId id="442" r:id="rId8"/>
    <p:sldId id="482" r:id="rId9"/>
    <p:sldId id="485" r:id="rId10"/>
    <p:sldId id="457" r:id="rId11"/>
    <p:sldId id="458" r:id="rId12"/>
    <p:sldId id="460" r:id="rId13"/>
    <p:sldId id="461" r:id="rId14"/>
    <p:sldId id="462" r:id="rId15"/>
    <p:sldId id="465" r:id="rId16"/>
    <p:sldId id="468" r:id="rId17"/>
    <p:sldId id="469" r:id="rId18"/>
    <p:sldId id="470" r:id="rId19"/>
    <p:sldId id="472" r:id="rId20"/>
    <p:sldId id="488" r:id="rId21"/>
    <p:sldId id="474" r:id="rId22"/>
    <p:sldId id="489" r:id="rId23"/>
    <p:sldId id="473" r:id="rId24"/>
    <p:sldId id="483" r:id="rId25"/>
    <p:sldId id="486" r:id="rId26"/>
    <p:sldId id="478" r:id="rId27"/>
    <p:sldId id="477" r:id="rId28"/>
    <p:sldId id="4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ila Pradhan" initials="RP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2C4"/>
    <a:srgbClr val="CED4E9"/>
    <a:srgbClr val="FFC101"/>
    <a:srgbClr val="FFE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59"/>
    <p:restoredTop sz="87249"/>
  </p:normalViewPr>
  <p:slideViewPr>
    <p:cSldViewPr snapToGrid="0" snapToObjects="1">
      <p:cViewPr varScale="1">
        <p:scale>
          <a:sx n="92" d="100"/>
          <a:sy n="92" d="100"/>
        </p:scale>
        <p:origin x="880" y="184"/>
      </p:cViewPr>
      <p:guideLst/>
    </p:cSldViewPr>
  </p:slideViewPr>
  <p:outlineViewPr>
    <p:cViewPr>
      <p:scale>
        <a:sx n="33" d="100"/>
        <a:sy n="33" d="100"/>
      </p:scale>
      <p:origin x="0" y="-4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2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CE20-F454-0548-91CE-29335709B869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DCA25-7DE2-7C40-B33C-E86B87FE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9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D2490-5642-994F-85F0-1F29B73E42EC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A5F26-41B4-4546-B0E1-7BFC3BDDD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6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00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5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2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0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05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9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1"/>
            <a:ext cx="5383924" cy="4554264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93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100" b="0" dirty="0" smtClean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2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25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1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95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30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2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3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2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6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589338" algn="l"/>
              </a:tabLst>
            </a:pPr>
            <a:endParaRPr lang="en-US" sz="11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aseline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A5F26-41B4-4546-B0E1-7BFC3BDDDE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10CF-490A-8147-AFA3-5301BB7C79AA}" type="datetime1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8FD-D3C3-0241-B7B9-FC7D294FB0C4}" type="datetime1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7E7F-D287-2945-A989-C85DB4C134A4}" type="datetime1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7BD1-4793-C64C-BFAD-79E2FB66368D}" type="datetime1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0519-F06F-3D4D-8D98-447BF589E2E9}" type="datetime1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1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92AA-D4F3-E742-B9D2-B3ADFFF28B58}" type="datetime1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4BB-1C1A-514C-95F5-D84347681AD1}" type="datetime1">
              <a:rPr lang="en-US" smtClean="0"/>
              <a:t>5/19/17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F602-BECC-354E-B9FB-D48F92774E81}" type="datetime1">
              <a:rPr lang="en-US" smtClean="0"/>
              <a:t>5/19/17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15D7-DB2A-664F-A4B2-F4F49A81BA6E}" type="datetime1">
              <a:rPr lang="en-US" smtClean="0"/>
              <a:t>5/19/17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9288-B2AF-A347-873F-D0A65253F314}" type="datetime1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68C7-B84E-A94D-AB8C-B1D5E9D943F5}" type="datetime1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8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C263-8A01-A54E-B86C-7CC7103A4AC5}" type="datetime1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E8644-56AA-684B-9DBC-ADA31CD24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804" y="1316910"/>
            <a:ext cx="7372350" cy="1855780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Franklin Gothic Book" charset="0"/>
                <a:ea typeface="Franklin Gothic Book" charset="0"/>
                <a:cs typeface="Franklin Gothic Book" charset="0"/>
              </a:rPr>
              <a:t>Staging User </a:t>
            </a:r>
            <a:r>
              <a:rPr lang="en-US" sz="3300">
                <a:latin typeface="Franklin Gothic Book" charset="0"/>
                <a:ea typeface="Franklin Gothic Book" charset="0"/>
                <a:cs typeface="Franklin Gothic Book" charset="0"/>
              </a:rPr>
              <a:t>Feedback </a:t>
            </a:r>
            <a:r>
              <a:rPr lang="en-US" sz="3300" smtClean="0">
                <a:latin typeface="Franklin Gothic Book" charset="0"/>
                <a:ea typeface="Franklin Gothic Book" charset="0"/>
                <a:cs typeface="Franklin Gothic Book" charset="0"/>
              </a:rPr>
              <a:t>toward </a:t>
            </a:r>
            <a:br>
              <a:rPr lang="en-US" sz="3300" smtClean="0">
                <a:latin typeface="Franklin Gothic Book" charset="0"/>
                <a:ea typeface="Franklin Gothic Book" charset="0"/>
                <a:cs typeface="Franklin Gothic Book" charset="0"/>
              </a:rPr>
            </a:br>
            <a:r>
              <a:rPr lang="en-US" sz="3300" smtClean="0">
                <a:latin typeface="Franklin Gothic Book" charset="0"/>
                <a:ea typeface="Franklin Gothic Book" charset="0"/>
                <a:cs typeface="Franklin Gothic Book" charset="0"/>
              </a:rPr>
              <a:t>Rapid </a:t>
            </a:r>
            <a:r>
              <a:rPr lang="en-US" sz="3300" dirty="0">
                <a:latin typeface="Franklin Gothic Book" charset="0"/>
                <a:ea typeface="Franklin Gothic Book" charset="0"/>
                <a:cs typeface="Franklin Gothic Book" charset="0"/>
              </a:rPr>
              <a:t>Conflict </a:t>
            </a:r>
            <a:r>
              <a:rPr lang="en-US" sz="3300">
                <a:latin typeface="Franklin Gothic Book" charset="0"/>
                <a:ea typeface="Franklin Gothic Book" charset="0"/>
                <a:cs typeface="Franklin Gothic Book" charset="0"/>
              </a:rPr>
              <a:t>Resolution </a:t>
            </a:r>
            <a:r>
              <a:rPr lang="en-US" sz="3300" smtClean="0">
                <a:latin typeface="Franklin Gothic Book" charset="0"/>
                <a:ea typeface="Franklin Gothic Book" charset="0"/>
                <a:cs typeface="Franklin Gothic Book" charset="0"/>
              </a:rPr>
              <a:t>in </a:t>
            </a:r>
            <a:r>
              <a:rPr lang="en-US" sz="3300" dirty="0">
                <a:latin typeface="Franklin Gothic Book" charset="0"/>
                <a:ea typeface="Franklin Gothic Book" charset="0"/>
                <a:cs typeface="Franklin Gothic Book" charset="0"/>
              </a:rPr>
              <a:t>Data Fusion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804" y="4364880"/>
            <a:ext cx="7372350" cy="1241822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450"/>
              </a:spcAft>
            </a:pPr>
            <a:r>
              <a:rPr lang="en-US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Romila Pradhan*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Siarhei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Bykau</a:t>
            </a:r>
            <a:r>
              <a:rPr lang="en-US" baseline="30000" dirty="0" smtClean="0">
                <a:latin typeface="Franklin Gothic Book" charset="0"/>
                <a:ea typeface="Franklin Gothic Book" charset="0"/>
                <a:cs typeface="Franklin Gothic Book" charset="0"/>
              </a:rPr>
              <a:t>✝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, Sunil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Prabhakar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*</a:t>
            </a:r>
          </a:p>
          <a:p>
            <a:pPr>
              <a:spcBef>
                <a:spcPts val="900"/>
              </a:spcBef>
              <a:spcAft>
                <a:spcPts val="450"/>
              </a:spcAft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*Purdue University, </a:t>
            </a:r>
            <a:r>
              <a:rPr lang="en-US" baseline="30000" dirty="0" smtClean="0">
                <a:latin typeface="Franklin Gothic Book" charset="0"/>
                <a:ea typeface="Franklin Gothic Book" charset="0"/>
                <a:cs typeface="Franklin Gothic Book" charset="0"/>
              </a:rPr>
              <a:t>✝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Bloomberg L.P.</a:t>
            </a:r>
            <a:endParaRPr lang="en-US" dirty="0">
              <a:solidFill>
                <a:schemeClr val="bg2">
                  <a:lumMod val="50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>
                <a:latin typeface="Franklin Gothic Book" charset="0"/>
                <a:ea typeface="Franklin Gothic Book" charset="0"/>
                <a:cs typeface="Franklin Gothic Book" charset="0"/>
              </a:rPr>
              <a:t>1</a:t>
            </a:fld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72" y="5730491"/>
            <a:ext cx="1524161" cy="4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4503"/>
              </p:ext>
            </p:extLst>
          </p:nvPr>
        </p:nvGraphicFramePr>
        <p:xfrm>
          <a:off x="1108868" y="2356802"/>
          <a:ext cx="6926263" cy="26136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2310"/>
                <a:gridCol w="1407160"/>
                <a:gridCol w="1111885"/>
                <a:gridCol w="1281748"/>
                <a:gridCol w="115316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Data Item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  <a:endParaRPr lang="en-US" sz="2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</a:t>
                      </a:r>
                      <a:endParaRPr lang="en-US" sz="2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</a:t>
                      </a:r>
                      <a:endParaRPr lang="en-US" sz="2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 Fu</a:t>
                      </a:r>
                      <a:r>
                        <a:rPr lang="en-US" sz="20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Panda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Nelson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Inside Out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leFauve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Docter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Finding Dory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Stanton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Renaud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Jones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Implication of a validation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79754"/>
              </p:ext>
            </p:extLst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46849"/>
              </p:ext>
            </p:extLst>
          </p:nvPr>
        </p:nvGraphicFramePr>
        <p:xfrm>
          <a:off x="1108868" y="2356802"/>
          <a:ext cx="6926263" cy="26136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72310"/>
                <a:gridCol w="1407160"/>
                <a:gridCol w="1111885"/>
                <a:gridCol w="1281748"/>
                <a:gridCol w="115316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Data Item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  <a:endParaRPr lang="en-US" sz="2000" b="1" baseline="-25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  <a:endParaRPr lang="en-US" sz="2000" b="1" baseline="-25000" dirty="0" smtClean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</a:t>
                      </a:r>
                      <a:endParaRPr lang="en-US" sz="2000" b="1" baseline="-25000" dirty="0" smtClean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</a:t>
                      </a:r>
                      <a:endParaRPr lang="en-US" sz="2000" b="1" baseline="-25000" dirty="0" smtClean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 Fu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Panda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Nelson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Inside Out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leFauve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Docter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Finding Dory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Stanton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Renaud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Jones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91577"/>
              </p:ext>
            </p:extLst>
          </p:nvPr>
        </p:nvGraphicFramePr>
        <p:xfrm>
          <a:off x="4488337" y="2351891"/>
          <a:ext cx="3546793" cy="3733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1885"/>
                <a:gridCol w="1281748"/>
                <a:gridCol w="1153160"/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  <a:endParaRPr lang="en-US" sz="2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</a:t>
                      </a:r>
                      <a:endParaRPr lang="en-US" sz="2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</a:t>
                      </a:r>
                      <a:endParaRPr lang="en-US" sz="2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506625" y="4228345"/>
            <a:ext cx="1078992" cy="365760"/>
          </a:xfrm>
          <a:prstGeom prst="rect">
            <a:avLst/>
          </a:prstGeom>
          <a:solidFill>
            <a:srgbClr val="FFE9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Franklin Gothic Book" charset="0"/>
                <a:ea typeface="Franklin Gothic Book" charset="0"/>
                <a:cs typeface="Franklin Gothic Book" charset="0"/>
              </a:rPr>
              <a:t>Renaud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92130" y="3851930"/>
            <a:ext cx="1143000" cy="365760"/>
          </a:xfrm>
          <a:prstGeom prst="rect">
            <a:avLst/>
          </a:prstGeom>
          <a:solidFill>
            <a:srgbClr val="FFE9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Stanton</a:t>
            </a:r>
            <a:endParaRPr lang="en-US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06625" y="3486170"/>
            <a:ext cx="1078992" cy="365760"/>
          </a:xfrm>
          <a:prstGeom prst="rect">
            <a:avLst/>
          </a:prstGeom>
          <a:solidFill>
            <a:srgbClr val="FFE9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Franklin Gothic Book" charset="0"/>
                <a:ea typeface="Franklin Gothic Book" charset="0"/>
                <a:cs typeface="Franklin Gothic Book" charset="0"/>
              </a:rPr>
              <a:t>leFauve</a:t>
            </a:r>
            <a:endParaRPr lang="en-US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21312" y="4604702"/>
            <a:ext cx="1238830" cy="365760"/>
          </a:xfrm>
          <a:prstGeom prst="rect">
            <a:avLst/>
          </a:prstGeom>
          <a:solidFill>
            <a:srgbClr val="FFE9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Saldanha</a:t>
            </a:r>
            <a:endParaRPr lang="en-US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21312" y="3112276"/>
            <a:ext cx="1238830" cy="365760"/>
          </a:xfrm>
          <a:prstGeom prst="rect">
            <a:avLst/>
          </a:prstGeom>
          <a:solidFill>
            <a:srgbClr val="FFE9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Franklin Gothic Book" charset="0"/>
                <a:ea typeface="Franklin Gothic Book" charset="0"/>
                <a:cs typeface="Franklin Gothic Book" charset="0"/>
              </a:rPr>
              <a:t>Nelson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21312" y="3507450"/>
            <a:ext cx="1238830" cy="365760"/>
          </a:xfrm>
          <a:prstGeom prst="rect">
            <a:avLst/>
          </a:prstGeom>
          <a:solidFill>
            <a:srgbClr val="FFE9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Docter</a:t>
            </a:r>
            <a:endParaRPr lang="en-US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19" grpId="0" animBg="1"/>
      <p:bldP spid="18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92698"/>
              </p:ext>
            </p:extLst>
          </p:nvPr>
        </p:nvGraphicFramePr>
        <p:xfrm>
          <a:off x="1108868" y="2356802"/>
          <a:ext cx="6926263" cy="26136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72310"/>
                <a:gridCol w="1407160"/>
                <a:gridCol w="1111885"/>
                <a:gridCol w="1281748"/>
                <a:gridCol w="115316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Data Item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  <a:endParaRPr lang="en-US" sz="2000" b="1" baseline="-25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  <a:endParaRPr lang="en-US" sz="2000" b="1" baseline="-25000" dirty="0" smtClean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</a:t>
                      </a:r>
                      <a:endParaRPr lang="en-US" sz="2000" b="1" baseline="-25000" dirty="0" smtClean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</a:t>
                      </a:r>
                      <a:endParaRPr lang="en-US" sz="2000" b="1" baseline="-25000" dirty="0" smtClean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 Fu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Panda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Nelson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Inside Out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leFauve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Docter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Finding Dory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Stanton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Renaud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Jones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87932"/>
              </p:ext>
            </p:extLst>
          </p:nvPr>
        </p:nvGraphicFramePr>
        <p:xfrm>
          <a:off x="6881970" y="2380228"/>
          <a:ext cx="1153160" cy="3733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3160"/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</a:t>
                      </a:r>
                      <a:endParaRPr lang="en-US" sz="2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881970" y="2730410"/>
            <a:ext cx="1153160" cy="400110"/>
          </a:xfrm>
          <a:prstGeom prst="rect">
            <a:avLst/>
          </a:prstGeom>
          <a:solidFill>
            <a:srgbClr val="FFE9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Spencer</a:t>
            </a:r>
            <a:endParaRPr lang="en-US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Implication of a validation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8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Ideal utility </a:t>
            </a:r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</a:rPr>
              <a:t>f</a:t>
            </a:r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unction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06948" y="2815979"/>
            <a:ext cx="6238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data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908" y="2328656"/>
            <a:ext cx="15419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</a:rPr>
              <a:t>f</a:t>
            </a:r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usion </a:t>
            </a:r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</a:rPr>
              <a:t>m</a:t>
            </a:r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odel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061" y="1819568"/>
            <a:ext cx="168277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</a:rPr>
              <a:t>t</a:t>
            </a:r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ruth function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66194" y="5184923"/>
            <a:ext cx="234400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average correctness of true claims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49" name="Elbow Connector 48"/>
          <p:cNvCxnSpPr>
            <a:endCxn id="48" idx="1"/>
          </p:cNvCxnSpPr>
          <p:nvPr/>
        </p:nvCxnSpPr>
        <p:spPr>
          <a:xfrm rot="16200000" flipH="1">
            <a:off x="5373989" y="4915883"/>
            <a:ext cx="915631" cy="268779"/>
          </a:xfrm>
          <a:prstGeom prst="bentConnector2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37031" y="3262348"/>
            <a:ext cx="1951891" cy="1068408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>
            <a:stCxn id="8" idx="3"/>
          </p:cNvCxnSpPr>
          <p:nvPr/>
        </p:nvCxnSpPr>
        <p:spPr>
          <a:xfrm>
            <a:off x="2030837" y="3000645"/>
            <a:ext cx="104841" cy="487997"/>
          </a:xfrm>
          <a:prstGeom prst="bentConnector2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6" idx="3"/>
          </p:cNvCxnSpPr>
          <p:nvPr/>
        </p:nvCxnSpPr>
        <p:spPr>
          <a:xfrm>
            <a:off x="2030837" y="2513322"/>
            <a:ext cx="623889" cy="975320"/>
          </a:xfrm>
          <a:prstGeom prst="bentConnector2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7" idx="3"/>
          </p:cNvCxnSpPr>
          <p:nvPr/>
        </p:nvCxnSpPr>
        <p:spPr>
          <a:xfrm>
            <a:off x="2030837" y="2004234"/>
            <a:ext cx="1064055" cy="1484408"/>
          </a:xfrm>
          <a:prstGeom prst="bentConnector2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36159" y="5230190"/>
            <a:ext cx="209140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Utility Function</a:t>
            </a:r>
            <a:endParaRPr lang="en-US" sz="2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061" y="1808680"/>
            <a:ext cx="168277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ruth function ?</a:t>
            </a:r>
            <a:endParaRPr lang="en-US" dirty="0">
              <a:solidFill>
                <a:schemeClr val="bg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30" y="3127162"/>
            <a:ext cx="6778973" cy="13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48" grpId="0" animBg="1"/>
      <p:bldP spid="53" grpId="0" animBg="1"/>
      <p:bldP spid="7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6008" y="1639178"/>
            <a:ext cx="194819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over correctness of all claims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487005"/>
            <a:ext cx="8099908" cy="1325563"/>
          </a:xfrm>
        </p:spPr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Practical utility function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159" y="5230190"/>
            <a:ext cx="314310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Entropy Utility Function</a:t>
            </a:r>
            <a:endParaRPr lang="en-US" sz="2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475776"/>
            <a:ext cx="27900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entropies of all data items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78604" y="3830641"/>
            <a:ext cx="0" cy="63052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</p:cNvCxnSpPr>
          <p:nvPr/>
        </p:nvCxnSpPr>
        <p:spPr>
          <a:xfrm flipH="1">
            <a:off x="6899564" y="2285509"/>
            <a:ext cx="542" cy="41612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7" y="2827035"/>
            <a:ext cx="6041123" cy="1003606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6109855" y="2701636"/>
            <a:ext cx="153839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21" y="1868784"/>
            <a:ext cx="7098782" cy="67540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Value of perfect information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Maximum Expected Utility (MEU)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8221" y="3304204"/>
            <a:ext cx="3017520" cy="416368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78" y="3314238"/>
            <a:ext cx="7237372" cy="76456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88782" y="2690664"/>
            <a:ext cx="3062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entropy utility if claim is true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77978" y="4527832"/>
            <a:ext cx="721684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6435" lvl="1" algn="ctr"/>
            <a:endParaRPr lang="en-US" sz="2800" dirty="0" smtClean="0">
              <a:solidFill>
                <a:srgbClr val="00B050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46435" lvl="1" algn="ctr"/>
            <a:r>
              <a:rPr lang="en-US" sz="2800" dirty="0" smtClean="0">
                <a:solidFill>
                  <a:srgbClr val="00B05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Best </a:t>
            </a:r>
            <a:r>
              <a:rPr lang="en-US" sz="2800" dirty="0">
                <a:solidFill>
                  <a:srgbClr val="00B05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alternative in the absence of ground </a:t>
            </a:r>
            <a:r>
              <a:rPr lang="en-US" sz="2800" dirty="0" smtClean="0">
                <a:solidFill>
                  <a:srgbClr val="00B05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truth</a:t>
            </a:r>
          </a:p>
          <a:p>
            <a:pPr marL="46435" lvl="1" algn="ctr"/>
            <a:endParaRPr lang="en-US" sz="28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20" name="Elbow Connector 19"/>
          <p:cNvCxnSpPr>
            <a:endCxn id="21" idx="1"/>
          </p:cNvCxnSpPr>
          <p:nvPr/>
        </p:nvCxnSpPr>
        <p:spPr>
          <a:xfrm rot="5400000" flipH="1" flipV="1">
            <a:off x="5465578" y="2881000"/>
            <a:ext cx="428874" cy="417534"/>
          </a:xfrm>
          <a:prstGeom prst="bentConnector2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5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21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Approximate-MEU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99959" y="5363536"/>
            <a:ext cx="699808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96466" lvl="1" indent="-285750" algn="ctr">
              <a:buFont typeface="Arial" charset="0"/>
              <a:buChar char="•"/>
            </a:pPr>
            <a:endParaRPr lang="en-US" sz="2400" dirty="0" smtClean="0">
              <a:solidFill>
                <a:srgbClr val="00B050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10716" lvl="1" algn="ctr"/>
            <a:r>
              <a:rPr lang="en-US" sz="2400" dirty="0" smtClean="0">
                <a:solidFill>
                  <a:srgbClr val="00B05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removed bottleneck </a:t>
            </a:r>
            <a:r>
              <a:rPr lang="en-US" sz="2400" dirty="0">
                <a:solidFill>
                  <a:srgbClr val="00B05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iterative computation of </a:t>
            </a:r>
            <a:r>
              <a:rPr lang="en-US" sz="2400" dirty="0" smtClean="0">
                <a:solidFill>
                  <a:srgbClr val="00B05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MEU</a:t>
            </a:r>
          </a:p>
          <a:p>
            <a:pPr marL="296466" lvl="1" indent="-285750" algn="ctr">
              <a:buFont typeface="Arial" charset="0"/>
              <a:buChar char="•"/>
            </a:pPr>
            <a:endParaRPr lang="en-US" sz="2400" dirty="0">
              <a:solidFill>
                <a:srgbClr val="00B050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67552"/>
            <a:ext cx="7886700" cy="55686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Key idea: Propagation </a:t>
            </a:r>
            <a:r>
              <a:rPr lang="en-US" sz="2400" smtClean="0">
                <a:latin typeface="Franklin Gothic Book" charset="0"/>
                <a:ea typeface="Franklin Gothic Book" charset="0"/>
                <a:cs typeface="Franklin Gothic Book" charset="0"/>
              </a:rPr>
              <a:t>of changes</a:t>
            </a:r>
            <a:endParaRPr lang="en-US" sz="2400" dirty="0" smtClean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59" y="4227247"/>
            <a:ext cx="7237372" cy="7645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40374" y="4855415"/>
            <a:ext cx="33928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no need to fuse for every claim!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06361" y="4020211"/>
            <a:ext cx="3017520" cy="763510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5758" y="2646143"/>
            <a:ext cx="2171700" cy="7913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correctness of claims of validated data item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939634" y="2646144"/>
            <a:ext cx="1558022" cy="7913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accuracies of sources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57950" y="2646143"/>
            <a:ext cx="2404055" cy="7913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correctness of claims of </a:t>
            </a:r>
            <a:r>
              <a:rPr lang="en-US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unvalidated</a:t>
            </a:r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data items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34" name="Straight Arrow Connector 33"/>
          <p:cNvCxnSpPr>
            <a:stCxn id="9" idx="3"/>
            <a:endCxn id="32" idx="1"/>
          </p:cNvCxnSpPr>
          <p:nvPr/>
        </p:nvCxnSpPr>
        <p:spPr>
          <a:xfrm>
            <a:off x="2837458" y="3041827"/>
            <a:ext cx="1102176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33" idx="1"/>
          </p:cNvCxnSpPr>
          <p:nvPr/>
        </p:nvCxnSpPr>
        <p:spPr>
          <a:xfrm flipV="1">
            <a:off x="5497656" y="3041827"/>
            <a:ext cx="960294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0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/>
      <p:bldP spid="19" grpId="1" animBg="1"/>
      <p:bldP spid="8" grpId="0" animBg="1"/>
      <p:bldP spid="9" grpId="0" animBg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Users can be wrong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5065"/>
              </p:ext>
            </p:extLst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4253358" cy="413984"/>
          </a:xfrm>
        </p:spPr>
        <p:txBody>
          <a:bodyPr>
            <a:noAutofit/>
          </a:bodyPr>
          <a:lstStyle/>
          <a:p>
            <a:pPr>
              <a:buFont typeface="Courier New" charset="0"/>
              <a:buChar char="o"/>
            </a:pPr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 Honest but unsure user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5067945" y="1826736"/>
            <a:ext cx="3223648" cy="41845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80% certain about a claim</a:t>
            </a:r>
            <a:endParaRPr lang="en-US" sz="2000" dirty="0">
              <a:solidFill>
                <a:schemeClr val="tx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4655127" y="2741175"/>
            <a:ext cx="3636466" cy="41845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user is correct 85% of the time</a:t>
            </a:r>
            <a:endParaRPr lang="en-US" sz="2000" dirty="0">
              <a:solidFill>
                <a:schemeClr val="tx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22" y="4552009"/>
            <a:ext cx="518156" cy="68103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78" y="4552008"/>
            <a:ext cx="518156" cy="6810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66" y="4552008"/>
            <a:ext cx="518156" cy="68103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71" y="4552008"/>
            <a:ext cx="518156" cy="68103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047559" y="4843052"/>
            <a:ext cx="944380" cy="2998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Claim3</a:t>
            </a:r>
            <a:endParaRPr lang="en-US" dirty="0">
              <a:solidFill>
                <a:schemeClr val="tx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53" y="4552009"/>
            <a:ext cx="518156" cy="68103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09" y="4552008"/>
            <a:ext cx="518156" cy="6810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97" y="4552008"/>
            <a:ext cx="518156" cy="6810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64" y="4552008"/>
            <a:ext cx="518156" cy="6810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320" y="4552007"/>
            <a:ext cx="518156" cy="6810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08" y="4552007"/>
            <a:ext cx="518156" cy="68103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190879" y="4843053"/>
            <a:ext cx="944380" cy="2998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Claim1</a:t>
            </a:r>
            <a:endParaRPr lang="en-US" dirty="0">
              <a:solidFill>
                <a:schemeClr val="tx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87052" y="4843053"/>
            <a:ext cx="944380" cy="2998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Claim2</a:t>
            </a:r>
            <a:endParaRPr lang="en-US" dirty="0">
              <a:solidFill>
                <a:schemeClr val="tx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5052" y="271957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Courier New" charset="0"/>
              <a:buChar char="o"/>
            </a:pPr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  Error-rate of user</a:t>
            </a:r>
            <a:endParaRPr lang="en-US" sz="2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9266" y="3704757"/>
            <a:ext cx="6340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Courier New" charset="0"/>
              <a:buChar char="o"/>
            </a:pPr>
            <a:r>
              <a:rPr lang="en-US" sz="240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2400" smtClean="0">
                <a:latin typeface="Franklin Gothic Book" charset="0"/>
                <a:ea typeface="Franklin Gothic Book" charset="0"/>
                <a:cs typeface="Franklin Gothic Book" charset="0"/>
              </a:rPr>
              <a:t> Conflicting feedback from a crowd of workers</a:t>
            </a:r>
            <a:endParaRPr lang="en-US" sz="2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1843" y="5329287"/>
            <a:ext cx="68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6/10</a:t>
            </a:r>
            <a:endParaRPr lang="en-US" dirty="0">
              <a:solidFill>
                <a:srgbClr val="FF0000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16520" y="5329287"/>
            <a:ext cx="68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/10</a:t>
            </a:r>
            <a:endParaRPr lang="en-US" dirty="0">
              <a:solidFill>
                <a:srgbClr val="FF0000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77027" y="5323283"/>
            <a:ext cx="68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/10</a:t>
            </a:r>
            <a:endParaRPr lang="en-US" dirty="0">
              <a:solidFill>
                <a:srgbClr val="FF0000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5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7" grpId="0" animBg="1"/>
      <p:bldP spid="18" grpId="0" animBg="1"/>
      <p:bldP spid="29" grpId="0" animBg="1"/>
      <p:bldP spid="27" grpId="0" animBg="1"/>
      <p:bldP spid="28" grpId="0" animBg="1"/>
      <p:bldP spid="37" grpId="0"/>
      <p:bldP spid="38" grpId="0"/>
      <p:bldP spid="3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Real-world datasets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62342"/>
              </p:ext>
            </p:extLst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663" y="5499761"/>
            <a:ext cx="7994533" cy="73055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X. L. Dong, L.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Berti-Equille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and D. Srivastava. Integrating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conflicting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data: The role of source dependence. PVLDB,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2009 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Li, X. L. Dong, K. Lyons, W.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Meng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and D. Srivastava.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Truth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finding on the deep web: Is the problem solved?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PVLDB, 2012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J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Pasternack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and D. Roth. Knowing what to believe(when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you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already know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something).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COLING, 2010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http://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lunadong.com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/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fusionDataSets.htm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23828"/>
              </p:ext>
            </p:extLst>
          </p:nvPr>
        </p:nvGraphicFramePr>
        <p:xfrm>
          <a:off x="1643922" y="1963602"/>
          <a:ext cx="6298184" cy="1483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19200"/>
                <a:gridCol w="1219200"/>
                <a:gridCol w="1302004"/>
                <a:gridCol w="133858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Books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FlightsDay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Population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Flights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Items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1263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5836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40696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121567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Sources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894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2545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Claims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24303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80452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46734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1931701</a:t>
                      </a:r>
                      <a:endParaRPr lang="en-US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859663" y="3898681"/>
            <a:ext cx="798453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Franklin Gothic Book" charset="0"/>
                <a:ea typeface="Franklin Gothic Book" charset="0"/>
                <a:cs typeface="Franklin Gothic Book" charset="0"/>
              </a:rPr>
              <a:t>Feedback Simulation</a:t>
            </a:r>
          </a:p>
          <a:p>
            <a:pPr marL="515938" lvl="1" indent="-280988">
              <a:buFont typeface="Courier New" charset="0"/>
              <a:buChar char="o"/>
            </a:pPr>
            <a:r>
              <a:rPr lang="en-US" sz="1600" dirty="0" smtClean="0">
                <a:latin typeface="Franklin Gothic Book" charset="0"/>
                <a:ea typeface="Franklin Gothic Book" charset="0"/>
                <a:cs typeface="Franklin Gothic Book" charset="0"/>
              </a:rPr>
              <a:t>Books: </a:t>
            </a:r>
            <a:r>
              <a:rPr lang="en-US" sz="1600" dirty="0">
                <a:latin typeface="Franklin Gothic Book" charset="0"/>
                <a:ea typeface="Franklin Gothic Book" charset="0"/>
                <a:cs typeface="Franklin Gothic Book" charset="0"/>
              </a:rPr>
              <a:t>silver standard provided </a:t>
            </a:r>
            <a:r>
              <a:rPr lang="en-US" sz="1600" dirty="0" smtClean="0">
                <a:latin typeface="Franklin Gothic Book" charset="0"/>
                <a:ea typeface="Franklin Gothic Book" charset="0"/>
                <a:cs typeface="Franklin Gothic Book" charset="0"/>
              </a:rPr>
              <a:t>in [4] </a:t>
            </a:r>
          </a:p>
          <a:p>
            <a:pPr marL="515938" lvl="1" indent="-280988">
              <a:buFont typeface="Courier New" charset="0"/>
              <a:buChar char="o"/>
            </a:pPr>
            <a:r>
              <a:rPr lang="en-US" sz="1600" dirty="0" smtClean="0">
                <a:latin typeface="Franklin Gothic Book" charset="0"/>
                <a:ea typeface="Franklin Gothic Book" charset="0"/>
                <a:cs typeface="Franklin Gothic Book" charset="0"/>
              </a:rPr>
              <a:t>Flight information: </a:t>
            </a:r>
            <a:r>
              <a:rPr lang="en-US" sz="1600" dirty="0">
                <a:latin typeface="Franklin Gothic Book" charset="0"/>
                <a:ea typeface="Franklin Gothic Book" charset="0"/>
                <a:cs typeface="Franklin Gothic Book" charset="0"/>
              </a:rPr>
              <a:t>data provided by </a:t>
            </a:r>
            <a:r>
              <a:rPr lang="en-US" sz="1600" dirty="0" smtClean="0">
                <a:latin typeface="Franklin Gothic Book" charset="0"/>
                <a:ea typeface="Franklin Gothic Book" charset="0"/>
                <a:cs typeface="Franklin Gothic Book" charset="0"/>
              </a:rPr>
              <a:t>carrier websites considered ground truth</a:t>
            </a:r>
            <a:endParaRPr lang="en-US" sz="16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515938" lvl="1" indent="-280988">
              <a:buFont typeface="Courier New" charset="0"/>
              <a:buChar char="o"/>
            </a:pPr>
            <a:r>
              <a:rPr lang="en-US" sz="1600" dirty="0" smtClean="0">
                <a:latin typeface="Franklin Gothic Book" charset="0"/>
                <a:ea typeface="Franklin Gothic Book" charset="0"/>
                <a:cs typeface="Franklin Gothic Book" charset="0"/>
              </a:rPr>
              <a:t>Population: </a:t>
            </a:r>
            <a:r>
              <a:rPr lang="en-US" sz="1600" dirty="0">
                <a:latin typeface="Franklin Gothic Book" charset="0"/>
                <a:ea typeface="Franklin Gothic Book" charset="0"/>
                <a:cs typeface="Franklin Gothic Book" charset="0"/>
              </a:rPr>
              <a:t>manually identified the true claim for data items having </a:t>
            </a:r>
            <a:r>
              <a:rPr lang="en-US" sz="1600" dirty="0" smtClean="0">
                <a:latin typeface="Franklin Gothic Book" charset="0"/>
                <a:ea typeface="Franklin Gothic Book" charset="0"/>
                <a:cs typeface="Franklin Gothic Book" charset="0"/>
              </a:rPr>
              <a:t>multiple claims</a:t>
            </a:r>
            <a:endParaRPr lang="en-US" sz="16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Competing methods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8650" y="2005013"/>
            <a:ext cx="8050655" cy="4351338"/>
          </a:xfrm>
        </p:spPr>
        <p:txBody>
          <a:bodyPr>
            <a:noAutofit/>
          </a:bodyPr>
          <a:lstStyle/>
          <a:p>
            <a:pPr>
              <a:buFont typeface="Courier New" charset="0"/>
              <a:buChar char="o"/>
            </a:pPr>
            <a:r>
              <a:rPr lang="en-US" sz="2400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 Item-level ranking methods</a:t>
            </a:r>
            <a:endParaRPr lang="en-US" sz="2400" dirty="0" smtClean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latin typeface="Franklin Gothic Book" charset="0"/>
                <a:ea typeface="Franklin Gothic Book" charset="0"/>
                <a:cs typeface="Franklin Gothic Book" charset="0"/>
              </a:rPr>
              <a:t>QBC</a:t>
            </a:r>
            <a:r>
              <a:rPr lang="en-US" sz="22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2200" dirty="0" smtClean="0">
                <a:latin typeface="Franklin Gothic Book" charset="0"/>
                <a:ea typeface="Franklin Gothic Book" charset="0"/>
                <a:cs typeface="Franklin Gothic Book" charset="0"/>
              </a:rPr>
              <a:t>/ US</a:t>
            </a:r>
          </a:p>
          <a:p>
            <a:pPr>
              <a:spcBef>
                <a:spcPts val="2800"/>
              </a:spcBef>
              <a:buFont typeface="Courier New" charset="0"/>
              <a:buChar char="o"/>
            </a:pPr>
            <a:r>
              <a:rPr lang="en-US" sz="2400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 Decision-theoretic ranking methods</a:t>
            </a:r>
            <a:endParaRPr lang="en-US" sz="2400" b="1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latin typeface="Franklin Gothic Book" charset="0"/>
                <a:ea typeface="Franklin Gothic Book" charset="0"/>
                <a:cs typeface="Franklin Gothic Book" charset="0"/>
              </a:rPr>
              <a:t>MEU / </a:t>
            </a:r>
            <a:r>
              <a:rPr lang="en-US" sz="22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Approx</a:t>
            </a:r>
            <a:r>
              <a:rPr lang="en-US" sz="2200" dirty="0" smtClean="0">
                <a:latin typeface="Franklin Gothic Book" charset="0"/>
                <a:ea typeface="Franklin Gothic Book" charset="0"/>
                <a:cs typeface="Franklin Gothic Book" charset="0"/>
              </a:rPr>
              <a:t>-MEU 	</a:t>
            </a:r>
          </a:p>
          <a:p>
            <a:pPr lvl="1">
              <a:buFont typeface="Wingdings" charset="2"/>
              <a:buChar char="§"/>
            </a:pPr>
            <a:r>
              <a:rPr lang="en-US" sz="2200" dirty="0" smtClean="0">
                <a:latin typeface="Franklin Gothic Book" charset="0"/>
                <a:ea typeface="Franklin Gothic Book" charset="0"/>
                <a:cs typeface="Franklin Gothic Book" charset="0"/>
              </a:rPr>
              <a:t>Greedy </a:t>
            </a:r>
            <a:r>
              <a:rPr lang="en-US" sz="2200" dirty="0">
                <a:latin typeface="Franklin Gothic Book" charset="0"/>
                <a:ea typeface="Franklin Gothic Book" charset="0"/>
                <a:cs typeface="Franklin Gothic Book" charset="0"/>
              </a:rPr>
              <a:t>Upper Bound (GUB) </a:t>
            </a:r>
            <a:r>
              <a:rPr lang="en-US" sz="2200" dirty="0" smtClean="0">
                <a:latin typeface="Franklin Gothic Book" charset="0"/>
                <a:ea typeface="Franklin Gothic Book" charset="0"/>
                <a:cs typeface="Franklin Gothic Book" charset="0"/>
              </a:rPr>
              <a:t>	</a:t>
            </a:r>
          </a:p>
          <a:p>
            <a:pPr>
              <a:spcBef>
                <a:spcPts val="2800"/>
              </a:spcBef>
              <a:buFont typeface="Courier New" charset="0"/>
              <a:buChar char="o"/>
            </a:pPr>
            <a:r>
              <a:rPr lang="en-US" sz="2400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 Random </a:t>
            </a:r>
          </a:p>
          <a:p>
            <a:pPr lvl="1">
              <a:spcBef>
                <a:spcPts val="0"/>
              </a:spcBef>
              <a:buFont typeface="Wingdings" charset="2"/>
              <a:buChar char="§"/>
            </a:pPr>
            <a:r>
              <a:rPr lang="en-US" sz="2200" dirty="0" smtClean="0">
                <a:latin typeface="Franklin Gothic Book" charset="0"/>
                <a:ea typeface="Franklin Gothic Book" charset="0"/>
                <a:cs typeface="Franklin Gothic Book" charset="0"/>
              </a:rPr>
              <a:t>all </a:t>
            </a:r>
            <a:r>
              <a:rPr lang="en-US" sz="2200" dirty="0">
                <a:latin typeface="Franklin Gothic Book" charset="0"/>
                <a:ea typeface="Franklin Gothic Book" charset="0"/>
                <a:cs typeface="Franklin Gothic Book" charset="0"/>
              </a:rPr>
              <a:t>data items </a:t>
            </a:r>
            <a:r>
              <a:rPr lang="en-US" sz="2200" dirty="0" smtClean="0">
                <a:latin typeface="Franklin Gothic Book" charset="0"/>
                <a:ea typeface="Franklin Gothic Book" charset="0"/>
                <a:cs typeface="Franklin Gothic Book" charset="0"/>
              </a:rPr>
              <a:t>equally beneficial</a:t>
            </a:r>
            <a:endParaRPr lang="en-US" sz="22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635115" y="3799682"/>
            <a:ext cx="3044190" cy="38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F000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ground-truth-utility-based</a:t>
            </a:r>
            <a:endParaRPr lang="en-US" sz="2000"/>
          </a:p>
        </p:txBody>
      </p:sp>
      <p:cxnSp>
        <p:nvCxnSpPr>
          <p:cNvPr id="6" name="Straight Connector 5"/>
          <p:cNvCxnSpPr>
            <a:stCxn id="3" idx="1"/>
          </p:cNvCxnSpPr>
          <p:nvPr/>
        </p:nvCxnSpPr>
        <p:spPr>
          <a:xfrm flipH="1">
            <a:off x="4739641" y="3990182"/>
            <a:ext cx="89547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5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262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Franklin Gothic Book" charset="0"/>
                <a:ea typeface="Franklin Gothic Book" charset="0"/>
                <a:cs typeface="Franklin Gothic Book" charset="0"/>
              </a:rPr>
              <a:t>Large number of sources, few claims: holistic ranking</a:t>
            </a:r>
            <a:endParaRPr lang="en-US" sz="4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048356"/>
            <a:ext cx="3733800" cy="320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64491" y="5606424"/>
            <a:ext cx="85311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Franklin Gothic Book" charset="0"/>
                <a:ea typeface="Franklin Gothic Book" charset="0"/>
                <a:cs typeface="Franklin Gothic Book" charset="0"/>
              </a:rPr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29975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Fusing data from multiple sources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>
                <a:latin typeface="Franklin Gothic Book" charset="0"/>
                <a:ea typeface="Franklin Gothic Book" charset="0"/>
                <a:cs typeface="Franklin Gothic Book" charset="0"/>
              </a:rPr>
              <a:t>2</a:t>
            </a:fld>
            <a:endParaRPr lang="en-US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7958"/>
              </p:ext>
            </p:extLst>
          </p:nvPr>
        </p:nvGraphicFramePr>
        <p:xfrm>
          <a:off x="1108868" y="2720160"/>
          <a:ext cx="6926263" cy="26136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2310"/>
                <a:gridCol w="1407160"/>
                <a:gridCol w="1111885"/>
                <a:gridCol w="1281748"/>
                <a:gridCol w="115316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Data Item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  <a:endParaRPr lang="en-US" sz="2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</a:t>
                      </a:r>
                      <a:endParaRPr lang="en-US" sz="2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</a:t>
                      </a:r>
                      <a:endParaRPr lang="en-US" sz="2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 Fu</a:t>
                      </a:r>
                      <a:r>
                        <a:rPr lang="en-US" sz="20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Panda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Nelson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Inside Out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leFauve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Docter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Finding Dory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Stanton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Renaud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Jones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08959" y="4571997"/>
            <a:ext cx="1371600" cy="3657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70811" y="2776015"/>
            <a:ext cx="731520" cy="320040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35606" y="4571997"/>
            <a:ext cx="1346616" cy="365760"/>
          </a:xfrm>
          <a:prstGeom prst="ellipse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3" idx="1"/>
            <a:endCxn id="7" idx="6"/>
          </p:cNvCxnSpPr>
          <p:nvPr/>
        </p:nvCxnSpPr>
        <p:spPr>
          <a:xfrm flipH="1">
            <a:off x="2782222" y="4754877"/>
            <a:ext cx="326737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</p:cNvCxnSpPr>
          <p:nvPr/>
        </p:nvCxnSpPr>
        <p:spPr>
          <a:xfrm>
            <a:off x="3736571" y="3096055"/>
            <a:ext cx="0" cy="1475942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4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072103"/>
            <a:ext cx="373380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9018" y="5453862"/>
            <a:ext cx="133844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Population</a:t>
            </a:r>
            <a:endParaRPr lang="en-US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262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Franklin Gothic Book" charset="0"/>
                <a:ea typeface="Franklin Gothic Book" charset="0"/>
                <a:cs typeface="Franklin Gothic Book" charset="0"/>
              </a:rPr>
              <a:t>Large number of sources, few claims: holistic ranking</a:t>
            </a:r>
            <a:endParaRPr lang="en-US" sz="4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71915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Franklin Gothic Book" charset="0"/>
                <a:ea typeface="Franklin Gothic Book" charset="0"/>
                <a:cs typeface="Franklin Gothic Book" charset="0"/>
              </a:rPr>
              <a:t>Large number of claims, few sources: either QBC/holistic</a:t>
            </a:r>
            <a:endParaRPr lang="en-US" sz="4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41962" y="5599334"/>
            <a:ext cx="129817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FlightsDay</a:t>
            </a:r>
            <a:endParaRPr lang="en-US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044811"/>
            <a:ext cx="3733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43651" y="5606423"/>
            <a:ext cx="89479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Flights</a:t>
            </a:r>
            <a:endParaRPr lang="en-US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048356"/>
            <a:ext cx="3733800" cy="32004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71915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Franklin Gothic Book" charset="0"/>
                <a:ea typeface="Franklin Gothic Book" charset="0"/>
                <a:cs typeface="Franklin Gothic Book" charset="0"/>
              </a:rPr>
              <a:t>Large number of claims, few sources: either QBC/holistic</a:t>
            </a:r>
            <a:endParaRPr lang="en-US" sz="4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Contributions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47851"/>
            <a:ext cx="8095625" cy="4351338"/>
          </a:xfrm>
        </p:spPr>
        <p:txBody>
          <a:bodyPr>
            <a:noAutofit/>
          </a:bodyPr>
          <a:lstStyle/>
          <a:p>
            <a:pPr marL="354013" indent="-354013">
              <a:buFont typeface="Courier New" charset="0"/>
              <a:buChar char="o"/>
            </a:pPr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Integrating user feedback to improve the performance of existing data fusion systems</a:t>
            </a:r>
          </a:p>
          <a:p>
            <a:pPr marL="354013" indent="-354013">
              <a:buFont typeface="Courier New" charset="0"/>
              <a:buChar char="o"/>
            </a:pPr>
            <a:endParaRPr lang="en-US" sz="2000" dirty="0" smtClean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354013" indent="-354013">
              <a:buFont typeface="Courier New" charset="0"/>
              <a:buChar char="o"/>
            </a:pPr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Designed strategies to generate an effective ordering for validating claims </a:t>
            </a:r>
          </a:p>
          <a:p>
            <a:pPr marL="811213" lvl="1" indent="-354013">
              <a:buFont typeface="Courier New" charset="0"/>
              <a:buChar char="o"/>
            </a:pPr>
            <a:r>
              <a:rPr lang="en-US" sz="2200" dirty="0">
                <a:latin typeface="Franklin Gothic Book" charset="0"/>
                <a:ea typeface="Franklin Gothic Book" charset="0"/>
                <a:cs typeface="Franklin Gothic Book" charset="0"/>
              </a:rPr>
              <a:t>s</a:t>
            </a:r>
            <a:r>
              <a:rPr lang="en-US" sz="2200" dirty="0" smtClean="0">
                <a:latin typeface="Franklin Gothic Book" charset="0"/>
                <a:ea typeface="Franklin Gothic Book" charset="0"/>
                <a:cs typeface="Franklin Gothic Book" charset="0"/>
              </a:rPr>
              <a:t>calable decision-theoretic solution for iterative fusion</a:t>
            </a:r>
          </a:p>
          <a:p>
            <a:pPr marL="811213" lvl="1" indent="-354013">
              <a:buFont typeface="Courier New" charset="0"/>
              <a:buChar char="o"/>
            </a:pPr>
            <a:r>
              <a:rPr lang="en-US" sz="2200" dirty="0" smtClean="0">
                <a:latin typeface="Franklin Gothic Book" charset="0"/>
                <a:ea typeface="Franklin Gothic Book" charset="0"/>
                <a:cs typeface="Franklin Gothic Book" charset="0"/>
              </a:rPr>
              <a:t>explored imperfect feedback scenarios</a:t>
            </a:r>
          </a:p>
          <a:p>
            <a:pPr marL="354013" indent="-354013">
              <a:buFont typeface="Courier New" charset="0"/>
              <a:buChar char="o"/>
            </a:pPr>
            <a:endParaRPr lang="en-US" sz="20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354013" indent="-354013">
              <a:buFont typeface="Courier New" charset="0"/>
              <a:buChar char="o"/>
            </a:pPr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Evaluation </a:t>
            </a:r>
            <a:r>
              <a:rPr lang="en-US" sz="2400" dirty="0">
                <a:latin typeface="Franklin Gothic Book" charset="0"/>
                <a:ea typeface="Franklin Gothic Book" charset="0"/>
                <a:cs typeface="Franklin Gothic Book" charset="0"/>
              </a:rPr>
              <a:t>on real-world datasets </a:t>
            </a:r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confirmed </a:t>
            </a:r>
            <a:r>
              <a:rPr lang="en-US" sz="2400" dirty="0">
                <a:latin typeface="Franklin Gothic Book" charset="0"/>
                <a:ea typeface="Franklin Gothic Book" charset="0"/>
                <a:cs typeface="Franklin Gothic Book" charset="0"/>
              </a:rPr>
              <a:t>that guided feedback rapidly increases the </a:t>
            </a:r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effectiveness </a:t>
            </a:r>
            <a:r>
              <a:rPr lang="en-US" sz="2400" dirty="0">
                <a:latin typeface="Franklin Gothic Book" charset="0"/>
                <a:ea typeface="Franklin Gothic Book" charset="0"/>
                <a:cs typeface="Franklin Gothic Book" charset="0"/>
              </a:rPr>
              <a:t>of data </a:t>
            </a:r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fusion</a:t>
            </a:r>
          </a:p>
        </p:txBody>
      </p:sp>
    </p:spTree>
    <p:extLst>
      <p:ext uri="{BB962C8B-B14F-4D97-AF65-F5344CB8AC3E}">
        <p14:creationId xmlns:p14="http://schemas.microsoft.com/office/powerpoint/2010/main" val="623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</a:rPr>
              <a:t>Query-by-committee (QBC)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8625840" y="822960"/>
          <a:ext cx="208280" cy="42672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426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1848396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 smtClean="0">
                <a:latin typeface="Franklin Gothic Book" charset="0"/>
                <a:ea typeface="Franklin Gothic Book" charset="0"/>
                <a:cs typeface="Franklin Gothic Book" charset="0"/>
              </a:rPr>
              <a:t> Correctness of a claim</a:t>
            </a:r>
          </a:p>
          <a:p>
            <a:pPr marL="457200" indent="-457200">
              <a:buFont typeface="Wingdings" charset="2"/>
              <a:buChar char="§"/>
            </a:pPr>
            <a:endParaRPr lang="en-US" sz="28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31" y="5014404"/>
            <a:ext cx="3085879" cy="8170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8650" y="4377614"/>
            <a:ext cx="41524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 smtClean="0">
                <a:latin typeface="Franklin Gothic Book" charset="0"/>
                <a:ea typeface="Franklin Gothic Book" charset="0"/>
                <a:cs typeface="Franklin Gothic Book" charset="0"/>
              </a:rPr>
              <a:t> Entropy </a:t>
            </a:r>
            <a:r>
              <a:rPr lang="en-US" sz="2800" dirty="0">
                <a:latin typeface="Franklin Gothic Book" charset="0"/>
                <a:ea typeface="Franklin Gothic Book" charset="0"/>
                <a:cs typeface="Franklin Gothic Book" charset="0"/>
              </a:rPr>
              <a:t>of a data item </a:t>
            </a:r>
          </a:p>
          <a:p>
            <a:pPr marL="457200" indent="-457200">
              <a:buFont typeface="Wingdings" charset="2"/>
              <a:buChar char="§"/>
            </a:pPr>
            <a:endParaRPr lang="en-US" sz="28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71702" y="4969872"/>
            <a:ext cx="217413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over all claims of data item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14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31" y="2477604"/>
            <a:ext cx="2464174" cy="16884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58838" y="2572955"/>
            <a:ext cx="3156512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number of sources that provide this claim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520105" y="2896121"/>
            <a:ext cx="838733" cy="459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8838" y="3657855"/>
            <a:ext cx="3267002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total number of sources that provide claims for the data item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536682" y="3842521"/>
            <a:ext cx="822156" cy="531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9" idx="1"/>
          </p:cNvCxnSpPr>
          <p:nvPr/>
        </p:nvCxnSpPr>
        <p:spPr>
          <a:xfrm flipV="1">
            <a:off x="5336182" y="5293038"/>
            <a:ext cx="63552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87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Approximate-MEU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59" y="2097024"/>
            <a:ext cx="3956882" cy="798402"/>
          </a:xfrm>
        </p:spPr>
      </p:pic>
      <p:sp>
        <p:nvSpPr>
          <p:cNvPr id="13" name="TextBox 12"/>
          <p:cNvSpPr txBox="1"/>
          <p:nvPr/>
        </p:nvSpPr>
        <p:spPr>
          <a:xfrm>
            <a:off x="1146875" y="1612160"/>
            <a:ext cx="6344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Correctness of claims of validated data item</a:t>
            </a:r>
            <a:endParaRPr lang="en-US" sz="2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6875" y="3060328"/>
            <a:ext cx="363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Accuracies of sources </a:t>
            </a:r>
            <a:endParaRPr lang="en-US" sz="2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39" y="3534727"/>
            <a:ext cx="5146921" cy="6944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6875" y="4453008"/>
            <a:ext cx="6814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Correctness of claims of </a:t>
            </a:r>
            <a:r>
              <a:rPr lang="en-US" sz="24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unvalidated</a:t>
            </a:r>
            <a:r>
              <a:rPr lang="en-US" sz="2400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data items</a:t>
            </a:r>
            <a:endParaRPr lang="en-US" sz="2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02" y="5121617"/>
            <a:ext cx="6028840" cy="78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2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6268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Long-tail data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33392"/>
            <a:ext cx="3674611" cy="292608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740" y="2333392"/>
            <a:ext cx="367461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4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6268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Time taken to determine the next action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663163"/>
            <a:ext cx="6309360" cy="1373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4704177"/>
            <a:ext cx="6309360" cy="69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9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30463" y="4537691"/>
            <a:ext cx="48603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Franklin Gothic Book" charset="0"/>
                <a:ea typeface="Franklin Gothic Book" charset="0"/>
                <a:cs typeface="Franklin Gothic Book" charset="0"/>
              </a:rPr>
              <a:t>US</a:t>
            </a:r>
            <a:endParaRPr lang="en-US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Conflicting feedback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24" y="2528668"/>
            <a:ext cx="2679405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2" y="2528668"/>
            <a:ext cx="2679405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68" y="2528668"/>
            <a:ext cx="2679405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8477" y="5195685"/>
            <a:ext cx="777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Franklin Gothic Book" charset="0"/>
                <a:ea typeface="Franklin Gothic Book" charset="0"/>
                <a:cs typeface="Franklin Gothic Book" charset="0"/>
              </a:rPr>
              <a:t>Books data: 10</a:t>
            </a:r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% of data items have conflicting feedback from a crowd</a:t>
            </a:r>
            <a:endParaRPr lang="en-US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585862" y="2076773"/>
            <a:ext cx="0" cy="152086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797085" y="3891294"/>
            <a:ext cx="1952786" cy="10876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686315" y="3809798"/>
            <a:ext cx="1110770" cy="116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2444" y="4537691"/>
            <a:ext cx="65114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Franklin Gothic Book" charset="0"/>
                <a:ea typeface="Franklin Gothic Book" charset="0"/>
                <a:cs typeface="Franklin Gothic Book" charset="0"/>
              </a:rPr>
              <a:t>QBC</a:t>
            </a:r>
            <a:endParaRPr lang="en-US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4873" y="4537691"/>
            <a:ext cx="148290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Approx</a:t>
            </a:r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-MEU</a:t>
            </a:r>
            <a:endParaRPr lang="en-US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693309" y="2082209"/>
            <a:ext cx="4042997" cy="1202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21311"/>
              </p:ext>
            </p:extLst>
          </p:nvPr>
        </p:nvGraphicFramePr>
        <p:xfrm>
          <a:off x="3303935" y="4123845"/>
          <a:ext cx="3815778" cy="17602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8778"/>
                <a:gridCol w="1358265"/>
                <a:gridCol w="1308735"/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Data Item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Correctness of claims</a:t>
                      </a:r>
                      <a:endParaRPr lang="en-US" sz="1200" b="1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 (0.000)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 (1.000)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 Fu</a:t>
                      </a:r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Panda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 </a:t>
                      </a:r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(0.015)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Nelson (0.985)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Inside Out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leFauve</a:t>
                      </a:r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(0.001)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Docter</a:t>
                      </a:r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(0.999)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Finding Dory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Stanton (1.000)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 (0.921)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Renaud (0.079)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Jones (0.015)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(0.985)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030268"/>
              </p:ext>
            </p:extLst>
          </p:nvPr>
        </p:nvGraphicFramePr>
        <p:xfrm>
          <a:off x="3303935" y="4123845"/>
          <a:ext cx="3815778" cy="17602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8778"/>
                <a:gridCol w="1358265"/>
                <a:gridCol w="1308735"/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Data Item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Correctness of claims</a:t>
                      </a:r>
                      <a:endParaRPr lang="en-US" sz="1200" b="1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 (0.000)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 (1.000)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 Fu</a:t>
                      </a:r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Panda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 </a:t>
                      </a:r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(0.015)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Nelson (0.985)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Inside Out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leFauve</a:t>
                      </a:r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(0.001)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Docter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(0.999)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Finding Dory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Stanton (1.000)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 (0.921)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Renaud (0.079)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Jones (0.015)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(0.985)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Data fusion systems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71882"/>
              </p:ext>
            </p:extLst>
          </p:nvPr>
        </p:nvGraphicFramePr>
        <p:xfrm>
          <a:off x="396754" y="1911906"/>
          <a:ext cx="3594099" cy="15468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4885"/>
                <a:gridCol w="734060"/>
                <a:gridCol w="588010"/>
                <a:gridCol w="675322"/>
                <a:gridCol w="611822"/>
              </a:tblGrid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Data Item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  <a:endParaRPr lang="en-US" sz="1000" b="1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  <a:endParaRPr lang="en-US" sz="1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</a:t>
                      </a:r>
                      <a:endParaRPr lang="en-US" sz="1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</a:t>
                      </a:r>
                      <a:endParaRPr lang="en-US" sz="1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 Fu</a:t>
                      </a:r>
                      <a:r>
                        <a:rPr lang="en-US" sz="10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Panda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Nelson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Inside Out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leFauve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Docter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Finding Dory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Stanton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Renaud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Jones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990853" y="2683239"/>
            <a:ext cx="701068" cy="2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900031" y="2476340"/>
            <a:ext cx="1139483" cy="4137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Source accuracy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476650" y="2445847"/>
            <a:ext cx="1126845" cy="4747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Correctness of </a:t>
            </a:r>
            <a:r>
              <a:rPr lang="en-US" sz="140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claims</a:t>
            </a:r>
            <a:endParaRPr lang="en-US" sz="1400" dirty="0">
              <a:solidFill>
                <a:schemeClr val="tx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6739677" y="1175944"/>
            <a:ext cx="30493" cy="2570300"/>
          </a:xfrm>
          <a:prstGeom prst="curvedConnector3">
            <a:avLst>
              <a:gd name="adj1" fmla="val 8496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>
            <a:off x="6739676" y="1620236"/>
            <a:ext cx="30493" cy="2570300"/>
          </a:xfrm>
          <a:prstGeom prst="curvedConnector3">
            <a:avLst>
              <a:gd name="adj1" fmla="val -74968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9476" y="2422867"/>
            <a:ext cx="11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iterative computation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96490"/>
              </p:ext>
            </p:extLst>
          </p:nvPr>
        </p:nvGraphicFramePr>
        <p:xfrm>
          <a:off x="7524618" y="4226292"/>
          <a:ext cx="1358265" cy="12573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3824"/>
                <a:gridCol w="734441"/>
              </a:tblGrid>
              <a:tr h="1657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Source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Accuracy</a:t>
                      </a:r>
                      <a:endParaRPr lang="en-US" sz="1200" b="1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2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0.317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2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0.027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2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0.992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2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1.000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407551" y="1775496"/>
            <a:ext cx="664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Franklin Gothic Book" charset="0"/>
                <a:ea typeface="Franklin Gothic Book" charset="0"/>
                <a:cs typeface="Franklin Gothic Book" charset="0"/>
              </a:rPr>
              <a:t>ACCU</a:t>
            </a:r>
            <a:r>
              <a:rPr lang="en-US" sz="1400" baseline="30000" dirty="0" smtClean="0">
                <a:latin typeface="Franklin Gothic Book" charset="0"/>
                <a:ea typeface="Franklin Gothic Book" charset="0"/>
                <a:cs typeface="Franklin Gothic Book" charset="0"/>
              </a:rPr>
              <a:t>1</a:t>
            </a:r>
            <a:endParaRPr lang="en-US" sz="1400" baseline="30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8650" y="6073512"/>
            <a:ext cx="62744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[1] Xin Luna Dong, Laure 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Berti-Equille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Divesh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 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Srivastava.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Data Fusion: Resolving Conflicts from Multiple Sources. WAIM 2013.</a:t>
            </a:r>
          </a:p>
        </p:txBody>
      </p:sp>
      <p:cxnSp>
        <p:nvCxnSpPr>
          <p:cNvPr id="25" name="Straight Arrow Connector 24"/>
          <p:cNvCxnSpPr>
            <a:stCxn id="22" idx="2"/>
            <a:endCxn id="24" idx="0"/>
          </p:cNvCxnSpPr>
          <p:nvPr/>
        </p:nvCxnSpPr>
        <p:spPr>
          <a:xfrm>
            <a:off x="6714808" y="3284269"/>
            <a:ext cx="1488942" cy="942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3" idx="0"/>
          </p:cNvCxnSpPr>
          <p:nvPr/>
        </p:nvCxnSpPr>
        <p:spPr>
          <a:xfrm flipH="1">
            <a:off x="5211824" y="3284269"/>
            <a:ext cx="1502984" cy="839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8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  <p:bldP spid="18" grpId="0" animBg="1"/>
      <p:bldP spid="21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7379"/>
              </p:ext>
            </p:extLst>
          </p:nvPr>
        </p:nvGraphicFramePr>
        <p:xfrm>
          <a:off x="3303935" y="4123845"/>
          <a:ext cx="3815778" cy="17602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8778"/>
                <a:gridCol w="1358265"/>
                <a:gridCol w="1308735"/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Data Item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Correctness of claims</a:t>
                      </a:r>
                      <a:endParaRPr lang="en-US" sz="1200" b="1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 (0.000)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 (1.000)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 Fu</a:t>
                      </a:r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Panda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 </a:t>
                      </a:r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(0.015)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Nelson (0.985)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Inside Out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leFauve</a:t>
                      </a:r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(0.001)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Docter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(0.999)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Finding Dory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Stanton (1.000)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 (0.921)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Renaud (0.079)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Jones (0.015)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r>
                        <a:rPr lang="en-US" sz="1200" b="1" baseline="0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(0.985)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693309" y="2082209"/>
            <a:ext cx="4042997" cy="1202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Comparison with ground truth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96754" y="1911906"/>
          <a:ext cx="3594099" cy="15468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4885"/>
                <a:gridCol w="734060"/>
                <a:gridCol w="588010"/>
                <a:gridCol w="675322"/>
                <a:gridCol w="611822"/>
              </a:tblGrid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Data Item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  <a:endParaRPr lang="en-US" sz="1000" b="1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  <a:endParaRPr lang="en-US" sz="1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</a:t>
                      </a:r>
                      <a:endParaRPr lang="en-US" sz="1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</a:t>
                      </a:r>
                      <a:endParaRPr lang="en-US" sz="1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 Fu</a:t>
                      </a:r>
                      <a:r>
                        <a:rPr lang="en-US" sz="10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Panda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Nelson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Inside Out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leFauve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Docter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Finding Dory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Stanton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Renaud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Jones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990853" y="2683239"/>
            <a:ext cx="701068" cy="2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900031" y="2476340"/>
            <a:ext cx="1139483" cy="4137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Source accuracy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476650" y="2445847"/>
            <a:ext cx="1126845" cy="4747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Correctness of </a:t>
            </a:r>
            <a:r>
              <a:rPr lang="en-US" sz="1400" dirty="0" smtClean="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claims</a:t>
            </a:r>
            <a:endParaRPr lang="en-US" sz="1400" dirty="0">
              <a:solidFill>
                <a:schemeClr val="tx1"/>
              </a:solidFill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6739677" y="1175944"/>
            <a:ext cx="30493" cy="2570300"/>
          </a:xfrm>
          <a:prstGeom prst="curvedConnector3">
            <a:avLst>
              <a:gd name="adj1" fmla="val 8496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 flipH="1">
            <a:off x="6739676" y="1620236"/>
            <a:ext cx="30493" cy="2570300"/>
          </a:xfrm>
          <a:prstGeom prst="curvedConnector3">
            <a:avLst>
              <a:gd name="adj1" fmla="val -74968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9476" y="2422867"/>
            <a:ext cx="116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ranklin Gothic Book" charset="0"/>
                <a:ea typeface="Franklin Gothic Book" charset="0"/>
                <a:cs typeface="Franklin Gothic Book" charset="0"/>
              </a:rPr>
              <a:t>iterative computation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7524618" y="4226292"/>
          <a:ext cx="1358265" cy="12573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3824"/>
                <a:gridCol w="734441"/>
              </a:tblGrid>
              <a:tr h="1657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Source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Accuracy</a:t>
                      </a:r>
                      <a:endParaRPr lang="en-US" sz="1200" b="1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2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0.317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2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0.027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2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0.992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12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1.000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stCxn id="22" idx="2"/>
            <a:endCxn id="24" idx="0"/>
          </p:cNvCxnSpPr>
          <p:nvPr/>
        </p:nvCxnSpPr>
        <p:spPr>
          <a:xfrm>
            <a:off x="6714808" y="3284269"/>
            <a:ext cx="1488942" cy="942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</p:cNvCxnSpPr>
          <p:nvPr/>
        </p:nvCxnSpPr>
        <p:spPr>
          <a:xfrm flipH="1">
            <a:off x="5211824" y="3284269"/>
            <a:ext cx="1502984" cy="839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7551" y="1775496"/>
            <a:ext cx="664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ranklin Gothic Book" charset="0"/>
                <a:ea typeface="Franklin Gothic Book" charset="0"/>
                <a:cs typeface="Franklin Gothic Book" charset="0"/>
              </a:rPr>
              <a:t>ACCU</a:t>
            </a:r>
            <a:r>
              <a:rPr lang="en-US" sz="1400" baseline="30000" dirty="0">
                <a:latin typeface="Franklin Gothic Book" charset="0"/>
                <a:ea typeface="Franklin Gothic Book" charset="0"/>
                <a:cs typeface="Franklin Gothic Book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8650" y="6073512"/>
            <a:ext cx="62744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[1] Xin Luna Dong, Laure 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Berti-Equille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,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Divesh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 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Srivastava.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Data Fusion: Resolving Conflicts from Multiple Sources. WAIM 2013.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22558" y="4107913"/>
          <a:ext cx="1994280" cy="17761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8778"/>
                <a:gridCol w="845502"/>
              </a:tblGrid>
              <a:tr h="2537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Data Item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Truth</a:t>
                      </a:r>
                      <a:endParaRPr lang="en-US" sz="1200" b="1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537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537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 Fu</a:t>
                      </a:r>
                      <a:r>
                        <a:rPr lang="en-US" sz="12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Panda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537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Inside Out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Docter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537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Finding Dory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Stanton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537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537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endParaRPr lang="en-US" sz="12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7" name="Left-Right Arrow 36"/>
          <p:cNvSpPr/>
          <p:nvPr/>
        </p:nvSpPr>
        <p:spPr>
          <a:xfrm>
            <a:off x="2515312" y="4843917"/>
            <a:ext cx="690148" cy="304144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64" y="4386949"/>
            <a:ext cx="219451" cy="21945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64" y="4635490"/>
            <a:ext cx="219451" cy="21945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77" y="4884031"/>
            <a:ext cx="232017" cy="22766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77" y="5147208"/>
            <a:ext cx="232017" cy="22766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77" y="5367526"/>
            <a:ext cx="232017" cy="22766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77" y="5619494"/>
            <a:ext cx="232017" cy="22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Involve the User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5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28650" y="3377549"/>
            <a:ext cx="587829" cy="56333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91066" y="3360540"/>
            <a:ext cx="1506311" cy="5633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ranklin Gothic Book" charset="0"/>
                <a:ea typeface="Franklin Gothic Book" charset="0"/>
                <a:cs typeface="Franklin Gothic Book" charset="0"/>
              </a:rPr>
              <a:t>Data Fusion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50" y="3450253"/>
            <a:ext cx="618800" cy="618800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17" idx="0"/>
            <a:endCxn id="7" idx="0"/>
          </p:cNvCxnSpPr>
          <p:nvPr/>
        </p:nvCxnSpPr>
        <p:spPr>
          <a:xfrm rot="16200000" flipH="1">
            <a:off x="5164800" y="1437805"/>
            <a:ext cx="322397" cy="3702503"/>
          </a:xfrm>
          <a:prstGeom prst="bentConnector3">
            <a:avLst>
              <a:gd name="adj1" fmla="val -144346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2"/>
            <a:endCxn id="6" idx="2"/>
          </p:cNvCxnSpPr>
          <p:nvPr/>
        </p:nvCxnSpPr>
        <p:spPr>
          <a:xfrm rot="5400000" flipH="1">
            <a:off x="4888147" y="1779951"/>
            <a:ext cx="145178" cy="4433029"/>
          </a:xfrm>
          <a:prstGeom prst="bentConnector3">
            <a:avLst>
              <a:gd name="adj1" fmla="val -523000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89275" y="3385585"/>
            <a:ext cx="123280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ranklin Gothic Book" charset="0"/>
                <a:ea typeface="Franklin Gothic Book" charset="0"/>
                <a:cs typeface="Franklin Gothic Book" charset="0"/>
              </a:rPr>
              <a:t>Correctness of claims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08455" y="2301846"/>
            <a:ext cx="166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Franklin Gothic Book" charset="0"/>
                <a:ea typeface="Franklin Gothic Book" charset="0"/>
                <a:cs typeface="Franklin Gothic Book" charset="0"/>
              </a:rPr>
              <a:t>Validate data item</a:t>
            </a:r>
            <a:endParaRPr lang="en-US" sz="1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35919" y="3127857"/>
            <a:ext cx="3677656" cy="10287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/>
          <p:cNvCxnSpPr>
            <a:stCxn id="5" idx="4"/>
            <a:endCxn id="6" idx="1"/>
          </p:cNvCxnSpPr>
          <p:nvPr/>
        </p:nvCxnSpPr>
        <p:spPr>
          <a:xfrm flipV="1">
            <a:off x="1216480" y="3642208"/>
            <a:ext cx="774587" cy="1700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5" idx="1"/>
          </p:cNvCxnSpPr>
          <p:nvPr/>
        </p:nvCxnSpPr>
        <p:spPr>
          <a:xfrm>
            <a:off x="3497377" y="3642208"/>
            <a:ext cx="491898" cy="4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23247"/>
              </p:ext>
            </p:extLst>
          </p:nvPr>
        </p:nvGraphicFramePr>
        <p:xfrm>
          <a:off x="4608455" y="4945210"/>
          <a:ext cx="1082660" cy="295541"/>
        </p:xfrm>
        <a:graphic>
          <a:graphicData uri="http://schemas.openxmlformats.org/drawingml/2006/table">
            <a:tbl>
              <a:tblPr firstRow="1">
                <a:tableStyleId>{0505E3EF-67EA-436B-97B2-0124C06EBD24}</a:tableStyleId>
              </a:tblPr>
              <a:tblGrid>
                <a:gridCol w="216532"/>
                <a:gridCol w="216532"/>
                <a:gridCol w="216532"/>
                <a:gridCol w="216532"/>
                <a:gridCol w="216532"/>
              </a:tblGrid>
              <a:tr h="29554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264" marR="57264" marT="28632" marB="28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264" marR="57264" marT="28632" marB="2863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264" marR="57264" marT="28632" marB="286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264" marR="57264" marT="28632" marB="286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264" marR="57264" marT="28632" marB="2863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799062" y="4945210"/>
            <a:ext cx="92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Book" charset="0"/>
                <a:ea typeface="Franklin Gothic Book" charset="0"/>
                <a:cs typeface="Franklin Gothic Book" charset="0"/>
              </a:rPr>
              <a:t>Labels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67900" y="4520281"/>
            <a:ext cx="269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ranklin Gothic Book" charset="0"/>
                <a:ea typeface="Franklin Gothic Book" charset="0"/>
                <a:cs typeface="Franklin Gothic Book" charset="0"/>
              </a:rPr>
              <a:t>User feedback to fusion model</a:t>
            </a:r>
          </a:p>
        </p:txBody>
      </p:sp>
    </p:spTree>
    <p:extLst>
      <p:ext uri="{BB962C8B-B14F-4D97-AF65-F5344CB8AC3E}">
        <p14:creationId xmlns:p14="http://schemas.microsoft.com/office/powerpoint/2010/main" val="178338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/>
      <p:bldP spid="17" grpId="0" animBg="1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78653" y="2576970"/>
            <a:ext cx="6186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Franklin Gothic Book" charset="0"/>
                <a:ea typeface="Franklin Gothic Book" charset="0"/>
                <a:cs typeface="Franklin Gothic Book" charset="0"/>
              </a:rPr>
              <a:t>How to be most </a:t>
            </a:r>
            <a:r>
              <a:rPr lang="en-US" sz="4400" smtClean="0">
                <a:latin typeface="Franklin Gothic Book" charset="0"/>
                <a:ea typeface="Franklin Gothic Book" charset="0"/>
                <a:cs typeface="Franklin Gothic Book" charset="0"/>
              </a:rPr>
              <a:t>effective </a:t>
            </a:r>
          </a:p>
          <a:p>
            <a:pPr algn="ctr"/>
            <a:r>
              <a:rPr lang="en-US" sz="4400" dirty="0" smtClean="0">
                <a:latin typeface="Franklin Gothic Book" charset="0"/>
                <a:ea typeface="Franklin Gothic Book" charset="0"/>
                <a:cs typeface="Franklin Gothic Book" charset="0"/>
              </a:rPr>
              <a:t>with user feedback?</a:t>
            </a:r>
            <a:endParaRPr lang="en-US" sz="4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785555" y="1794024"/>
            <a:ext cx="5624945" cy="1593765"/>
          </a:xfrm>
          <a:prstGeom prst="rect">
            <a:avLst/>
          </a:prstGeom>
          <a:noFill/>
          <a:ln>
            <a:solidFill>
              <a:srgbClr val="FFC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293" y="318221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This talk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7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29592" y="1937619"/>
            <a:ext cx="1739536" cy="5486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Franklin Gothic Book" charset="0"/>
                <a:ea typeface="Franklin Gothic Book" charset="0"/>
                <a:cs typeface="Franklin Gothic Book" charset="0"/>
              </a:rPr>
              <a:t>Query-by-committee</a:t>
            </a:r>
            <a:endParaRPr lang="en-US" sz="1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18031" y="2671845"/>
            <a:ext cx="1739536" cy="5486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 smtClean="0">
                <a:latin typeface="Franklin Gothic Book" charset="0"/>
                <a:ea typeface="Franklin Gothic Book" charset="0"/>
                <a:cs typeface="Franklin Gothic Book" charset="0"/>
              </a:rPr>
              <a:t>Uncertainty Sampling</a:t>
            </a:r>
            <a:endParaRPr lang="en-US" sz="13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2220" y="1434670"/>
            <a:ext cx="1691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ranklin Gothic Book" charset="0"/>
                <a:ea typeface="Franklin Gothic Book" charset="0"/>
                <a:cs typeface="Franklin Gothic Book" charset="0"/>
              </a:rPr>
              <a:t>4 ranking strategies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23556" y="1934239"/>
            <a:ext cx="2118733" cy="5486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sz="1400" dirty="0" smtClean="0">
                <a:latin typeface="Franklin Gothic Book" charset="0"/>
                <a:ea typeface="Franklin Gothic Book" charset="0"/>
                <a:cs typeface="Franklin Gothic Book" charset="0"/>
              </a:rPr>
              <a:t>Maximum Expected Utility</a:t>
            </a:r>
            <a:endParaRPr lang="en-US" sz="1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632705" y="2668943"/>
            <a:ext cx="2118733" cy="5486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r>
              <a:rPr lang="en-US" sz="1400" dirty="0">
                <a:latin typeface="Franklin Gothic Book" charset="0"/>
                <a:ea typeface="Franklin Gothic Book" charset="0"/>
                <a:cs typeface="Franklin Gothic Book" charset="0"/>
              </a:rPr>
              <a:t>Approximate </a:t>
            </a:r>
            <a:r>
              <a:rPr lang="en-US" sz="1400" dirty="0" smtClean="0">
                <a:latin typeface="Franklin Gothic Book" charset="0"/>
                <a:ea typeface="Franklin Gothic Book" charset="0"/>
                <a:cs typeface="Franklin Gothic Book" charset="0"/>
              </a:rPr>
              <a:t>MEU</a:t>
            </a:r>
            <a:endParaRPr lang="en-US" sz="1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52436" y="2172854"/>
            <a:ext cx="1772314" cy="8425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latin typeface="Franklin Gothic Book" charset="0"/>
                <a:ea typeface="Franklin Gothic Book" charset="0"/>
                <a:cs typeface="Franklin Gothic Book" charset="0"/>
              </a:rPr>
              <a:t>Item-level </a:t>
            </a:r>
            <a:r>
              <a:rPr lang="en-US" sz="1600" smtClean="0">
                <a:latin typeface="Franklin Gothic Book" charset="0"/>
                <a:ea typeface="Franklin Gothic Book" charset="0"/>
                <a:cs typeface="Franklin Gothic Book" charset="0"/>
              </a:rPr>
              <a:t>ranking</a:t>
            </a:r>
            <a:endParaRPr lang="en-US" sz="16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158240" y="4027170"/>
            <a:ext cx="2758440" cy="1706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57175" indent="-257175" algn="ctr">
              <a:buFont typeface="+mj-lt"/>
              <a:buAutoNum type="arabicPeriod"/>
            </a:pPr>
            <a:endParaRPr lang="en-US" sz="1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75355" y="3746934"/>
            <a:ext cx="14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Franklin Gothic Book" charset="0"/>
                <a:ea typeface="Franklin Gothic Book" charset="0"/>
                <a:cs typeface="Franklin Gothic Book" charset="0"/>
              </a:rPr>
              <a:t>Feedback </a:t>
            </a:r>
            <a:r>
              <a:rPr lang="en-US" sz="1400" dirty="0">
                <a:latin typeface="Franklin Gothic Book" charset="0"/>
                <a:ea typeface="Franklin Gothic Book" charset="0"/>
                <a:cs typeface="Franklin Gothic Book" charset="0"/>
              </a:rPr>
              <a:t>Errors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239091" y="4027170"/>
            <a:ext cx="2758440" cy="1706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66912" y="3746934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ranklin Gothic Book" charset="0"/>
                <a:ea typeface="Franklin Gothic Book" charset="0"/>
                <a:cs typeface="Franklin Gothic Book" charset="0"/>
              </a:rPr>
              <a:t>Evaluation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56" y="4421489"/>
            <a:ext cx="618800" cy="6188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406165" y="5040289"/>
            <a:ext cx="101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Franklin Gothic Book" charset="0"/>
                <a:ea typeface="Franklin Gothic Book" charset="0"/>
                <a:cs typeface="Franklin Gothic Book" charset="0"/>
              </a:rPr>
              <a:t>Non-expert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28840" y="4417042"/>
            <a:ext cx="13233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sz="1400" dirty="0">
                <a:latin typeface="Franklin Gothic Book" charset="0"/>
                <a:ea typeface="Franklin Gothic Book" charset="0"/>
                <a:cs typeface="Franklin Gothic Book" charset="0"/>
              </a:rPr>
              <a:t>Confidence</a:t>
            </a:r>
          </a:p>
          <a:p>
            <a:pPr marL="257175" indent="-257175">
              <a:buFont typeface="Arial" charset="0"/>
              <a:buChar char="•"/>
            </a:pPr>
            <a:r>
              <a:rPr lang="en-US" sz="1400" dirty="0">
                <a:latin typeface="Franklin Gothic Book" charset="0"/>
                <a:ea typeface="Franklin Gothic Book" charset="0"/>
                <a:cs typeface="Franklin Gothic Book" charset="0"/>
              </a:rPr>
              <a:t>Error-rate</a:t>
            </a:r>
          </a:p>
          <a:p>
            <a:pPr marL="257175" indent="-257175">
              <a:buFont typeface="Arial" charset="0"/>
              <a:buChar char="•"/>
            </a:pPr>
            <a:r>
              <a:rPr lang="en-US" sz="1400" dirty="0">
                <a:latin typeface="Franklin Gothic Book" charset="0"/>
                <a:ea typeface="Franklin Gothic Book" charset="0"/>
                <a:cs typeface="Franklin Gothic Book" charset="0"/>
              </a:rPr>
              <a:t>Conflicting feedback</a:t>
            </a:r>
          </a:p>
          <a:p>
            <a:endParaRPr lang="en-US" sz="14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61" y="4170417"/>
            <a:ext cx="1593998" cy="136628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6679907" y="2172561"/>
            <a:ext cx="1663712" cy="8425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latin typeface="Franklin Gothic Book" charset="0"/>
                <a:ea typeface="Franklin Gothic Book" charset="0"/>
                <a:cs typeface="Franklin Gothic Book" charset="0"/>
              </a:rPr>
              <a:t>Holistic ranking</a:t>
            </a:r>
            <a:endParaRPr lang="en-US" sz="16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0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 animBg="1"/>
      <p:bldP spid="10" grpId="0" animBg="1"/>
      <p:bldP spid="14" grpId="0" animBg="1"/>
      <p:bldP spid="23" grpId="0" animBg="1"/>
      <p:bldP spid="24" grpId="0" animBg="1"/>
      <p:bldP spid="27" grpId="0" animBg="1"/>
      <p:bldP spid="28" grpId="0"/>
      <p:bldP spid="29" grpId="0" animBg="1"/>
      <p:bldP spid="30" grpId="0"/>
      <p:bldP spid="32" grpId="0"/>
      <p:bldP spid="33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29497"/>
              </p:ext>
            </p:extLst>
          </p:nvPr>
        </p:nvGraphicFramePr>
        <p:xfrm>
          <a:off x="1424025" y="2370549"/>
          <a:ext cx="6473953" cy="26136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4355"/>
                <a:gridCol w="1313498"/>
                <a:gridCol w="1031367"/>
                <a:gridCol w="1219835"/>
                <a:gridCol w="1084898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Data Item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C1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1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C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2</a:t>
                      </a:r>
                      <a:endParaRPr lang="en-US" sz="2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C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3</a:t>
                      </a:r>
                      <a:endParaRPr lang="en-US" sz="2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C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</a:t>
                      </a:r>
                      <a:r>
                        <a:rPr lang="en-US" sz="2000" baseline="-25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4</a:t>
                      </a:r>
                      <a:endParaRPr lang="en-US" sz="2000" b="1" baseline="-25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C10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 Fu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Panda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Nelson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Inside Out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leFauve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Docter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Finding Dory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Stanton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Renaud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Jones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Query-by-committee (QBC)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8625840" y="822960"/>
          <a:ext cx="208280" cy="42672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426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297912" y="1739386"/>
            <a:ext cx="209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most sources agree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67811"/>
              </p:ext>
            </p:extLst>
          </p:nvPr>
        </p:nvGraphicFramePr>
        <p:xfrm>
          <a:off x="1424024" y="2757770"/>
          <a:ext cx="6473954" cy="3733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824356"/>
                <a:gridCol w="1313498"/>
                <a:gridCol w="1031367"/>
                <a:gridCol w="1219835"/>
                <a:gridCol w="1084898"/>
              </a:tblGrid>
              <a:tr h="3711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</a:t>
                      </a:r>
                      <a:endParaRPr lang="en-US" sz="20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stCxn id="18" idx="2"/>
          </p:cNvCxnSpPr>
          <p:nvPr/>
        </p:nvCxnSpPr>
        <p:spPr>
          <a:xfrm flipH="1">
            <a:off x="6297911" y="2108718"/>
            <a:ext cx="1048397" cy="6654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8" idx="2"/>
          </p:cNvCxnSpPr>
          <p:nvPr/>
        </p:nvCxnSpPr>
        <p:spPr>
          <a:xfrm flipH="1">
            <a:off x="6964743" y="2108718"/>
            <a:ext cx="381565" cy="6654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8818"/>
              </p:ext>
            </p:extLst>
          </p:nvPr>
        </p:nvGraphicFramePr>
        <p:xfrm>
          <a:off x="1424026" y="4584851"/>
          <a:ext cx="6473953" cy="3733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4355"/>
                <a:gridCol w="1313498"/>
                <a:gridCol w="1031367"/>
                <a:gridCol w="1219835"/>
                <a:gridCol w="1084898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Jones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FFE9CC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49902" y="3647160"/>
            <a:ext cx="18387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sources disagree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cxnSp>
        <p:nvCxnSpPr>
          <p:cNvPr id="16" name="Straight Arrow Connector 15"/>
          <p:cNvCxnSpPr>
            <a:stCxn id="19" idx="2"/>
          </p:cNvCxnSpPr>
          <p:nvPr/>
        </p:nvCxnSpPr>
        <p:spPr>
          <a:xfrm flipH="1">
            <a:off x="3941477" y="4016492"/>
            <a:ext cx="1027779" cy="6635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2"/>
          </p:cNvCxnSpPr>
          <p:nvPr/>
        </p:nvCxnSpPr>
        <p:spPr>
          <a:xfrm>
            <a:off x="4969256" y="4016492"/>
            <a:ext cx="1328656" cy="6506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24024" y="4603752"/>
            <a:ext cx="6473953" cy="352248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73762"/>
              </p:ext>
            </p:extLst>
          </p:nvPr>
        </p:nvGraphicFramePr>
        <p:xfrm>
          <a:off x="1643170" y="2509094"/>
          <a:ext cx="6090729" cy="26136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4355"/>
                <a:gridCol w="2173414"/>
                <a:gridCol w="2092960"/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Data Item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Correctness of claims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 (0.000)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 (1.000)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 Fu</a:t>
                      </a:r>
                      <a:r>
                        <a:rPr lang="en-US" sz="20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Panda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 </a:t>
                      </a:r>
                      <a:r>
                        <a:rPr lang="en-US" sz="20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(0.015)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Nelson (0.985)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Inside Out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leFauve</a:t>
                      </a: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20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(0.001)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Docter</a:t>
                      </a: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(0.999)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Finding Dory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Stanton (1.000)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 (0.921)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Renaud (0.079)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Jones (0.015)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r>
                        <a:rPr lang="en-US" sz="20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(0.985)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15" y="476497"/>
            <a:ext cx="851535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Uncertainty Sampling (US)</a:t>
            </a:r>
            <a:endParaRPr 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8625840" y="822960"/>
          <a:ext cx="208280" cy="42672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426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8644-56AA-684B-9DBC-ADA31CD241C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0" y="0"/>
          <a:ext cx="9144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item-level ranking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holistic ranking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feedback errors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evaluation</a:t>
                      </a:r>
                      <a:endParaRPr lang="en-US" sz="1400" dirty="0"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52051"/>
              </p:ext>
            </p:extLst>
          </p:nvPr>
        </p:nvGraphicFramePr>
        <p:xfrm>
          <a:off x="1643170" y="2494808"/>
          <a:ext cx="6090729" cy="2613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4355"/>
                <a:gridCol w="2173414"/>
                <a:gridCol w="2092960"/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Data Item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43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Correctness of claims</a:t>
                      </a:r>
                      <a:endParaRPr lang="en-US" sz="2000" b="1" baseline="-25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43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Zootopia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Howard (0.000)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Spencer (1.000)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 Fu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Panda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(0.015)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Nelson (0.985)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Inside Out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leFauve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(0.001)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Docter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(0.999)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Finding Dory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Stanton (1.000)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 (0.921)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Renaud (0.079)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Rio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Jones (0.015)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Saldanha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(0.985)</a:t>
                      </a:r>
                      <a:endParaRPr lang="en-US" sz="2000" dirty="0">
                        <a:solidFill>
                          <a:schemeClr val="bg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61494"/>
              </p:ext>
            </p:extLst>
          </p:nvPr>
        </p:nvGraphicFramePr>
        <p:xfrm>
          <a:off x="1643170" y="3265023"/>
          <a:ext cx="6090729" cy="3733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824355"/>
                <a:gridCol w="2173414"/>
                <a:gridCol w="2092960"/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Kung</a:t>
                      </a:r>
                      <a:r>
                        <a:rPr lang="en-US" sz="2000" baseline="0" dirty="0" smtClean="0"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 Fu Panda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Stevenson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(0.015)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Nelson (0.985)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CED4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7708"/>
              </p:ext>
            </p:extLst>
          </p:nvPr>
        </p:nvGraphicFramePr>
        <p:xfrm>
          <a:off x="1643169" y="4383147"/>
          <a:ext cx="6090729" cy="3733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824355"/>
                <a:gridCol w="2173414"/>
                <a:gridCol w="2092960"/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Minions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Coffin (0.921)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CED4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Franklin Gothic Book" charset="0"/>
                          <a:cs typeface="Franklin Gothic Book" charset="0"/>
                        </a:rPr>
                        <a:t>Renaud (0.079)</a:t>
                      </a:r>
                      <a:endParaRPr lang="en-US" sz="2000" dirty="0">
                        <a:solidFill>
                          <a:schemeClr val="tx1"/>
                        </a:solidFill>
                        <a:latin typeface="Franklin Gothic Book" charset="0"/>
                        <a:ea typeface="Franklin Gothic Book" charset="0"/>
                        <a:cs typeface="Franklin Gothic Book" charset="0"/>
                      </a:endParaRPr>
                    </a:p>
                  </a:txBody>
                  <a:tcPr marL="68580" marR="68580" marT="34290" marB="34290">
                    <a:solidFill>
                      <a:srgbClr val="CED4E9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55064" y="51454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43169" y="4383147"/>
            <a:ext cx="6090729" cy="360315"/>
          </a:xfrm>
          <a:prstGeom prst="rect">
            <a:avLst/>
          </a:prstGeom>
          <a:noFill/>
          <a:ln w="15875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9230</TotalTime>
  <Words>1374</Words>
  <Application>Microsoft Macintosh PowerPoint</Application>
  <PresentationFormat>On-screen Show (4:3)</PresentationFormat>
  <Paragraphs>601</Paragraphs>
  <Slides>28</Slides>
  <Notes>28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Franklin Gothic Book</vt:lpstr>
      <vt:lpstr>Wingdings</vt:lpstr>
      <vt:lpstr>Office Theme</vt:lpstr>
      <vt:lpstr>Staging User Feedback toward  Rapid Conflict Resolution in Data Fusion</vt:lpstr>
      <vt:lpstr>Fusing data from multiple sources</vt:lpstr>
      <vt:lpstr>Data fusion systems</vt:lpstr>
      <vt:lpstr>Comparison with ground truth</vt:lpstr>
      <vt:lpstr>Involve the User</vt:lpstr>
      <vt:lpstr>PowerPoint Presentation</vt:lpstr>
      <vt:lpstr>This talk</vt:lpstr>
      <vt:lpstr>Query-by-committee (QBC)</vt:lpstr>
      <vt:lpstr>Uncertainty Sampling (US)</vt:lpstr>
      <vt:lpstr>Implication of a validation</vt:lpstr>
      <vt:lpstr>Implication of a validation</vt:lpstr>
      <vt:lpstr>Ideal utility function</vt:lpstr>
      <vt:lpstr>Practical utility function</vt:lpstr>
      <vt:lpstr>Maximum Expected Utility (MEU)</vt:lpstr>
      <vt:lpstr>Approximate-MEU</vt:lpstr>
      <vt:lpstr>Users can be wrong</vt:lpstr>
      <vt:lpstr>Real-world datasets</vt:lpstr>
      <vt:lpstr>Competing methods</vt:lpstr>
      <vt:lpstr>Large number of sources, few claims: holistic ranking</vt:lpstr>
      <vt:lpstr>Large number of sources, few claims: holistic ranking</vt:lpstr>
      <vt:lpstr>Large number of claims, few sources: either QBC/holistic</vt:lpstr>
      <vt:lpstr>Large number of claims, few sources: either QBC/holistic</vt:lpstr>
      <vt:lpstr>Contributions</vt:lpstr>
      <vt:lpstr>Query-by-committee (QBC)</vt:lpstr>
      <vt:lpstr>Approximate-MEU</vt:lpstr>
      <vt:lpstr>Long-tail data</vt:lpstr>
      <vt:lpstr>Time taken to determine the next action</vt:lpstr>
      <vt:lpstr>Conflicting feedback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DATA DEPENDENCIES TO  RESOLVE CONFLICTING INFORMATION FROM HETEROGENEOUS SOURCES </dc:title>
  <dc:creator>Romila Pradhan</dc:creator>
  <cp:lastModifiedBy>Romila Pradhan</cp:lastModifiedBy>
  <cp:revision>1445</cp:revision>
  <cp:lastPrinted>2017-05-12T17:32:13Z</cp:lastPrinted>
  <dcterms:created xsi:type="dcterms:W3CDTF">2016-12-06T15:30:39Z</dcterms:created>
  <dcterms:modified xsi:type="dcterms:W3CDTF">2017-05-19T14:58:18Z</dcterms:modified>
</cp:coreProperties>
</file>