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theme/theme2.xml" ContentType="application/vnd.openxmlformats-officedocument.theme+xml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  <Override PartName="/ppt/media/image11.jpeg" ContentType="image/jpeg"/>
  <Override PartName="/ppt/media/image12.jpeg" ContentType="image/jpeg"/>
  <Override PartName="/ppt/media/image13.jpeg" ContentType="image/jpeg"/>
  <Override PartName="/ppt/media/image14.jpeg" ContentType="image/jpeg"/>
  <Override PartName="/ppt/media/image15.jpeg" ContentType="image/jpeg"/>
  <Override PartName="/ppt/media/image16.jpeg" ContentType="image/jpeg"/>
  <Override PartName="/ppt/media/image17.jpeg" ContentType="image/jpeg"/>
  <Override PartName="/ppt/media/image18.jpeg" ContentType="image/jpeg"/>
  <Override PartName="/ppt/media/image19.jpeg" ContentType="image/jpeg"/>
  <Override PartName="/ppt/media/image20.jpeg" ContentType="image/jpeg"/>
  <Override PartName="/ppt/media/image21.jpeg" ContentType="image/jpeg"/>
  <Override PartName="/ppt/media/image22.jpeg" ContentType="image/jpeg"/>
  <Override PartName="/ppt/media/image23.jpeg" ContentType="image/jpeg"/>
  <Override PartName="/ppt/media/image24.jpeg" ContentType="image/jpeg"/>
  <Override PartName="/ppt/media/image25.jpeg" ContentType="image/jpeg"/>
  <Override PartName="/ppt/media/image26.jpeg" ContentType="image/jpeg"/>
  <Override PartName="/ppt/media/image27.jpeg" ContentType="image/jpeg"/>
  <Override PartName="/ppt/media/image28.jpeg" ContentType="image/jpeg"/>
  <Override PartName="/ppt/media/image29.jpeg" ContentType="image/jpeg"/>
  <Override PartName="/ppt/media/image30.jpeg" ContentType="image/jpeg"/>
  <Override PartName="/ppt/media/image31.jpeg" ContentType="image/jpeg"/>
  <Override PartName="/ppt/media/image3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D1A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D1A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D1A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D1A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D1A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D1A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D1A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D1A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7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1D1D1A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1D1D1A"/>
        </a:fontRef>
        <a:srgbClr val="1D1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1D1D1A"/>
        </a:fontRef>
        <a:srgbClr val="1D1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1D1D1A"/>
        </a:fontRef>
        <a:srgbClr val="1D1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1D1D1A"/>
        </a:fontRef>
        <a:srgbClr val="1D1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1D1D1A"/>
        </a:fontRef>
        <a:srgbClr val="1D1D1A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6CACC"/>
          </a:solidFill>
        </a:fill>
      </a:tcStyle>
    </a:wholeTbl>
    <a:band2H>
      <a:tcTxStyle b="def" i="def"/>
      <a:tcStyle>
        <a:tcBdr/>
        <a:fill>
          <a:solidFill>
            <a:srgbClr val="FBE6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1D1D1A"/>
        </a:fontRef>
        <a:srgbClr val="1D1D1A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D3CA"/>
          </a:solidFill>
        </a:fill>
      </a:tcStyle>
    </a:wholeTbl>
    <a:band2H>
      <a:tcTxStyle b="def" i="def"/>
      <a:tcStyle>
        <a:tcBdr/>
        <a:fill>
          <a:solidFill>
            <a:srgbClr val="FCEA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1D1D1A"/>
        </a:fontRef>
        <a:srgbClr val="1D1D1A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E5EA"/>
          </a:solidFill>
        </a:fill>
      </a:tcStyle>
    </a:wholeTbl>
    <a:band2H>
      <a:tcTxStyle b="def" i="def"/>
      <a:tcStyle>
        <a:tcBdr/>
        <a:fill>
          <a:solidFill>
            <a:srgbClr val="E7F2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1D1D1A"/>
        </a:fontRef>
        <a:srgbClr val="1D1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1D1D1A"/>
        </a:fontRef>
        <a:srgbClr val="1D1D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D1D1A"/>
              </a:solidFill>
              <a:prstDash val="solid"/>
              <a:round/>
            </a:ln>
          </a:top>
          <a:bottom>
            <a:ln w="25400" cap="flat">
              <a:solidFill>
                <a:srgbClr val="1D1D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D1D1A"/>
              </a:solidFill>
              <a:prstDash val="solid"/>
              <a:round/>
            </a:ln>
          </a:top>
          <a:bottom>
            <a:ln w="25400" cap="flat">
              <a:solidFill>
                <a:srgbClr val="1D1D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1D1D1A"/>
        </a:fontRef>
        <a:srgbClr val="1D1D1A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D1A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D1A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1D1D1A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219302" latinLnBrk="0">
      <a:defRPr sz="1600">
        <a:latin typeface="+mn-lt"/>
        <a:ea typeface="+mn-ea"/>
        <a:cs typeface="+mn-cs"/>
        <a:sym typeface="Calibri"/>
      </a:defRPr>
    </a:lvl1pPr>
    <a:lvl2pPr indent="228600" defTabSz="1219302" latinLnBrk="0">
      <a:defRPr sz="1600">
        <a:latin typeface="+mn-lt"/>
        <a:ea typeface="+mn-ea"/>
        <a:cs typeface="+mn-cs"/>
        <a:sym typeface="Calibri"/>
      </a:defRPr>
    </a:lvl2pPr>
    <a:lvl3pPr indent="457200" defTabSz="1219302" latinLnBrk="0">
      <a:defRPr sz="1600">
        <a:latin typeface="+mn-lt"/>
        <a:ea typeface="+mn-ea"/>
        <a:cs typeface="+mn-cs"/>
        <a:sym typeface="Calibri"/>
      </a:defRPr>
    </a:lvl3pPr>
    <a:lvl4pPr indent="685800" defTabSz="1219302" latinLnBrk="0">
      <a:defRPr sz="1600">
        <a:latin typeface="+mn-lt"/>
        <a:ea typeface="+mn-ea"/>
        <a:cs typeface="+mn-cs"/>
        <a:sym typeface="Calibri"/>
      </a:defRPr>
    </a:lvl4pPr>
    <a:lvl5pPr indent="914400" defTabSz="1219302" latinLnBrk="0">
      <a:defRPr sz="1600">
        <a:latin typeface="+mn-lt"/>
        <a:ea typeface="+mn-ea"/>
        <a:cs typeface="+mn-cs"/>
        <a:sym typeface="Calibri"/>
      </a:defRPr>
    </a:lvl5pPr>
    <a:lvl6pPr indent="1143000" defTabSz="1219302" latinLnBrk="0">
      <a:defRPr sz="1600">
        <a:latin typeface="+mn-lt"/>
        <a:ea typeface="+mn-ea"/>
        <a:cs typeface="+mn-cs"/>
        <a:sym typeface="Calibri"/>
      </a:defRPr>
    </a:lvl6pPr>
    <a:lvl7pPr indent="1371600" defTabSz="1219302" latinLnBrk="0">
      <a:defRPr sz="1600">
        <a:latin typeface="+mn-lt"/>
        <a:ea typeface="+mn-ea"/>
        <a:cs typeface="+mn-cs"/>
        <a:sym typeface="Calibri"/>
      </a:defRPr>
    </a:lvl7pPr>
    <a:lvl8pPr indent="1600200" defTabSz="1219302" latinLnBrk="0">
      <a:defRPr sz="1600">
        <a:latin typeface="+mn-lt"/>
        <a:ea typeface="+mn-ea"/>
        <a:cs typeface="+mn-cs"/>
        <a:sym typeface="Calibri"/>
      </a:defRPr>
    </a:lvl8pPr>
    <a:lvl9pPr indent="1828800" defTabSz="1219302" latinLnBrk="0">
      <a:defRPr sz="16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2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3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"/><Relationship Id="rId3" Type="http://schemas.openxmlformats.org/officeDocument/2006/relationships/image" Target="../media/image4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3"/>
          <p:cNvSpPr/>
          <p:nvPr/>
        </p:nvSpPr>
        <p:spPr>
          <a:xfrm>
            <a:off x="-1" y="5590902"/>
            <a:ext cx="12196765" cy="12670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8751" y="5970990"/>
            <a:ext cx="2260802" cy="48928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L 形 6"/>
          <p:cNvSpPr/>
          <p:nvPr/>
        </p:nvSpPr>
        <p:spPr>
          <a:xfrm rot="5400000">
            <a:off x="7853942" y="2130561"/>
            <a:ext cx="701034" cy="71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658" y="0"/>
                </a:lnTo>
                <a:lnTo>
                  <a:pt x="658" y="20916"/>
                </a:lnTo>
                <a:lnTo>
                  <a:pt x="21600" y="20916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7000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33" name="单击此处添加标题"/>
          <p:cNvSpPr txBox="1"/>
          <p:nvPr>
            <p:ph type="title" hasCustomPrompt="1"/>
          </p:nvPr>
        </p:nvSpPr>
        <p:spPr>
          <a:xfrm>
            <a:off x="898995" y="907092"/>
            <a:ext cx="6559810" cy="690256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/>
          <a:p>
            <a:pPr/>
            <a:r>
              <a:t>单击此处添加标题</a:t>
            </a:r>
          </a:p>
        </p:txBody>
      </p:sp>
      <p:sp>
        <p:nvSpPr>
          <p:cNvPr id="134" name="Texte niveau 1…"/>
          <p:cNvSpPr txBox="1"/>
          <p:nvPr>
            <p:ph type="body" sz="quarter" idx="1" hasCustomPrompt="1"/>
          </p:nvPr>
        </p:nvSpPr>
        <p:spPr>
          <a:xfrm>
            <a:off x="929260" y="1949370"/>
            <a:ext cx="6535843" cy="643928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单击此处添加文本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5" name="Text Placeholder 5"/>
          <p:cNvSpPr/>
          <p:nvPr>
            <p:ph type="body" sz="quarter" idx="21"/>
          </p:nvPr>
        </p:nvSpPr>
        <p:spPr>
          <a:xfrm>
            <a:off x="913588" y="6227190"/>
            <a:ext cx="1617172" cy="322755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0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36" name="885b16ca-f52b-459f-b8b0-87d0b528f7c5.jpeg" descr="885b16ca-f52b-459f-b8b0-87d0b528f7c5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25566" y="-69037"/>
            <a:ext cx="12243132" cy="6996074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Numéro de diapositive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77">
              <a:defRPr sz="1200">
                <a:solidFill>
                  <a:srgbClr val="1D1D1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智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3"/>
          <p:cNvSpPr/>
          <p:nvPr/>
        </p:nvSpPr>
        <p:spPr>
          <a:xfrm>
            <a:off x="-1" y="5590902"/>
            <a:ext cx="12196765" cy="12670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4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8751" y="5970990"/>
            <a:ext cx="2260802" cy="489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rcRect l="0" t="0" r="0" b="18604"/>
          <a:stretch>
            <a:fillRect/>
          </a:stretch>
        </p:blipFill>
        <p:spPr>
          <a:xfrm>
            <a:off x="0" y="375"/>
            <a:ext cx="12197434" cy="5599237"/>
          </a:xfrm>
          <a:prstGeom prst="rect">
            <a:avLst/>
          </a:prstGeom>
          <a:ln w="12700">
            <a:miter lim="400000"/>
          </a:ln>
        </p:spPr>
      </p:pic>
      <p:sp>
        <p:nvSpPr>
          <p:cNvPr id="147" name="单击此处添加标题"/>
          <p:cNvSpPr txBox="1"/>
          <p:nvPr>
            <p:ph type="title" hasCustomPrompt="1"/>
          </p:nvPr>
        </p:nvSpPr>
        <p:spPr>
          <a:xfrm>
            <a:off x="898995" y="907092"/>
            <a:ext cx="6559810" cy="690256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/>
          <a:p>
            <a:pPr/>
            <a:r>
              <a:t>单击此处添加标题</a:t>
            </a:r>
          </a:p>
        </p:txBody>
      </p:sp>
      <p:sp>
        <p:nvSpPr>
          <p:cNvPr id="148" name="Texte niveau 1…"/>
          <p:cNvSpPr txBox="1"/>
          <p:nvPr>
            <p:ph type="body" sz="quarter" idx="1" hasCustomPrompt="1"/>
          </p:nvPr>
        </p:nvSpPr>
        <p:spPr>
          <a:xfrm>
            <a:off x="929260" y="1949370"/>
            <a:ext cx="4128164" cy="643928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单击此处添加文本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9" name="Text Placeholder 5"/>
          <p:cNvSpPr/>
          <p:nvPr>
            <p:ph type="body" sz="quarter" idx="21"/>
          </p:nvPr>
        </p:nvSpPr>
        <p:spPr>
          <a:xfrm>
            <a:off x="913588" y="6227190"/>
            <a:ext cx="1617172" cy="322755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0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0" name="L 形 17"/>
          <p:cNvSpPr/>
          <p:nvPr/>
        </p:nvSpPr>
        <p:spPr>
          <a:xfrm rot="5400000">
            <a:off x="5369528" y="2370738"/>
            <a:ext cx="744264" cy="7622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658" y="0"/>
                </a:lnTo>
                <a:lnTo>
                  <a:pt x="658" y="20916"/>
                </a:lnTo>
                <a:lnTo>
                  <a:pt x="21600" y="20916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7000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51" name="Numéro de diapositive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77">
              <a:defRPr sz="1200">
                <a:solidFill>
                  <a:srgbClr val="1D1D1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1_创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angle 3"/>
          <p:cNvSpPr/>
          <p:nvPr/>
        </p:nvSpPr>
        <p:spPr>
          <a:xfrm>
            <a:off x="-1" y="5590902"/>
            <a:ext cx="12196765" cy="12670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59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8751" y="5970990"/>
            <a:ext cx="2260802" cy="489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0" name="图片 6" descr="图片 6"/>
          <p:cNvPicPr>
            <a:picLocks noChangeAspect="1"/>
          </p:cNvPicPr>
          <p:nvPr/>
        </p:nvPicPr>
        <p:blipFill>
          <a:blip r:embed="rId3">
            <a:extLst/>
          </a:blip>
          <a:srcRect l="0" t="1" r="0" b="18475"/>
          <a:stretch>
            <a:fillRect/>
          </a:stretch>
        </p:blipFill>
        <p:spPr>
          <a:xfrm>
            <a:off x="0" y="374"/>
            <a:ext cx="12197434" cy="5590529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L 形 8"/>
          <p:cNvSpPr/>
          <p:nvPr/>
        </p:nvSpPr>
        <p:spPr>
          <a:xfrm rot="5400000">
            <a:off x="5945516" y="2323519"/>
            <a:ext cx="701034" cy="71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658" y="0"/>
                </a:lnTo>
                <a:lnTo>
                  <a:pt x="658" y="20916"/>
                </a:lnTo>
                <a:lnTo>
                  <a:pt x="21600" y="20916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7000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2" name="单击此处添加标题"/>
          <p:cNvSpPr txBox="1"/>
          <p:nvPr>
            <p:ph type="title" hasCustomPrompt="1"/>
          </p:nvPr>
        </p:nvSpPr>
        <p:spPr>
          <a:xfrm>
            <a:off x="898995" y="907092"/>
            <a:ext cx="6559810" cy="690256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/>
          <a:p>
            <a:pPr/>
            <a:r>
              <a:t>单击此处添加标题</a:t>
            </a:r>
          </a:p>
        </p:txBody>
      </p:sp>
      <p:sp>
        <p:nvSpPr>
          <p:cNvPr id="163" name="Texte niveau 1…"/>
          <p:cNvSpPr txBox="1"/>
          <p:nvPr>
            <p:ph type="body" sz="quarter" idx="1" hasCustomPrompt="1"/>
          </p:nvPr>
        </p:nvSpPr>
        <p:spPr>
          <a:xfrm>
            <a:off x="929260" y="1949370"/>
            <a:ext cx="6535843" cy="643928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单击此处添加文本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64" name="Text Placeholder 5"/>
          <p:cNvSpPr/>
          <p:nvPr>
            <p:ph type="body" sz="quarter" idx="21"/>
          </p:nvPr>
        </p:nvSpPr>
        <p:spPr>
          <a:xfrm>
            <a:off x="913588" y="6227190"/>
            <a:ext cx="1617172" cy="322755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0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65" name="Numéro de diapositive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77">
              <a:defRPr sz="1200">
                <a:solidFill>
                  <a:srgbClr val="1D1D1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攀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3"/>
          <p:cNvSpPr/>
          <p:nvPr/>
        </p:nvSpPr>
        <p:spPr>
          <a:xfrm>
            <a:off x="-1" y="5590902"/>
            <a:ext cx="12196765" cy="126709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pic>
        <p:nvPicPr>
          <p:cNvPr id="17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208751" y="5970990"/>
            <a:ext cx="2260802" cy="48928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4" name="图片 2" descr="图片 2"/>
          <p:cNvPicPr>
            <a:picLocks noChangeAspect="1"/>
          </p:cNvPicPr>
          <p:nvPr/>
        </p:nvPicPr>
        <p:blipFill>
          <a:blip r:embed="rId3">
            <a:extLst/>
          </a:blip>
          <a:srcRect l="0" t="0" r="0" b="17902"/>
          <a:stretch>
            <a:fillRect/>
          </a:stretch>
        </p:blipFill>
        <p:spPr>
          <a:xfrm>
            <a:off x="0" y="-74021"/>
            <a:ext cx="12197434" cy="5668718"/>
          </a:xfrm>
          <a:prstGeom prst="rect">
            <a:avLst/>
          </a:prstGeom>
          <a:ln w="12700">
            <a:miter lim="400000"/>
          </a:ln>
        </p:spPr>
      </p:pic>
      <p:sp>
        <p:nvSpPr>
          <p:cNvPr id="175" name="单击此处添加标题"/>
          <p:cNvSpPr txBox="1"/>
          <p:nvPr>
            <p:ph type="title" hasCustomPrompt="1"/>
          </p:nvPr>
        </p:nvSpPr>
        <p:spPr>
          <a:xfrm>
            <a:off x="898995" y="907092"/>
            <a:ext cx="6559810" cy="690256"/>
          </a:xfrm>
          <a:prstGeom prst="rect">
            <a:avLst/>
          </a:prstGeom>
        </p:spPr>
        <p:txBody>
          <a:bodyPr lIns="0" tIns="0" rIns="0" bIns="0" anchor="t">
            <a:normAutofit fontScale="100000" lnSpcReduction="0"/>
          </a:bodyPr>
          <a:lstStyle/>
          <a:p>
            <a:pPr/>
            <a:r>
              <a:t>单击此处添加标题</a:t>
            </a:r>
          </a:p>
        </p:txBody>
      </p:sp>
      <p:sp>
        <p:nvSpPr>
          <p:cNvPr id="176" name="L 形 7"/>
          <p:cNvSpPr/>
          <p:nvPr/>
        </p:nvSpPr>
        <p:spPr>
          <a:xfrm rot="5400000">
            <a:off x="7929967" y="1657555"/>
            <a:ext cx="701034" cy="71793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658" y="0"/>
                </a:lnTo>
                <a:lnTo>
                  <a:pt x="658" y="20916"/>
                </a:lnTo>
                <a:lnTo>
                  <a:pt x="21600" y="20916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7000B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 sz="900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7" name="Texte niveau 1…"/>
          <p:cNvSpPr txBox="1"/>
          <p:nvPr>
            <p:ph type="body" sz="quarter" idx="1" hasCustomPrompt="1"/>
          </p:nvPr>
        </p:nvSpPr>
        <p:spPr>
          <a:xfrm>
            <a:off x="929260" y="1949370"/>
            <a:ext cx="6535843" cy="643928"/>
          </a:xfrm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1pPr>
            <a:lvl2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2pPr>
            <a:lvl3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3pPr>
            <a:lvl4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4pPr>
            <a:lvl5pPr defTabSz="914400">
              <a:lnSpc>
                <a:spcPct val="100000"/>
              </a:lnSpc>
              <a:defRPr sz="1400">
                <a:latin typeface="Arial"/>
                <a:ea typeface="Arial"/>
                <a:cs typeface="Arial"/>
                <a:sym typeface="Arial"/>
              </a:defRPr>
            </a:lvl5pPr>
          </a:lstStyle>
          <a:p>
            <a:pPr/>
            <a:r>
              <a:t>单击此处添加文本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78" name="Text Placeholder 5"/>
          <p:cNvSpPr/>
          <p:nvPr>
            <p:ph type="body" sz="quarter" idx="21"/>
          </p:nvPr>
        </p:nvSpPr>
        <p:spPr>
          <a:xfrm>
            <a:off x="913588" y="6227190"/>
            <a:ext cx="1617172" cy="322755"/>
          </a:xfrm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0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179" name="Numéro de diapositive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77">
              <a:defRPr sz="1200">
                <a:solidFill>
                  <a:srgbClr val="1D1D1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Numéro de diapositive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77">
              <a:defRPr sz="1200">
                <a:solidFill>
                  <a:srgbClr val="1D1D1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e niveau 1…"/>
          <p:cNvSpPr txBox="1"/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单击此处添加标题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9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 Placeholder 1"/>
          <p:cNvSpPr txBox="1"/>
          <p:nvPr/>
        </p:nvSpPr>
        <p:spPr>
          <a:xfrm>
            <a:off x="7979357" y="2794960"/>
            <a:ext cx="3225170" cy="20299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914400">
              <a:lnSpc>
                <a:spcPts val="1000"/>
              </a:lnSpc>
              <a:spcBef>
                <a:spcPts val="1000"/>
              </a:spcBef>
              <a:defRPr b="1" sz="8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Copyright©2018 Huawei Technologies Co., Ltd.</a:t>
            </a:r>
            <a:br/>
            <a:r>
              <a:t>All Rights Reserved.</a:t>
            </a:r>
            <a:br/>
            <a:br/>
            <a:r>
              <a:rPr b="0"/>
              <a:t>The information in this document may contain predictive </a:t>
            </a:r>
            <a:br>
              <a:rPr b="0"/>
            </a:br>
            <a:r>
              <a:rPr b="0"/>
              <a:t>statements including, without limitation, statements regarding </a:t>
            </a:r>
            <a:br>
              <a:rPr b="0"/>
            </a:br>
            <a:r>
              <a:rPr b="0"/>
              <a:t>the future financial and operating results, future product </a:t>
            </a:r>
            <a:br>
              <a:rPr b="0"/>
            </a:br>
            <a:r>
              <a:rPr b="0"/>
              <a:t>portfolio, new technology, etc. There are a number of factors that </a:t>
            </a:r>
            <a:br>
              <a:rPr b="0"/>
            </a:br>
            <a:r>
              <a:rPr b="0"/>
              <a:t>could cause actual results and developments to differ materially </a:t>
            </a:r>
            <a:br>
              <a:rPr b="0"/>
            </a:br>
            <a:r>
              <a:rPr b="0"/>
              <a:t>from those expressed or implied in the predictive statements. </a:t>
            </a:r>
            <a:br>
              <a:rPr b="0"/>
            </a:br>
            <a:r>
              <a:rPr b="0"/>
              <a:t>Therefore, such information is provided for reference purpose </a:t>
            </a:r>
            <a:br>
              <a:rPr b="0"/>
            </a:br>
            <a:r>
              <a:rPr b="0"/>
              <a:t>only and constitutes neither an offer nor an acceptance. Huawei </a:t>
            </a:r>
            <a:br>
              <a:rPr b="0"/>
            </a:br>
            <a:r>
              <a:rPr b="0"/>
              <a:t>may change the information at any time without notice. </a:t>
            </a:r>
          </a:p>
        </p:txBody>
      </p:sp>
      <p:sp>
        <p:nvSpPr>
          <p:cNvPr id="202" name="Subtitle 6"/>
          <p:cNvSpPr txBox="1"/>
          <p:nvPr/>
        </p:nvSpPr>
        <p:spPr>
          <a:xfrm>
            <a:off x="7987276" y="1631849"/>
            <a:ext cx="3477701" cy="4911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defTabSz="914400">
              <a:lnSpc>
                <a:spcPts val="1600"/>
              </a:lnSpc>
              <a:defRPr sz="1300">
                <a:solidFill>
                  <a:srgbClr val="1D1D1B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把数字世界带入每个人、每个家庭、</a:t>
            </a:r>
            <a:br/>
            <a:r>
              <a:t>每个组织，构建万物互联的智能世界。</a:t>
            </a:r>
          </a:p>
        </p:txBody>
      </p:sp>
      <p:sp>
        <p:nvSpPr>
          <p:cNvPr id="203" name="Subtitle 6"/>
          <p:cNvSpPr txBox="1"/>
          <p:nvPr/>
        </p:nvSpPr>
        <p:spPr>
          <a:xfrm>
            <a:off x="7977671" y="2106122"/>
            <a:ext cx="3481835" cy="4590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914400">
              <a:lnSpc>
                <a:spcPts val="1200"/>
              </a:lnSpc>
              <a:spcBef>
                <a:spcPts val="1000"/>
              </a:spcBef>
              <a:defRPr sz="12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Bring digital to every person, home and </a:t>
            </a:r>
            <a:br/>
            <a:r>
              <a:t>organization for a fully connected, </a:t>
            </a:r>
            <a:br/>
            <a:r>
              <a:t>intelligent world.</a:t>
            </a:r>
          </a:p>
        </p:txBody>
      </p:sp>
      <p:pic>
        <p:nvPicPr>
          <p:cNvPr id="20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73676" y="5237565"/>
            <a:ext cx="1875602" cy="405916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extBox 2"/>
          <p:cNvSpPr txBox="1"/>
          <p:nvPr/>
        </p:nvSpPr>
        <p:spPr>
          <a:xfrm>
            <a:off x="653205" y="1402065"/>
            <a:ext cx="3829596" cy="7699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4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you.</a:t>
            </a:r>
          </a:p>
        </p:txBody>
      </p:sp>
      <p:sp>
        <p:nvSpPr>
          <p:cNvPr id="206" name="Numéro de diapositive"/>
          <p:cNvSpPr txBox="1"/>
          <p:nvPr>
            <p:ph type="sldNum" sz="quarter" idx="2"/>
          </p:nvPr>
        </p:nvSpPr>
        <p:spPr>
          <a:xfrm>
            <a:off x="8463946" y="6224224"/>
            <a:ext cx="273654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 defTabSz="914477">
              <a:defRPr sz="1200">
                <a:solidFill>
                  <a:srgbClr val="1D1D1A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tif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41185" y="6356940"/>
            <a:ext cx="3412526" cy="2146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9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Huawei Proprietary - Restricted Distribution</a:t>
            </a:r>
          </a:p>
        </p:txBody>
      </p:sp>
      <p:grpSp>
        <p:nvGrpSpPr>
          <p:cNvPr id="119" name="Group 87"/>
          <p:cNvGrpSpPr/>
          <p:nvPr/>
        </p:nvGrpSpPr>
        <p:grpSpPr>
          <a:xfrm>
            <a:off x="12290469" y="2608800"/>
            <a:ext cx="1967976" cy="4250107"/>
            <a:chOff x="0" y="0"/>
            <a:chExt cx="1967975" cy="4250106"/>
          </a:xfrm>
        </p:grpSpPr>
        <p:grpSp>
          <p:nvGrpSpPr>
            <p:cNvPr id="5" name="矩形 13"/>
            <p:cNvGrpSpPr/>
            <p:nvPr/>
          </p:nvGrpSpPr>
          <p:grpSpPr>
            <a:xfrm>
              <a:off x="7529" y="1209545"/>
              <a:ext cx="476163" cy="399695"/>
              <a:chOff x="0" y="0"/>
              <a:chExt cx="476162" cy="399693"/>
            </a:xfrm>
          </p:grpSpPr>
          <p:sp>
            <p:nvSpPr>
              <p:cNvPr id="3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C4005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4" name="RGB 196/0/84"/>
              <p:cNvSpPr txBox="1"/>
              <p:nvPr/>
            </p:nvSpPr>
            <p:spPr>
              <a:xfrm>
                <a:off x="0" y="124536"/>
                <a:ext cx="476163" cy="150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br/>
                <a:r>
                  <a:t>196/0/84</a:t>
                </a:r>
              </a:p>
            </p:txBody>
          </p:sp>
        </p:grpSp>
        <p:sp>
          <p:nvSpPr>
            <p:cNvPr id="6" name="文本框 15"/>
            <p:cNvSpPr txBox="1"/>
            <p:nvPr/>
          </p:nvSpPr>
          <p:spPr>
            <a:xfrm>
              <a:off x="5316" y="1048773"/>
              <a:ext cx="633257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公司辅助色</a:t>
              </a:r>
            </a:p>
          </p:txBody>
        </p:sp>
        <p:grpSp>
          <p:nvGrpSpPr>
            <p:cNvPr id="9" name="矩形 13"/>
            <p:cNvGrpSpPr/>
            <p:nvPr/>
          </p:nvGrpSpPr>
          <p:grpSpPr>
            <a:xfrm>
              <a:off x="505809" y="1209545"/>
              <a:ext cx="476163" cy="399695"/>
              <a:chOff x="0" y="0"/>
              <a:chExt cx="476162" cy="399693"/>
            </a:xfrm>
          </p:grpSpPr>
          <p:sp>
            <p:nvSpPr>
              <p:cNvPr id="7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CB377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8" name="RGB 203/55/120"/>
              <p:cNvSpPr txBox="1"/>
              <p:nvPr/>
            </p:nvSpPr>
            <p:spPr>
              <a:xfrm>
                <a:off x="0" y="124536"/>
                <a:ext cx="476163" cy="150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br/>
                <a:r>
                  <a:t>203/55/120</a:t>
                </a:r>
              </a:p>
            </p:txBody>
          </p:sp>
        </p:grpSp>
        <p:grpSp>
          <p:nvGrpSpPr>
            <p:cNvPr id="12" name="矩形 13"/>
            <p:cNvGrpSpPr/>
            <p:nvPr/>
          </p:nvGrpSpPr>
          <p:grpSpPr>
            <a:xfrm>
              <a:off x="7529" y="2093206"/>
              <a:ext cx="476163" cy="399694"/>
              <a:chOff x="0" y="-1"/>
              <a:chExt cx="476162" cy="399692"/>
            </a:xfrm>
          </p:grpSpPr>
          <p:sp>
            <p:nvSpPr>
              <p:cNvPr id="10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chemeClr val="accent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11" name="RGB 237/109/0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br/>
                <a:r>
                  <a:t>237/109/0</a:t>
                </a:r>
              </a:p>
            </p:txBody>
          </p:sp>
        </p:grpSp>
        <p:grpSp>
          <p:nvGrpSpPr>
            <p:cNvPr id="15" name="矩形 13"/>
            <p:cNvGrpSpPr/>
            <p:nvPr/>
          </p:nvGrpSpPr>
          <p:grpSpPr>
            <a:xfrm>
              <a:off x="505809" y="1654230"/>
              <a:ext cx="476163" cy="399694"/>
              <a:chOff x="0" y="-1"/>
              <a:chExt cx="476162" cy="399692"/>
            </a:xfrm>
          </p:grpSpPr>
          <p:sp>
            <p:nvSpPr>
              <p:cNvPr id="13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99363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14" name="RGB 153/54/54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br/>
                <a:r>
                  <a:t>153/54/54</a:t>
                </a:r>
              </a:p>
            </p:txBody>
          </p:sp>
        </p:grpSp>
        <p:grpSp>
          <p:nvGrpSpPr>
            <p:cNvPr id="18" name="矩形 13"/>
            <p:cNvGrpSpPr/>
            <p:nvPr/>
          </p:nvGrpSpPr>
          <p:grpSpPr>
            <a:xfrm>
              <a:off x="7529" y="2973566"/>
              <a:ext cx="476163" cy="399694"/>
              <a:chOff x="0" y="-1"/>
              <a:chExt cx="476162" cy="399692"/>
            </a:xfrm>
          </p:grpSpPr>
          <p:sp>
            <p:nvSpPr>
              <p:cNvPr id="16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62B23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17" name="RGB  98/178/48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 </a:t>
                </a:r>
                <a:br/>
                <a:r>
                  <a:t>98/178/48</a:t>
                </a:r>
              </a:p>
            </p:txBody>
          </p:sp>
        </p:grpSp>
        <p:grpSp>
          <p:nvGrpSpPr>
            <p:cNvPr id="21" name="矩形 13"/>
            <p:cNvGrpSpPr/>
            <p:nvPr/>
          </p:nvGrpSpPr>
          <p:grpSpPr>
            <a:xfrm>
              <a:off x="505809" y="2100900"/>
              <a:ext cx="476163" cy="399695"/>
              <a:chOff x="0" y="0"/>
              <a:chExt cx="476162" cy="399693"/>
            </a:xfrm>
          </p:grpSpPr>
          <p:sp>
            <p:nvSpPr>
              <p:cNvPr id="19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F2894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20" name="RGB 242/137/68"/>
              <p:cNvSpPr txBox="1"/>
              <p:nvPr/>
            </p:nvSpPr>
            <p:spPr>
              <a:xfrm>
                <a:off x="0" y="124536"/>
                <a:ext cx="476163" cy="150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br/>
                <a:r>
                  <a:t>242/137/68</a:t>
                </a:r>
              </a:p>
            </p:txBody>
          </p:sp>
        </p:grpSp>
        <p:grpSp>
          <p:nvGrpSpPr>
            <p:cNvPr id="24" name="矩形 13"/>
            <p:cNvGrpSpPr/>
            <p:nvPr/>
          </p:nvGrpSpPr>
          <p:grpSpPr>
            <a:xfrm>
              <a:off x="5627" y="157249"/>
              <a:ext cx="476163" cy="399694"/>
              <a:chOff x="0" y="-1"/>
              <a:chExt cx="476162" cy="399692"/>
            </a:xfrm>
          </p:grpSpPr>
          <p:sp>
            <p:nvSpPr>
              <p:cNvPr id="22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C7000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23" name="PANTONE 185C…"/>
              <p:cNvSpPr txBox="1"/>
              <p:nvPr/>
            </p:nvSpPr>
            <p:spPr>
              <a:xfrm>
                <a:off x="0" y="86436"/>
                <a:ext cx="476163" cy="2268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PANTONE 185C</a:t>
                </a:r>
                <a:endParaRPr>
                  <a:solidFill>
                    <a:srgbClr val="666666"/>
                  </a:solid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 </a:t>
                </a:r>
                <a:br/>
                <a:r>
                  <a:t>199/0/11  </a:t>
                </a:r>
              </a:p>
            </p:txBody>
          </p:sp>
        </p:grpSp>
        <p:sp>
          <p:nvSpPr>
            <p:cNvPr id="25" name="文本框 15"/>
            <p:cNvSpPr txBox="1"/>
            <p:nvPr/>
          </p:nvSpPr>
          <p:spPr>
            <a:xfrm>
              <a:off x="0" y="-1"/>
              <a:ext cx="437044" cy="139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b">
              <a:spAutoFit/>
            </a:bodyPr>
            <a:lstStyle>
              <a:lvl1pPr>
                <a:defRPr sz="800"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公司色</a:t>
              </a:r>
            </a:p>
          </p:txBody>
        </p:sp>
        <p:grpSp>
          <p:nvGrpSpPr>
            <p:cNvPr id="28" name="矩形 13"/>
            <p:cNvGrpSpPr/>
            <p:nvPr/>
          </p:nvGrpSpPr>
          <p:grpSpPr>
            <a:xfrm>
              <a:off x="5242" y="598261"/>
              <a:ext cx="476163" cy="399695"/>
              <a:chOff x="0" y="0"/>
              <a:chExt cx="476162" cy="399693"/>
            </a:xfrm>
          </p:grpSpPr>
          <p:sp>
            <p:nvSpPr>
              <p:cNvPr id="26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C8102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27" name="PANTONE 186C…"/>
              <p:cNvSpPr txBox="1"/>
              <p:nvPr/>
            </p:nvSpPr>
            <p:spPr>
              <a:xfrm>
                <a:off x="0" y="86436"/>
                <a:ext cx="476163" cy="2268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PANTONE 186C</a:t>
                </a:r>
                <a:endParaRPr>
                  <a:solidFill>
                    <a:srgbClr val="666666"/>
                  </a:solid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br/>
                <a:r>
                  <a:t>200/16/46  </a:t>
                </a:r>
              </a:p>
            </p:txBody>
          </p:sp>
        </p:grpSp>
        <p:grpSp>
          <p:nvGrpSpPr>
            <p:cNvPr id="31" name="矩形 13"/>
            <p:cNvGrpSpPr/>
            <p:nvPr/>
          </p:nvGrpSpPr>
          <p:grpSpPr>
            <a:xfrm>
              <a:off x="6183" y="1649787"/>
              <a:ext cx="476163" cy="399694"/>
              <a:chOff x="0" y="-1"/>
              <a:chExt cx="476162" cy="399692"/>
            </a:xfrm>
          </p:grpSpPr>
          <p:sp>
            <p:nvSpPr>
              <p:cNvPr id="29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7F000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30" name="RGB 127/0/1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br/>
                <a:r>
                  <a:t>127/0/1</a:t>
                </a:r>
              </a:p>
            </p:txBody>
          </p:sp>
        </p:grpSp>
        <p:grpSp>
          <p:nvGrpSpPr>
            <p:cNvPr id="34" name="矩形 13"/>
            <p:cNvGrpSpPr/>
            <p:nvPr/>
          </p:nvGrpSpPr>
          <p:grpSpPr>
            <a:xfrm>
              <a:off x="6183" y="2533449"/>
              <a:ext cx="476163" cy="399694"/>
              <a:chOff x="0" y="-1"/>
              <a:chExt cx="476162" cy="399692"/>
            </a:xfrm>
          </p:grpSpPr>
          <p:sp>
            <p:nvSpPr>
              <p:cNvPr id="32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33" name="RGB 52/200/0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br/>
                <a:r>
                  <a:t>52/200/0</a:t>
                </a:r>
              </a:p>
            </p:txBody>
          </p:sp>
        </p:grpSp>
        <p:grpSp>
          <p:nvGrpSpPr>
            <p:cNvPr id="37" name="矩形 13"/>
            <p:cNvGrpSpPr/>
            <p:nvPr/>
          </p:nvGrpSpPr>
          <p:grpSpPr>
            <a:xfrm>
              <a:off x="6183" y="3412543"/>
              <a:ext cx="476163" cy="399694"/>
              <a:chOff x="0" y="-1"/>
              <a:chExt cx="476162" cy="399692"/>
            </a:xfrm>
          </p:grpSpPr>
          <p:sp>
            <p:nvSpPr>
              <p:cNvPr id="35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chemeClr val="accent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36" name="RGB  48/181/197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 </a:t>
                </a:r>
                <a:br/>
                <a:r>
                  <a:t>48/181/197</a:t>
                </a:r>
              </a:p>
            </p:txBody>
          </p:sp>
        </p:grpSp>
        <p:grpSp>
          <p:nvGrpSpPr>
            <p:cNvPr id="40" name="矩形 13"/>
            <p:cNvGrpSpPr/>
            <p:nvPr/>
          </p:nvGrpSpPr>
          <p:grpSpPr>
            <a:xfrm>
              <a:off x="505726" y="2973566"/>
              <a:ext cx="476163" cy="399695"/>
              <a:chOff x="0" y="0"/>
              <a:chExt cx="476162" cy="399693"/>
            </a:xfrm>
          </p:grpSpPr>
          <p:sp>
            <p:nvSpPr>
              <p:cNvPr id="38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81C15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39" name="RGB 129/193/95"/>
              <p:cNvSpPr txBox="1"/>
              <p:nvPr/>
            </p:nvSpPr>
            <p:spPr>
              <a:xfrm>
                <a:off x="0" y="124537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br/>
                <a:r>
                  <a:t>129/193/95</a:t>
                </a:r>
              </a:p>
            </p:txBody>
          </p:sp>
        </p:grpSp>
        <p:grpSp>
          <p:nvGrpSpPr>
            <p:cNvPr id="43" name="矩形 13"/>
            <p:cNvGrpSpPr/>
            <p:nvPr/>
          </p:nvGrpSpPr>
          <p:grpSpPr>
            <a:xfrm>
              <a:off x="504382" y="2533449"/>
              <a:ext cx="476163" cy="399695"/>
              <a:chOff x="0" y="0"/>
              <a:chExt cx="476162" cy="399693"/>
            </a:xfrm>
          </p:grpSpPr>
          <p:sp>
            <p:nvSpPr>
              <p:cNvPr id="41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FDD35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42" name="RGB 253/211/81"/>
              <p:cNvSpPr txBox="1"/>
              <p:nvPr/>
            </p:nvSpPr>
            <p:spPr>
              <a:xfrm>
                <a:off x="0" y="124537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br/>
                <a:r>
                  <a:t>253/211/81</a:t>
                </a:r>
              </a:p>
            </p:txBody>
          </p:sp>
        </p:grpSp>
        <p:grpSp>
          <p:nvGrpSpPr>
            <p:cNvPr id="46" name="矩形 13"/>
            <p:cNvGrpSpPr/>
            <p:nvPr/>
          </p:nvGrpSpPr>
          <p:grpSpPr>
            <a:xfrm>
              <a:off x="501383" y="3412543"/>
              <a:ext cx="476163" cy="399695"/>
              <a:chOff x="0" y="0"/>
              <a:chExt cx="476162" cy="399693"/>
            </a:xfrm>
          </p:grpSpPr>
          <p:sp>
            <p:nvSpPr>
              <p:cNvPr id="44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56C4D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45" name="RGB  86/196/210"/>
              <p:cNvSpPr txBox="1"/>
              <p:nvPr/>
            </p:nvSpPr>
            <p:spPr>
              <a:xfrm>
                <a:off x="0" y="124537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 </a:t>
                </a:r>
                <a:br/>
                <a:r>
                  <a:t>86/196/210</a:t>
                </a:r>
              </a:p>
            </p:txBody>
          </p:sp>
        </p:grpSp>
        <p:grpSp>
          <p:nvGrpSpPr>
            <p:cNvPr id="49" name="矩形 13"/>
            <p:cNvGrpSpPr/>
            <p:nvPr/>
          </p:nvGrpSpPr>
          <p:grpSpPr>
            <a:xfrm>
              <a:off x="506750" y="157249"/>
              <a:ext cx="476163" cy="399694"/>
              <a:chOff x="0" y="-1"/>
              <a:chExt cx="476162" cy="399692"/>
            </a:xfrm>
          </p:grpSpPr>
          <p:sp>
            <p:nvSpPr>
              <p:cNvPr id="47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D3394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48" name="RGB  211/57/65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 </a:t>
                </a:r>
                <a:br/>
                <a:r>
                  <a:t>211/57/65</a:t>
                </a:r>
              </a:p>
            </p:txBody>
          </p:sp>
        </p:grpSp>
        <p:grpSp>
          <p:nvGrpSpPr>
            <p:cNvPr id="52" name="矩形 13"/>
            <p:cNvGrpSpPr/>
            <p:nvPr/>
          </p:nvGrpSpPr>
          <p:grpSpPr>
            <a:xfrm>
              <a:off x="506365" y="598261"/>
              <a:ext cx="476163" cy="399695"/>
              <a:chOff x="0" y="0"/>
              <a:chExt cx="476162" cy="399693"/>
            </a:xfrm>
          </p:grpSpPr>
          <p:sp>
            <p:nvSpPr>
              <p:cNvPr id="50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D338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51" name="RGB…"/>
              <p:cNvSpPr txBox="1"/>
              <p:nvPr/>
            </p:nvSpPr>
            <p:spPr>
              <a:xfrm>
                <a:off x="0" y="124536"/>
                <a:ext cx="476163" cy="150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 </a:t>
                </a:r>
                <a:endParaRPr>
                  <a:solidFill>
                    <a:srgbClr val="666666"/>
                  </a:solid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211/56/89</a:t>
                </a:r>
              </a:p>
            </p:txBody>
          </p:sp>
        </p:grpSp>
        <p:grpSp>
          <p:nvGrpSpPr>
            <p:cNvPr id="55" name="矩形 13"/>
            <p:cNvGrpSpPr/>
            <p:nvPr/>
          </p:nvGrpSpPr>
          <p:grpSpPr>
            <a:xfrm>
              <a:off x="994045" y="1209545"/>
              <a:ext cx="476163" cy="399695"/>
              <a:chOff x="0" y="0"/>
              <a:chExt cx="476162" cy="399693"/>
            </a:xfrm>
          </p:grpSpPr>
          <p:sp>
            <p:nvSpPr>
              <p:cNvPr id="53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DD80AA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54" name="RGB 221/128/170"/>
              <p:cNvSpPr txBox="1"/>
              <p:nvPr/>
            </p:nvSpPr>
            <p:spPr>
              <a:xfrm>
                <a:off x="0" y="124536"/>
                <a:ext cx="476163" cy="150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221/128/170</a:t>
                </a:r>
              </a:p>
            </p:txBody>
          </p:sp>
        </p:grpSp>
        <p:grpSp>
          <p:nvGrpSpPr>
            <p:cNvPr id="58" name="矩形 13"/>
            <p:cNvGrpSpPr/>
            <p:nvPr/>
          </p:nvGrpSpPr>
          <p:grpSpPr>
            <a:xfrm>
              <a:off x="994045" y="1654230"/>
              <a:ext cx="476163" cy="399694"/>
              <a:chOff x="0" y="-1"/>
              <a:chExt cx="476162" cy="399692"/>
            </a:xfrm>
          </p:grpSpPr>
          <p:sp>
            <p:nvSpPr>
              <p:cNvPr id="56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BF808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57" name="RGB 191/128/130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191/128/130</a:t>
                </a:r>
              </a:p>
            </p:txBody>
          </p:sp>
        </p:grpSp>
        <p:grpSp>
          <p:nvGrpSpPr>
            <p:cNvPr id="61" name="矩形 13"/>
            <p:cNvGrpSpPr/>
            <p:nvPr/>
          </p:nvGrpSpPr>
          <p:grpSpPr>
            <a:xfrm>
              <a:off x="994045" y="2100900"/>
              <a:ext cx="476163" cy="399695"/>
              <a:chOff x="0" y="0"/>
              <a:chExt cx="476162" cy="399693"/>
            </a:xfrm>
          </p:grpSpPr>
          <p:sp>
            <p:nvSpPr>
              <p:cNvPr id="59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F6B78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60" name="RGB 246/183/140"/>
              <p:cNvSpPr txBox="1"/>
              <p:nvPr/>
            </p:nvSpPr>
            <p:spPr>
              <a:xfrm>
                <a:off x="0" y="124536"/>
                <a:ext cx="476163" cy="150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246/183/140</a:t>
                </a:r>
              </a:p>
            </p:txBody>
          </p:sp>
        </p:grpSp>
        <p:grpSp>
          <p:nvGrpSpPr>
            <p:cNvPr id="64" name="矩形 13"/>
            <p:cNvGrpSpPr/>
            <p:nvPr/>
          </p:nvGrpSpPr>
          <p:grpSpPr>
            <a:xfrm>
              <a:off x="999959" y="2973566"/>
              <a:ext cx="476163" cy="399694"/>
              <a:chOff x="0" y="-1"/>
              <a:chExt cx="476162" cy="399692"/>
            </a:xfrm>
          </p:grpSpPr>
          <p:sp>
            <p:nvSpPr>
              <p:cNvPr id="62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AFD89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63" name="RGB 176/216/156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176/216/156</a:t>
                </a:r>
              </a:p>
            </p:txBody>
          </p:sp>
        </p:grpSp>
        <p:grpSp>
          <p:nvGrpSpPr>
            <p:cNvPr id="67" name="矩形 13"/>
            <p:cNvGrpSpPr/>
            <p:nvPr/>
          </p:nvGrpSpPr>
          <p:grpSpPr>
            <a:xfrm>
              <a:off x="998613" y="2533449"/>
              <a:ext cx="476163" cy="399694"/>
              <a:chOff x="0" y="-1"/>
              <a:chExt cx="476162" cy="399692"/>
            </a:xfrm>
          </p:grpSpPr>
          <p:sp>
            <p:nvSpPr>
              <p:cNvPr id="65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FDE39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66" name="RGB 253/227/181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253/227/181</a:t>
                </a:r>
              </a:p>
            </p:txBody>
          </p:sp>
        </p:grpSp>
        <p:grpSp>
          <p:nvGrpSpPr>
            <p:cNvPr id="70" name="矩形 13"/>
            <p:cNvGrpSpPr/>
            <p:nvPr/>
          </p:nvGrpSpPr>
          <p:grpSpPr>
            <a:xfrm>
              <a:off x="998613" y="3412543"/>
              <a:ext cx="476163" cy="399694"/>
              <a:chOff x="0" y="-1"/>
              <a:chExt cx="476162" cy="399692"/>
            </a:xfrm>
          </p:grpSpPr>
          <p:sp>
            <p:nvSpPr>
              <p:cNvPr id="68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94DAE2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69" name="RGB 148/218/226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148/218/226</a:t>
                </a:r>
              </a:p>
            </p:txBody>
          </p:sp>
        </p:grpSp>
        <p:grpSp>
          <p:nvGrpSpPr>
            <p:cNvPr id="73" name="矩形 13"/>
            <p:cNvGrpSpPr/>
            <p:nvPr/>
          </p:nvGrpSpPr>
          <p:grpSpPr>
            <a:xfrm>
              <a:off x="994986" y="157249"/>
              <a:ext cx="476163" cy="399694"/>
              <a:chOff x="0" y="-1"/>
              <a:chExt cx="476162" cy="399692"/>
            </a:xfrm>
          </p:grpSpPr>
          <p:sp>
            <p:nvSpPr>
              <p:cNvPr id="71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E2818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72" name="RGB 226/129/137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226/129/137</a:t>
                </a:r>
              </a:p>
            </p:txBody>
          </p:sp>
        </p:grpSp>
        <p:grpSp>
          <p:nvGrpSpPr>
            <p:cNvPr id="76" name="矩形 13"/>
            <p:cNvGrpSpPr/>
            <p:nvPr/>
          </p:nvGrpSpPr>
          <p:grpSpPr>
            <a:xfrm>
              <a:off x="994600" y="598261"/>
              <a:ext cx="476163" cy="399695"/>
              <a:chOff x="0" y="0"/>
              <a:chExt cx="476162" cy="399693"/>
            </a:xfrm>
          </p:grpSpPr>
          <p:sp>
            <p:nvSpPr>
              <p:cNvPr id="74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E2819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75" name="RGB 226/129/152"/>
              <p:cNvSpPr txBox="1"/>
              <p:nvPr/>
            </p:nvSpPr>
            <p:spPr>
              <a:xfrm>
                <a:off x="0" y="124536"/>
                <a:ext cx="476163" cy="150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226/129/152</a:t>
                </a:r>
              </a:p>
            </p:txBody>
          </p:sp>
        </p:grpSp>
        <p:grpSp>
          <p:nvGrpSpPr>
            <p:cNvPr id="79" name="矩形 13"/>
            <p:cNvGrpSpPr/>
            <p:nvPr/>
          </p:nvGrpSpPr>
          <p:grpSpPr>
            <a:xfrm>
              <a:off x="1481249" y="1209545"/>
              <a:ext cx="476163" cy="399695"/>
              <a:chOff x="0" y="0"/>
              <a:chExt cx="476162" cy="399693"/>
            </a:xfrm>
          </p:grpSpPr>
          <p:sp>
            <p:nvSpPr>
              <p:cNvPr id="77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EBB3CC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78" name="RGB 235/179/204"/>
              <p:cNvSpPr txBox="1"/>
              <p:nvPr/>
            </p:nvSpPr>
            <p:spPr>
              <a:xfrm>
                <a:off x="0" y="124536"/>
                <a:ext cx="476163" cy="150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235/179/204</a:t>
                </a:r>
              </a:p>
            </p:txBody>
          </p:sp>
        </p:grpSp>
        <p:grpSp>
          <p:nvGrpSpPr>
            <p:cNvPr id="82" name="矩形 13"/>
            <p:cNvGrpSpPr/>
            <p:nvPr/>
          </p:nvGrpSpPr>
          <p:grpSpPr>
            <a:xfrm>
              <a:off x="1481249" y="1654230"/>
              <a:ext cx="476163" cy="399694"/>
              <a:chOff x="0" y="-1"/>
              <a:chExt cx="476162" cy="399692"/>
            </a:xfrm>
          </p:grpSpPr>
          <p:sp>
            <p:nvSpPr>
              <p:cNvPr id="80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D8B3B3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81" name="RGB 216/179/179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216/179/179</a:t>
                </a:r>
              </a:p>
            </p:txBody>
          </p:sp>
        </p:grpSp>
        <p:grpSp>
          <p:nvGrpSpPr>
            <p:cNvPr id="85" name="矩形 13"/>
            <p:cNvGrpSpPr/>
            <p:nvPr/>
          </p:nvGrpSpPr>
          <p:grpSpPr>
            <a:xfrm>
              <a:off x="1484247" y="2100900"/>
              <a:ext cx="476163" cy="399696"/>
              <a:chOff x="0" y="0"/>
              <a:chExt cx="476162" cy="399695"/>
            </a:xfrm>
          </p:grpSpPr>
          <p:sp>
            <p:nvSpPr>
              <p:cNvPr id="83" name="Rectangle"/>
              <p:cNvSpPr/>
              <p:nvPr/>
            </p:nvSpPr>
            <p:spPr>
              <a:xfrm>
                <a:off x="0" y="-1"/>
                <a:ext cx="476163" cy="399696"/>
              </a:xfrm>
              <a:prstGeom prst="rect">
                <a:avLst/>
              </a:prstGeom>
              <a:solidFill>
                <a:srgbClr val="FAD3B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</a:p>
            </p:txBody>
          </p:sp>
          <p:sp>
            <p:nvSpPr>
              <p:cNvPr id="84" name="RGB 250/211/187"/>
              <p:cNvSpPr txBox="1"/>
              <p:nvPr/>
            </p:nvSpPr>
            <p:spPr>
              <a:xfrm>
                <a:off x="0" y="124537"/>
                <a:ext cx="476163" cy="150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250/211/187</a:t>
                </a:r>
              </a:p>
            </p:txBody>
          </p:sp>
        </p:grpSp>
        <p:grpSp>
          <p:nvGrpSpPr>
            <p:cNvPr id="88" name="矩形 13"/>
            <p:cNvGrpSpPr/>
            <p:nvPr/>
          </p:nvGrpSpPr>
          <p:grpSpPr>
            <a:xfrm>
              <a:off x="1490161" y="2973566"/>
              <a:ext cx="476163" cy="399695"/>
              <a:chOff x="0" y="0"/>
              <a:chExt cx="476162" cy="399693"/>
            </a:xfrm>
          </p:grpSpPr>
          <p:sp>
            <p:nvSpPr>
              <p:cNvPr id="86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D0E8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87" name="RGB 208/232/196"/>
              <p:cNvSpPr txBox="1"/>
              <p:nvPr/>
            </p:nvSpPr>
            <p:spPr>
              <a:xfrm>
                <a:off x="0" y="124537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208/232/196</a:t>
                </a:r>
              </a:p>
            </p:txBody>
          </p:sp>
        </p:grpSp>
        <p:grpSp>
          <p:nvGrpSpPr>
            <p:cNvPr id="91" name="矩形 13"/>
            <p:cNvGrpSpPr/>
            <p:nvPr/>
          </p:nvGrpSpPr>
          <p:grpSpPr>
            <a:xfrm>
              <a:off x="1488815" y="2533449"/>
              <a:ext cx="476163" cy="399695"/>
              <a:chOff x="0" y="0"/>
              <a:chExt cx="476162" cy="399693"/>
            </a:xfrm>
          </p:grpSpPr>
          <p:sp>
            <p:nvSpPr>
              <p:cNvPr id="89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FEEE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90" name="RGB 254/238/193"/>
              <p:cNvSpPr txBox="1"/>
              <p:nvPr/>
            </p:nvSpPr>
            <p:spPr>
              <a:xfrm>
                <a:off x="0" y="124537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254/238/193</a:t>
                </a:r>
              </a:p>
            </p:txBody>
          </p:sp>
        </p:grpSp>
        <p:grpSp>
          <p:nvGrpSpPr>
            <p:cNvPr id="94" name="矩形 13"/>
            <p:cNvGrpSpPr/>
            <p:nvPr/>
          </p:nvGrpSpPr>
          <p:grpSpPr>
            <a:xfrm>
              <a:off x="1491813" y="3412543"/>
              <a:ext cx="476163" cy="399695"/>
              <a:chOff x="0" y="0"/>
              <a:chExt cx="476162" cy="399693"/>
            </a:xfrm>
          </p:grpSpPr>
          <p:sp>
            <p:nvSpPr>
              <p:cNvPr id="92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BEE9EE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93" name="RGB 190/233/238"/>
              <p:cNvSpPr txBox="1"/>
              <p:nvPr/>
            </p:nvSpPr>
            <p:spPr>
              <a:xfrm>
                <a:off x="0" y="124537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br/>
                <a:r>
                  <a:t>190/233/238</a:t>
                </a:r>
              </a:p>
            </p:txBody>
          </p:sp>
        </p:grpSp>
        <p:grpSp>
          <p:nvGrpSpPr>
            <p:cNvPr id="97" name="矩形 13"/>
            <p:cNvGrpSpPr/>
            <p:nvPr/>
          </p:nvGrpSpPr>
          <p:grpSpPr>
            <a:xfrm>
              <a:off x="1482190" y="157249"/>
              <a:ext cx="476163" cy="399694"/>
              <a:chOff x="0" y="-1"/>
              <a:chExt cx="476162" cy="399692"/>
            </a:xfrm>
          </p:grpSpPr>
          <p:sp>
            <p:nvSpPr>
              <p:cNvPr id="95" name="Rectangle"/>
              <p:cNvSpPr/>
              <p:nvPr/>
            </p:nvSpPr>
            <p:spPr>
              <a:xfrm>
                <a:off x="0" y="-2"/>
                <a:ext cx="476163" cy="399694"/>
              </a:xfrm>
              <a:prstGeom prst="rect">
                <a:avLst/>
              </a:prstGeom>
              <a:solidFill>
                <a:srgbClr val="EEB3B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96" name="RGB 239/178/184"/>
              <p:cNvSpPr txBox="1"/>
              <p:nvPr/>
            </p:nvSpPr>
            <p:spPr>
              <a:xfrm>
                <a:off x="0" y="124536"/>
                <a:ext cx="476163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239/178/184</a:t>
                </a:r>
              </a:p>
            </p:txBody>
          </p:sp>
        </p:grpSp>
        <p:grpSp>
          <p:nvGrpSpPr>
            <p:cNvPr id="100" name="矩形 13"/>
            <p:cNvGrpSpPr/>
            <p:nvPr/>
          </p:nvGrpSpPr>
          <p:grpSpPr>
            <a:xfrm>
              <a:off x="1481805" y="598261"/>
              <a:ext cx="476163" cy="399695"/>
              <a:chOff x="0" y="0"/>
              <a:chExt cx="476162" cy="399693"/>
            </a:xfrm>
          </p:grpSpPr>
          <p:sp>
            <p:nvSpPr>
              <p:cNvPr id="98" name="Rectangle"/>
              <p:cNvSpPr/>
              <p:nvPr/>
            </p:nvSpPr>
            <p:spPr>
              <a:xfrm>
                <a:off x="0" y="-1"/>
                <a:ext cx="476163" cy="399694"/>
              </a:xfrm>
              <a:prstGeom prst="rect">
                <a:avLst/>
              </a:prstGeom>
              <a:solidFill>
                <a:srgbClr val="EEB3C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99" name="RGB 238/179/193"/>
              <p:cNvSpPr txBox="1"/>
              <p:nvPr/>
            </p:nvSpPr>
            <p:spPr>
              <a:xfrm>
                <a:off x="0" y="124536"/>
                <a:ext cx="476163" cy="15061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RGB 238/179/193</a:t>
                </a:r>
              </a:p>
            </p:txBody>
          </p:sp>
        </p:grpSp>
        <p:grpSp>
          <p:nvGrpSpPr>
            <p:cNvPr id="103" name="矩形 13"/>
            <p:cNvGrpSpPr/>
            <p:nvPr/>
          </p:nvGrpSpPr>
          <p:grpSpPr>
            <a:xfrm>
              <a:off x="6185" y="3850413"/>
              <a:ext cx="308965" cy="399694"/>
              <a:chOff x="0" y="-1"/>
              <a:chExt cx="308963" cy="399692"/>
            </a:xfrm>
          </p:grpSpPr>
          <p:sp>
            <p:nvSpPr>
              <p:cNvPr id="101" name="Rectangle"/>
              <p:cNvSpPr/>
              <p:nvPr/>
            </p:nvSpPr>
            <p:spPr>
              <a:xfrm>
                <a:off x="-1" y="-2"/>
                <a:ext cx="308964" cy="399694"/>
              </a:xfrm>
              <a:prstGeom prst="rect">
                <a:avLst/>
              </a:prstGeom>
              <a:solidFill>
                <a:srgbClr val="22181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102" name="RGB  0/0/0"/>
              <p:cNvSpPr txBox="1"/>
              <p:nvPr/>
            </p:nvSpPr>
            <p:spPr>
              <a:xfrm>
                <a:off x="-1" y="124536"/>
                <a:ext cx="308964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 </a:t>
                </a:r>
                <a:br/>
                <a:r>
                  <a:t>0/0/0</a:t>
                </a:r>
              </a:p>
            </p:txBody>
          </p:sp>
        </p:grpSp>
        <p:grpSp>
          <p:nvGrpSpPr>
            <p:cNvPr id="106" name="矩形 13"/>
            <p:cNvGrpSpPr/>
            <p:nvPr/>
          </p:nvGrpSpPr>
          <p:grpSpPr>
            <a:xfrm>
              <a:off x="334925" y="3850413"/>
              <a:ext cx="308965" cy="399694"/>
              <a:chOff x="0" y="-1"/>
              <a:chExt cx="308963" cy="399692"/>
            </a:xfrm>
          </p:grpSpPr>
          <p:sp>
            <p:nvSpPr>
              <p:cNvPr id="104" name="Rectangle"/>
              <p:cNvSpPr/>
              <p:nvPr/>
            </p:nvSpPr>
            <p:spPr>
              <a:xfrm>
                <a:off x="-1" y="-2"/>
                <a:ext cx="308964" cy="399694"/>
              </a:xfrm>
              <a:prstGeom prst="rect">
                <a:avLst/>
              </a:prstGeom>
              <a:solidFill>
                <a:srgbClr val="595757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105" name="RGB…"/>
              <p:cNvSpPr txBox="1"/>
              <p:nvPr/>
            </p:nvSpPr>
            <p:spPr>
              <a:xfrm>
                <a:off x="-1" y="124536"/>
                <a:ext cx="308964" cy="1506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 </a:t>
                </a:r>
                <a:endParaRPr>
                  <a:solidFill>
                    <a:srgbClr val="666666"/>
                  </a:solid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89/87/87</a:t>
                </a:r>
              </a:p>
            </p:txBody>
          </p:sp>
        </p:grpSp>
        <p:grpSp>
          <p:nvGrpSpPr>
            <p:cNvPr id="109" name="矩形 13"/>
            <p:cNvGrpSpPr/>
            <p:nvPr/>
          </p:nvGrpSpPr>
          <p:grpSpPr>
            <a:xfrm>
              <a:off x="662614" y="3850412"/>
              <a:ext cx="308965" cy="399695"/>
              <a:chOff x="0" y="0"/>
              <a:chExt cx="308963" cy="399693"/>
            </a:xfrm>
          </p:grpSpPr>
          <p:sp>
            <p:nvSpPr>
              <p:cNvPr id="107" name="Rectangle"/>
              <p:cNvSpPr/>
              <p:nvPr/>
            </p:nvSpPr>
            <p:spPr>
              <a:xfrm>
                <a:off x="-1" y="-1"/>
                <a:ext cx="308964" cy="399694"/>
              </a:xfrm>
              <a:prstGeom prst="rect">
                <a:avLst/>
              </a:prstGeom>
              <a:solidFill>
                <a:srgbClr val="88888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108" name="RGB…"/>
              <p:cNvSpPr txBox="1"/>
              <p:nvPr/>
            </p:nvSpPr>
            <p:spPr>
              <a:xfrm>
                <a:off x="-1" y="86437"/>
                <a:ext cx="308964" cy="2268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endParaRPr>
                  <a:solidFill>
                    <a:srgbClr val="666666"/>
                  </a:solid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137/137/</a:t>
                </a:r>
                <a:br/>
                <a:r>
                  <a:t>137</a:t>
                </a:r>
              </a:p>
            </p:txBody>
          </p:sp>
        </p:grpSp>
        <p:grpSp>
          <p:nvGrpSpPr>
            <p:cNvPr id="112" name="矩形 13"/>
            <p:cNvGrpSpPr/>
            <p:nvPr/>
          </p:nvGrpSpPr>
          <p:grpSpPr>
            <a:xfrm>
              <a:off x="998265" y="3850412"/>
              <a:ext cx="308965" cy="399695"/>
              <a:chOff x="0" y="0"/>
              <a:chExt cx="308963" cy="399693"/>
            </a:xfrm>
          </p:grpSpPr>
          <p:sp>
            <p:nvSpPr>
              <p:cNvPr id="110" name="Rectangle"/>
              <p:cNvSpPr/>
              <p:nvPr/>
            </p:nvSpPr>
            <p:spPr>
              <a:xfrm>
                <a:off x="-1" y="-1"/>
                <a:ext cx="308964" cy="399694"/>
              </a:xfrm>
              <a:prstGeom prst="rect">
                <a:avLst/>
              </a:prstGeom>
              <a:solidFill>
                <a:srgbClr val="B5B5B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111" name="RGB…"/>
              <p:cNvSpPr txBox="1"/>
              <p:nvPr/>
            </p:nvSpPr>
            <p:spPr>
              <a:xfrm>
                <a:off x="-1" y="86437"/>
                <a:ext cx="308964" cy="2268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endParaRPr>
                  <a:solidFill>
                    <a:srgbClr val="666666"/>
                  </a:solid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algn="ctr">
                  <a:lnSpc>
                    <a:spcPts val="600"/>
                  </a:lnSpc>
                  <a:defRPr b="1" sz="500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181/181/</a:t>
                </a:r>
                <a:br/>
                <a:r>
                  <a:t>181</a:t>
                </a:r>
              </a:p>
            </p:txBody>
          </p:sp>
        </p:grpSp>
        <p:grpSp>
          <p:nvGrpSpPr>
            <p:cNvPr id="115" name="矩形 13"/>
            <p:cNvGrpSpPr/>
            <p:nvPr/>
          </p:nvGrpSpPr>
          <p:grpSpPr>
            <a:xfrm>
              <a:off x="1328095" y="3850412"/>
              <a:ext cx="308965" cy="399695"/>
              <a:chOff x="0" y="0"/>
              <a:chExt cx="308963" cy="399693"/>
            </a:xfrm>
          </p:grpSpPr>
          <p:sp>
            <p:nvSpPr>
              <p:cNvPr id="113" name="Rectangle"/>
              <p:cNvSpPr/>
              <p:nvPr/>
            </p:nvSpPr>
            <p:spPr>
              <a:xfrm>
                <a:off x="-1" y="-1"/>
                <a:ext cx="308964" cy="399694"/>
              </a:xfrm>
              <a:prstGeom prst="rect">
                <a:avLst/>
              </a:prstGeom>
              <a:solidFill>
                <a:srgbClr val="DDDDD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114" name="RGB 221/221/ 221"/>
              <p:cNvSpPr txBox="1"/>
              <p:nvPr/>
            </p:nvSpPr>
            <p:spPr>
              <a:xfrm>
                <a:off x="-1" y="86437"/>
                <a:ext cx="308964" cy="2268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 221/221/</a:t>
                </a:r>
                <a:br/>
                <a:r>
                  <a:t>221</a:t>
                </a:r>
              </a:p>
            </p:txBody>
          </p:sp>
        </p:grpSp>
        <p:grpSp>
          <p:nvGrpSpPr>
            <p:cNvPr id="118" name="矩形 13"/>
            <p:cNvGrpSpPr/>
            <p:nvPr/>
          </p:nvGrpSpPr>
          <p:grpSpPr>
            <a:xfrm>
              <a:off x="1657169" y="3850412"/>
              <a:ext cx="308965" cy="399695"/>
              <a:chOff x="0" y="0"/>
              <a:chExt cx="308963" cy="399693"/>
            </a:xfrm>
          </p:grpSpPr>
          <p:sp>
            <p:nvSpPr>
              <p:cNvPr id="116" name="Rectangle"/>
              <p:cNvSpPr/>
              <p:nvPr/>
            </p:nvSpPr>
            <p:spPr>
              <a:xfrm>
                <a:off x="-1" y="-1"/>
                <a:ext cx="308964" cy="399694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B5B5B5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lnSpc>
                    <a:spcPts val="600"/>
                  </a:lnSpc>
                  <a:defRPr>
                    <a:solidFill>
                      <a:srgbClr val="666666"/>
                    </a:solidFill>
                  </a:defRPr>
                </a:pPr>
              </a:p>
            </p:txBody>
          </p:sp>
          <p:sp>
            <p:nvSpPr>
              <p:cNvPr id="117" name="RGB…"/>
              <p:cNvSpPr txBox="1"/>
              <p:nvPr/>
            </p:nvSpPr>
            <p:spPr>
              <a:xfrm>
                <a:off x="3174" y="86437"/>
                <a:ext cx="302615" cy="22681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RGB</a:t>
                </a:r>
                <a:endParaRPr>
                  <a:solidFill>
                    <a:srgbClr val="666666"/>
                  </a:solidFill>
                  <a:latin typeface="+mn-lt"/>
                  <a:ea typeface="+mn-ea"/>
                  <a:cs typeface="+mn-cs"/>
                  <a:sym typeface="Calibri"/>
                </a:endParaRPr>
              </a:p>
              <a:p>
                <a:pPr algn="ctr">
                  <a:lnSpc>
                    <a:spcPts val="600"/>
                  </a:lnSpc>
                  <a:defRPr b="1" sz="500">
                    <a:solidFill>
                      <a:srgbClr val="595757"/>
                    </a:solidFill>
                    <a:latin typeface="Arial"/>
                    <a:ea typeface="Arial"/>
                    <a:cs typeface="Arial"/>
                    <a:sym typeface="Arial"/>
                  </a:defRPr>
                </a:pPr>
                <a:r>
                  <a:t>255/255/</a:t>
                </a:r>
                <a:br/>
                <a:r>
                  <a:t>255</a:t>
                </a:r>
              </a:p>
            </p:txBody>
          </p:sp>
        </p:grpSp>
      </p:grpSp>
      <p:pic>
        <p:nvPicPr>
          <p:cNvPr id="120" name="Picture 46" descr="Picture 4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96176" y="6323415"/>
            <a:ext cx="1270802" cy="275026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Texte niveau 1…"/>
          <p:cNvSpPr txBox="1"/>
          <p:nvPr>
            <p:ph type="body" idx="1" hasCustomPrompt="1"/>
          </p:nvPr>
        </p:nvSpPr>
        <p:spPr>
          <a:xfrm>
            <a:off x="729175" y="456133"/>
            <a:ext cx="10740640" cy="993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单击此处添加标题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2" name="Texte du titre"/>
          <p:cNvSpPr txBox="1"/>
          <p:nvPr>
            <p:ph type="title"/>
          </p:nvPr>
        </p:nvSpPr>
        <p:spPr>
          <a:xfrm>
            <a:off x="1826683" y="1371600"/>
            <a:ext cx="9753601" cy="4651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Texte du titre</a:t>
            </a:r>
          </a:p>
        </p:txBody>
      </p:sp>
      <p:sp>
        <p:nvSpPr>
          <p:cNvPr id="123" name="Numéro de diapositive"/>
          <p:cNvSpPr txBox="1"/>
          <p:nvPr>
            <p:ph type="sldNum" sz="quarter" idx="2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defTabSz="890849">
              <a:defRPr sz="900">
                <a:solidFill>
                  <a:srgbClr val="1D1D1B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l" defTabSz="914400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l" defTabSz="914400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l" defTabSz="914400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l" defTabSz="914400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0" marR="0" indent="0" algn="l" defTabSz="914400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0" marR="0" indent="0" algn="l" defTabSz="914400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0" marR="0" indent="0" algn="l" defTabSz="914400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0" marR="0" indent="0" algn="l" defTabSz="914400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titleStyle>
    <p:bodyStyle>
      <a:lvl1pPr marL="0" marR="0" indent="0" algn="l" defTabSz="1187798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1pPr>
      <a:lvl2pPr marL="0" marR="0" indent="0" algn="l" defTabSz="1187798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2pPr>
      <a:lvl3pPr marL="0" marR="0" indent="0" algn="l" defTabSz="1187798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3pPr>
      <a:lvl4pPr marL="0" marR="0" indent="0" algn="l" defTabSz="1187798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4pPr>
      <a:lvl5pPr marL="0" marR="0" indent="0" algn="l" defTabSz="1187798" rtl="0" latinLnBrk="0">
        <a:lnSpc>
          <a:spcPts val="34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5pPr>
      <a:lvl6pPr marL="2692400" marR="0" indent="-406400" algn="l" defTabSz="1187798" rtl="0" latinLnBrk="0">
        <a:lnSpc>
          <a:spcPts val="34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6pPr>
      <a:lvl7pPr marL="3149600" marR="0" indent="-406400" algn="l" defTabSz="1187798" rtl="0" latinLnBrk="0">
        <a:lnSpc>
          <a:spcPts val="34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7pPr>
      <a:lvl8pPr marL="3606800" marR="0" indent="-406400" algn="l" defTabSz="1187798" rtl="0" latinLnBrk="0">
        <a:lnSpc>
          <a:spcPts val="34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8pPr>
      <a:lvl9pPr marL="4064000" marR="0" indent="-406400" algn="l" defTabSz="1187798" rtl="0" latinLnBrk="0">
        <a:lnSpc>
          <a:spcPts val="34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3200" u="none">
          <a:solidFill>
            <a:srgbClr val="1D1D1A"/>
          </a:solidFill>
          <a:uFillTx/>
          <a:latin typeface="Microsoft YaHei"/>
          <a:ea typeface="Microsoft YaHei"/>
          <a:cs typeface="Microsoft YaHei"/>
          <a:sym typeface="Microsoft YaHei"/>
        </a:defRPr>
      </a:lvl9pPr>
    </p:bodyStyle>
    <p:otherStyle>
      <a:lvl1pPr marL="0" marR="0" indent="0" algn="l" defTabSz="8908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8908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8908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8908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8908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8908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8908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8908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8908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jpeg"/><Relationship Id="rId3" Type="http://schemas.openxmlformats.org/officeDocument/2006/relationships/image" Target="../media/image15.jpeg"/><Relationship Id="rId4" Type="http://schemas.openxmlformats.org/officeDocument/2006/relationships/image" Target="../media/image16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jpeg"/><Relationship Id="rId3" Type="http://schemas.openxmlformats.org/officeDocument/2006/relationships/image" Target="../media/image18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jpeg"/><Relationship Id="rId3" Type="http://schemas.openxmlformats.org/officeDocument/2006/relationships/image" Target="../media/image20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jpe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jpe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jpe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jpe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jpe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jpe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jpe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jpeg"/><Relationship Id="rId3" Type="http://schemas.openxmlformats.org/officeDocument/2006/relationships/image" Target="../media/image28.jpeg"/><Relationship Id="rId4" Type="http://schemas.openxmlformats.org/officeDocument/2006/relationships/image" Target="../media/image32.jpe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Relationship Id="rId3" Type="http://schemas.openxmlformats.org/officeDocument/2006/relationships/image" Target="../media/image7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itle 1"/>
          <p:cNvSpPr txBox="1"/>
          <p:nvPr>
            <p:ph type="ctrTitle"/>
          </p:nvPr>
        </p:nvSpPr>
        <p:spPr>
          <a:xfrm>
            <a:off x="272059" y="536899"/>
            <a:ext cx="4974372" cy="2153506"/>
          </a:xfrm>
          <a:prstGeom prst="rect">
            <a:avLst/>
          </a:prstGeom>
        </p:spPr>
        <p:txBody>
          <a:bodyPr/>
          <a:lstStyle>
            <a:lvl1pPr algn="just" defTabSz="758951">
              <a:lnSpc>
                <a:spcPct val="150000"/>
              </a:lnSpc>
              <a:defRPr b="1" sz="21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Unlocking the potential of Transformers in Time Series Forecasting with Sharpness-Aware Minimization and    Channel-Wise Attention		</a:t>
            </a:r>
          </a:p>
        </p:txBody>
      </p:sp>
      <p:sp>
        <p:nvSpPr>
          <p:cNvPr id="216" name="Title 1"/>
          <p:cNvSpPr txBox="1"/>
          <p:nvPr/>
        </p:nvSpPr>
        <p:spPr>
          <a:xfrm>
            <a:off x="8974050" y="5372182"/>
            <a:ext cx="2730201" cy="2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algn="just" defTabSz="914400">
              <a:lnSpc>
                <a:spcPct val="150000"/>
              </a:lnSpc>
              <a:def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You can find this presentation on Romain ILBERT’s website here : </a:t>
            </a:r>
          </a:p>
          <a:p>
            <a:pPr algn="just" defTabSz="914400">
              <a:lnSpc>
                <a:spcPct val="150000"/>
              </a:lnSpc>
              <a:defRPr b="1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pPr>
            <a:r>
              <a:t>https://romilbert.github.io/</a:t>
            </a:r>
          </a:p>
        </p:txBody>
      </p:sp>
      <p:sp>
        <p:nvSpPr>
          <p:cNvPr id="217" name="Title 1"/>
          <p:cNvSpPr txBox="1"/>
          <p:nvPr/>
        </p:nvSpPr>
        <p:spPr>
          <a:xfrm>
            <a:off x="83958" y="6610428"/>
            <a:ext cx="5445856" cy="2153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>
            <a:lvl1pPr algn="just" defTabSz="914400">
              <a:lnSpc>
                <a:spcPct val="150000"/>
              </a:lnSpc>
              <a:defRPr i="1"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</a:lstStyle>
          <a:p>
            <a:pPr/>
            <a:r>
              <a:t>Accepted to ICML 2024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7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basic example</a:t>
            </a:r>
          </a:p>
        </p:txBody>
      </p:sp>
      <p:sp>
        <p:nvSpPr>
          <p:cNvPr id="278" name="内容占位符 2"/>
          <p:cNvSpPr txBox="1"/>
          <p:nvPr/>
        </p:nvSpPr>
        <p:spPr>
          <a:xfrm>
            <a:off x="729171" y="1092056"/>
            <a:ext cx="11193888" cy="5066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3" algn="ctr" defTabSz="1187798">
              <a:spcBef>
                <a:spcPts val="600"/>
              </a:spcBef>
              <a:tabLst>
                <a:tab pos="1206500" algn="r"/>
              </a:tabLst>
              <a:defRPr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Why transformers fail?</a:t>
            </a: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400"/>
            </a:pPr>
            <a:r>
              <a:t>Let’s look at the attention matrix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400"/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3"/>
              <a:tabLst>
                <a:tab pos="1206500" algn="r"/>
              </a:tabLst>
              <a:defRPr sz="2400"/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4"/>
              <a:tabLst>
                <a:tab pos="1206500" algn="r"/>
              </a:tabLst>
              <a:defRPr sz="2400"/>
            </a:pPr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5"/>
              <a:tabLst>
                <a:tab pos="1206500" algn="r"/>
              </a:tabLst>
              <a:defRPr sz="2400"/>
            </a:pPr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400"/>
            </a:pPr>
            <a:r>
              <a:t>The attention get’s stuck at identity … and doesn’t move afterward</a:t>
            </a:r>
          </a:p>
          <a:p>
            <a:pPr lvl="3" indent="357575" defTabSz="1187798">
              <a:spcBef>
                <a:spcPts val="600"/>
              </a:spcBef>
              <a:tabLst>
                <a:tab pos="1206500" algn="r"/>
              </a:tabLst>
              <a:defRPr sz="2400"/>
            </a:pPr>
            <a:r>
              <a:t>	</a:t>
            </a:r>
          </a:p>
        </p:txBody>
      </p:sp>
      <p:sp>
        <p:nvSpPr>
          <p:cNvPr id="279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pic>
        <p:nvPicPr>
          <p:cNvPr id="280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198522" y="2765249"/>
            <a:ext cx="5486995" cy="1680230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Rectangle 9"/>
          <p:cNvSpPr txBox="1"/>
          <p:nvPr/>
        </p:nvSpPr>
        <p:spPr>
          <a:xfrm>
            <a:off x="968630" y="5582628"/>
            <a:ext cx="10261729" cy="392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indent="15821" algn="ctr">
              <a:lnSpc>
                <a:spcPct val="150000"/>
              </a:lnSpc>
              <a:defRPr b="1" sz="2400"/>
            </a:lvl1pPr>
          </a:lstStyle>
          <a:p>
            <a:pPr/>
            <a:r>
              <a:t>Pathological behavior suggesting sharp local minima!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1354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4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basic example</a:t>
            </a:r>
          </a:p>
        </p:txBody>
      </p:sp>
      <p:sp>
        <p:nvSpPr>
          <p:cNvPr id="285" name="内容占位符 2"/>
          <p:cNvSpPr txBox="1"/>
          <p:nvPr/>
        </p:nvSpPr>
        <p:spPr>
          <a:xfrm>
            <a:off x="729171" y="1092055"/>
            <a:ext cx="11193888" cy="723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3" algn="ctr" defTabSz="1187798">
              <a:spcBef>
                <a:spcPts val="600"/>
              </a:spcBef>
              <a:tabLst>
                <a:tab pos="1206500" algn="r"/>
              </a:tabLst>
              <a:defRPr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Why transformers fail?</a:t>
            </a:r>
          </a:p>
        </p:txBody>
      </p:sp>
      <p:sp>
        <p:nvSpPr>
          <p:cNvPr id="286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pic>
        <p:nvPicPr>
          <p:cNvPr id="28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9172" y="3138372"/>
            <a:ext cx="10713722" cy="2567942"/>
          </a:xfrm>
          <a:prstGeom prst="rect">
            <a:avLst/>
          </a:prstGeom>
          <a:ln w="12700">
            <a:miter lim="400000"/>
          </a:ln>
        </p:spPr>
      </p:pic>
      <p:sp>
        <p:nvSpPr>
          <p:cNvPr id="288" name="Rectangle 4"/>
          <p:cNvSpPr txBox="1"/>
          <p:nvPr/>
        </p:nvSpPr>
        <p:spPr>
          <a:xfrm>
            <a:off x="395100" y="2167465"/>
            <a:ext cx="10261729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indent="15821" algn="ctr">
              <a:lnSpc>
                <a:spcPct val="150000"/>
              </a:lnSpc>
              <a:defRPr b="1" sz="2400"/>
            </a:lvl1pPr>
          </a:lstStyle>
          <a:p>
            <a:pPr/>
            <a:r>
              <a:t>And no, tuning/changing the optimizer doesn’t help to solve this!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1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basic example</a:t>
            </a:r>
          </a:p>
        </p:txBody>
      </p:sp>
      <p:sp>
        <p:nvSpPr>
          <p:cNvPr id="292" name="内容占位符 2"/>
          <p:cNvSpPr txBox="1"/>
          <p:nvPr/>
        </p:nvSpPr>
        <p:spPr>
          <a:xfrm>
            <a:off x="729171" y="1092056"/>
            <a:ext cx="11193888" cy="575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3" algn="ctr" defTabSz="1187798">
              <a:spcBef>
                <a:spcPts val="600"/>
              </a:spcBef>
              <a:tabLst>
                <a:tab pos="1206500" algn="r"/>
              </a:tabLst>
              <a:defRPr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Why transformers fail?</a:t>
            </a:r>
            <a:endParaRPr sz="1600"/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Transformers have a </a:t>
            </a:r>
            <a:r>
              <a:rPr u="sng"/>
              <a:t>sharp loss landscape</a:t>
            </a:r>
            <a:r>
              <a:t> and suffer from </a:t>
            </a:r>
            <a:r>
              <a:rPr u="sng"/>
              <a:t>entropy collapse</a:t>
            </a:r>
            <a:endParaRPr sz="1200"/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3"/>
              <a:tabLst>
                <a:tab pos="1206500" algn="r"/>
              </a:tabLst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4"/>
              <a:tabLst>
                <a:tab pos="1206500" algn="r"/>
              </a:tabLst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5"/>
              <a:tabLst>
                <a:tab pos="1206500" algn="r"/>
              </a:tabLst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6"/>
              <a:tabLst>
                <a:tab pos="1206500" algn="r"/>
              </a:tabLst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7"/>
              <a:tabLst>
                <a:tab pos="1206500" algn="r"/>
              </a:tabLst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8"/>
              <a:tabLst>
                <a:tab pos="1206500" algn="r"/>
              </a:tabLst>
              <a:defRPr sz="1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Well-known in NLP and vision </a:t>
            </a:r>
            <a:r>
              <a:rPr sz="1200"/>
              <a:t>(Chen et al., 2022, Zhai et al. 2023)</a:t>
            </a:r>
            <a:r>
              <a:t>, ignored in TS</a:t>
            </a: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293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pic>
        <p:nvPicPr>
          <p:cNvPr id="294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5574" y="2950379"/>
            <a:ext cx="2299450" cy="1980209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TextBox 6"/>
          <p:cNvSpPr txBox="1"/>
          <p:nvPr/>
        </p:nvSpPr>
        <p:spPr>
          <a:xfrm>
            <a:off x="8970098" y="2804560"/>
            <a:ext cx="1514972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u="sng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Entropy collapse</a:t>
            </a:r>
          </a:p>
        </p:txBody>
      </p:sp>
      <p:sp>
        <p:nvSpPr>
          <p:cNvPr id="296" name="TextBox 10"/>
          <p:cNvSpPr txBox="1"/>
          <p:nvPr/>
        </p:nvSpPr>
        <p:spPr>
          <a:xfrm>
            <a:off x="5723499" y="2804560"/>
            <a:ext cx="1424583" cy="241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1600" u="sng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High sharpness</a:t>
            </a:r>
          </a:p>
        </p:txBody>
      </p:sp>
      <p:pic>
        <p:nvPicPr>
          <p:cNvPr id="297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439732" y="3100003"/>
            <a:ext cx="2604786" cy="18305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00" name="Group 21"/>
          <p:cNvGrpSpPr/>
          <p:nvPr/>
        </p:nvGrpSpPr>
        <p:grpSpPr>
          <a:xfrm>
            <a:off x="4344525" y="3032857"/>
            <a:ext cx="3293574" cy="2037811"/>
            <a:chOff x="0" y="0"/>
            <a:chExt cx="3293572" cy="2037809"/>
          </a:xfrm>
        </p:grpSpPr>
        <p:pic>
          <p:nvPicPr>
            <p:cNvPr id="298" name="Picture 15" descr="Picture 15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0" t="0" r="64139" b="32295"/>
            <a:stretch>
              <a:fillRect/>
            </a:stretch>
          </p:blipFill>
          <p:spPr>
            <a:xfrm>
              <a:off x="-1" y="-1"/>
              <a:ext cx="3156587" cy="2037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99" name="Picture 22" descr="Picture 22"/>
            <p:cNvPicPr>
              <a:picLocks noChangeAspect="1"/>
            </p:cNvPicPr>
            <p:nvPr/>
          </p:nvPicPr>
          <p:blipFill>
            <a:blip r:embed="rId4">
              <a:extLst/>
            </a:blip>
            <a:srcRect l="37375" t="0" r="50445" b="32295"/>
            <a:stretch>
              <a:fillRect/>
            </a:stretch>
          </p:blipFill>
          <p:spPr>
            <a:xfrm>
              <a:off x="2221606" y="-1"/>
              <a:ext cx="1071967" cy="203781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3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basic example</a:t>
            </a:r>
          </a:p>
        </p:txBody>
      </p:sp>
      <p:sp>
        <p:nvSpPr>
          <p:cNvPr id="304" name="内容占位符 2"/>
          <p:cNvSpPr txBox="1"/>
          <p:nvPr/>
        </p:nvSpPr>
        <p:spPr>
          <a:xfrm>
            <a:off x="729171" y="1092055"/>
            <a:ext cx="11193888" cy="3488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3" algn="ctr" defTabSz="1187798">
              <a:spcBef>
                <a:spcPts val="600"/>
              </a:spcBef>
              <a:tabLst>
                <a:tab pos="1206500" algn="r"/>
              </a:tabLst>
              <a:defRPr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How to fix this?</a:t>
            </a:r>
            <a:endParaRPr sz="1600"/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b="1" sz="2200"/>
            </a:pPr>
            <a:r>
              <a:t>Reparametrization </a:t>
            </a:r>
            <a:r>
              <a:rPr b="0"/>
              <a:t>(Zhen et al. 2023)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</a:pPr>
            <a:r>
              <a:t> </a:t>
            </a:r>
            <a:r>
              <a:rPr sz="2000"/>
              <a:t>       - make attention matrix “more uniform” to avoid entropy collapse</a:t>
            </a:r>
            <a:endParaRPr sz="2000"/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200"/>
            </a:pPr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b="1" sz="2200"/>
            </a:pPr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b="1" sz="2200"/>
            </a:pPr>
            <a:r>
              <a:t>Sharpness-aware minimization</a:t>
            </a:r>
            <a:r>
              <a:rPr b="0"/>
              <a:t> (Foret et al. 2021, Chen et al. 2022)</a:t>
            </a:r>
            <a:r>
              <a:rPr b="0" sz="2000"/>
              <a:t> 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   - converge toward weights that lie in neighborhoods having uniformly low loss</a:t>
            </a:r>
          </a:p>
        </p:txBody>
      </p:sp>
      <p:sp>
        <p:nvSpPr>
          <p:cNvPr id="305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pic>
        <p:nvPicPr>
          <p:cNvPr id="306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57768" y="2789315"/>
            <a:ext cx="2083455" cy="829237"/>
          </a:xfrm>
          <a:prstGeom prst="rect">
            <a:avLst/>
          </a:prstGeom>
          <a:ln w="12700">
            <a:miter lim="400000"/>
          </a:ln>
        </p:spPr>
      </p:pic>
      <p:pic>
        <p:nvPicPr>
          <p:cNvPr id="307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371178" y="4814046"/>
            <a:ext cx="3909876" cy="6992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0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basic example</a:t>
            </a:r>
          </a:p>
        </p:txBody>
      </p:sp>
      <p:sp>
        <p:nvSpPr>
          <p:cNvPr id="311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pic>
        <p:nvPicPr>
          <p:cNvPr id="312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6725" y="1426940"/>
            <a:ext cx="3336838" cy="2484436"/>
          </a:xfrm>
          <a:prstGeom prst="rect">
            <a:avLst/>
          </a:prstGeom>
          <a:ln w="12700">
            <a:miter lim="400000"/>
          </a:ln>
        </p:spPr>
      </p:pic>
      <p:sp>
        <p:nvSpPr>
          <p:cNvPr id="313" name="内容占位符 2"/>
          <p:cNvSpPr txBox="1"/>
          <p:nvPr/>
        </p:nvSpPr>
        <p:spPr>
          <a:xfrm>
            <a:off x="881573" y="4262718"/>
            <a:ext cx="11193886" cy="1374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Observations:</a:t>
            </a:r>
            <a:endParaRPr sz="1600"/>
          </a:p>
          <a:p>
            <a:pPr lvl="2" marL="1273199" indent="-3429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400"/>
            </a:pPr>
            <a:r>
              <a:t>Reparametrization helps a bit! 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marL="1273199" indent="-3429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400"/>
            </a:pPr>
            <a:r>
              <a:t>Optimizing with </a:t>
            </a:r>
            <a:r>
              <a:rPr b="1"/>
              <a:t>SAM = desired solution!</a:t>
            </a:r>
          </a:p>
        </p:txBody>
      </p:sp>
      <p:pic>
        <p:nvPicPr>
          <p:cNvPr id="314" name="Picture 8" descr="Picture 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932757" y="1550856"/>
            <a:ext cx="5833853" cy="2360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17" name="TextBox 1"/>
          <p:cNvSpPr txBox="1"/>
          <p:nvPr/>
        </p:nvSpPr>
        <p:spPr>
          <a:xfrm>
            <a:off x="2279911" y="461215"/>
            <a:ext cx="7996164" cy="1079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>
              <a:lnSpc>
                <a:spcPct val="150000"/>
              </a:lnSpc>
              <a:defRPr b="1" sz="28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Congrats you now know how to solve </a:t>
            </a:r>
            <a:br/>
            <a:r>
              <a:t>a linear regression problem with transformers! </a:t>
            </a:r>
          </a:p>
        </p:txBody>
      </p:sp>
      <p:pic>
        <p:nvPicPr>
          <p:cNvPr id="318" name="d4a193d8-74f3-40e7-b395-3abd790e1dff.jpeg" descr="d4a193d8-74f3-40e7-b395-3abd790e1dff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3538" y="2219737"/>
            <a:ext cx="3668911" cy="3668910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Rectangle"/>
          <p:cNvSpPr/>
          <p:nvPr/>
        </p:nvSpPr>
        <p:spPr>
          <a:xfrm>
            <a:off x="4906195" y="3905534"/>
            <a:ext cx="944138" cy="707875"/>
          </a:xfrm>
          <a:prstGeom prst="rect">
            <a:avLst/>
          </a:prstGeom>
          <a:solidFill>
            <a:srgbClr val="002F3C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</a:p>
        </p:txBody>
      </p:sp>
      <p:sp>
        <p:nvSpPr>
          <p:cNvPr id="320" name="Y = XW + ε"/>
          <p:cNvSpPr txBox="1"/>
          <p:nvPr/>
        </p:nvSpPr>
        <p:spPr>
          <a:xfrm rot="21105366">
            <a:off x="4965327" y="4154635"/>
            <a:ext cx="1057383" cy="2096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Y = XW + </a:t>
            </a:r>
            <a:r>
              <a:rPr sz="1500"/>
              <a:t>ε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3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Proposed model: </a:t>
            </a:r>
            <a:r>
              <a:rPr>
                <a:solidFill>
                  <a:schemeClr val="accent2"/>
                </a:solidFill>
              </a:rPr>
              <a:t>SAMformer</a:t>
            </a:r>
          </a:p>
        </p:txBody>
      </p:sp>
      <p:sp>
        <p:nvSpPr>
          <p:cNvPr id="324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pic>
        <p:nvPicPr>
          <p:cNvPr id="32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265459" y="1180862"/>
            <a:ext cx="2900805" cy="4950997"/>
          </a:xfrm>
          <a:prstGeom prst="rect">
            <a:avLst/>
          </a:prstGeom>
          <a:ln w="12700">
            <a:miter lim="400000"/>
          </a:ln>
        </p:spPr>
      </p:pic>
      <p:sp>
        <p:nvSpPr>
          <p:cNvPr id="326" name="内容占位符 2"/>
          <p:cNvSpPr txBox="1"/>
          <p:nvPr/>
        </p:nvSpPr>
        <p:spPr>
          <a:xfrm>
            <a:off x="594704" y="1447801"/>
            <a:ext cx="7670756" cy="2175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800"/>
            </a:pPr>
            <a:r>
              <a:t>Let’s put it all together now:</a:t>
            </a:r>
            <a:endParaRPr sz="1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400"/>
            </a:pPr>
            <a:r>
              <a:t>Shallow transformer with a </a:t>
            </a:r>
            <a:r>
              <a:rPr b="1"/>
              <a:t>channel-wise attention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b="1" sz="2400"/>
            </a:pPr>
            <a:r>
              <a:t>RevIN layer</a:t>
            </a:r>
            <a:r>
              <a:rPr b="0"/>
              <a:t> to be robust to train/test time shift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400"/>
            </a:pPr>
            <a:r>
              <a:t>We optimize it with </a:t>
            </a:r>
            <a:r>
              <a:rPr b="1"/>
              <a:t>SAM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9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Experimental results: </a:t>
            </a:r>
            <a:r>
              <a:rPr>
                <a:solidFill>
                  <a:schemeClr val="accent2"/>
                </a:solidFill>
              </a:rPr>
              <a:t>SAMformer</a:t>
            </a:r>
          </a:p>
        </p:txBody>
      </p:sp>
      <p:sp>
        <p:nvSpPr>
          <p:cNvPr id="330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331" name="内容占位符 2"/>
          <p:cNvSpPr txBox="1"/>
          <p:nvPr/>
        </p:nvSpPr>
        <p:spPr>
          <a:xfrm>
            <a:off x="594703" y="1447802"/>
            <a:ext cx="10512567" cy="948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 marL="1444649" indent="-51435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400" u="sng"/>
            </a:pPr>
            <a:r>
              <a:t>Datasets</a:t>
            </a:r>
            <a:endParaRPr sz="2800"/>
          </a:p>
        </p:txBody>
      </p:sp>
      <p:sp>
        <p:nvSpPr>
          <p:cNvPr id="332" name="内容占位符 2"/>
          <p:cNvSpPr txBox="1"/>
          <p:nvPr/>
        </p:nvSpPr>
        <p:spPr>
          <a:xfrm>
            <a:off x="594703" y="3998262"/>
            <a:ext cx="10512567" cy="3955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2" marL="1444649" indent="-51435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400" u="sng"/>
            </a:pPr>
            <a:r>
              <a:t>Baselines</a:t>
            </a: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2400"/>
            </a:pPr>
            <a:r>
              <a:t>    </a:t>
            </a:r>
            <a:r>
              <a:rPr sz="2000"/>
              <a:t>- </a:t>
            </a:r>
            <a:r>
              <a:rPr sz="2000" u="sng"/>
              <a:t>TSmixer</a:t>
            </a:r>
            <a:r>
              <a:rPr sz="2000"/>
              <a:t>: MLPmixer model from Google (SOTA in 2023)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2400"/>
            </a:pPr>
            <a:r>
              <a:t>    </a:t>
            </a:r>
            <a:r>
              <a:rPr sz="2000"/>
              <a:t>- </a:t>
            </a:r>
            <a:r>
              <a:rPr sz="2000" u="sng"/>
              <a:t>Transformers</a:t>
            </a:r>
            <a:r>
              <a:rPr sz="2000"/>
              <a:t>: Informer (AAAI’21), FEDformer (ICML’22), Pyraformer   	       (ICLR’22), Autoformer (NeurIPS’21), LogTrans (NeurIPS’19) 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400"/>
            </a:pPr>
            <a:r>
              <a:t> 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marL="1444649" indent="-51435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</p:txBody>
      </p:sp>
      <p:pic>
        <p:nvPicPr>
          <p:cNvPr id="333" name="Capture d’écran 2024-04-16 à 09.29.01.png" descr="Capture d’écran 2024-04-16 à 09.29.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2765" y="2007636"/>
            <a:ext cx="8026401" cy="15621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6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Experimental results: </a:t>
            </a:r>
            <a:r>
              <a:rPr>
                <a:solidFill>
                  <a:schemeClr val="accent2"/>
                </a:solidFill>
              </a:rPr>
              <a:t>SAMformer</a:t>
            </a:r>
          </a:p>
        </p:txBody>
      </p:sp>
      <p:sp>
        <p:nvSpPr>
          <p:cNvPr id="337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pic>
        <p:nvPicPr>
          <p:cNvPr id="338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81988" y="1727225"/>
            <a:ext cx="9853904" cy="1156450"/>
          </a:xfrm>
          <a:prstGeom prst="rect">
            <a:avLst/>
          </a:prstGeom>
          <a:ln w="12700">
            <a:miter lim="400000"/>
          </a:ln>
        </p:spPr>
      </p:pic>
      <p:sp>
        <p:nvSpPr>
          <p:cNvPr id="339" name="内容占位符 2"/>
          <p:cNvSpPr txBox="1"/>
          <p:nvPr/>
        </p:nvSpPr>
        <p:spPr>
          <a:xfrm>
            <a:off x="747519" y="3253162"/>
            <a:ext cx="10512567" cy="44228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75100" indent="-51435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400"/>
            </a:pPr>
            <a:r>
              <a:t>SAMFormer is </a:t>
            </a:r>
            <a:r>
              <a:rPr b="1"/>
              <a:t>14% better</a:t>
            </a:r>
            <a:r>
              <a:t> than TSMixer</a:t>
            </a:r>
          </a:p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    - much better than all transformer-based models</a:t>
            </a:r>
          </a:p>
          <a:p>
            <a:pPr lvl="1" marL="617950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400" u="sng"/>
            </a:pPr>
            <a:r>
              <a:t>Sharpness-aware minimization</a:t>
            </a:r>
            <a:r>
              <a:rPr u="none"/>
              <a:t> </a:t>
            </a:r>
            <a:r>
              <a:rPr b="1" u="none"/>
              <a:t>improves</a:t>
            </a:r>
            <a:r>
              <a:rPr u="none"/>
              <a:t> TSMixer as well</a:t>
            </a: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400"/>
            </a:pPr>
          </a:p>
          <a:p>
            <a:pPr lvl="2" marL="1444649" indent="-51435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2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Experimental results: </a:t>
            </a:r>
            <a:r>
              <a:rPr>
                <a:solidFill>
                  <a:schemeClr val="accent2"/>
                </a:solidFill>
              </a:rPr>
              <a:t>SAMformer</a:t>
            </a:r>
          </a:p>
        </p:txBody>
      </p:sp>
      <p:sp>
        <p:nvSpPr>
          <p:cNvPr id="343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344" name="内容占位符 2"/>
          <p:cNvSpPr txBox="1"/>
          <p:nvPr/>
        </p:nvSpPr>
        <p:spPr>
          <a:xfrm>
            <a:off x="843211" y="1628250"/>
            <a:ext cx="10512567" cy="47548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400"/>
            </a:pPr>
            <a:r>
              <a:t>SAMFormer is </a:t>
            </a:r>
            <a:r>
              <a:rPr b="1"/>
              <a:t>smaller </a:t>
            </a:r>
            <a:r>
              <a:t>and </a:t>
            </a:r>
            <a:r>
              <a:rPr b="1"/>
              <a:t>more consistent</a:t>
            </a:r>
            <a:r>
              <a:t> than TSMixer</a:t>
            </a: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    </a:t>
            </a:r>
            <a:r>
              <a:rPr sz="2200"/>
              <a:t>- the </a:t>
            </a:r>
            <a:r>
              <a:rPr b="1" sz="2200"/>
              <a:t>same model</a:t>
            </a:r>
            <a:r>
              <a:rPr sz="2200"/>
              <a:t> for all datasets/horizons</a:t>
            </a:r>
            <a:endParaRPr sz="2200"/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200"/>
            </a:pPr>
            <a:r>
              <a:t>        - Avg Ratio = nbre params TSMixer / nbre params SAMFormer</a:t>
            </a:r>
            <a:endParaRPr sz="1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400"/>
            </a:pPr>
          </a:p>
          <a:p>
            <a:pPr lvl="2" marL="1444649" indent="-51435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</p:txBody>
      </p:sp>
      <p:pic>
        <p:nvPicPr>
          <p:cNvPr id="345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09309" y="3315892"/>
            <a:ext cx="9773382" cy="23029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3" name="Group 16"/>
          <p:cNvGrpSpPr/>
          <p:nvPr/>
        </p:nvGrpSpPr>
        <p:grpSpPr>
          <a:xfrm>
            <a:off x="4051967" y="2229683"/>
            <a:ext cx="4794303" cy="2619757"/>
            <a:chOff x="0" y="0"/>
            <a:chExt cx="4794301" cy="2619755"/>
          </a:xfrm>
        </p:grpSpPr>
        <p:pic>
          <p:nvPicPr>
            <p:cNvPr id="220" name="Picture 12" descr="Picture 12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90659" b="0"/>
            <a:stretch>
              <a:fillRect/>
            </a:stretch>
          </p:blipFill>
          <p:spPr>
            <a:xfrm>
              <a:off x="-1" y="0"/>
              <a:ext cx="984138" cy="2619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21" name="Picture 14" descr="Picture 14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90333" t="0" r="0" b="0"/>
            <a:stretch>
              <a:fillRect/>
            </a:stretch>
          </p:blipFill>
          <p:spPr>
            <a:xfrm>
              <a:off x="3775866" y="0"/>
              <a:ext cx="1018436" cy="2619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2" name="TextBox 15"/>
            <p:cNvSpPr txBox="1"/>
            <p:nvPr/>
          </p:nvSpPr>
          <p:spPr>
            <a:xfrm>
              <a:off x="1064819" y="755879"/>
              <a:ext cx="2644590" cy="1146176"/>
            </a:xfrm>
            <a:prstGeom prst="rect">
              <a:avLst/>
            </a:prstGeom>
            <a:noFill/>
            <a:ln w="28575" cap="flat">
              <a:solidFill>
                <a:srgbClr val="1D1D1A"/>
              </a:solidFill>
              <a:prstDash val="solid"/>
              <a:round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pPr>
              <a:br/>
              <a:r>
                <a:t>ML model </a:t>
              </a:r>
              <a:br/>
              <a:r>
                <a:t>for forecasting</a:t>
              </a:r>
              <a:br/>
            </a:p>
          </p:txBody>
        </p:sp>
      </p:grpSp>
      <p:sp>
        <p:nvSpPr>
          <p:cNvPr id="224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Time Series Forecasting</a:t>
            </a:r>
          </a:p>
        </p:txBody>
      </p:sp>
      <p:sp>
        <p:nvSpPr>
          <p:cNvPr id="225" name="内容占位符 2"/>
          <p:cNvSpPr txBox="1"/>
          <p:nvPr/>
        </p:nvSpPr>
        <p:spPr>
          <a:xfrm>
            <a:off x="729173" y="1092056"/>
            <a:ext cx="10557394" cy="55943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3" algn="ctr" defTabSz="1187798">
              <a:spcBef>
                <a:spcPts val="600"/>
              </a:spcBef>
              <a:tabLst>
                <a:tab pos="1206500" algn="r"/>
              </a:tabLst>
              <a:defRPr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Problem setup</a:t>
            </a:r>
            <a:endParaRPr sz="1600"/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000" u="sng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Time series forecasting</a:t>
            </a:r>
            <a:r>
              <a:rPr u="none"/>
              <a:t>: given past observations , predict future ones</a:t>
            </a:r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3"/>
              <a:tabLst>
                <a:tab pos="1206500" algn="r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4"/>
              <a:tabLst>
                <a:tab pos="1206500" algn="r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5"/>
              <a:tabLst>
                <a:tab pos="1206500" algn="r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Univariate vs. </a:t>
            </a:r>
            <a:r>
              <a:rPr u="sng"/>
              <a:t>multivariate (this work)</a:t>
            </a:r>
            <a:endParaRPr sz="1200"/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Short, medium and </a:t>
            </a:r>
            <a:r>
              <a:rPr u="sng"/>
              <a:t>long-term</a:t>
            </a:r>
            <a:r>
              <a:t> (this work)</a:t>
            </a:r>
          </a:p>
          <a:p>
            <a:pPr lvl="2" marL="1098574" indent="-168275" defTabSz="1187798">
              <a:spcBef>
                <a:spcPts val="600"/>
              </a:spcBef>
              <a:buClr>
                <a:srgbClr val="1D1D1A"/>
              </a:buClr>
              <a:buSzPct val="100000"/>
              <a:buFont typeface="Courier New"/>
              <a:buChar char="o"/>
              <a:tabLst>
                <a:tab pos="1206500" algn="r"/>
              </a:tabLst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098574" indent="-168275" defTabSz="1187798">
              <a:spcBef>
                <a:spcPts val="600"/>
              </a:spcBef>
              <a:buClr>
                <a:srgbClr val="1D1D1A"/>
              </a:buClr>
              <a:buSzPct val="100000"/>
              <a:buFont typeface="Courier New"/>
              <a:buChar char="o"/>
              <a:tabLst>
                <a:tab pos="1206500" algn="r"/>
              </a:tabLst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226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8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Experimental results: </a:t>
            </a:r>
            <a:r>
              <a:rPr>
                <a:solidFill>
                  <a:schemeClr val="accent2"/>
                </a:solidFill>
              </a:rPr>
              <a:t>SAMformer</a:t>
            </a:r>
          </a:p>
        </p:txBody>
      </p:sp>
      <p:sp>
        <p:nvSpPr>
          <p:cNvPr id="349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350" name="内容占位符 2"/>
          <p:cNvSpPr txBox="1"/>
          <p:nvPr/>
        </p:nvSpPr>
        <p:spPr>
          <a:xfrm>
            <a:off x="843211" y="1483455"/>
            <a:ext cx="10512567" cy="38786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400"/>
            </a:pPr>
            <a:r>
              <a:t>SAMFormer is </a:t>
            </a:r>
            <a:r>
              <a:rPr b="1"/>
              <a:t>robust to random initialization</a:t>
            </a:r>
          </a:p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    </a:t>
            </a:r>
            <a:r>
              <a:rPr sz="2200"/>
              <a:t>- very low variance for random seeds</a:t>
            </a:r>
            <a:endParaRPr sz="2200"/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400"/>
            </a:pPr>
          </a:p>
          <a:p>
            <a:pPr lvl="2" marL="1444649" indent="-51435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</p:txBody>
      </p:sp>
      <p:pic>
        <p:nvPicPr>
          <p:cNvPr id="35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48303" y="2411708"/>
            <a:ext cx="7355624" cy="39322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4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Experimental results: </a:t>
            </a:r>
            <a:r>
              <a:rPr>
                <a:solidFill>
                  <a:schemeClr val="accent2"/>
                </a:solidFill>
              </a:rPr>
              <a:t>SAMformer</a:t>
            </a:r>
          </a:p>
        </p:txBody>
      </p:sp>
      <p:sp>
        <p:nvSpPr>
          <p:cNvPr id="355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356" name="内容占位符 2"/>
          <p:cNvSpPr txBox="1"/>
          <p:nvPr/>
        </p:nvSpPr>
        <p:spPr>
          <a:xfrm>
            <a:off x="843211" y="1483455"/>
            <a:ext cx="10512567" cy="4829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400"/>
            </a:pPr>
            <a:r>
              <a:t>SAMFormer is </a:t>
            </a:r>
            <a:r>
              <a:rPr b="1"/>
              <a:t>on par with MORAI foundation model</a:t>
            </a:r>
          </a:p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   - MORAI (Salesforce + Singapore University)</a:t>
            </a:r>
            <a:endParaRPr sz="1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   - trained on LOTSA with </a:t>
            </a:r>
            <a:r>
              <a:rPr u="sng"/>
              <a:t>27B samples</a:t>
            </a:r>
            <a:r>
              <a:t> from </a:t>
            </a:r>
            <a:r>
              <a:rPr u="sng"/>
              <a:t>9 domains</a:t>
            </a:r>
            <a:endParaRPr u="sng"/>
          </a:p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   - comes in 3 sizes: small (14M), base (91M) and Large (311M)</a:t>
            </a:r>
            <a:endParaRPr sz="1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</p:txBody>
      </p:sp>
      <p:pic>
        <p:nvPicPr>
          <p:cNvPr id="357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576918" y="3599745"/>
            <a:ext cx="3687501" cy="253211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358" name="Table 7"/>
          <p:cNvGraphicFramePr/>
          <p:nvPr/>
        </p:nvGraphicFramePr>
        <p:xfrm>
          <a:off x="7481489" y="3517862"/>
          <a:ext cx="1169479" cy="25875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169477"/>
              </a:tblGrid>
              <a:tr h="321897">
                <a:tc>
                  <a:txBody>
                    <a:bodyPr/>
                    <a:lstStyle/>
                    <a:p>
                      <a:pPr algn="ctr" defTabSz="1187798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200">
                          <a:solidFill>
                            <a:srgbClr val="1D1D1A"/>
                          </a:solidFill>
                          <a:sym typeface="Calibri"/>
                        </a:rPr>
                        <a:t>SAMformer</a:t>
                      </a:r>
                    </a:p>
                  </a:txBody>
                  <a:tcPr marL="45720" marR="45720" marT="45720" marB="45720" anchor="b" anchorCtr="0" horzOverflow="overflow">
                    <a:lnB w="6350">
                      <a:solidFill>
                        <a:srgbClr val="1D1D1A"/>
                      </a:solidFill>
                    </a:lnB>
                  </a:tcPr>
                </a:tc>
              </a:tr>
              <a:tr h="367553">
                <a:tc>
                  <a:txBody>
                    <a:bodyPr/>
                    <a:lstStyle/>
                    <a:p>
                      <a:pPr algn="ctr" defTabSz="1187798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D1D1A"/>
                          </a:solidFill>
                          <a:sym typeface="Calibri"/>
                        </a:rPr>
                        <a:t>0.41</a:t>
                      </a:r>
                    </a:p>
                  </a:txBody>
                  <a:tcPr marL="45720" marR="45720" marT="45720" marB="45720" anchor="ctr" anchorCtr="0" horzOverflow="overflow">
                    <a:lnT w="6350">
                      <a:solidFill>
                        <a:srgbClr val="1D1D1A"/>
                      </a:solidFill>
                    </a:lnT>
                    <a:lnB w="6350">
                      <a:solidFill>
                        <a:srgbClr val="1D1D1A"/>
                      </a:solidFill>
                    </a:lnB>
                  </a:tcPr>
                </a:tc>
              </a:tr>
              <a:tr h="385482">
                <a:tc>
                  <a:txBody>
                    <a:bodyPr/>
                    <a:lstStyle/>
                    <a:p>
                      <a:pPr algn="ctr" defTabSz="1187798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D1D1A"/>
                          </a:solidFill>
                          <a:sym typeface="Calibri"/>
                        </a:rPr>
                        <a:t>0.344</a:t>
                      </a:r>
                    </a:p>
                  </a:txBody>
                  <a:tcPr marL="45720" marR="45720" marT="45720" marB="45720" anchor="ctr" anchorCtr="0" horzOverflow="overflow">
                    <a:lnT w="6350">
                      <a:solidFill>
                        <a:srgbClr val="1D1D1A"/>
                      </a:solidFill>
                    </a:lnT>
                    <a:lnB w="6350">
                      <a:solidFill>
                        <a:srgbClr val="1D1D1A"/>
                      </a:solidFill>
                    </a:lnB>
                  </a:tcPr>
                </a:tc>
              </a:tr>
              <a:tr h="376518">
                <a:tc>
                  <a:txBody>
                    <a:bodyPr/>
                    <a:lstStyle/>
                    <a:p>
                      <a:pPr algn="ctr" defTabSz="1187798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chemeClr val="accent2"/>
                          </a:solidFill>
                          <a:sym typeface="Calibri"/>
                        </a:rPr>
                        <a:t>0.373</a:t>
                      </a:r>
                    </a:p>
                  </a:txBody>
                  <a:tcPr marL="45720" marR="45720" marT="45720" marB="45720" anchor="ctr" anchorCtr="0" horzOverflow="overflow">
                    <a:lnT w="6350">
                      <a:solidFill>
                        <a:srgbClr val="1D1D1A"/>
                      </a:solidFill>
                    </a:lnT>
                    <a:lnB w="6350">
                      <a:solidFill>
                        <a:srgbClr val="1D1D1A"/>
                      </a:solidFill>
                    </a:lnB>
                  </a:tcPr>
                </a:tc>
              </a:tr>
              <a:tr h="394447">
                <a:tc>
                  <a:txBody>
                    <a:bodyPr/>
                    <a:lstStyle/>
                    <a:p>
                      <a:pPr algn="ctr" defTabSz="1187798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chemeClr val="accent2"/>
                          </a:solidFill>
                          <a:sym typeface="Calibri"/>
                        </a:rPr>
                        <a:t>0.2685</a:t>
                      </a:r>
                    </a:p>
                  </a:txBody>
                  <a:tcPr marL="45720" marR="45720" marT="45720" marB="45720" anchor="ctr" anchorCtr="0" horzOverflow="overflow">
                    <a:lnT w="6350">
                      <a:solidFill>
                        <a:srgbClr val="1D1D1A"/>
                      </a:solidFill>
                    </a:lnT>
                    <a:lnB w="6350">
                      <a:solidFill>
                        <a:srgbClr val="1D1D1A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1187798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b="1" sz="1400">
                          <a:solidFill>
                            <a:schemeClr val="accent2"/>
                          </a:solidFill>
                          <a:sym typeface="Calibri"/>
                        </a:rPr>
                        <a:t>0.181</a:t>
                      </a:r>
                    </a:p>
                  </a:txBody>
                  <a:tcPr marL="45720" marR="45720" marT="45720" marB="45720" anchor="ctr" anchorCtr="0" horzOverflow="overflow">
                    <a:lnT w="6350">
                      <a:solidFill>
                        <a:srgbClr val="1D1D1A"/>
                      </a:solidFill>
                    </a:lnT>
                    <a:lnB w="6350">
                      <a:solidFill>
                        <a:srgbClr val="1D1D1A"/>
                      </a:solidFill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defTabSz="1187798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1D1D1A"/>
                          </a:solidFill>
                          <a:sym typeface="Calibri"/>
                        </a:rPr>
                        <a:t>0.26</a:t>
                      </a:r>
                    </a:p>
                  </a:txBody>
                  <a:tcPr marL="45720" marR="45720" marT="45720" marB="45720" anchor="ctr" anchorCtr="0" horzOverflow="overflow">
                    <a:lnT w="6350">
                      <a:solidFill>
                        <a:srgbClr val="1D1D1A"/>
                      </a:solidFill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1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Experimental results: </a:t>
            </a:r>
            <a:r>
              <a:rPr>
                <a:solidFill>
                  <a:schemeClr val="accent2"/>
                </a:solidFill>
              </a:rPr>
              <a:t>SAMformer</a:t>
            </a:r>
          </a:p>
        </p:txBody>
      </p:sp>
      <p:sp>
        <p:nvSpPr>
          <p:cNvPr id="362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363" name="内容占位符 2"/>
          <p:cNvSpPr txBox="1"/>
          <p:nvPr/>
        </p:nvSpPr>
        <p:spPr>
          <a:xfrm>
            <a:off x="843211" y="1483455"/>
            <a:ext cx="10512567" cy="444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/>
            </a:pPr>
            <a:r>
              <a:t>Ablation study</a:t>
            </a:r>
            <a:r>
              <a:rPr b="0"/>
              <a:t>: why channel-wise attention?</a:t>
            </a:r>
            <a:endParaRPr sz="1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   - </a:t>
            </a:r>
            <a:r>
              <a:rPr u="sng"/>
              <a:t>Candidate 1</a:t>
            </a:r>
            <a:r>
              <a:t>: SAMformer with </a:t>
            </a:r>
            <a:r>
              <a:rPr b="1"/>
              <a:t>temporal</a:t>
            </a:r>
            <a:r>
              <a:t> attention (as used in all other transformers) </a:t>
            </a:r>
          </a:p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   - Overall Improvement : Improvement of SAMFormer over Temporal</a:t>
            </a:r>
            <a:endParaRPr sz="1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</p:txBody>
      </p:sp>
      <p:pic>
        <p:nvPicPr>
          <p:cNvPr id="3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2173" y="2934148"/>
            <a:ext cx="10454642" cy="19964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7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Experimental results: </a:t>
            </a:r>
            <a:r>
              <a:rPr>
                <a:solidFill>
                  <a:schemeClr val="accent2"/>
                </a:solidFill>
              </a:rPr>
              <a:t>SAMformer</a:t>
            </a:r>
          </a:p>
        </p:txBody>
      </p:sp>
      <p:sp>
        <p:nvSpPr>
          <p:cNvPr id="368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369" name="内容占位符 2"/>
          <p:cNvSpPr txBox="1"/>
          <p:nvPr/>
        </p:nvSpPr>
        <p:spPr>
          <a:xfrm>
            <a:off x="843211" y="1483455"/>
            <a:ext cx="10512567" cy="44489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/>
            </a:pPr>
            <a:r>
              <a:t>Ablation study</a:t>
            </a:r>
            <a:r>
              <a:rPr b="0"/>
              <a:t>: why channel-wise attention?</a:t>
            </a:r>
            <a:endParaRPr sz="1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   - </a:t>
            </a:r>
            <a:r>
              <a:rPr u="sng"/>
              <a:t>Candidate 2</a:t>
            </a:r>
            <a:r>
              <a:t>: SAMformer with </a:t>
            </a:r>
            <a:r>
              <a:rPr b="1"/>
              <a:t>identity weight matrix </a:t>
            </a:r>
            <a:r>
              <a:t>attention </a:t>
            </a:r>
          </a:p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   - Overall Improvement : Improvement of SAMFormer over Identity Attention</a:t>
            </a:r>
            <a:endParaRPr sz="1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800"/>
            </a:pPr>
          </a:p>
        </p:txBody>
      </p:sp>
      <p:pic>
        <p:nvPicPr>
          <p:cNvPr id="370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63038" y="2911287"/>
            <a:ext cx="10492741" cy="2019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73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SAM vs weight reparametrization</a:t>
            </a:r>
          </a:p>
        </p:txBody>
      </p:sp>
      <p:sp>
        <p:nvSpPr>
          <p:cNvPr id="374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375" name="内容占位符 2"/>
          <p:cNvSpPr txBox="1"/>
          <p:nvPr/>
        </p:nvSpPr>
        <p:spPr>
          <a:xfrm>
            <a:off x="843210" y="1302956"/>
            <a:ext cx="10512567" cy="738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400"/>
            </a:pPr>
            <a:r>
              <a:t>Final word on </a:t>
            </a:r>
            <a:r>
              <a:rPr b="1"/>
              <a:t>weight matrix reparametrization </a:t>
            </a:r>
            <a:endParaRPr sz="1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2200"/>
            </a:pPr>
            <a:r>
              <a:t>- proved to be efficient in NLP … but didn’t work for us</a:t>
            </a:r>
          </a:p>
        </p:txBody>
      </p:sp>
      <p:pic>
        <p:nvPicPr>
          <p:cNvPr id="37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38037" y="2206274"/>
            <a:ext cx="6725144" cy="2153997"/>
          </a:xfrm>
          <a:prstGeom prst="rect">
            <a:avLst/>
          </a:prstGeom>
          <a:ln w="12700">
            <a:miter lim="400000"/>
          </a:ln>
        </p:spPr>
      </p:pic>
      <p:sp>
        <p:nvSpPr>
          <p:cNvPr id="377" name="内容占位符 2"/>
          <p:cNvSpPr txBox="1"/>
          <p:nvPr/>
        </p:nvSpPr>
        <p:spPr>
          <a:xfrm>
            <a:off x="738554" y="4445310"/>
            <a:ext cx="10512567" cy="1602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b="1" sz="2400"/>
            </a:pPr>
            <a:r>
              <a:t>Observations:</a:t>
            </a:r>
            <a:endParaRPr sz="1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2200"/>
            </a:pPr>
            <a:r>
              <a:t>- Transformers ignores diagonal elements</a:t>
            </a: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2200"/>
            </a:pPr>
            <a:r>
              <a:t>- SAMformer strongly encourages feature self-correlation (as in ViTs)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2200"/>
            </a:pPr>
            <a:r>
              <a:t>- Weight reparametrization oversmoothes the attention matrix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80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SAM vs weight reparametrization</a:t>
            </a:r>
          </a:p>
        </p:txBody>
      </p:sp>
      <p:sp>
        <p:nvSpPr>
          <p:cNvPr id="381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382" name="内容占位符 2"/>
          <p:cNvSpPr txBox="1"/>
          <p:nvPr/>
        </p:nvSpPr>
        <p:spPr>
          <a:xfrm>
            <a:off x="843210" y="1302957"/>
            <a:ext cx="10512567" cy="4214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400" u="sng"/>
            </a:pPr>
            <a:r>
              <a:t>Oversmoothing = rank collapse</a:t>
            </a:r>
            <a:r>
              <a:rPr b="1"/>
              <a:t> </a:t>
            </a:r>
            <a:endParaRPr sz="16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200"/>
            </a:pPr>
            <a:r>
              <a:t>- we prove that</a:t>
            </a: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2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2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200"/>
            </a:pPr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200"/>
            </a:pP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2200"/>
            </a:pPr>
            <a:r>
              <a:t>- maximizing the entropy of the attention = rank collapse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2200"/>
            </a:pPr>
            <a:r>
              <a:t>- rank collapse = uninformative channel-wise attention</a:t>
            </a:r>
          </a:p>
        </p:txBody>
      </p:sp>
      <p:pic>
        <p:nvPicPr>
          <p:cNvPr id="383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464083" y="2519601"/>
            <a:ext cx="4922521" cy="1485902"/>
          </a:xfrm>
          <a:prstGeom prst="rect">
            <a:avLst/>
          </a:prstGeom>
          <a:ln w="12700">
            <a:miter lim="400000"/>
          </a:ln>
        </p:spPr>
      </p:pic>
      <p:sp>
        <p:nvSpPr>
          <p:cNvPr id="384" name="Rectangle 5"/>
          <p:cNvSpPr/>
          <p:nvPr/>
        </p:nvSpPr>
        <p:spPr>
          <a:xfrm>
            <a:off x="6099492" y="3611957"/>
            <a:ext cx="1206744" cy="393546"/>
          </a:xfrm>
          <a:prstGeom prst="rect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385" name="Straight Arrow Connector 7"/>
          <p:cNvSpPr/>
          <p:nvPr/>
        </p:nvSpPr>
        <p:spPr>
          <a:xfrm>
            <a:off x="7306233" y="4042671"/>
            <a:ext cx="448237" cy="188261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6" name="TextBox 8"/>
          <p:cNvSpPr txBox="1"/>
          <p:nvPr/>
        </p:nvSpPr>
        <p:spPr>
          <a:xfrm>
            <a:off x="7754470" y="4230930"/>
            <a:ext cx="3188879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Minimized by reparametrization</a:t>
            </a:r>
          </a:p>
        </p:txBody>
      </p:sp>
      <p:sp>
        <p:nvSpPr>
          <p:cNvPr id="387" name="Rectangle 12"/>
          <p:cNvSpPr/>
          <p:nvPr/>
        </p:nvSpPr>
        <p:spPr>
          <a:xfrm>
            <a:off x="4114800" y="3611957"/>
            <a:ext cx="1739153" cy="393546"/>
          </a:xfrm>
          <a:prstGeom prst="rect">
            <a:avLst/>
          </a:prstGeom>
          <a:ln w="28575">
            <a:solidFill>
              <a:schemeClr val="accent1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388" name="Straight Arrow Connector 15"/>
          <p:cNvSpPr/>
          <p:nvPr/>
        </p:nvSpPr>
        <p:spPr>
          <a:xfrm flipH="1">
            <a:off x="3693459" y="4042671"/>
            <a:ext cx="421343" cy="274039"/>
          </a:xfrm>
          <a:prstGeom prst="line">
            <a:avLst/>
          </a:prstGeom>
          <a:ln w="63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9" name="TextBox 17"/>
          <p:cNvSpPr txBox="1"/>
          <p:nvPr/>
        </p:nvSpPr>
        <p:spPr>
          <a:xfrm>
            <a:off x="2131597" y="4302855"/>
            <a:ext cx="4008513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Roughly = </a:t>
            </a:r>
            <a:r>
              <a:rPr b="1"/>
              <a:t>rank</a:t>
            </a:r>
            <a:r>
              <a:t> of the </a:t>
            </a:r>
            <a:r>
              <a:rPr b="1"/>
              <a:t>attention matrix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2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SAM vs weight reparametrization</a:t>
            </a:r>
          </a:p>
        </p:txBody>
      </p:sp>
      <p:sp>
        <p:nvSpPr>
          <p:cNvPr id="393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394" name="内容占位符 2"/>
          <p:cNvSpPr txBox="1"/>
          <p:nvPr/>
        </p:nvSpPr>
        <p:spPr>
          <a:xfrm>
            <a:off x="843210" y="1302957"/>
            <a:ext cx="10512567" cy="146771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400" u="sng"/>
            </a:pPr>
            <a:r>
              <a:t>Oversmoothing = rank collapse</a:t>
            </a:r>
            <a:r>
              <a:rPr b="1"/>
              <a:t> </a:t>
            </a:r>
            <a:endParaRPr sz="2200"/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200"/>
            </a:pPr>
          </a:p>
        </p:txBody>
      </p:sp>
      <p:pic>
        <p:nvPicPr>
          <p:cNvPr id="39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71751" y="2071679"/>
            <a:ext cx="7055483" cy="27488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8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SAM + weight reparametrization</a:t>
            </a:r>
          </a:p>
        </p:txBody>
      </p:sp>
      <p:sp>
        <p:nvSpPr>
          <p:cNvPr id="399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400" name="内容占位符 2"/>
          <p:cNvSpPr txBox="1"/>
          <p:nvPr/>
        </p:nvSpPr>
        <p:spPr>
          <a:xfrm>
            <a:off x="738554" y="1790193"/>
            <a:ext cx="10512567" cy="301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160751" defTabSz="1187798">
              <a:spcBef>
                <a:spcPts val="600"/>
              </a:spcBef>
              <a:tabLst>
                <a:tab pos="1206500" algn="r"/>
              </a:tabLst>
              <a:defRPr sz="2400" u="sng"/>
            </a:pPr>
            <a:r>
              <a:t>A bit of smoothing + SAM</a:t>
            </a:r>
            <a:r>
              <a:rPr b="1" u="none"/>
              <a:t> </a:t>
            </a:r>
            <a:r>
              <a:rPr u="none"/>
              <a:t>doesn’t help much!</a:t>
            </a:r>
          </a:p>
        </p:txBody>
      </p:sp>
      <p:pic>
        <p:nvPicPr>
          <p:cNvPr id="401" name="Picture 5" descr="Picture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1866" y="2498411"/>
            <a:ext cx="4699317" cy="214028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6" name="Group 15"/>
          <p:cNvGrpSpPr/>
          <p:nvPr/>
        </p:nvGrpSpPr>
        <p:grpSpPr>
          <a:xfrm>
            <a:off x="6684674" y="2631113"/>
            <a:ext cx="4785144" cy="1684024"/>
            <a:chOff x="0" y="0"/>
            <a:chExt cx="4785142" cy="1684022"/>
          </a:xfrm>
        </p:grpSpPr>
        <p:pic>
          <p:nvPicPr>
            <p:cNvPr id="402" name="Picture 6" descr="Picture 6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30858" t="0" r="11511" b="0"/>
            <a:stretch>
              <a:fillRect/>
            </a:stretch>
          </p:blipFill>
          <p:spPr>
            <a:xfrm>
              <a:off x="0" y="-1"/>
              <a:ext cx="3030074" cy="168402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03" name="Picture 7" descr="Picture 7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3380371" y="271565"/>
              <a:ext cx="1404772" cy="140477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404" name="TextBox 12"/>
            <p:cNvSpPr txBox="1"/>
            <p:nvPr/>
          </p:nvSpPr>
          <p:spPr>
            <a:xfrm>
              <a:off x="1413770" y="777478"/>
              <a:ext cx="190700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 sz="240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+</a:t>
              </a:r>
            </a:p>
          </p:txBody>
        </p:sp>
        <p:sp>
          <p:nvSpPr>
            <p:cNvPr id="405" name="TextBox 16"/>
            <p:cNvSpPr txBox="1"/>
            <p:nvPr/>
          </p:nvSpPr>
          <p:spPr>
            <a:xfrm>
              <a:off x="3079674" y="806120"/>
              <a:ext cx="190699" cy="368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b="1" sz="2400">
                  <a:solidFill>
                    <a:srgbClr val="00000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=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39837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09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SAMformer: </a:t>
            </a:r>
            <a:r>
              <a:rPr>
                <a:solidFill>
                  <a:schemeClr val="accent2"/>
                </a:solidFill>
              </a:rPr>
              <a:t>conclusions</a:t>
            </a:r>
          </a:p>
        </p:txBody>
      </p:sp>
      <p:sp>
        <p:nvSpPr>
          <p:cNvPr id="410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sp>
        <p:nvSpPr>
          <p:cNvPr id="411" name="内容占位符 2"/>
          <p:cNvSpPr txBox="1"/>
          <p:nvPr/>
        </p:nvSpPr>
        <p:spPr>
          <a:xfrm>
            <a:off x="843210" y="1302957"/>
            <a:ext cx="10512567" cy="3926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617950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200"/>
            </a:pPr>
            <a:r>
              <a:t>We studied </a:t>
            </a:r>
            <a:r>
              <a:rPr b="1"/>
              <a:t>pitfalls of transformers</a:t>
            </a:r>
            <a:r>
              <a:t> in time series forecasting</a:t>
            </a:r>
          </a:p>
          <a:p>
            <a:pPr lvl="2" marL="1098574" indent="-168275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Font typeface="Helvetica"/>
              <a:buChar char="-"/>
              <a:tabLst>
                <a:tab pos="1206500" algn="r"/>
              </a:tabLst>
              <a:defRPr sz="2000"/>
            </a:pPr>
            <a:r>
              <a:t>Sharp loss landscape = lack of generalization</a:t>
            </a:r>
          </a:p>
          <a:p>
            <a:pPr lvl="1" marL="617950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200"/>
            </a:pPr>
            <a:r>
              <a:t>Our proposal </a:t>
            </a:r>
            <a:r>
              <a:rPr b="1" sz="2000"/>
              <a:t>SAMformer</a:t>
            </a:r>
            <a:endParaRPr b="1" sz="2000"/>
          </a:p>
          <a:p>
            <a:pPr lvl="2" marL="1098574" indent="-168275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Font typeface="Helvetica"/>
              <a:buChar char="-"/>
              <a:tabLst>
                <a:tab pos="1206500" algn="r"/>
              </a:tabLst>
              <a:defRPr b="1" sz="2000"/>
            </a:pPr>
            <a:r>
              <a:t>SAMformer = </a:t>
            </a:r>
            <a:r>
              <a:rPr b="0"/>
              <a:t>RevIN + channel-wise attention + SAM optimization</a:t>
            </a:r>
          </a:p>
          <a:p>
            <a:pPr lvl="2" marL="1098574" indent="-168275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Font typeface="Helvetica"/>
              <a:buChar char="-"/>
              <a:tabLst>
                <a:tab pos="1206500" algn="r"/>
              </a:tabLst>
              <a:defRPr b="1" sz="2000"/>
            </a:pPr>
            <a:r>
              <a:t>SOTA</a:t>
            </a:r>
            <a:r>
              <a:rPr b="0"/>
              <a:t> in long-term multivariate time series forecasting</a:t>
            </a:r>
          </a:p>
          <a:p>
            <a:pPr lvl="2" marL="1098574" indent="-168275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Font typeface="Helvetica"/>
              <a:buChar char="-"/>
              <a:tabLst>
                <a:tab pos="1206500" algn="r"/>
              </a:tabLst>
              <a:defRPr b="1" sz="2000"/>
            </a:pPr>
            <a:r>
              <a:t>Consistent</a:t>
            </a:r>
            <a:r>
              <a:rPr b="0"/>
              <a:t> = same architecture of different horizons/datasets</a:t>
            </a:r>
          </a:p>
          <a:p>
            <a:pPr lvl="2" marL="1098574" indent="-168275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Font typeface="Helvetica"/>
              <a:buChar char="-"/>
              <a:tabLst>
                <a:tab pos="1206500" algn="r"/>
              </a:tabLst>
              <a:defRPr b="1" sz="2000"/>
            </a:pPr>
            <a:r>
              <a:t>Lightweight</a:t>
            </a:r>
            <a:r>
              <a:rPr b="0"/>
              <a:t> = the smallest SOTA model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2" marL="1098574" indent="-168275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Font typeface="Helvetica"/>
              <a:buChar char="-"/>
              <a:tabLst>
                <a:tab pos="1206500" algn="r"/>
              </a:tabLst>
            </a:pPr>
            <a:r>
              <a:t>On par with large foundation model MORAI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9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Failure of Transformers</a:t>
            </a:r>
          </a:p>
        </p:txBody>
      </p:sp>
      <p:sp>
        <p:nvSpPr>
          <p:cNvPr id="230" name="内容占位符 2"/>
          <p:cNvSpPr txBox="1"/>
          <p:nvPr/>
        </p:nvSpPr>
        <p:spPr>
          <a:xfrm>
            <a:off x="729173" y="1092057"/>
            <a:ext cx="10557394" cy="1860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3" algn="ctr" defTabSz="1187798">
              <a:spcBef>
                <a:spcPts val="600"/>
              </a:spcBef>
              <a:tabLst>
                <a:tab pos="1206500" algn="r"/>
              </a:tabLst>
              <a:defRPr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Motivation</a:t>
            </a:r>
            <a:endParaRPr sz="1600"/>
          </a:p>
          <a:p>
            <a:pPr lvl="2" marL="1098574" indent="-168275" defTabSz="1187798">
              <a:spcBef>
                <a:spcPts val="600"/>
              </a:spcBef>
              <a:buClr>
                <a:srgbClr val="1D1D1A"/>
              </a:buClr>
              <a:buSzPct val="100000"/>
              <a:buFont typeface="Courier New"/>
              <a:buChar char="o"/>
              <a:tabLst>
                <a:tab pos="1206500" algn="r"/>
              </a:tabLst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098574" indent="-168275" defTabSz="1187798">
              <a:spcBef>
                <a:spcPts val="600"/>
              </a:spcBef>
              <a:buClr>
                <a:srgbClr val="1D1D1A"/>
              </a:buClr>
              <a:buSzPct val="100000"/>
              <a:buFont typeface="Courier New"/>
              <a:buChar char="o"/>
              <a:tabLst>
                <a:tab pos="1206500" algn="r"/>
              </a:tabLst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231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pic>
        <p:nvPicPr>
          <p:cNvPr id="23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83567" y="2272832"/>
            <a:ext cx="8429627" cy="31908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35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Failure of Transformers</a:t>
            </a:r>
          </a:p>
        </p:txBody>
      </p:sp>
      <p:sp>
        <p:nvSpPr>
          <p:cNvPr id="236" name="内容占位符 2"/>
          <p:cNvSpPr txBox="1"/>
          <p:nvPr/>
        </p:nvSpPr>
        <p:spPr>
          <a:xfrm>
            <a:off x="729173" y="1092057"/>
            <a:ext cx="10557394" cy="629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3" algn="ctr" defTabSz="1187798">
              <a:spcBef>
                <a:spcPts val="600"/>
              </a:spcBef>
              <a:tabLst>
                <a:tab pos="1206500" algn="r"/>
              </a:tabLst>
              <a:defRPr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Motivation</a:t>
            </a:r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Consider a </a:t>
            </a:r>
            <a:r>
              <a:rPr u="sng"/>
              <a:t>simple linear model </a:t>
            </a:r>
            <a:r>
              <a:t>per variable (no cross-feature correlations)</a:t>
            </a:r>
            <a:endParaRPr u="sng"/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000" u="sng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3"/>
              <a:tabLst>
                <a:tab pos="1206500" algn="r"/>
              </a:tabLst>
              <a:defRPr sz="2000" u="sng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4"/>
              <a:tabLst>
                <a:tab pos="1206500" algn="r"/>
              </a:tabLst>
              <a:defRPr sz="2000" u="sng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5"/>
              <a:tabLst>
                <a:tab pos="1206500" algn="r"/>
              </a:tabLst>
              <a:defRPr sz="2000" u="sng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6"/>
              <a:tabLst>
                <a:tab pos="1206500" algn="r"/>
              </a:tabLst>
              <a:defRPr sz="2000" u="sng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7"/>
              <a:tabLst>
                <a:tab pos="1206500" algn="r"/>
              </a:tabLst>
              <a:defRPr sz="2000" u="sng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spcBef>
                <a:spcPts val="600"/>
              </a:spcBef>
              <a:buClr>
                <a:srgbClr val="1D1D1A"/>
              </a:buClr>
              <a:buSzPct val="100000"/>
              <a:buAutoNum type="arabicPeriod" startAt="8"/>
              <a:tabLst>
                <a:tab pos="1206500" algn="r"/>
              </a:tabLst>
              <a:defRPr sz="2000" u="sng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2000" u="sng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20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2. Compare it to « SOTA » transformers</a:t>
            </a: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098574" indent="-168275" defTabSz="1187798">
              <a:spcBef>
                <a:spcPts val="600"/>
              </a:spcBef>
              <a:buClr>
                <a:srgbClr val="1D1D1A"/>
              </a:buClr>
              <a:buSzPct val="100000"/>
              <a:buFont typeface="Courier New"/>
              <a:buChar char="o"/>
              <a:tabLst>
                <a:tab pos="1206500" algn="r"/>
              </a:tabLst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098574" indent="-168275" defTabSz="1187798">
              <a:spcBef>
                <a:spcPts val="600"/>
              </a:spcBef>
              <a:buClr>
                <a:srgbClr val="1D1D1A"/>
              </a:buClr>
              <a:buSzPct val="100000"/>
              <a:buFont typeface="Courier New"/>
              <a:buChar char="o"/>
              <a:tabLst>
                <a:tab pos="1206500" algn="r"/>
              </a:tabLst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237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grpSp>
        <p:nvGrpSpPr>
          <p:cNvPr id="240" name="Group 5"/>
          <p:cNvGrpSpPr/>
          <p:nvPr/>
        </p:nvGrpSpPr>
        <p:grpSpPr>
          <a:xfrm>
            <a:off x="4129182" y="2396051"/>
            <a:ext cx="4743452" cy="2838453"/>
            <a:chOff x="0" y="0"/>
            <a:chExt cx="4743450" cy="2838451"/>
          </a:xfrm>
        </p:grpSpPr>
        <p:pic>
          <p:nvPicPr>
            <p:cNvPr id="238" name="Picture 4" descr="Picture 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-1"/>
              <a:ext cx="4743451" cy="28384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9" name="TextBox 2"/>
            <p:cNvSpPr txBox="1"/>
            <p:nvPr/>
          </p:nvSpPr>
          <p:spPr>
            <a:xfrm>
              <a:off x="2975403" y="163202"/>
              <a:ext cx="159446" cy="241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H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3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Failure of Transformers</a:t>
            </a:r>
          </a:p>
        </p:txBody>
      </p:sp>
      <p:sp>
        <p:nvSpPr>
          <p:cNvPr id="244" name="内容占位符 2"/>
          <p:cNvSpPr txBox="1"/>
          <p:nvPr/>
        </p:nvSpPr>
        <p:spPr>
          <a:xfrm>
            <a:off x="729173" y="1092057"/>
            <a:ext cx="10557394" cy="2489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3" algn="ctr" defTabSz="1187798">
              <a:spcBef>
                <a:spcPts val="600"/>
              </a:spcBef>
              <a:tabLst>
                <a:tab pos="1206500" algn="r"/>
              </a:tabLst>
              <a:defRPr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Motivation</a:t>
            </a: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098574" indent="-168275" defTabSz="1187798">
              <a:spcBef>
                <a:spcPts val="600"/>
              </a:spcBef>
              <a:buClr>
                <a:srgbClr val="1D1D1A"/>
              </a:buClr>
              <a:buSzPct val="100000"/>
              <a:buFont typeface="Courier New"/>
              <a:buChar char="o"/>
              <a:tabLst>
                <a:tab pos="1206500" algn="r"/>
              </a:tabLst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098574" indent="-168275" defTabSz="1187798">
              <a:spcBef>
                <a:spcPts val="600"/>
              </a:spcBef>
              <a:buClr>
                <a:srgbClr val="1D1D1A"/>
              </a:buClr>
              <a:buSzPct val="100000"/>
              <a:buFont typeface="Courier New"/>
              <a:buChar char="o"/>
              <a:tabLst>
                <a:tab pos="1206500" algn="r"/>
              </a:tabLst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</p:txBody>
      </p:sp>
      <p:sp>
        <p:nvSpPr>
          <p:cNvPr id="245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pic>
        <p:nvPicPr>
          <p:cNvPr id="24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9396" y="1838580"/>
            <a:ext cx="3228977" cy="2933701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TextBox 5"/>
          <p:cNvSpPr txBox="1"/>
          <p:nvPr/>
        </p:nvSpPr>
        <p:spPr>
          <a:xfrm>
            <a:off x="6758237" y="3147123"/>
            <a:ext cx="66184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4000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</a:lstStyle>
          <a:p>
            <a:pPr/>
            <a:r>
              <a:t>vs.</a:t>
            </a:r>
          </a:p>
        </p:txBody>
      </p:sp>
      <p:sp>
        <p:nvSpPr>
          <p:cNvPr id="248" name="Rectangle 8"/>
          <p:cNvSpPr txBox="1"/>
          <p:nvPr/>
        </p:nvSpPr>
        <p:spPr>
          <a:xfrm>
            <a:off x="2190560" y="5237818"/>
            <a:ext cx="7634618" cy="8765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ctr">
              <a:defRPr sz="2800"/>
            </a:pPr>
            <a:r>
              <a:t>“Surprisingly, </a:t>
            </a:r>
            <a:r>
              <a:rPr b="1">
                <a:solidFill>
                  <a:schemeClr val="accent1"/>
                </a:solidFill>
              </a:rPr>
              <a:t>Linear model surpasses the SOTA FEDformer</a:t>
            </a:r>
            <a:r>
              <a:t> (ICML’22) in most cases by 20%∼50%!”</a:t>
            </a:r>
          </a:p>
        </p:txBody>
      </p:sp>
      <p:grpSp>
        <p:nvGrpSpPr>
          <p:cNvPr id="251" name="Group 9"/>
          <p:cNvGrpSpPr/>
          <p:nvPr/>
        </p:nvGrpSpPr>
        <p:grpSpPr>
          <a:xfrm>
            <a:off x="1527922" y="1886204"/>
            <a:ext cx="4743452" cy="2838453"/>
            <a:chOff x="0" y="0"/>
            <a:chExt cx="4743450" cy="2838451"/>
          </a:xfrm>
        </p:grpSpPr>
        <p:pic>
          <p:nvPicPr>
            <p:cNvPr id="249" name="Picture 10" descr="Picture 10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-1"/>
              <a:ext cx="4743451" cy="283845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TextBox 11"/>
            <p:cNvSpPr txBox="1"/>
            <p:nvPr/>
          </p:nvSpPr>
          <p:spPr>
            <a:xfrm>
              <a:off x="2983482" y="163202"/>
              <a:ext cx="159446" cy="24130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t">
              <a:spAutoFit/>
            </a:bodyPr>
            <a:lstStyle>
              <a:lvl1pPr>
                <a:defRPr sz="1600">
                  <a:solidFill>
                    <a:srgbClr val="002060"/>
                  </a:solidFill>
                  <a:latin typeface="Microsoft YaHei"/>
                  <a:ea typeface="Microsoft YaHei"/>
                  <a:cs typeface="Microsoft YaHei"/>
                  <a:sym typeface="Microsoft YaHei"/>
                </a:defRPr>
              </a:lvl1pPr>
            </a:lstStyle>
            <a:p>
              <a:pPr/>
              <a:r>
                <a:t>H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4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Failure of Transformers</a:t>
            </a:r>
          </a:p>
        </p:txBody>
      </p:sp>
      <p:sp>
        <p:nvSpPr>
          <p:cNvPr id="255" name="内容占位符 2"/>
          <p:cNvSpPr txBox="1"/>
          <p:nvPr/>
        </p:nvSpPr>
        <p:spPr>
          <a:xfrm>
            <a:off x="729172" y="1092056"/>
            <a:ext cx="10978736" cy="3809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3" algn="ctr" defTabSz="1187798">
              <a:spcBef>
                <a:spcPts val="600"/>
              </a:spcBef>
              <a:tabLst>
                <a:tab pos="1206500" algn="r"/>
              </a:tabLst>
              <a:defRPr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Main conclusions by Zeng et al. </a:t>
            </a:r>
            <a:endParaRPr sz="2000"/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400"/>
            </a:pPr>
            <a:r>
              <a:t>Existing </a:t>
            </a:r>
            <a:r>
              <a:rPr b="1"/>
              <a:t>transformer</a:t>
            </a:r>
            <a:r>
              <a:t>-based </a:t>
            </a:r>
            <a:r>
              <a:rPr b="1"/>
              <a:t>methods</a:t>
            </a:r>
            <a:r>
              <a:t> </a:t>
            </a:r>
            <a:r>
              <a:rPr b="1"/>
              <a:t>don’t work well</a:t>
            </a:r>
            <a:r>
              <a:t> in forecasting</a:t>
            </a:r>
            <a:endParaRPr i="1"/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400"/>
            </a:pPr>
            <a:r>
              <a:t>Embarrassing </a:t>
            </a:r>
            <a:r>
              <a:rPr b="1"/>
              <a:t>failure</a:t>
            </a:r>
            <a:r>
              <a:t> in most </a:t>
            </a:r>
            <a:r>
              <a:rPr b="1"/>
              <a:t>basic scenarios</a:t>
            </a:r>
            <a:endParaRPr sz="1200"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lvl="4" indent="354690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000"/>
            </a:pPr>
            <a:r>
              <a:t>     </a:t>
            </a:r>
            <a:endParaRPr sz="3000"/>
          </a:p>
          <a:p>
            <a:pPr lvl="2" indent="930299" defTabSz="1187798">
              <a:spcBef>
                <a:spcPts val="600"/>
              </a:spcBef>
              <a:tabLst>
                <a:tab pos="1206500" algn="r"/>
              </a:tabLst>
              <a:defRPr sz="16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algn="ctr" defTabSz="1187798">
              <a:spcBef>
                <a:spcPts val="600"/>
              </a:spcBef>
              <a:tabLst>
                <a:tab pos="1206500" algn="r"/>
              </a:tabLst>
              <a:defRPr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 yet they </a:t>
            </a:r>
            <a:r>
              <a:rPr u="sng"/>
              <a:t>dominate NLP and vision</a:t>
            </a:r>
            <a:r>
              <a:t>. </a:t>
            </a:r>
            <a:r>
              <a:rPr>
                <a:solidFill>
                  <a:schemeClr val="accent2"/>
                </a:solidFill>
              </a:rPr>
              <a:t>Why?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56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9" name="Content Placeholder 2"/>
          <p:cNvSpPr txBox="1"/>
          <p:nvPr>
            <p:ph type="body" idx="1"/>
          </p:nvPr>
        </p:nvSpPr>
        <p:spPr>
          <a:xfrm>
            <a:off x="726020" y="1324616"/>
            <a:ext cx="10733559" cy="4690460"/>
          </a:xfrm>
          <a:prstGeom prst="rect">
            <a:avLst/>
          </a:prstGeom>
        </p:spPr>
        <p:txBody>
          <a:bodyPr/>
          <a:lstStyle/>
          <a:p>
            <a:pPr marL="179387" indent="-16827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1206500" algn="r"/>
              </a:tabLst>
              <a:defRPr sz="1800"/>
            </a:pPr>
          </a:p>
          <a:p>
            <a:pPr marL="179387" indent="-16827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1206500" algn="r"/>
              </a:tabLst>
              <a:defRPr sz="1800"/>
            </a:pPr>
          </a:p>
          <a:p>
            <a:pPr marL="179387" indent="-168275">
              <a:lnSpc>
                <a:spcPct val="100000"/>
              </a:lnSpc>
              <a:spcBef>
                <a:spcPts val="6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1206500" algn="r"/>
              </a:tabLst>
              <a:defRPr sz="1800"/>
            </a:pPr>
          </a:p>
          <a:p>
            <a:pPr lvl="1" indent="160751">
              <a:lnSpc>
                <a:spcPct val="100000"/>
              </a:lnSpc>
              <a:spcBef>
                <a:spcPts val="600"/>
              </a:spcBef>
              <a:tabLst>
                <a:tab pos="1206500" algn="r"/>
              </a:tabLst>
              <a:defRPr sz="1600"/>
            </a:pPr>
          </a:p>
          <a:p>
            <a:pPr lvl="1" indent="160751">
              <a:lnSpc>
                <a:spcPct val="100000"/>
              </a:lnSpc>
              <a:spcBef>
                <a:spcPts val="600"/>
              </a:spcBef>
              <a:tabLst>
                <a:tab pos="1206500" algn="r"/>
              </a:tabLst>
              <a:defRPr b="1" sz="4400"/>
            </a:pPr>
            <a:r>
              <a:t>SAMFormer</a:t>
            </a:r>
            <a:r>
              <a:rPr sz="4800"/>
              <a:t> </a:t>
            </a:r>
            <a:r>
              <a:rPr sz="2800"/>
              <a:t>(Ilbert et al. 2024)</a:t>
            </a:r>
            <a:endParaRPr sz="1600"/>
          </a:p>
          <a:p>
            <a:pPr lvl="1" indent="160751">
              <a:lnSpc>
                <a:spcPct val="100000"/>
              </a:lnSpc>
              <a:spcBef>
                <a:spcPts val="600"/>
              </a:spcBef>
              <a:tabLst>
                <a:tab pos="1206500" algn="r"/>
              </a:tabLst>
              <a:defRPr sz="2400"/>
            </a:pPr>
            <a:r>
              <a:t>A transformer-based forecaster that actually works</a:t>
            </a:r>
          </a:p>
        </p:txBody>
      </p:sp>
      <p:sp>
        <p:nvSpPr>
          <p:cNvPr id="260" name="Rectangle 3"/>
          <p:cNvSpPr/>
          <p:nvPr/>
        </p:nvSpPr>
        <p:spPr>
          <a:xfrm flipV="1">
            <a:off x="881988" y="3426209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3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basic example</a:t>
            </a:r>
          </a:p>
        </p:txBody>
      </p:sp>
      <p:sp>
        <p:nvSpPr>
          <p:cNvPr id="264" name="内容占位符 2"/>
          <p:cNvSpPr txBox="1"/>
          <p:nvPr/>
        </p:nvSpPr>
        <p:spPr>
          <a:xfrm>
            <a:off x="729171" y="1092055"/>
            <a:ext cx="11193888" cy="3524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3" algn="ctr" defTabSz="1187798">
              <a:spcBef>
                <a:spcPts val="600"/>
              </a:spcBef>
              <a:tabLst>
                <a:tab pos="1206500" algn="r"/>
              </a:tabLst>
              <a:defRPr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Why transformers fail?</a:t>
            </a:r>
            <a:endParaRPr sz="2000"/>
          </a:p>
          <a:p>
            <a:pPr lvl="2" marL="1273199" indent="-3429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Consider a toy regression problem (L=512, H=96, D=7)</a:t>
            </a:r>
            <a:endParaRPr sz="1200"/>
          </a:p>
          <a:p>
            <a:pPr lvl="2" indent="930299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200" u="sng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Oracle = linear regression</a:t>
            </a:r>
            <a:r>
              <a:rPr u="none"/>
              <a:t>, closed-form solution</a:t>
            </a:r>
            <a:endParaRPr sz="1200"/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200" u="sng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Competitor</a:t>
            </a:r>
            <a:r>
              <a:rPr u="none"/>
              <a:t>: shallow, linear transformer with </a:t>
            </a:r>
            <a:r>
              <a:rPr b="1" u="none"/>
              <a:t>channel-wise attention</a:t>
            </a:r>
            <a:r>
              <a:rPr u="none"/>
              <a:t> (DxD matrix, rather than LxL)</a:t>
            </a:r>
          </a:p>
        </p:txBody>
      </p:sp>
      <p:sp>
        <p:nvSpPr>
          <p:cNvPr id="265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pic>
        <p:nvPicPr>
          <p:cNvPr id="26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60959" y="2706498"/>
            <a:ext cx="2446666" cy="432493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61181" y="4941949"/>
            <a:ext cx="5329869" cy="528920"/>
          </a:xfrm>
          <a:prstGeom prst="rect">
            <a:avLst/>
          </a:prstGeom>
          <a:ln w="12700">
            <a:miter lim="400000"/>
          </a:ln>
        </p:spPr>
      </p:pic>
      <p:sp>
        <p:nvSpPr>
          <p:cNvPr id="268" name="Rectangle 5"/>
          <p:cNvSpPr txBox="1"/>
          <p:nvPr/>
        </p:nvSpPr>
        <p:spPr>
          <a:xfrm>
            <a:off x="3262333" y="5387789"/>
            <a:ext cx="6127563" cy="392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indent="15821" algn="ctr">
              <a:lnSpc>
                <a:spcPct val="150000"/>
              </a:lnSpc>
              <a:defRPr sz="2400">
                <a:solidFill>
                  <a:schemeClr val="accent2"/>
                </a:solidFill>
              </a:defRPr>
            </a:lvl1pPr>
          </a:lstStyle>
          <a:p>
            <a:pPr/>
            <a:r>
              <a:t>Can provably solve our problem!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extBox 3"/>
          <p:cNvSpPr txBox="1"/>
          <p:nvPr>
            <p:ph type="sldNum" sz="quarter" idx="4294967295"/>
          </p:nvPr>
        </p:nvSpPr>
        <p:spPr>
          <a:xfrm>
            <a:off x="734131" y="6402806"/>
            <a:ext cx="127001" cy="127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副标题 1"/>
          <p:cNvSpPr txBox="1"/>
          <p:nvPr>
            <p:ph type="body" sz="quarter" idx="1"/>
          </p:nvPr>
        </p:nvSpPr>
        <p:spPr>
          <a:xfrm>
            <a:off x="729173" y="456133"/>
            <a:ext cx="10740644" cy="635927"/>
          </a:xfrm>
          <a:prstGeom prst="rect">
            <a:avLst/>
          </a:prstGeom>
        </p:spPr>
        <p:txBody>
          <a:bodyPr/>
          <a:lstStyle/>
          <a:p>
            <a:pPr/>
            <a:r>
              <a:t>Introduction: </a:t>
            </a:r>
            <a:r>
              <a:rPr>
                <a:solidFill>
                  <a:schemeClr val="accent2"/>
                </a:solidFill>
              </a:rPr>
              <a:t>basic example</a:t>
            </a:r>
          </a:p>
        </p:txBody>
      </p:sp>
      <p:sp>
        <p:nvSpPr>
          <p:cNvPr id="272" name="内容占位符 2"/>
          <p:cNvSpPr txBox="1"/>
          <p:nvPr/>
        </p:nvSpPr>
        <p:spPr>
          <a:xfrm>
            <a:off x="729171" y="1092055"/>
            <a:ext cx="11193888" cy="4743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1113" algn="ctr" defTabSz="1187798">
              <a:spcBef>
                <a:spcPts val="600"/>
              </a:spcBef>
              <a:tabLst>
                <a:tab pos="1206500" algn="r"/>
              </a:tabLst>
              <a:defRPr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1" indent="160751" defTabSz="1187798">
              <a:lnSpc>
                <a:spcPct val="150000"/>
              </a:lnSpc>
              <a:spcBef>
                <a:spcPts val="600"/>
              </a:spcBef>
              <a:tabLst>
                <a:tab pos="1206500" algn="r"/>
              </a:tabLst>
              <a:defRPr b="1" sz="24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Why transformers fail?</a:t>
            </a:r>
            <a:endParaRPr sz="1600"/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Linear, shallow transformer severly overfits!</a:t>
            </a:r>
            <a:endParaRPr sz="1200"/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1"/>
              <a:tabLst>
                <a:tab pos="1206500" algn="r"/>
              </a:tabLst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3"/>
              <a:tabLst>
                <a:tab pos="1206500" algn="r"/>
              </a:tabLst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4"/>
              <a:tabLst>
                <a:tab pos="1206500" algn="r"/>
              </a:tabLst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5"/>
              <a:tabLst>
                <a:tab pos="1206500" algn="r"/>
              </a:tabLst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6"/>
              <a:tabLst>
                <a:tab pos="1206500" algn="r"/>
              </a:tabLst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</a:p>
          <a:p>
            <a:pPr lvl="2" marL="1387499" indent="-457200" defTabSz="1187798">
              <a:lnSpc>
                <a:spcPct val="150000"/>
              </a:lnSpc>
              <a:spcBef>
                <a:spcPts val="600"/>
              </a:spcBef>
              <a:buClr>
                <a:srgbClr val="1D1D1A"/>
              </a:buClr>
              <a:buSzPct val="100000"/>
              <a:buAutoNum type="arabicPeriod" startAt="2"/>
              <a:tabLst>
                <a:tab pos="1206500" algn="r"/>
              </a:tabLst>
              <a:defRPr sz="2200">
                <a:latin typeface="Microsoft YaHei"/>
                <a:ea typeface="Microsoft YaHei"/>
                <a:cs typeface="Microsoft YaHei"/>
                <a:sym typeface="Microsoft YaHei"/>
              </a:defRPr>
            </a:pPr>
            <a:r>
              <a:t>… but it </a:t>
            </a:r>
            <a:r>
              <a:rPr b="1"/>
              <a:t>works better</a:t>
            </a:r>
            <a:r>
              <a:t> if we </a:t>
            </a:r>
            <a:r>
              <a:rPr b="1"/>
              <a:t>freeze the attention </a:t>
            </a:r>
          </a:p>
        </p:txBody>
      </p:sp>
      <p:sp>
        <p:nvSpPr>
          <p:cNvPr id="273" name="Rectangle 23"/>
          <p:cNvSpPr/>
          <p:nvPr/>
        </p:nvSpPr>
        <p:spPr>
          <a:xfrm flipV="1">
            <a:off x="738553" y="1059526"/>
            <a:ext cx="9574825" cy="45721"/>
          </a:xfrm>
          <a:prstGeom prst="rect">
            <a:avLst/>
          </a:prstGeom>
          <a:solidFill>
            <a:srgbClr val="C00000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666666"/>
                </a:solidFill>
              </a:defRPr>
            </a:pPr>
          </a:p>
        </p:txBody>
      </p:sp>
      <p:pic>
        <p:nvPicPr>
          <p:cNvPr id="274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02341" y="2619323"/>
            <a:ext cx="6979544" cy="28368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封面页_图片版 ">
  <a:themeElements>
    <a:clrScheme name="封面页_图片版 ">
      <a:dk1>
        <a:srgbClr val="1D1D1A"/>
      </a:dk1>
      <a:lt1>
        <a:srgbClr val="FFFFFF"/>
      </a:lt1>
      <a:dk2>
        <a:srgbClr val="A7A7A7"/>
      </a:dk2>
      <a:lt2>
        <a:srgbClr val="535353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0000FF"/>
      </a:hlink>
      <a:folHlink>
        <a:srgbClr val="FF00FF"/>
      </a:folHlink>
    </a:clrScheme>
    <a:fontScheme name="封面页_图片版 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封面页_图片版 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D1D1A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D1D1A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封面页_图片版 ">
  <a:themeElements>
    <a:clrScheme name="封面页_图片版 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0000FF"/>
      </a:hlink>
      <a:folHlink>
        <a:srgbClr val="FF00FF"/>
      </a:folHlink>
    </a:clrScheme>
    <a:fontScheme name="封面页_图片版 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封面页_图片版 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D1D1A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7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1D1D1A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