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6" r:id="rId4"/>
    <p:sldId id="264" r:id="rId5"/>
    <p:sldId id="267" r:id="rId6"/>
    <p:sldId id="258" r:id="rId7"/>
    <p:sldId id="261" r:id="rId8"/>
    <p:sldId id="259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87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7A74B-FAF8-47A5-87AC-B1BD182C0A0E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9CCAA-AC62-4939-B198-B5B0A7D4D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0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compute model does not take into account the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9CCAA-AC62-4939-B198-B5B0A7D4D1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38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compute model does not take into account the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9CCAA-AC62-4939-B198-B5B0A7D4D1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3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D6BE-3E0E-47D3-96D3-48AB171EB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08731-7D8D-4181-B116-4229D8BE7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6CE78-B7CB-45AC-944C-BC9DC1C6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83B5-296D-4126-8B45-4FCD773400C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6F184-B687-48A1-8C4C-500308DB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801EB-4F66-40A7-ABBD-F83967F9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C0E5-27BB-4B98-A049-4ABBDEC9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9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1445-7490-46B6-9F13-827A32035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9997E-BA2F-4548-94EA-3A7D866AE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B41B5-B3AB-4A36-B928-42DCCA06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83B5-296D-4126-8B45-4FCD773400C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96028-A33F-4197-94B7-93E3358C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9E03-A1A2-4C16-927A-332A8583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C0E5-27BB-4B98-A049-4ABBDEC9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4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17D66-38D3-42F9-AA03-8C1E1AED3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7BB14-707E-449A-B97F-A502DDEB9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075E0-005A-4C23-9FF0-74745DDC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83B5-296D-4126-8B45-4FCD773400C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498E4-3C9D-4DB0-86AD-97641EEA5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84531-AA7E-46E9-9502-30559703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C0E5-27BB-4B98-A049-4ABBDEC9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1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38136-79ED-415E-A3E1-C3628CFE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BF7FE-4176-492C-A04F-E9941067E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8235-22A4-4FE9-A3F1-ADEF186E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83B5-296D-4126-8B45-4FCD773400C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0EFED-104C-4E62-A0FA-8E2B43B5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49EF7-7564-4BEA-94CF-58AD588B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C0E5-27BB-4B98-A049-4ABBDEC9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2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9D21-3D82-4DFB-B685-41D2A4EC5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0B110-CDF6-4BCE-917B-DA28A939A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4C436-87BD-49C5-9CE0-238ED105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83B5-296D-4126-8B45-4FCD773400C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6DAC6-40A8-435E-ABDD-08CAA646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1BE27-482F-4C02-8057-EAC9BDED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C0E5-27BB-4B98-A049-4ABBDEC9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3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2087B-6C8C-46A6-B7BF-44F4EF797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3D4DB-7EAC-4957-B71B-C2353DCB8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5D41D-672B-4979-AD60-84A561E07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1EDC2-7A48-47BE-9241-A890B0E75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83B5-296D-4126-8B45-4FCD773400C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0E682-E628-4F8D-8B0D-9184AB5C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A2A00-5E18-4FB5-8B38-C7AA7B9A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C0E5-27BB-4B98-A049-4ABBDEC9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4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D30C-F85D-4CC7-9251-72769789E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2C8E0-B2AC-4C7D-B221-0DBB73C6E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170B5-BF71-46A6-BB8B-0FDDA4EB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98435-2858-42D1-8699-24AEECA07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BDA7B-0DA8-40C0-ABFB-3BBCF3F8D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51CBB-9368-402B-93BE-E05AC3B0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83B5-296D-4126-8B45-4FCD773400C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DD59A-A819-4638-8998-F51E7728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41949-13BC-4643-B8D0-7594203F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C0E5-27BB-4B98-A049-4ABBDEC9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5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7355-D917-41AB-903D-27F2B5E2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27799E-C05E-44C4-8E95-468F455C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83B5-296D-4126-8B45-4FCD773400C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2EF85-BA88-43B0-A694-8A08C5E2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6FEAA-53D3-4263-98E1-D5CDE22B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C0E5-27BB-4B98-A049-4ABBDEC9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1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EE57D-C086-44D4-8FF5-A32B8F8B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83B5-296D-4126-8B45-4FCD773400C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20594-D920-4092-BE44-37520806C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C1EBB-618E-4FEF-9A6D-90E5804D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C0E5-27BB-4B98-A049-4ABBDEC9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4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F1AB-75A3-4EFE-91CE-8B34E6CD0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25A1C-D172-4F5F-BEEB-8756C9B65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7B4F3-0A60-4FA8-9E23-0973A7BE6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BFDAF-896C-4212-85FA-2C232573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83B5-296D-4126-8B45-4FCD773400C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6C2D6-8B4D-492F-B8DF-9CEB6985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38D73-54E6-44F7-B7A4-33E2C142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C0E5-27BB-4B98-A049-4ABBDEC9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0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E046A-47D1-42EA-AA5E-36BB7AD10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8CF3B0-C17F-47C0-828F-E1164D115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98FA5-8AD2-411B-9EED-7EB84D2CE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E6C03-1BC9-4673-9E55-C6B13305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83B5-296D-4126-8B45-4FCD773400C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9A36E-0A48-462D-8AD1-A9C010BD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70DEB-0576-4534-97AD-1E1AB0B7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C0E5-27BB-4B98-A049-4ABBDEC9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5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D592F9-4781-41B4-9D24-F09C62ED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754A-DACE-4C7A-8596-C486C1909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0834A-8262-41CE-BA69-511F2F3AE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B83B5-296D-4126-8B45-4FCD773400C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78E12-F4BA-49E9-9677-6C4FFA7A3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BF504-D6BD-40D9-8904-C2457E71E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EC0E5-27BB-4B98-A049-4ABBDEC96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1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CFB6-C354-44F5-858D-4EE25F139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Nomad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35CEB-AF67-4DA4-B5E0-A77FBF4609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26</a:t>
            </a:r>
            <a:r>
              <a:rPr lang="en-US" baseline="30000" dirty="0"/>
              <a:t>th</a:t>
            </a:r>
            <a:r>
              <a:rPr lang="en-US" dirty="0"/>
              <a:t> Feb 2019</a:t>
            </a:r>
          </a:p>
        </p:txBody>
      </p:sp>
    </p:spTree>
    <p:extLst>
      <p:ext uri="{BB962C8B-B14F-4D97-AF65-F5344CB8AC3E}">
        <p14:creationId xmlns:p14="http://schemas.microsoft.com/office/powerpoint/2010/main" val="313604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0D53-09B8-41EE-B538-5DFD2EE8D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953"/>
            <a:ext cx="10515600" cy="1080973"/>
          </a:xfrm>
        </p:spPr>
        <p:txBody>
          <a:bodyPr anchor="b"/>
          <a:lstStyle/>
          <a:p>
            <a:r>
              <a:rPr lang="en-US" dirty="0"/>
              <a:t>IoT Applications</a:t>
            </a: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3C2ECA80-EC0C-4AF1-B821-42771BFAF435}"/>
              </a:ext>
            </a:extLst>
          </p:cNvPr>
          <p:cNvSpPr txBox="1">
            <a:spLocks/>
          </p:cNvSpPr>
          <p:nvPr/>
        </p:nvSpPr>
        <p:spPr>
          <a:xfrm>
            <a:off x="838200" y="1214926"/>
            <a:ext cx="10515600" cy="47491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Can be expressed as a sequential combination of independent operators</a:t>
            </a:r>
          </a:p>
        </p:txBody>
      </p:sp>
      <p:pic>
        <p:nvPicPr>
          <p:cNvPr id="1026" name="Picture 2" descr="Image result for traffic surveillance camera">
            <a:extLst>
              <a:ext uri="{FF2B5EF4-FFF2-40B4-BE49-F238E27FC236}">
                <a16:creationId xmlns:a16="http://schemas.microsoft.com/office/drawing/2014/main" id="{BF9A4B46-8D47-49C8-91DC-045EB321D6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1"/>
          <a:stretch/>
        </p:blipFill>
        <p:spPr bwMode="auto">
          <a:xfrm>
            <a:off x="975633" y="2109337"/>
            <a:ext cx="2200647" cy="163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05233A-7C5A-46CA-BDF3-692856AE8739}"/>
              </a:ext>
            </a:extLst>
          </p:cNvPr>
          <p:cNvSpPr txBox="1"/>
          <p:nvPr/>
        </p:nvSpPr>
        <p:spPr>
          <a:xfrm>
            <a:off x="975633" y="3838971"/>
            <a:ext cx="220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Traffic Surveillance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1C79D1-BD6E-42CD-BB3A-DE352DE21E10}"/>
              </a:ext>
            </a:extLst>
          </p:cNvPr>
          <p:cNvSpPr txBox="1"/>
          <p:nvPr/>
        </p:nvSpPr>
        <p:spPr>
          <a:xfrm>
            <a:off x="3231480" y="2326977"/>
            <a:ext cx="1021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/>
              <a:t>=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56B973A-A814-4EE0-9E79-86B8AC12D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473" y="2244104"/>
            <a:ext cx="1366073" cy="136607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E05A6E7-41B7-4F82-AAB8-684A6273F7E4}"/>
              </a:ext>
            </a:extLst>
          </p:cNvPr>
          <p:cNvSpPr txBox="1"/>
          <p:nvPr/>
        </p:nvSpPr>
        <p:spPr>
          <a:xfrm>
            <a:off x="3869185" y="3838971"/>
            <a:ext cx="220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Video Capture</a:t>
            </a:r>
          </a:p>
        </p:txBody>
      </p:sp>
      <p:pic>
        <p:nvPicPr>
          <p:cNvPr id="45" name="Picture 2" descr="Image result for traffic surveillance camera">
            <a:extLst>
              <a:ext uri="{FF2B5EF4-FFF2-40B4-BE49-F238E27FC236}">
                <a16:creationId xmlns:a16="http://schemas.microsoft.com/office/drawing/2014/main" id="{7832059A-95D5-4B1E-9965-99902FDE22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1943"/>
          <a:stretch/>
        </p:blipFill>
        <p:spPr bwMode="auto">
          <a:xfrm>
            <a:off x="6561613" y="2109337"/>
            <a:ext cx="2124076" cy="163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eural network">
            <a:extLst>
              <a:ext uri="{FF2B5EF4-FFF2-40B4-BE49-F238E27FC236}">
                <a16:creationId xmlns:a16="http://schemas.microsoft.com/office/drawing/2014/main" id="{1817CF7C-E3DE-4B01-BFE5-5B98C86EBC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69"/>
          <a:stretch/>
        </p:blipFill>
        <p:spPr bwMode="auto">
          <a:xfrm>
            <a:off x="9353985" y="2181599"/>
            <a:ext cx="2523817" cy="149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4454839-70ED-42A8-83A7-DD2541810CD3}"/>
              </a:ext>
            </a:extLst>
          </p:cNvPr>
          <p:cNvSpPr txBox="1"/>
          <p:nvPr/>
        </p:nvSpPr>
        <p:spPr>
          <a:xfrm>
            <a:off x="6523327" y="3852181"/>
            <a:ext cx="220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Pre-processing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D708A4-0523-424B-A67F-D45DAECE5471}"/>
              </a:ext>
            </a:extLst>
          </p:cNvPr>
          <p:cNvSpPr txBox="1"/>
          <p:nvPr/>
        </p:nvSpPr>
        <p:spPr>
          <a:xfrm>
            <a:off x="9353985" y="3823445"/>
            <a:ext cx="220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Inference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8E6352E-41B1-4D47-8710-10BFA3E903CA}"/>
              </a:ext>
            </a:extLst>
          </p:cNvPr>
          <p:cNvSpPr/>
          <p:nvPr/>
        </p:nvSpPr>
        <p:spPr>
          <a:xfrm>
            <a:off x="5808491" y="2680452"/>
            <a:ext cx="522682" cy="570166"/>
          </a:xfrm>
          <a:prstGeom prst="rightArrow">
            <a:avLst>
              <a:gd name="adj1" fmla="val 3663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F1C2462E-F062-424E-8D89-2F32CD8DB187}"/>
              </a:ext>
            </a:extLst>
          </p:cNvPr>
          <p:cNvSpPr/>
          <p:nvPr/>
        </p:nvSpPr>
        <p:spPr>
          <a:xfrm>
            <a:off x="8796848" y="2680452"/>
            <a:ext cx="522682" cy="570166"/>
          </a:xfrm>
          <a:prstGeom prst="rightArrow">
            <a:avLst>
              <a:gd name="adj1" fmla="val 3663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4765E6-318A-4B02-ABFA-F3E8D114FF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27" y="4495800"/>
            <a:ext cx="1675058" cy="167505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DAE9BCF-963D-4F86-8200-FCA639BBD920}"/>
              </a:ext>
            </a:extLst>
          </p:cNvPr>
          <p:cNvSpPr txBox="1"/>
          <p:nvPr/>
        </p:nvSpPr>
        <p:spPr>
          <a:xfrm>
            <a:off x="838200" y="6333365"/>
            <a:ext cx="220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Realtime Translation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F5C548-E6D2-42C7-83ED-51C816117D96}"/>
              </a:ext>
            </a:extLst>
          </p:cNvPr>
          <p:cNvSpPr txBox="1"/>
          <p:nvPr/>
        </p:nvSpPr>
        <p:spPr>
          <a:xfrm>
            <a:off x="3176280" y="4879677"/>
            <a:ext cx="1021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/>
              <a:t>=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C6D91AF-6AAB-4EF1-87EE-55AFD8A403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51" y="4837382"/>
            <a:ext cx="1333476" cy="133347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2BE7BF7-C01C-4746-9F0A-21C4F4CCEFEE}"/>
              </a:ext>
            </a:extLst>
          </p:cNvPr>
          <p:cNvSpPr txBox="1"/>
          <p:nvPr/>
        </p:nvSpPr>
        <p:spPr>
          <a:xfrm>
            <a:off x="3882931" y="6333365"/>
            <a:ext cx="220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Audio Capture</a:t>
            </a:r>
          </a:p>
        </p:txBody>
      </p:sp>
      <p:pic>
        <p:nvPicPr>
          <p:cNvPr id="55" name="Picture 4" descr="Image result for neural network">
            <a:extLst>
              <a:ext uri="{FF2B5EF4-FFF2-40B4-BE49-F238E27FC236}">
                <a16:creationId xmlns:a16="http://schemas.microsoft.com/office/drawing/2014/main" id="{B75183DD-EEEF-4E35-B923-89D72F8E5D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69"/>
          <a:stretch/>
        </p:blipFill>
        <p:spPr bwMode="auto">
          <a:xfrm>
            <a:off x="9330647" y="4680873"/>
            <a:ext cx="2523817" cy="149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2727710-1BEE-44CA-9C24-87A8EBCBDDF8}"/>
              </a:ext>
            </a:extLst>
          </p:cNvPr>
          <p:cNvSpPr txBox="1"/>
          <p:nvPr/>
        </p:nvSpPr>
        <p:spPr>
          <a:xfrm>
            <a:off x="6332850" y="6351455"/>
            <a:ext cx="253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Resampling/Transform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51D818-F466-4B06-831A-5A096328D278}"/>
              </a:ext>
            </a:extLst>
          </p:cNvPr>
          <p:cNvSpPr txBox="1"/>
          <p:nvPr/>
        </p:nvSpPr>
        <p:spPr>
          <a:xfrm>
            <a:off x="9377581" y="6326938"/>
            <a:ext cx="220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Inference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7DB7646F-8118-4954-9101-E8B06858E236}"/>
              </a:ext>
            </a:extLst>
          </p:cNvPr>
          <p:cNvSpPr/>
          <p:nvPr/>
        </p:nvSpPr>
        <p:spPr>
          <a:xfrm>
            <a:off x="5822237" y="5179726"/>
            <a:ext cx="522682" cy="570166"/>
          </a:xfrm>
          <a:prstGeom prst="rightArrow">
            <a:avLst>
              <a:gd name="adj1" fmla="val 3663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C2455215-A00C-49D2-BB83-B6EA3AB87E8C}"/>
              </a:ext>
            </a:extLst>
          </p:cNvPr>
          <p:cNvSpPr/>
          <p:nvPr/>
        </p:nvSpPr>
        <p:spPr>
          <a:xfrm>
            <a:off x="8685689" y="5179726"/>
            <a:ext cx="522682" cy="570166"/>
          </a:xfrm>
          <a:prstGeom prst="rightArrow">
            <a:avLst>
              <a:gd name="adj1" fmla="val 3663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61B9095-1E44-4BD3-9C37-507565735F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559" y="4891367"/>
            <a:ext cx="1225505" cy="122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7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0D53-09B8-41EE-B538-5DFD2EE8D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953"/>
            <a:ext cx="10515600" cy="1080973"/>
          </a:xfrm>
        </p:spPr>
        <p:txBody>
          <a:bodyPr anchor="b"/>
          <a:lstStyle/>
          <a:p>
            <a:r>
              <a:rPr lang="en-US" dirty="0"/>
              <a:t>IoT Application Deployments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DCD2C-0474-4E61-A19F-D25225EC2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80" y="1693210"/>
            <a:ext cx="1366073" cy="13660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C75CFD-F4E8-4C0C-8C71-E7210538362E}"/>
              </a:ext>
            </a:extLst>
          </p:cNvPr>
          <p:cNvSpPr txBox="1"/>
          <p:nvPr/>
        </p:nvSpPr>
        <p:spPr>
          <a:xfrm>
            <a:off x="681290" y="6229370"/>
            <a:ext cx="254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Edge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648CA80-2515-406D-8579-C6C49EA87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80" y="2758791"/>
            <a:ext cx="1366073" cy="136607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A1CB661-C9EE-4047-AAB6-0CEB590F6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19" y="3921229"/>
            <a:ext cx="1366073" cy="136607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229AF82-3BD9-4EA1-B345-2ED07EBCA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58" y="5008005"/>
            <a:ext cx="1366073" cy="136607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C85267B-346A-44A3-B09B-771AE6F37850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179044" y="2373605"/>
            <a:ext cx="1210988" cy="121098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F2A6D3A-8FD4-4716-B0F9-055550E0D3EB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120987" y="4625461"/>
            <a:ext cx="1210988" cy="121098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29CDDAB-09B6-45DB-8478-BA7499E71AA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570" y="3172320"/>
            <a:ext cx="1905087" cy="1905087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BBE5948-AEF0-4650-97B1-F4DFC1CD67EE}"/>
              </a:ext>
            </a:extLst>
          </p:cNvPr>
          <p:cNvSpPr txBox="1"/>
          <p:nvPr/>
        </p:nvSpPr>
        <p:spPr>
          <a:xfrm>
            <a:off x="4453555" y="6229370"/>
            <a:ext cx="254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Gateway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D88315-4DCA-4646-A16D-F04058F38B0D}"/>
              </a:ext>
            </a:extLst>
          </p:cNvPr>
          <p:cNvSpPr txBox="1"/>
          <p:nvPr/>
        </p:nvSpPr>
        <p:spPr>
          <a:xfrm>
            <a:off x="8514187" y="6234359"/>
            <a:ext cx="254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Cloud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C73A60-51E9-4AFD-9B94-1E37BBD17CD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637253" y="2376247"/>
            <a:ext cx="2541791" cy="41906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39802E4-3683-4471-8F86-EE75A27FD220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637253" y="3105549"/>
            <a:ext cx="2541791" cy="336279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A2B2097-2AB0-4004-9CF3-82D51F496A1A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2618392" y="4604266"/>
            <a:ext cx="2483734" cy="442395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97BA736-3AFA-4FC4-ACF7-D1AAADFD86A5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599531" y="5421310"/>
            <a:ext cx="2521456" cy="269732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D33F8DD-AD83-4D93-A4BB-BF194CDC7435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6390032" y="2979099"/>
            <a:ext cx="2444538" cy="692257"/>
          </a:xfrm>
          <a:prstGeom prst="straightConnector1">
            <a:avLst/>
          </a:prstGeom>
          <a:ln w="114300">
            <a:solidFill>
              <a:schemeClr val="accent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A90AEAC-E824-42E1-A437-B0D66E20A8E8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6331975" y="4435106"/>
            <a:ext cx="2502595" cy="795849"/>
          </a:xfrm>
          <a:prstGeom prst="straightConnector1">
            <a:avLst/>
          </a:prstGeom>
          <a:ln w="114300">
            <a:solidFill>
              <a:schemeClr val="accent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1">
            <a:extLst>
              <a:ext uri="{FF2B5EF4-FFF2-40B4-BE49-F238E27FC236}">
                <a16:creationId xmlns:a16="http://schemas.microsoft.com/office/drawing/2014/main" id="{3C2ECA80-EC0C-4AF1-B821-42771BFAF435}"/>
              </a:ext>
            </a:extLst>
          </p:cNvPr>
          <p:cNvSpPr txBox="1">
            <a:spLocks/>
          </p:cNvSpPr>
          <p:nvPr/>
        </p:nvSpPr>
        <p:spPr>
          <a:xfrm>
            <a:off x="838200" y="1254061"/>
            <a:ext cx="10515600" cy="47491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Data shipped across the network, processed in the cloud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4092F-D29E-45AA-B033-BCEB49F71B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074" y="2405411"/>
            <a:ext cx="694099" cy="6940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D83CDFC-B3D5-4729-AC07-A3FAABF4C6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307" y="4951661"/>
            <a:ext cx="528319" cy="52831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DD2B4BB-8B9E-4C3B-BBB7-6BA1CBEC7E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233" y="5046661"/>
            <a:ext cx="528319" cy="5283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9137382-A8C1-4201-8970-AB817CF5417A}"/>
              </a:ext>
            </a:extLst>
          </p:cNvPr>
          <p:cNvSpPr/>
          <p:nvPr/>
        </p:nvSpPr>
        <p:spPr>
          <a:xfrm>
            <a:off x="8730740" y="2024798"/>
            <a:ext cx="209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Monolithic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1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0D53-09B8-41EE-B538-5DFD2EE8D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953"/>
            <a:ext cx="10515600" cy="1080973"/>
          </a:xfrm>
        </p:spPr>
        <p:txBody>
          <a:bodyPr anchor="b"/>
          <a:lstStyle/>
          <a:p>
            <a:r>
              <a:rPr lang="en-US" dirty="0"/>
              <a:t>Heterogenous Infrastructure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DCD2C-0474-4E61-A19F-D25225EC2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180" y="1693210"/>
            <a:ext cx="1366073" cy="13660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C75CFD-F4E8-4C0C-8C71-E7210538362E}"/>
              </a:ext>
            </a:extLst>
          </p:cNvPr>
          <p:cNvSpPr txBox="1"/>
          <p:nvPr/>
        </p:nvSpPr>
        <p:spPr>
          <a:xfrm>
            <a:off x="681290" y="6229370"/>
            <a:ext cx="254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Edge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648CA80-2515-406D-8579-C6C49EA87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180" y="2758791"/>
            <a:ext cx="1366073" cy="136607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A1CB661-C9EE-4047-AAB6-0CEB590F6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319" y="3921229"/>
            <a:ext cx="1366073" cy="136607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229AF82-3BD9-4EA1-B345-2ED07EBCA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458" y="5008005"/>
            <a:ext cx="1366073" cy="136607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C85267B-346A-44A3-B09B-771AE6F37850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5179044" y="2373605"/>
            <a:ext cx="1210988" cy="121098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F2A6D3A-8FD4-4716-B0F9-055550E0D3EB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5120987" y="4625461"/>
            <a:ext cx="1210988" cy="121098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29CDDAB-09B6-45DB-8478-BA7499E71AA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570" y="3172320"/>
            <a:ext cx="1905087" cy="1905087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BBE5948-AEF0-4650-97B1-F4DFC1CD67EE}"/>
              </a:ext>
            </a:extLst>
          </p:cNvPr>
          <p:cNvSpPr txBox="1"/>
          <p:nvPr/>
        </p:nvSpPr>
        <p:spPr>
          <a:xfrm>
            <a:off x="4453555" y="6229370"/>
            <a:ext cx="254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Gateway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D88315-4DCA-4646-A16D-F04058F38B0D}"/>
              </a:ext>
            </a:extLst>
          </p:cNvPr>
          <p:cNvSpPr txBox="1"/>
          <p:nvPr/>
        </p:nvSpPr>
        <p:spPr>
          <a:xfrm>
            <a:off x="8514187" y="6234359"/>
            <a:ext cx="254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Cloud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C73A60-51E9-4AFD-9B94-1E37BBD17CD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637253" y="2376247"/>
            <a:ext cx="2541791" cy="41906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 w="lg" len="lg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39802E4-3683-4471-8F86-EE75A27FD220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637253" y="3105549"/>
            <a:ext cx="2541791" cy="336279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 w="lg" len="lg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A2B2097-2AB0-4004-9CF3-82D51F496A1A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2618392" y="4604266"/>
            <a:ext cx="2483734" cy="442395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97BA736-3AFA-4FC4-ACF7-D1AAADFD86A5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599531" y="5421310"/>
            <a:ext cx="2521456" cy="269732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D33F8DD-AD83-4D93-A4BB-BF194CDC7435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6390032" y="2979099"/>
            <a:ext cx="2444538" cy="692257"/>
          </a:xfrm>
          <a:prstGeom prst="straightConnector1">
            <a:avLst/>
          </a:prstGeom>
          <a:ln w="114300">
            <a:solidFill>
              <a:schemeClr val="accent2">
                <a:lumMod val="75000"/>
              </a:schemeClr>
            </a:solidFill>
            <a:tailEnd type="triangle" w="med" len="me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A90AEAC-E824-42E1-A437-B0D66E20A8E8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6331975" y="4435106"/>
            <a:ext cx="2502595" cy="795849"/>
          </a:xfrm>
          <a:prstGeom prst="straightConnector1">
            <a:avLst/>
          </a:prstGeom>
          <a:ln w="114300">
            <a:solidFill>
              <a:schemeClr val="accent2">
                <a:lumMod val="75000"/>
              </a:schemeClr>
            </a:solidFill>
            <a:tailEnd type="triangle" w="med" len="me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1">
            <a:extLst>
              <a:ext uri="{FF2B5EF4-FFF2-40B4-BE49-F238E27FC236}">
                <a16:creationId xmlns:a16="http://schemas.microsoft.com/office/drawing/2014/main" id="{3C2ECA80-EC0C-4AF1-B821-42771BFAF435}"/>
              </a:ext>
            </a:extLst>
          </p:cNvPr>
          <p:cNvSpPr txBox="1">
            <a:spLocks/>
          </p:cNvSpPr>
          <p:nvPr/>
        </p:nvSpPr>
        <p:spPr>
          <a:xfrm>
            <a:off x="838200" y="1254061"/>
            <a:ext cx="10515600" cy="47491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Diverse device and network capabilities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4092F-D29E-45AA-B033-BCEB49F71B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074" y="2405411"/>
            <a:ext cx="694099" cy="69409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95FF68-944D-4BAF-8A4E-616EB1D25F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307" y="4951661"/>
            <a:ext cx="528319" cy="52831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4FC3408-9D73-4BFF-883C-385788AF04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233" y="5046661"/>
            <a:ext cx="528319" cy="52831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63F33FD-4B43-4A2D-9EC0-4D853672CB2D}"/>
              </a:ext>
            </a:extLst>
          </p:cNvPr>
          <p:cNvSpPr txBox="1"/>
          <p:nvPr/>
        </p:nvSpPr>
        <p:spPr>
          <a:xfrm>
            <a:off x="2803769" y="5822718"/>
            <a:ext cx="211297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Last Mile Network:</a:t>
            </a:r>
          </a:p>
          <a:p>
            <a:pPr algn="ctr"/>
            <a:r>
              <a:rPr lang="en-US" b="1" dirty="0"/>
              <a:t>Low bandwidth</a:t>
            </a:r>
          </a:p>
          <a:p>
            <a:pPr algn="ctr"/>
            <a:r>
              <a:rPr lang="en-US" b="1" dirty="0"/>
              <a:t>High latency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1696AE-B619-4D44-8E9A-17AD05A2BC3A}"/>
              </a:ext>
            </a:extLst>
          </p:cNvPr>
          <p:cNvSpPr txBox="1"/>
          <p:nvPr/>
        </p:nvSpPr>
        <p:spPr>
          <a:xfrm>
            <a:off x="4358240" y="3727220"/>
            <a:ext cx="2545852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Underutilized compute resources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9F04F5-3D82-46A2-B0AD-461F2F4B6596}"/>
              </a:ext>
            </a:extLst>
          </p:cNvPr>
          <p:cNvSpPr/>
          <p:nvPr/>
        </p:nvSpPr>
        <p:spPr>
          <a:xfrm>
            <a:off x="8730740" y="2024798"/>
            <a:ext cx="2090765" cy="36933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  <p:txBody>
          <a:bodyPr wrap="none">
            <a:spAutoFit/>
          </a:bodyPr>
          <a:lstStyle/>
          <a:p>
            <a:r>
              <a:rPr lang="en-US" b="1" dirty="0"/>
              <a:t>Monolithic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5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0D53-09B8-41EE-B538-5DFD2EE8D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953"/>
            <a:ext cx="10515600" cy="1080973"/>
          </a:xfrm>
        </p:spPr>
        <p:txBody>
          <a:bodyPr anchor="b"/>
          <a:lstStyle/>
          <a:p>
            <a:r>
              <a:rPr lang="en-US" dirty="0"/>
              <a:t>Introducing Nomad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DCD2C-0474-4E61-A19F-D25225EC2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180" y="1693210"/>
            <a:ext cx="1366073" cy="13660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C75CFD-F4E8-4C0C-8C71-E7210538362E}"/>
              </a:ext>
            </a:extLst>
          </p:cNvPr>
          <p:cNvSpPr txBox="1"/>
          <p:nvPr/>
        </p:nvSpPr>
        <p:spPr>
          <a:xfrm>
            <a:off x="681290" y="6229370"/>
            <a:ext cx="254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Edge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648CA80-2515-406D-8579-C6C49EA87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180" y="2758791"/>
            <a:ext cx="1366073" cy="136607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A1CB661-C9EE-4047-AAB6-0CEB590F6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319" y="3921229"/>
            <a:ext cx="1366073" cy="136607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229AF82-3BD9-4EA1-B345-2ED07EBCA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458" y="5008005"/>
            <a:ext cx="1366073" cy="136607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C85267B-346A-44A3-B09B-771AE6F37850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5179044" y="2373605"/>
            <a:ext cx="1210988" cy="121098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F2A6D3A-8FD4-4716-B0F9-055550E0D3EB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5120987" y="4625461"/>
            <a:ext cx="1210988" cy="121098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29CDDAB-09B6-45DB-8478-BA7499E71AA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570" y="3172320"/>
            <a:ext cx="1905087" cy="1905087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BBE5948-AEF0-4650-97B1-F4DFC1CD67EE}"/>
              </a:ext>
            </a:extLst>
          </p:cNvPr>
          <p:cNvSpPr txBox="1"/>
          <p:nvPr/>
        </p:nvSpPr>
        <p:spPr>
          <a:xfrm>
            <a:off x="4453555" y="6229370"/>
            <a:ext cx="254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Gateway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D88315-4DCA-4646-A16D-F04058F38B0D}"/>
              </a:ext>
            </a:extLst>
          </p:cNvPr>
          <p:cNvSpPr txBox="1"/>
          <p:nvPr/>
        </p:nvSpPr>
        <p:spPr>
          <a:xfrm>
            <a:off x="8514187" y="6234359"/>
            <a:ext cx="254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Cloud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C73A60-51E9-4AFD-9B94-1E37BBD17CD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637253" y="2376247"/>
            <a:ext cx="2541791" cy="41906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39802E4-3683-4471-8F86-EE75A27FD220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637253" y="3105549"/>
            <a:ext cx="2541791" cy="336279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A2B2097-2AB0-4004-9CF3-82D51F496A1A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2618392" y="4604266"/>
            <a:ext cx="2483734" cy="442395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97BA736-3AFA-4FC4-ACF7-D1AAADFD86A5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599531" y="5421310"/>
            <a:ext cx="2521456" cy="269732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D33F8DD-AD83-4D93-A4BB-BF194CDC7435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6390032" y="2979099"/>
            <a:ext cx="2444538" cy="692257"/>
          </a:xfrm>
          <a:prstGeom prst="straightConnector1">
            <a:avLst/>
          </a:prstGeom>
          <a:ln w="114300">
            <a:solidFill>
              <a:schemeClr val="accent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A90AEAC-E824-42E1-A437-B0D66E20A8E8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6331975" y="4435106"/>
            <a:ext cx="2502595" cy="795849"/>
          </a:xfrm>
          <a:prstGeom prst="straightConnector1">
            <a:avLst/>
          </a:prstGeom>
          <a:ln w="114300">
            <a:solidFill>
              <a:schemeClr val="accent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1">
            <a:extLst>
              <a:ext uri="{FF2B5EF4-FFF2-40B4-BE49-F238E27FC236}">
                <a16:creationId xmlns:a16="http://schemas.microsoft.com/office/drawing/2014/main" id="{3C2ECA80-EC0C-4AF1-B821-42771BFAF435}"/>
              </a:ext>
            </a:extLst>
          </p:cNvPr>
          <p:cNvSpPr txBox="1">
            <a:spLocks/>
          </p:cNvSpPr>
          <p:nvPr/>
        </p:nvSpPr>
        <p:spPr>
          <a:xfrm>
            <a:off x="838200" y="1254061"/>
            <a:ext cx="10515600" cy="47491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Partition and intelligently schedule pipelines across edge-cloud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95FF68-944D-4BAF-8A4E-616EB1D25F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307" y="4966196"/>
            <a:ext cx="528319" cy="52831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9B104CC-5D52-4101-A5DE-637B7018318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98" y="1963605"/>
            <a:ext cx="633619" cy="63361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BF98393-47CE-49F9-8DFB-A53BD3860FDD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534" y="2418062"/>
            <a:ext cx="633619" cy="63361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CED2C94-C1F0-4C27-BD1F-F03A2A2931C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00416"/>
            <a:ext cx="633619" cy="63361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274362B-8F61-4226-B57B-0C51CBF344F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73" y="3944109"/>
            <a:ext cx="497646" cy="49764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D8D808E-E11A-4602-BF04-DAD8A12B9F1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707" y="5087345"/>
            <a:ext cx="497646" cy="49764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E904986-1B8C-4EFA-AA55-34B226EF587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00" y="2829611"/>
            <a:ext cx="497646" cy="49764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326D3C2-0017-40A3-A92F-3AC3E95FEE2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00" y="1754317"/>
            <a:ext cx="497646" cy="49764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0358AF-6263-43B8-BE60-5301097664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637" y="4053231"/>
            <a:ext cx="497645" cy="497645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2CA31EF-893B-4B84-A071-F548EE228E18}"/>
              </a:ext>
            </a:extLst>
          </p:cNvPr>
          <p:cNvCxnSpPr>
            <a:cxnSpLocks/>
          </p:cNvCxnSpPr>
          <p:nvPr/>
        </p:nvCxnSpPr>
        <p:spPr>
          <a:xfrm flipH="1" flipV="1">
            <a:off x="6488607" y="2705235"/>
            <a:ext cx="2251704" cy="66791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lg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E51F7D4-9441-47F4-BB52-AB28A4FED04B}"/>
              </a:ext>
            </a:extLst>
          </p:cNvPr>
          <p:cNvCxnSpPr>
            <a:cxnSpLocks/>
          </p:cNvCxnSpPr>
          <p:nvPr/>
        </p:nvCxnSpPr>
        <p:spPr>
          <a:xfrm flipH="1" flipV="1">
            <a:off x="2767446" y="2209687"/>
            <a:ext cx="2245810" cy="37043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lg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00D2B44-3F9C-4E25-A8E9-BA4EA5AC89FC}"/>
              </a:ext>
            </a:extLst>
          </p:cNvPr>
          <p:cNvSpPr/>
          <p:nvPr/>
        </p:nvSpPr>
        <p:spPr>
          <a:xfrm>
            <a:off x="8730740" y="2024798"/>
            <a:ext cx="2123145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/>
              <a:t>Partitioned Program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302E25B-0D82-4A9C-8BAD-1B0372EBAD44}"/>
              </a:ext>
            </a:extLst>
          </p:cNvPr>
          <p:cNvSpPr/>
          <p:nvPr/>
        </p:nvSpPr>
        <p:spPr>
          <a:xfrm>
            <a:off x="2693369" y="5769564"/>
            <a:ext cx="233378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/>
              <a:t>Reduced network 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1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1CA0-886F-4326-AFFE-3D7866BB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Nomad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3F554-415D-4F09-A657-8B71B7248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pipelines easily</a:t>
            </a:r>
          </a:p>
          <a:p>
            <a:r>
              <a:rPr lang="en-US" dirty="0"/>
              <a:t>Automatic 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85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E870-6A83-4034-9827-4F1DDFEF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731"/>
            <a:ext cx="10515600" cy="1325563"/>
          </a:xfrm>
        </p:spPr>
        <p:txBody>
          <a:bodyPr/>
          <a:lstStyle/>
          <a:p>
            <a:r>
              <a:rPr lang="en-US" dirty="0"/>
              <a:t>Scheduling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04C17A-7677-4572-9461-E8F5ECD5346F}"/>
              </a:ext>
            </a:extLst>
          </p:cNvPr>
          <p:cNvGrpSpPr/>
          <p:nvPr/>
        </p:nvGrpSpPr>
        <p:grpSpPr>
          <a:xfrm>
            <a:off x="7742261" y="3041490"/>
            <a:ext cx="3217315" cy="2838382"/>
            <a:chOff x="12111572" y="7373776"/>
            <a:chExt cx="6055557" cy="534233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8381B8F-AA91-4E66-AB8A-713AC4F534C7}"/>
                </a:ext>
              </a:extLst>
            </p:cNvPr>
            <p:cNvGrpSpPr/>
            <p:nvPr/>
          </p:nvGrpSpPr>
          <p:grpSpPr>
            <a:xfrm>
              <a:off x="12111572" y="7373776"/>
              <a:ext cx="6055557" cy="5342339"/>
              <a:chOff x="14922900" y="10634589"/>
              <a:chExt cx="7171347" cy="6326713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4FDDC6E-7947-48BE-8B95-A04EBAE4E37A}"/>
                  </a:ext>
                </a:extLst>
              </p:cNvPr>
              <p:cNvSpPr/>
              <p:nvPr/>
            </p:nvSpPr>
            <p:spPr>
              <a:xfrm>
                <a:off x="14925791" y="10634589"/>
                <a:ext cx="2015296" cy="2015296"/>
              </a:xfrm>
              <a:prstGeom prst="ellipse">
                <a:avLst/>
              </a:prstGeom>
              <a:solidFill>
                <a:srgbClr val="4472C4">
                  <a:lumMod val="5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B0604020202020204" charset="0"/>
                    <a:ea typeface="Roboto" panose="020B0604020202020204" charset="0"/>
                    <a:cs typeface="+mn-cs"/>
                  </a:rPr>
                  <a:t>Node 0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7ECB40B-DC3A-4EEF-958C-61240E480573}"/>
                  </a:ext>
                </a:extLst>
              </p:cNvPr>
              <p:cNvSpPr/>
              <p:nvPr/>
            </p:nvSpPr>
            <p:spPr>
              <a:xfrm>
                <a:off x="20078951" y="10634589"/>
                <a:ext cx="2015296" cy="2015296"/>
              </a:xfrm>
              <a:prstGeom prst="ellipse">
                <a:avLst/>
              </a:prstGeom>
              <a:solidFill>
                <a:srgbClr val="4472C4">
                  <a:lumMod val="5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B0604020202020204" charset="0"/>
                    <a:ea typeface="Roboto" panose="020B0604020202020204" charset="0"/>
                    <a:cs typeface="+mn-cs"/>
                  </a:rPr>
                  <a:t>Node 1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2587D95-6E6F-47DE-803B-CD424F5E5FD0}"/>
                  </a:ext>
                </a:extLst>
              </p:cNvPr>
              <p:cNvSpPr/>
              <p:nvPr/>
            </p:nvSpPr>
            <p:spPr>
              <a:xfrm>
                <a:off x="20078951" y="14946006"/>
                <a:ext cx="2015296" cy="2015296"/>
              </a:xfrm>
              <a:prstGeom prst="ellipse">
                <a:avLst/>
              </a:prstGeom>
              <a:solidFill>
                <a:srgbClr val="4472C4">
                  <a:lumMod val="5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B0604020202020204" charset="0"/>
                    <a:ea typeface="Roboto" panose="020B0604020202020204" charset="0"/>
                    <a:cs typeface="+mn-cs"/>
                  </a:rPr>
                  <a:t>Node 2</a:t>
                </a: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B0604020202020204" charset="0"/>
                  <a:ea typeface="Roboto" panose="020B0604020202020204" charset="0"/>
                  <a:cs typeface="+mn-cs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6BFEFBD-EAB2-4CC6-87CE-D4035B89E08F}"/>
                  </a:ext>
                </a:extLst>
              </p:cNvPr>
              <p:cNvSpPr/>
              <p:nvPr/>
            </p:nvSpPr>
            <p:spPr>
              <a:xfrm>
                <a:off x="14922900" y="14905903"/>
                <a:ext cx="2015296" cy="2015296"/>
              </a:xfrm>
              <a:prstGeom prst="ellipse">
                <a:avLst/>
              </a:prstGeom>
              <a:solidFill>
                <a:srgbClr val="4472C4">
                  <a:lumMod val="5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" panose="020B0604020202020204" charset="0"/>
                    <a:ea typeface="Roboto" panose="020B0604020202020204" charset="0"/>
                    <a:cs typeface="+mn-cs"/>
                  </a:rPr>
                  <a:t>Node 3</a:t>
                </a: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B0604020202020204" charset="0"/>
                  <a:ea typeface="Roboto" panose="020B0604020202020204" charset="0"/>
                  <a:cs typeface="+mn-cs"/>
                </a:endParaRP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6BA82D85-BB64-4074-8D82-5503A5D20BA9}"/>
                  </a:ext>
                </a:extLst>
              </p:cNvPr>
              <p:cNvCxnSpPr>
                <a:stCxn id="10" idx="4"/>
                <a:endCxn id="13" idx="0"/>
              </p:cNvCxnSpPr>
              <p:nvPr/>
            </p:nvCxnSpPr>
            <p:spPr>
              <a:xfrm flipH="1">
                <a:off x="15930548" y="12649885"/>
                <a:ext cx="2891" cy="2256018"/>
              </a:xfrm>
              <a:prstGeom prst="straightConnector1">
                <a:avLst/>
              </a:prstGeom>
              <a:noFill/>
              <a:ln w="76200" cap="flat" cmpd="sng" algn="ctr">
                <a:solidFill>
                  <a:srgbClr val="4472C4"/>
                </a:solidFill>
                <a:prstDash val="solid"/>
                <a:miter lim="800000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B081622-3303-4B0E-83C6-A1FE2334D44C}"/>
                  </a:ext>
                </a:extLst>
              </p:cNvPr>
              <p:cNvCxnSpPr>
                <a:cxnSpLocks/>
                <a:stCxn id="11" idx="4"/>
                <a:endCxn id="12" idx="0"/>
              </p:cNvCxnSpPr>
              <p:nvPr/>
            </p:nvCxnSpPr>
            <p:spPr>
              <a:xfrm>
                <a:off x="21086599" y="12649885"/>
                <a:ext cx="0" cy="2296121"/>
              </a:xfrm>
              <a:prstGeom prst="straightConnector1">
                <a:avLst/>
              </a:prstGeom>
              <a:noFill/>
              <a:ln w="76200" cap="flat" cmpd="sng" algn="ctr">
                <a:solidFill>
                  <a:srgbClr val="4472C4"/>
                </a:solidFill>
                <a:prstDash val="solid"/>
                <a:miter lim="800000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FA4F76C-872D-47F3-847A-542B006C296B}"/>
                  </a:ext>
                </a:extLst>
              </p:cNvPr>
              <p:cNvCxnSpPr>
                <a:cxnSpLocks/>
                <a:stCxn id="13" idx="6"/>
                <a:endCxn id="12" idx="2"/>
              </p:cNvCxnSpPr>
              <p:nvPr/>
            </p:nvCxnSpPr>
            <p:spPr>
              <a:xfrm>
                <a:off x="16938196" y="15913551"/>
                <a:ext cx="3140755" cy="40103"/>
              </a:xfrm>
              <a:prstGeom prst="straightConnector1">
                <a:avLst/>
              </a:prstGeom>
              <a:noFill/>
              <a:ln w="76200" cap="flat" cmpd="sng" algn="ctr">
                <a:solidFill>
                  <a:srgbClr val="4472C4"/>
                </a:solidFill>
                <a:prstDash val="solid"/>
                <a:miter lim="800000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2E44453F-0CD3-4607-9292-FC6BF649DD9D}"/>
                  </a:ext>
                </a:extLst>
              </p:cNvPr>
              <p:cNvCxnSpPr>
                <a:cxnSpLocks/>
                <a:stCxn id="10" idx="6"/>
                <a:endCxn id="11" idx="2"/>
              </p:cNvCxnSpPr>
              <p:nvPr/>
            </p:nvCxnSpPr>
            <p:spPr>
              <a:xfrm>
                <a:off x="16941087" y="11642237"/>
                <a:ext cx="3137864" cy="0"/>
              </a:xfrm>
              <a:prstGeom prst="straightConnector1">
                <a:avLst/>
              </a:prstGeom>
              <a:noFill/>
              <a:ln w="762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C921BCF-E6DB-4612-9071-39928EE77708}"/>
                  </a:ext>
                </a:extLst>
              </p:cNvPr>
              <p:cNvCxnSpPr>
                <a:cxnSpLocks/>
                <a:stCxn id="10" idx="5"/>
                <a:endCxn id="12" idx="1"/>
              </p:cNvCxnSpPr>
              <p:nvPr/>
            </p:nvCxnSpPr>
            <p:spPr>
              <a:xfrm>
                <a:off x="16645954" y="12354752"/>
                <a:ext cx="3728130" cy="2886387"/>
              </a:xfrm>
              <a:prstGeom prst="straightConnector1">
                <a:avLst/>
              </a:prstGeom>
              <a:noFill/>
              <a:ln w="76200" cap="flat" cmpd="sng" algn="ctr">
                <a:solidFill>
                  <a:srgbClr val="4472C4"/>
                </a:solidFill>
                <a:prstDash val="solid"/>
                <a:miter lim="800000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9E9F4EC-A8D9-4927-B9F2-93C5548C3BC2}"/>
                  </a:ext>
                </a:extLst>
              </p:cNvPr>
              <p:cNvCxnSpPr>
                <a:cxnSpLocks/>
                <a:stCxn id="13" idx="7"/>
                <a:endCxn id="11" idx="3"/>
              </p:cNvCxnSpPr>
              <p:nvPr/>
            </p:nvCxnSpPr>
            <p:spPr>
              <a:xfrm flipV="1">
                <a:off x="16643063" y="12354752"/>
                <a:ext cx="3731021" cy="2846284"/>
              </a:xfrm>
              <a:prstGeom prst="straightConnector1">
                <a:avLst/>
              </a:prstGeom>
              <a:noFill/>
              <a:ln w="762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20" name="Connector: Curved 19">
                <a:extLst>
                  <a:ext uri="{FF2B5EF4-FFF2-40B4-BE49-F238E27FC236}">
                    <a16:creationId xmlns:a16="http://schemas.microsoft.com/office/drawing/2014/main" id="{7BF0C0F2-6786-4186-9F73-42ADE71AD528}"/>
                  </a:ext>
                </a:extLst>
              </p:cNvPr>
              <p:cNvCxnSpPr>
                <a:stCxn id="11" idx="1"/>
                <a:endCxn id="11" idx="7"/>
              </p:cNvCxnSpPr>
              <p:nvPr/>
            </p:nvCxnSpPr>
            <p:spPr>
              <a:xfrm rot="5400000" flipH="1" flipV="1">
                <a:off x="21086599" y="10217207"/>
                <a:ext cx="12700" cy="1425030"/>
              </a:xfrm>
              <a:prstGeom prst="curvedConnector3">
                <a:avLst>
                  <a:gd name="adj1" fmla="val 5743030"/>
                </a:avLst>
              </a:prstGeom>
              <a:noFill/>
              <a:ln w="7620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1" name="Connector: Curved 20">
                <a:extLst>
                  <a:ext uri="{FF2B5EF4-FFF2-40B4-BE49-F238E27FC236}">
                    <a16:creationId xmlns:a16="http://schemas.microsoft.com/office/drawing/2014/main" id="{B9FF3FC5-F9CC-4B07-AB79-A736488B42C4}"/>
                  </a:ext>
                </a:extLst>
              </p:cNvPr>
              <p:cNvCxnSpPr>
                <a:cxnSpLocks/>
                <a:stCxn id="10" idx="1"/>
                <a:endCxn id="10" idx="7"/>
              </p:cNvCxnSpPr>
              <p:nvPr/>
            </p:nvCxnSpPr>
            <p:spPr>
              <a:xfrm rot="5400000" flipH="1" flipV="1">
                <a:off x="15933439" y="10217207"/>
                <a:ext cx="12700" cy="1425030"/>
              </a:xfrm>
              <a:prstGeom prst="curvedConnector3">
                <a:avLst>
                  <a:gd name="adj1" fmla="val 5843030"/>
                </a:avLst>
              </a:prstGeom>
              <a:noFill/>
              <a:ln w="7620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2" name="Connector: Curved 21">
                <a:extLst>
                  <a:ext uri="{FF2B5EF4-FFF2-40B4-BE49-F238E27FC236}">
                    <a16:creationId xmlns:a16="http://schemas.microsoft.com/office/drawing/2014/main" id="{A0A3541E-67F6-4CBF-AF04-BB5F9AD93228}"/>
                  </a:ext>
                </a:extLst>
              </p:cNvPr>
              <p:cNvCxnSpPr>
                <a:cxnSpLocks/>
                <a:stCxn id="13" idx="3"/>
                <a:endCxn id="13" idx="5"/>
              </p:cNvCxnSpPr>
              <p:nvPr/>
            </p:nvCxnSpPr>
            <p:spPr>
              <a:xfrm rot="16200000" flipH="1">
                <a:off x="15930548" y="15913551"/>
                <a:ext cx="12700" cy="1425030"/>
              </a:xfrm>
              <a:prstGeom prst="curvedConnector3">
                <a:avLst>
                  <a:gd name="adj1" fmla="val 5723882"/>
                </a:avLst>
              </a:prstGeom>
              <a:noFill/>
              <a:ln w="7620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3" name="Connector: Curved 22">
                <a:extLst>
                  <a:ext uri="{FF2B5EF4-FFF2-40B4-BE49-F238E27FC236}">
                    <a16:creationId xmlns:a16="http://schemas.microsoft.com/office/drawing/2014/main" id="{315D131F-1644-419A-B159-9F9B0C0B46D3}"/>
                  </a:ext>
                </a:extLst>
              </p:cNvPr>
              <p:cNvCxnSpPr>
                <a:cxnSpLocks/>
                <a:stCxn id="12" idx="3"/>
                <a:endCxn id="12" idx="5"/>
              </p:cNvCxnSpPr>
              <p:nvPr/>
            </p:nvCxnSpPr>
            <p:spPr>
              <a:xfrm rot="16200000" flipH="1">
                <a:off x="21086599" y="15953654"/>
                <a:ext cx="12700" cy="1425030"/>
              </a:xfrm>
              <a:prstGeom prst="curvedConnector3">
                <a:avLst>
                  <a:gd name="adj1" fmla="val 5323882"/>
                </a:avLst>
              </a:prstGeom>
              <a:noFill/>
              <a:ln w="7620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33" name="TextBox 486">
                <a:extLst>
                  <a:ext uri="{FF2B5EF4-FFF2-40B4-BE49-F238E27FC236}">
                    <a16:creationId xmlns:a16="http://schemas.microsoft.com/office/drawing/2014/main" id="{3BDA1F7C-DDA7-44C4-BA40-2560386170D8}"/>
                  </a:ext>
                </a:extLst>
              </p:cNvPr>
              <p:cNvSpPr txBox="1"/>
              <p:nvPr/>
            </p:nvSpPr>
            <p:spPr>
              <a:xfrm>
                <a:off x="16749141" y="10929346"/>
                <a:ext cx="3480551" cy="514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boto" panose="020B0604020202020204" charset="0"/>
                    <a:ea typeface="Roboto" panose="020B0604020202020204" charset="0"/>
                    <a:cs typeface="+mn-cs"/>
                  </a:rPr>
                  <a:t>Network Link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C8D26D8-AA8E-41EF-B868-A4FB3D5D305C}"/>
                </a:ext>
              </a:extLst>
            </p:cNvPr>
            <p:cNvSpPr/>
            <p:nvPr/>
          </p:nvSpPr>
          <p:spPr>
            <a:xfrm>
              <a:off x="12770451" y="8496502"/>
              <a:ext cx="394708" cy="394708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oboto" panose="020B0604020202020204" charset="0"/>
                  <a:ea typeface="Roboto" panose="020B0604020202020204" charset="0"/>
                  <a:cs typeface="+mn-cs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325E7C-6FF6-4074-8288-02E18B711129}"/>
                </a:ext>
              </a:extLst>
            </p:cNvPr>
            <p:cNvSpPr/>
            <p:nvPr/>
          </p:nvSpPr>
          <p:spPr>
            <a:xfrm>
              <a:off x="17132669" y="8480111"/>
              <a:ext cx="394708" cy="394708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oboto" panose="020B0604020202020204" charset="0"/>
                  <a:ea typeface="Roboto" panose="020B0604020202020204" charset="0"/>
                  <a:cs typeface="+mn-cs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5E69E9-8D15-4154-B5AB-D873887B32E1}"/>
                </a:ext>
              </a:extLst>
            </p:cNvPr>
            <p:cNvSpPr/>
            <p:nvPr/>
          </p:nvSpPr>
          <p:spPr>
            <a:xfrm>
              <a:off x="12770451" y="12120484"/>
              <a:ext cx="394708" cy="394708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oboto" panose="020B0604020202020204" charset="0"/>
                  <a:ea typeface="Roboto" panose="020B0604020202020204" charset="0"/>
                  <a:cs typeface="+mn-cs"/>
                </a:rPr>
                <a:t>2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131FB70-8BA2-4B9B-9302-53361E2B5000}"/>
              </a:ext>
            </a:extLst>
          </p:cNvPr>
          <p:cNvSpPr txBox="1"/>
          <p:nvPr/>
        </p:nvSpPr>
        <p:spPr>
          <a:xfrm>
            <a:off x="802448" y="1570660"/>
            <a:ext cx="5489086" cy="479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Helvetica Neue" panose="020B0604020202020204" charset="0"/>
              </a:rPr>
              <a:t>Goal</a:t>
            </a:r>
            <a:r>
              <a:rPr lang="en-US" dirty="0">
                <a:latin typeface="Helvetica Neue" panose="020B0604020202020204" charset="0"/>
              </a:rPr>
              <a:t>: Maximize pipeline throughput while satisfying the hard placement constraints and minimizing latency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B0604020202020204" charset="0"/>
              </a:rPr>
              <a:t>Placement can be reduced to a </a:t>
            </a:r>
            <a:r>
              <a:rPr lang="en-US" b="1" dirty="0">
                <a:latin typeface="Helvetica Neue" panose="020B0604020202020204" charset="0"/>
              </a:rPr>
              <a:t>minimization problem</a:t>
            </a:r>
            <a:r>
              <a:rPr lang="en-US" dirty="0">
                <a:latin typeface="Helvetica Neue" panose="020B0604020202020204" charset="0"/>
              </a:rPr>
              <a:t>: Find the shortest walk of length </a:t>
            </a:r>
            <a:r>
              <a:rPr lang="en-US" i="1" dirty="0">
                <a:latin typeface="Helvetica Neue" panose="020B0604020202020204" charset="0"/>
              </a:rPr>
              <a:t>k</a:t>
            </a:r>
            <a:r>
              <a:rPr lang="en-US" dirty="0">
                <a:latin typeface="Helvetica Neue" panose="020B0604020202020204" charset="0"/>
              </a:rPr>
              <a:t>, from node </a:t>
            </a:r>
            <a:r>
              <a:rPr lang="en-US" i="1" dirty="0">
                <a:latin typeface="Helvetica Neue" panose="020B0604020202020204" charset="0"/>
              </a:rPr>
              <a:t>s</a:t>
            </a:r>
            <a:r>
              <a:rPr lang="en-US" dirty="0">
                <a:latin typeface="Helvetica Neue" panose="020B0604020202020204" charset="0"/>
              </a:rPr>
              <a:t> to node </a:t>
            </a:r>
            <a:r>
              <a:rPr lang="en-US" i="1" dirty="0">
                <a:latin typeface="Helvetica Neue" panose="020B0604020202020204" charset="0"/>
              </a:rPr>
              <a:t>d</a:t>
            </a:r>
            <a:r>
              <a:rPr lang="en-US" dirty="0">
                <a:latin typeface="Helvetica Neue" panose="020B0604020202020204" charset="0"/>
              </a:rPr>
              <a:t>. 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Helvetica Neue" panose="020B0604020202020204" charset="0"/>
              </a:rPr>
              <a:t>Constraints</a:t>
            </a:r>
            <a:r>
              <a:rPr lang="en-US" dirty="0">
                <a:latin typeface="Helvetica Neue" panose="020B0604020202020204" charset="0"/>
              </a:rPr>
              <a:t>: </a:t>
            </a:r>
            <a:r>
              <a:rPr lang="en-US" i="1" dirty="0">
                <a:latin typeface="Helvetica Neue" panose="020B0604020202020204" charset="0"/>
              </a:rPr>
              <a:t>s</a:t>
            </a:r>
            <a:r>
              <a:rPr lang="en-US" dirty="0">
                <a:latin typeface="Helvetica Neue" panose="020B0604020202020204" charset="0"/>
              </a:rPr>
              <a:t>: First node of the pipeline, </a:t>
            </a:r>
            <a:r>
              <a:rPr lang="en-US" i="1" dirty="0">
                <a:latin typeface="Helvetica Neue" panose="020B0604020202020204" charset="0"/>
              </a:rPr>
              <a:t>d</a:t>
            </a:r>
            <a:r>
              <a:rPr lang="en-US" dirty="0">
                <a:latin typeface="Helvetica Neue" panose="020B0604020202020204" charset="0"/>
              </a:rPr>
              <a:t>: Last node of the pipeline, </a:t>
            </a:r>
            <a:r>
              <a:rPr lang="en-US" i="1" dirty="0">
                <a:latin typeface="Helvetica Neue" panose="020B0604020202020204" charset="0"/>
              </a:rPr>
              <a:t>k</a:t>
            </a:r>
            <a:r>
              <a:rPr lang="en-US" dirty="0">
                <a:latin typeface="Helvetica Neue" panose="020B0604020202020204" charset="0"/>
              </a:rPr>
              <a:t>: Number of operators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Helvetica Neue" panose="020B0604020202020204" charset="0"/>
              </a:rPr>
              <a:t>Parameters</a:t>
            </a:r>
            <a:r>
              <a:rPr lang="en-US" dirty="0">
                <a:latin typeface="Helvetica Neue" panose="020B0604020202020204" charset="0"/>
              </a:rPr>
              <a:t>: Worker CPU capacity, network throughput and latencies, Operator CPU requirements and message sizes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Helvetica Neue" panose="020B0604020202020204" charset="0"/>
              </a:rPr>
              <a:t>Solution</a:t>
            </a:r>
            <a:r>
              <a:rPr lang="en-US" dirty="0">
                <a:latin typeface="Helvetica Neue" panose="020B0604020202020204" charset="0"/>
              </a:rPr>
              <a:t>: Recursive algorithm to exhaustively evaluate all possible placements and pick the minimal cost path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93692B0-C608-4527-9C44-AAC628220A22}"/>
              </a:ext>
            </a:extLst>
          </p:cNvPr>
          <p:cNvGrpSpPr/>
          <p:nvPr/>
        </p:nvGrpSpPr>
        <p:grpSpPr>
          <a:xfrm>
            <a:off x="7070702" y="929378"/>
            <a:ext cx="4606641" cy="1122665"/>
            <a:chOff x="7070702" y="929378"/>
            <a:chExt cx="4606641" cy="1122665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8A88CCA-BA2F-4CF7-BFFB-3A978610FAA5}"/>
                </a:ext>
              </a:extLst>
            </p:cNvPr>
            <p:cNvCxnSpPr>
              <a:cxnSpLocks/>
              <a:stCxn id="42" idx="3"/>
              <a:endCxn id="43" idx="1"/>
            </p:cNvCxnSpPr>
            <p:nvPr/>
          </p:nvCxnSpPr>
          <p:spPr>
            <a:xfrm flipV="1">
              <a:off x="8526030" y="1294864"/>
              <a:ext cx="482285" cy="1716"/>
            </a:xfrm>
            <a:prstGeom prst="straightConnector1">
              <a:avLst/>
            </a:prstGeom>
            <a:noFill/>
            <a:ln w="123825" cap="flat" cmpd="sng" algn="ctr">
              <a:solidFill>
                <a:srgbClr val="E74C2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EEDD7B8-C447-4C46-A4AE-3A7EC4A8DA50}"/>
                </a:ext>
              </a:extLst>
            </p:cNvPr>
            <p:cNvCxnSpPr>
              <a:cxnSpLocks/>
              <a:stCxn id="43" idx="3"/>
              <a:endCxn id="44" idx="1"/>
            </p:cNvCxnSpPr>
            <p:nvPr/>
          </p:nvCxnSpPr>
          <p:spPr>
            <a:xfrm>
              <a:off x="9739286" y="1294864"/>
              <a:ext cx="519773" cy="0"/>
            </a:xfrm>
            <a:prstGeom prst="straightConnector1">
              <a:avLst/>
            </a:prstGeom>
            <a:noFill/>
            <a:ln w="123825" cap="flat" cmpd="sng" algn="ctr">
              <a:solidFill>
                <a:srgbClr val="E74C2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BCF9FE9-02A1-4F07-8473-09F79A984A7D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>
              <a:off x="7171708" y="1296579"/>
              <a:ext cx="623351" cy="1"/>
            </a:xfrm>
            <a:prstGeom prst="straightConnector1">
              <a:avLst/>
            </a:prstGeom>
            <a:noFill/>
            <a:ln w="123825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7" name="TextBox 314">
              <a:extLst>
                <a:ext uri="{FF2B5EF4-FFF2-40B4-BE49-F238E27FC236}">
                  <a16:creationId xmlns:a16="http://schemas.microsoft.com/office/drawing/2014/main" id="{3181199C-0659-481E-A05D-34A4AF434BBB}"/>
                </a:ext>
              </a:extLst>
            </p:cNvPr>
            <p:cNvSpPr txBox="1"/>
            <p:nvPr/>
          </p:nvSpPr>
          <p:spPr>
            <a:xfrm>
              <a:off x="7070702" y="1396026"/>
              <a:ext cx="654200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457200">
                <a:buClrTx/>
                <a:buFontTx/>
                <a:buNone/>
              </a:pPr>
              <a:r>
                <a:rPr lang="en-US" sz="1050" kern="1200" dirty="0">
                  <a:solidFill>
                    <a:srgbClr val="A5A5A5">
                      <a:lumMod val="50000"/>
                    </a:srgbClr>
                  </a:solidFill>
                  <a:latin typeface="Roboto" panose="020B0604020202020204" charset="0"/>
                  <a:ea typeface="Roboto" panose="020B0604020202020204" charset="0"/>
                  <a:cs typeface="+mn-cs"/>
                </a:rPr>
                <a:t>Sensor Data</a:t>
              </a:r>
            </a:p>
          </p:txBody>
        </p:sp>
        <p:sp>
          <p:nvSpPr>
            <p:cNvPr id="38" name="TextBox 315">
              <a:extLst>
                <a:ext uri="{FF2B5EF4-FFF2-40B4-BE49-F238E27FC236}">
                  <a16:creationId xmlns:a16="http://schemas.microsoft.com/office/drawing/2014/main" id="{76585200-7789-4DC4-A662-00F9E9EA3529}"/>
                </a:ext>
              </a:extLst>
            </p:cNvPr>
            <p:cNvSpPr txBox="1"/>
            <p:nvPr/>
          </p:nvSpPr>
          <p:spPr>
            <a:xfrm>
              <a:off x="8421328" y="1478054"/>
              <a:ext cx="654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457200">
                <a:buClrTx/>
                <a:buFontTx/>
                <a:buNone/>
              </a:pPr>
              <a:r>
                <a:rPr lang="en-US" sz="900" b="1" kern="1200" dirty="0">
                  <a:solidFill>
                    <a:srgbClr val="E74C25"/>
                  </a:solidFill>
                  <a:latin typeface="Roboto" panose="020B0604020202020204" charset="0"/>
                  <a:ea typeface="Roboto" panose="020B0604020202020204" charset="0"/>
                  <a:cs typeface="+mn-cs"/>
                </a:rPr>
                <a:t>Network</a:t>
              </a:r>
            </a:p>
            <a:p>
              <a:pPr algn="ctr" defTabSz="457200">
                <a:buClrTx/>
                <a:buFontTx/>
                <a:buNone/>
              </a:pPr>
              <a:r>
                <a:rPr lang="en-US" sz="900" b="1" kern="1200" dirty="0">
                  <a:solidFill>
                    <a:srgbClr val="E74C25"/>
                  </a:solidFill>
                  <a:latin typeface="Roboto" panose="020B0604020202020204" charset="0"/>
                  <a:ea typeface="Roboto" panose="020B0604020202020204" charset="0"/>
                  <a:cs typeface="+mn-cs"/>
                </a:rPr>
                <a:t>Cost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BEED32C-3F40-4DAC-9829-25BA0606B2DC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10990031" y="1294864"/>
              <a:ext cx="486783" cy="0"/>
            </a:xfrm>
            <a:prstGeom prst="straightConnector1">
              <a:avLst/>
            </a:prstGeom>
            <a:noFill/>
            <a:ln w="1238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0" name="TextBox 317">
              <a:extLst>
                <a:ext uri="{FF2B5EF4-FFF2-40B4-BE49-F238E27FC236}">
                  <a16:creationId xmlns:a16="http://schemas.microsoft.com/office/drawing/2014/main" id="{CC648F63-EDC3-4398-BDF9-679F09A6E0AA}"/>
                </a:ext>
              </a:extLst>
            </p:cNvPr>
            <p:cNvSpPr txBox="1"/>
            <p:nvPr/>
          </p:nvSpPr>
          <p:spPr>
            <a:xfrm>
              <a:off x="11023143" y="1394361"/>
              <a:ext cx="65420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457200">
                <a:buClrTx/>
                <a:buFontTx/>
                <a:buNone/>
              </a:pPr>
              <a:r>
                <a:rPr lang="en-US" sz="1100" kern="1200" dirty="0">
                  <a:solidFill>
                    <a:prstClr val="black"/>
                  </a:solidFill>
                  <a:latin typeface="Roboto" panose="020B0604020202020204" charset="0"/>
                  <a:ea typeface="Roboto" panose="020B0604020202020204" charset="0"/>
                  <a:cs typeface="+mn-cs"/>
                </a:rPr>
                <a:t>Result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A60808A-1D60-4052-900B-F9ACA78F8EF6}"/>
                </a:ext>
              </a:extLst>
            </p:cNvPr>
            <p:cNvSpPr/>
            <p:nvPr/>
          </p:nvSpPr>
          <p:spPr>
            <a:xfrm>
              <a:off x="7795059" y="931094"/>
              <a:ext cx="730971" cy="730972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oboto" panose="020B0604020202020204" charset="0"/>
                  <a:ea typeface="Roboto" panose="020B0604020202020204" charset="0"/>
                  <a:cs typeface="+mn-cs"/>
                </a:rPr>
                <a:t>Op0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AD05ABB-3F9A-4787-BE06-48844FA95622}"/>
                </a:ext>
              </a:extLst>
            </p:cNvPr>
            <p:cNvSpPr/>
            <p:nvPr/>
          </p:nvSpPr>
          <p:spPr>
            <a:xfrm>
              <a:off x="9008315" y="929378"/>
              <a:ext cx="730971" cy="730972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oboto" panose="020B0604020202020204" charset="0"/>
                  <a:ea typeface="Roboto" panose="020B0604020202020204" charset="0"/>
                  <a:cs typeface="+mn-cs"/>
                </a:rPr>
                <a:t>Op1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F783E48-9E72-4DB7-A5FD-061E8CB4C142}"/>
                </a:ext>
              </a:extLst>
            </p:cNvPr>
            <p:cNvSpPr/>
            <p:nvPr/>
          </p:nvSpPr>
          <p:spPr>
            <a:xfrm>
              <a:off x="10259059" y="929378"/>
              <a:ext cx="730971" cy="730972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oboto" panose="020B0604020202020204" charset="0"/>
                  <a:ea typeface="Roboto" panose="020B0604020202020204" charset="0"/>
                  <a:cs typeface="+mn-cs"/>
                </a:rPr>
                <a:t>Op2</a:t>
              </a:r>
            </a:p>
          </p:txBody>
        </p:sp>
        <p:sp>
          <p:nvSpPr>
            <p:cNvPr id="46" name="TextBox 315">
              <a:extLst>
                <a:ext uri="{FF2B5EF4-FFF2-40B4-BE49-F238E27FC236}">
                  <a16:creationId xmlns:a16="http://schemas.microsoft.com/office/drawing/2014/main" id="{324570DE-D4C6-4C60-8FE6-21D4D4139482}"/>
                </a:ext>
              </a:extLst>
            </p:cNvPr>
            <p:cNvSpPr txBox="1"/>
            <p:nvPr/>
          </p:nvSpPr>
          <p:spPr>
            <a:xfrm>
              <a:off x="7790124" y="1682711"/>
              <a:ext cx="735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457200">
                <a:buClrTx/>
                <a:buFontTx/>
                <a:buNone/>
              </a:pPr>
              <a:r>
                <a:rPr lang="en-US" sz="900" b="1" kern="1200" dirty="0">
                  <a:solidFill>
                    <a:srgbClr val="E74C25"/>
                  </a:solidFill>
                  <a:latin typeface="Roboto" panose="020B0604020202020204" charset="0"/>
                  <a:ea typeface="Roboto" panose="020B0604020202020204" charset="0"/>
                  <a:cs typeface="+mn-cs"/>
                </a:rPr>
                <a:t>Compute Cost</a:t>
              </a:r>
            </a:p>
          </p:txBody>
        </p:sp>
        <p:sp>
          <p:nvSpPr>
            <p:cNvPr id="47" name="TextBox 315">
              <a:extLst>
                <a:ext uri="{FF2B5EF4-FFF2-40B4-BE49-F238E27FC236}">
                  <a16:creationId xmlns:a16="http://schemas.microsoft.com/office/drawing/2014/main" id="{6E8D0A55-2567-44A8-B046-069D5ED83243}"/>
                </a:ext>
              </a:extLst>
            </p:cNvPr>
            <p:cNvSpPr txBox="1"/>
            <p:nvPr/>
          </p:nvSpPr>
          <p:spPr>
            <a:xfrm>
              <a:off x="9676731" y="1471547"/>
              <a:ext cx="654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457200">
                <a:buClrTx/>
                <a:buFontTx/>
                <a:buNone/>
              </a:pPr>
              <a:r>
                <a:rPr lang="en-US" sz="900" b="1" kern="1200" dirty="0">
                  <a:solidFill>
                    <a:srgbClr val="E74C25"/>
                  </a:solidFill>
                  <a:latin typeface="Roboto" panose="020B0604020202020204" charset="0"/>
                  <a:ea typeface="Roboto" panose="020B0604020202020204" charset="0"/>
                  <a:cs typeface="+mn-cs"/>
                </a:rPr>
                <a:t>Network</a:t>
              </a:r>
            </a:p>
            <a:p>
              <a:pPr algn="ctr" defTabSz="457200">
                <a:buClrTx/>
                <a:buFontTx/>
                <a:buNone/>
              </a:pPr>
              <a:r>
                <a:rPr lang="en-US" sz="900" b="1" kern="1200" dirty="0">
                  <a:solidFill>
                    <a:srgbClr val="E74C25"/>
                  </a:solidFill>
                  <a:latin typeface="Roboto" panose="020B0604020202020204" charset="0"/>
                  <a:ea typeface="Roboto" panose="020B0604020202020204" charset="0"/>
                  <a:cs typeface="+mn-cs"/>
                </a:rPr>
                <a:t>Cost</a:t>
              </a:r>
            </a:p>
          </p:txBody>
        </p:sp>
        <p:sp>
          <p:nvSpPr>
            <p:cNvPr id="48" name="TextBox 315">
              <a:extLst>
                <a:ext uri="{FF2B5EF4-FFF2-40B4-BE49-F238E27FC236}">
                  <a16:creationId xmlns:a16="http://schemas.microsoft.com/office/drawing/2014/main" id="{B8ECF117-6DFA-46C6-883D-5242D010E6AC}"/>
                </a:ext>
              </a:extLst>
            </p:cNvPr>
            <p:cNvSpPr txBox="1"/>
            <p:nvPr/>
          </p:nvSpPr>
          <p:spPr>
            <a:xfrm>
              <a:off x="9017632" y="1674705"/>
              <a:ext cx="735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457200">
                <a:buClrTx/>
                <a:buFontTx/>
                <a:buNone/>
              </a:pPr>
              <a:r>
                <a:rPr lang="en-US" sz="900" b="1" kern="1200" dirty="0">
                  <a:solidFill>
                    <a:srgbClr val="E74C25"/>
                  </a:solidFill>
                  <a:latin typeface="Roboto" panose="020B0604020202020204" charset="0"/>
                  <a:ea typeface="Roboto" panose="020B0604020202020204" charset="0"/>
                  <a:cs typeface="+mn-cs"/>
                </a:rPr>
                <a:t>Compute Cost</a:t>
              </a:r>
            </a:p>
          </p:txBody>
        </p:sp>
        <p:sp>
          <p:nvSpPr>
            <p:cNvPr id="49" name="TextBox 315">
              <a:extLst>
                <a:ext uri="{FF2B5EF4-FFF2-40B4-BE49-F238E27FC236}">
                  <a16:creationId xmlns:a16="http://schemas.microsoft.com/office/drawing/2014/main" id="{B837056F-C211-4725-9B93-34AEEEC130ED}"/>
                </a:ext>
              </a:extLst>
            </p:cNvPr>
            <p:cNvSpPr txBox="1"/>
            <p:nvPr/>
          </p:nvSpPr>
          <p:spPr>
            <a:xfrm>
              <a:off x="10265493" y="1659057"/>
              <a:ext cx="735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 defTabSz="457200">
                <a:buClrTx/>
                <a:buFontTx/>
                <a:buNone/>
              </a:pPr>
              <a:r>
                <a:rPr lang="en-US" sz="900" b="1" kern="1200" dirty="0">
                  <a:solidFill>
                    <a:srgbClr val="E74C25"/>
                  </a:solidFill>
                  <a:latin typeface="Roboto" panose="020B0604020202020204" charset="0"/>
                  <a:ea typeface="Roboto" panose="020B0604020202020204" charset="0"/>
                  <a:cs typeface="+mn-cs"/>
                </a:rPr>
                <a:t>Compute Cost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A082869-CE96-4999-BBF4-B19BF86DC178}"/>
              </a:ext>
            </a:extLst>
          </p:cNvPr>
          <p:cNvSpPr txBox="1"/>
          <p:nvPr/>
        </p:nvSpPr>
        <p:spPr>
          <a:xfrm>
            <a:off x="7603370" y="2059203"/>
            <a:ext cx="3495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Pipeline Operators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4588F8-CEEB-4589-83A0-4CBFB3B6C501}"/>
              </a:ext>
            </a:extLst>
          </p:cNvPr>
          <p:cNvSpPr txBox="1"/>
          <p:nvPr/>
        </p:nvSpPr>
        <p:spPr>
          <a:xfrm>
            <a:off x="7626252" y="6432670"/>
            <a:ext cx="3495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Network Overview</a:t>
            </a:r>
          </a:p>
        </p:txBody>
      </p:sp>
    </p:spTree>
    <p:extLst>
      <p:ext uri="{BB962C8B-B14F-4D97-AF65-F5344CB8AC3E}">
        <p14:creationId xmlns:p14="http://schemas.microsoft.com/office/powerpoint/2010/main" val="3697313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F2CD-DF73-4C86-BAC3-9CA6192C5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019"/>
            <a:ext cx="10515600" cy="1325563"/>
          </a:xfrm>
        </p:spPr>
        <p:txBody>
          <a:bodyPr/>
          <a:lstStyle/>
          <a:p>
            <a:r>
              <a:rPr lang="en-US" dirty="0"/>
              <a:t>Programming Model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9C063C-B467-41A9-95F0-78FF41731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020" y="1407111"/>
            <a:ext cx="6073140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nomad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read_sensor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random.get_image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preprocess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cv2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new_image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cv2.resize(x)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new_image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run_nnet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nnet_model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nnet_model.run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write_result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redis.write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"result"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read_sensor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preprocess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run_nnet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write_result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my_edge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my_cloud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nomad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submit_pipeline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49DEAD-930F-49F3-9592-CEACBA4E707B}"/>
              </a:ext>
            </a:extLst>
          </p:cNvPr>
          <p:cNvSpPr txBox="1"/>
          <p:nvPr/>
        </p:nvSpPr>
        <p:spPr>
          <a:xfrm>
            <a:off x="3963088" y="2744185"/>
            <a:ext cx="102152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/>
              <a:t>=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951019-4346-42F3-AA60-35BE09EA2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933" y="1325649"/>
            <a:ext cx="1156708" cy="11567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626166-F6D6-4870-9252-49E76DDCDD90}"/>
              </a:ext>
            </a:extLst>
          </p:cNvPr>
          <p:cNvSpPr txBox="1"/>
          <p:nvPr/>
        </p:nvSpPr>
        <p:spPr>
          <a:xfrm>
            <a:off x="1155962" y="2306042"/>
            <a:ext cx="2200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Video Capture</a:t>
            </a:r>
          </a:p>
        </p:txBody>
      </p:sp>
      <p:pic>
        <p:nvPicPr>
          <p:cNvPr id="10" name="Picture 2" descr="Image result for traffic surveillance camera">
            <a:extLst>
              <a:ext uri="{FF2B5EF4-FFF2-40B4-BE49-F238E27FC236}">
                <a16:creationId xmlns:a16="http://schemas.microsoft.com/office/drawing/2014/main" id="{95C2C771-8EA7-48E8-9EB7-187AABDD2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1943"/>
          <a:stretch/>
        </p:blipFill>
        <p:spPr bwMode="auto">
          <a:xfrm>
            <a:off x="1611522" y="2932510"/>
            <a:ext cx="1289526" cy="99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neural network">
            <a:extLst>
              <a:ext uri="{FF2B5EF4-FFF2-40B4-BE49-F238E27FC236}">
                <a16:creationId xmlns:a16="http://schemas.microsoft.com/office/drawing/2014/main" id="{232E7092-6CBF-406C-A7C2-DEAA3749D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69"/>
          <a:stretch/>
        </p:blipFill>
        <p:spPr bwMode="auto">
          <a:xfrm>
            <a:off x="1593343" y="4485172"/>
            <a:ext cx="1431372" cy="84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DDDB663B-6298-4976-AE51-9893FE95D9D9}"/>
              </a:ext>
            </a:extLst>
          </p:cNvPr>
          <p:cNvSpPr/>
          <p:nvPr/>
        </p:nvSpPr>
        <p:spPr>
          <a:xfrm rot="5400000">
            <a:off x="2134998" y="2559639"/>
            <a:ext cx="276999" cy="351799"/>
          </a:xfrm>
          <a:prstGeom prst="rightArrow">
            <a:avLst>
              <a:gd name="adj1" fmla="val 40967"/>
              <a:gd name="adj2" fmla="val 362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C040FB0-5290-4C26-9997-E917ACE814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427" y="5907445"/>
            <a:ext cx="571712" cy="5717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42A23F-76BE-4931-9CD9-278A5E38BBE1}"/>
              </a:ext>
            </a:extLst>
          </p:cNvPr>
          <p:cNvSpPr txBox="1"/>
          <p:nvPr/>
        </p:nvSpPr>
        <p:spPr>
          <a:xfrm>
            <a:off x="1135605" y="3921342"/>
            <a:ext cx="2200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Preprocessing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FDD70-9938-41A6-9732-4B10F0358E12}"/>
              </a:ext>
            </a:extLst>
          </p:cNvPr>
          <p:cNvSpPr txBox="1"/>
          <p:nvPr/>
        </p:nvSpPr>
        <p:spPr>
          <a:xfrm>
            <a:off x="1117687" y="5287984"/>
            <a:ext cx="2200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Inference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E15DAA-B7E2-482D-A106-450659A3BE7D}"/>
              </a:ext>
            </a:extLst>
          </p:cNvPr>
          <p:cNvSpPr txBox="1"/>
          <p:nvPr/>
        </p:nvSpPr>
        <p:spPr>
          <a:xfrm>
            <a:off x="1155959" y="6479157"/>
            <a:ext cx="2200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Write Result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79454A1-A36D-4A27-8812-4927152C9497}"/>
              </a:ext>
            </a:extLst>
          </p:cNvPr>
          <p:cNvSpPr/>
          <p:nvPr/>
        </p:nvSpPr>
        <p:spPr>
          <a:xfrm rot="5400000">
            <a:off x="2131445" y="4148797"/>
            <a:ext cx="276999" cy="351799"/>
          </a:xfrm>
          <a:prstGeom prst="rightArrow">
            <a:avLst>
              <a:gd name="adj1" fmla="val 40967"/>
              <a:gd name="adj2" fmla="val 362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4836033-E16E-45FE-B137-F70026AE179D}"/>
              </a:ext>
            </a:extLst>
          </p:cNvPr>
          <p:cNvSpPr/>
          <p:nvPr/>
        </p:nvSpPr>
        <p:spPr>
          <a:xfrm rot="5400000">
            <a:off x="2117784" y="5500079"/>
            <a:ext cx="276999" cy="351799"/>
          </a:xfrm>
          <a:prstGeom prst="rightArrow">
            <a:avLst>
              <a:gd name="adj1" fmla="val 40967"/>
              <a:gd name="adj2" fmla="val 362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61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F2CD-DF73-4C86-BAC3-9CA6192C5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019"/>
            <a:ext cx="10515600" cy="1325563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38126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260</Words>
  <Application>Microsoft Office PowerPoint</Application>
  <PresentationFormat>Widescreen</PresentationFormat>
  <Paragraphs>80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Helvetica Neue</vt:lpstr>
      <vt:lpstr>Roboto</vt:lpstr>
      <vt:lpstr>Office Theme</vt:lpstr>
      <vt:lpstr>Nomad Bootcamp</vt:lpstr>
      <vt:lpstr>IoT Applications</vt:lpstr>
      <vt:lpstr>IoT Application Deployments</vt:lpstr>
      <vt:lpstr>Heterogenous Infrastructure</vt:lpstr>
      <vt:lpstr>Introducing Nomad</vt:lpstr>
      <vt:lpstr>Nomad Features</vt:lpstr>
      <vt:lpstr>Scheduling</vt:lpstr>
      <vt:lpstr>Programming Model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Nomad Bootcamp</dc:title>
  <dc:creator>Romil Bhardwaj</dc:creator>
  <cp:lastModifiedBy>Romil Bhardwaj</cp:lastModifiedBy>
  <cp:revision>23</cp:revision>
  <dcterms:created xsi:type="dcterms:W3CDTF">2019-02-26T04:21:12Z</dcterms:created>
  <dcterms:modified xsi:type="dcterms:W3CDTF">2019-02-26T09:01:16Z</dcterms:modified>
</cp:coreProperties>
</file>