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6" r:id="rId4"/>
    <p:sldId id="264" r:id="rId5"/>
    <p:sldId id="267" r:id="rId6"/>
    <p:sldId id="258" r:id="rId7"/>
    <p:sldId id="259" r:id="rId8"/>
    <p:sldId id="261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A74B-FAF8-47A5-87AC-B1BD182C0A0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9CCAA-AC62-4939-B198-B5B0A7D4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compute model does not take into account the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CCAA-AC62-4939-B198-B5B0A7D4D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compute model does not take into account the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CCAA-AC62-4939-B198-B5B0A7D4D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D6BE-3E0E-47D3-96D3-48AB171E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08731-7D8D-4181-B116-4229D8BE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CE78-B7CB-45AC-944C-BC9DC1C6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F184-B687-48A1-8C4C-500308DB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01EB-4F66-40A7-ABBD-F83967F9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445-7490-46B6-9F13-827A3203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997E-BA2F-4548-94EA-3A7D866A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41B5-B3AB-4A36-B928-42DCCA06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6028-A33F-4197-94B7-93E3358C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9E03-A1A2-4C16-927A-332A858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17D66-38D3-42F9-AA03-8C1E1AED3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BB14-707E-449A-B97F-A502DDEB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75E0-005A-4C23-9FF0-74745DDC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98E4-3C9D-4DB0-86AD-97641EE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4531-AA7E-46E9-9502-30559703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8136-79ED-415E-A3E1-C3628CFE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7FE-4176-492C-A04F-E9941067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8235-22A4-4FE9-A3F1-ADEF186E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EFED-104C-4E62-A0FA-8E2B43B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9EF7-7564-4BEA-94CF-58AD588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9D21-3D82-4DFB-B685-41D2A4E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B110-CDF6-4BCE-917B-DA28A939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C436-87BD-49C5-9CE0-238ED105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DAC6-40A8-435E-ABDD-08CAA646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BE27-482F-4C02-8057-EAC9BDED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087B-6C8C-46A6-B7BF-44F4EF79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D4DB-7EAC-4957-B71B-C2353DCB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D41D-672B-4979-AD60-84A561E0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1EDC2-7A48-47BE-9241-A890B0E7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E682-E628-4F8D-8B0D-9184AB5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2A00-5E18-4FB5-8B38-C7AA7B9A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D30C-F85D-4CC7-9251-72769789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C8E0-B2AC-4C7D-B221-0DBB73C6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70B5-BF71-46A6-BB8B-0FDDA4EB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98435-2858-42D1-8699-24AEECA0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BDA7B-0DA8-40C0-ABFB-3BBCF3F8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CBB-9368-402B-93BE-E05AC3B0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D59A-A819-4638-8998-F51E772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41949-13BC-4643-B8D0-7594203F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355-D917-41AB-903D-27F2B5E2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7799E-C05E-44C4-8E95-468F455C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2EF85-BA88-43B0-A694-8A08C5E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FEAA-53D3-4263-98E1-D5CDE22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EE57D-C086-44D4-8FF5-A32B8F8B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20594-D920-4092-BE44-37520806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C1EBB-618E-4FEF-9A6D-90E5804D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F1AB-75A3-4EFE-91CE-8B34E6CD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5A1C-D172-4F5F-BEEB-8756C9B6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7B4F3-0A60-4FA8-9E23-0973A7BE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FDAF-896C-4212-85FA-2C232573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C2D6-8B4D-492F-B8DF-9CEB6985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8D73-54E6-44F7-B7A4-33E2C14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046A-47D1-42EA-AA5E-36BB7AD1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CF3B0-C17F-47C0-828F-E1164D115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8FA5-8AD2-411B-9EED-7EB84D2C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6C03-1BC9-4673-9E55-C6B13305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A36E-0A48-462D-8AD1-A9C010B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0DEB-0576-4534-97AD-1E1AB0B7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592F9-4781-41B4-9D24-F09C62ED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754A-DACE-4C7A-8596-C486C190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834A-8262-41CE-BA69-511F2F3AE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83B5-296D-4126-8B45-4FCD773400C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8E12-F4BA-49E9-9677-6C4FFA7A3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F504-D6BD-40D9-8904-C2457E71E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ilbhardwaj/nomad/blob/master/tutorial/tutorial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omilb@eecs.berkeley.edu" TargetMode="External"/><Relationship Id="rId2" Type="http://schemas.openxmlformats.org/officeDocument/2006/relationships/hyperlink" Target="https://github.com/romilbhardwaj/nom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CFB6-C354-44F5-858D-4EE25F13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196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Nomad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5CEB-AF67-4DA4-B5E0-A77FBF460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1643"/>
            <a:ext cx="9144000" cy="1655762"/>
          </a:xfrm>
        </p:spPr>
        <p:txBody>
          <a:bodyPr/>
          <a:lstStyle/>
          <a:p>
            <a:r>
              <a:rPr lang="en-US" b="1" dirty="0"/>
              <a:t>Romil Bhardwaj</a:t>
            </a:r>
            <a:r>
              <a:rPr lang="en-US" dirty="0"/>
              <a:t>, Alvin </a:t>
            </a:r>
            <a:r>
              <a:rPr lang="en-US" dirty="0" err="1"/>
              <a:t>Ghouas</a:t>
            </a:r>
            <a:r>
              <a:rPr lang="en-US" dirty="0"/>
              <a:t>, Prabal Dutta</a:t>
            </a:r>
          </a:p>
        </p:txBody>
      </p:sp>
      <p:pic>
        <p:nvPicPr>
          <p:cNvPr id="1026" name="Picture 2" descr="http://lab11.eecs.berkeley.edu/images/lab11_1000px.jpg">
            <a:extLst>
              <a:ext uri="{FF2B5EF4-FFF2-40B4-BE49-F238E27FC236}">
                <a16:creationId xmlns:a16="http://schemas.microsoft.com/office/drawing/2014/main" id="{E7EAD142-B0CC-4945-8420-2FCF1C17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24" y="4471492"/>
            <a:ext cx="1114211" cy="10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logolynx.com/images/logolynx/fd/fd5cd789fa13d2bc2017e43668ce0836.png">
            <a:extLst>
              <a:ext uri="{FF2B5EF4-FFF2-40B4-BE49-F238E27FC236}">
                <a16:creationId xmlns:a16="http://schemas.microsoft.com/office/drawing/2014/main" id="{1B11AB13-211A-4058-886A-B9AC144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98" y="4642232"/>
            <a:ext cx="3061204" cy="74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9D3B26A-4E6C-4255-93F9-AA009BD928F5}"/>
              </a:ext>
            </a:extLst>
          </p:cNvPr>
          <p:cNvSpPr txBox="1">
            <a:spLocks/>
          </p:cNvSpPr>
          <p:nvPr/>
        </p:nvSpPr>
        <p:spPr>
          <a:xfrm>
            <a:off x="1524000" y="6480888"/>
            <a:ext cx="9144000" cy="90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Please install Docker if you haven’t already</a:t>
            </a:r>
          </a:p>
        </p:txBody>
      </p:sp>
    </p:spTree>
    <p:extLst>
      <p:ext uri="{BB962C8B-B14F-4D97-AF65-F5344CB8AC3E}">
        <p14:creationId xmlns:p14="http://schemas.microsoft.com/office/powerpoint/2010/main" val="313604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2CD-DF73-4C86-BAC3-9CA6192C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B256-3111-4A60-BD06-BCE2598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https://github.com/romilbhardwaj/nomad/blob/master/tutorial/tutorial.md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1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IoT Applications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40982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Can be expressed as a sequential combination of independent operators</a:t>
            </a:r>
          </a:p>
        </p:txBody>
      </p:sp>
      <p:pic>
        <p:nvPicPr>
          <p:cNvPr id="1026" name="Picture 2" descr="Image result for traffic surveillance camera">
            <a:extLst>
              <a:ext uri="{FF2B5EF4-FFF2-40B4-BE49-F238E27FC236}">
                <a16:creationId xmlns:a16="http://schemas.microsoft.com/office/drawing/2014/main" id="{BF9A4B46-8D47-49C8-91DC-045EB321D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1"/>
          <a:stretch/>
        </p:blipFill>
        <p:spPr bwMode="auto">
          <a:xfrm>
            <a:off x="975633" y="2109337"/>
            <a:ext cx="2200647" cy="1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5233A-7C5A-46CA-BDF3-692856AE8739}"/>
              </a:ext>
            </a:extLst>
          </p:cNvPr>
          <p:cNvSpPr txBox="1"/>
          <p:nvPr/>
        </p:nvSpPr>
        <p:spPr>
          <a:xfrm>
            <a:off x="975633" y="383897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Surveillance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C79D1-BD6E-42CD-BB3A-DE352DE21E10}"/>
              </a:ext>
            </a:extLst>
          </p:cNvPr>
          <p:cNvSpPr txBox="1"/>
          <p:nvPr/>
        </p:nvSpPr>
        <p:spPr>
          <a:xfrm>
            <a:off x="3231480" y="2326977"/>
            <a:ext cx="102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=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56B973A-A814-4EE0-9E79-86B8AC12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73" y="2244104"/>
            <a:ext cx="1366073" cy="13660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05A6E7-41B7-4F82-AAB8-684A6273F7E4}"/>
              </a:ext>
            </a:extLst>
          </p:cNvPr>
          <p:cNvSpPr txBox="1"/>
          <p:nvPr/>
        </p:nvSpPr>
        <p:spPr>
          <a:xfrm>
            <a:off x="3869185" y="383897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 Capture</a:t>
            </a:r>
          </a:p>
        </p:txBody>
      </p:sp>
      <p:pic>
        <p:nvPicPr>
          <p:cNvPr id="45" name="Picture 2" descr="Image result for traffic surveillance camera">
            <a:extLst>
              <a:ext uri="{FF2B5EF4-FFF2-40B4-BE49-F238E27FC236}">
                <a16:creationId xmlns:a16="http://schemas.microsoft.com/office/drawing/2014/main" id="{7832059A-95D5-4B1E-9965-99902FDE2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943"/>
          <a:stretch/>
        </p:blipFill>
        <p:spPr bwMode="auto">
          <a:xfrm>
            <a:off x="6561613" y="2109337"/>
            <a:ext cx="2124076" cy="1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al network">
            <a:extLst>
              <a:ext uri="{FF2B5EF4-FFF2-40B4-BE49-F238E27FC236}">
                <a16:creationId xmlns:a16="http://schemas.microsoft.com/office/drawing/2014/main" id="{1817CF7C-E3DE-4B01-BFE5-5B98C86EB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9353985" y="2181599"/>
            <a:ext cx="2523817" cy="14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4454839-70ED-42A8-83A7-DD2541810CD3}"/>
              </a:ext>
            </a:extLst>
          </p:cNvPr>
          <p:cNvSpPr txBox="1"/>
          <p:nvPr/>
        </p:nvSpPr>
        <p:spPr>
          <a:xfrm>
            <a:off x="6523327" y="385218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708A4-0523-424B-A67F-D45DAECE5471}"/>
              </a:ext>
            </a:extLst>
          </p:cNvPr>
          <p:cNvSpPr txBox="1"/>
          <p:nvPr/>
        </p:nvSpPr>
        <p:spPr>
          <a:xfrm>
            <a:off x="9353985" y="382344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E6352E-41B1-4D47-8710-10BFA3E903CA}"/>
              </a:ext>
            </a:extLst>
          </p:cNvPr>
          <p:cNvSpPr/>
          <p:nvPr/>
        </p:nvSpPr>
        <p:spPr>
          <a:xfrm>
            <a:off x="5808491" y="2680452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1C2462E-F062-424E-8D89-2F32CD8DB187}"/>
              </a:ext>
            </a:extLst>
          </p:cNvPr>
          <p:cNvSpPr/>
          <p:nvPr/>
        </p:nvSpPr>
        <p:spPr>
          <a:xfrm>
            <a:off x="8796848" y="2680452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765E6-318A-4B02-ABFA-F3E8D114F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7" y="4495800"/>
            <a:ext cx="1675058" cy="16750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DAE9BCF-963D-4F86-8200-FCA639BBD920}"/>
              </a:ext>
            </a:extLst>
          </p:cNvPr>
          <p:cNvSpPr txBox="1"/>
          <p:nvPr/>
        </p:nvSpPr>
        <p:spPr>
          <a:xfrm>
            <a:off x="838200" y="633336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Realtime Translation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F5C548-E6D2-42C7-83ED-51C816117D96}"/>
              </a:ext>
            </a:extLst>
          </p:cNvPr>
          <p:cNvSpPr txBox="1"/>
          <p:nvPr/>
        </p:nvSpPr>
        <p:spPr>
          <a:xfrm>
            <a:off x="3176280" y="4879677"/>
            <a:ext cx="102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=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6D91AF-6AAB-4EF1-87EE-55AFD8A403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51" y="4837382"/>
            <a:ext cx="1333476" cy="13334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BE7BF7-C01C-4746-9F0A-21C4F4CCEFEE}"/>
              </a:ext>
            </a:extLst>
          </p:cNvPr>
          <p:cNvSpPr txBox="1"/>
          <p:nvPr/>
        </p:nvSpPr>
        <p:spPr>
          <a:xfrm>
            <a:off x="3882931" y="633336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Audio Capture</a:t>
            </a:r>
          </a:p>
        </p:txBody>
      </p:sp>
      <p:pic>
        <p:nvPicPr>
          <p:cNvPr id="55" name="Picture 4" descr="Image result for neural network">
            <a:extLst>
              <a:ext uri="{FF2B5EF4-FFF2-40B4-BE49-F238E27FC236}">
                <a16:creationId xmlns:a16="http://schemas.microsoft.com/office/drawing/2014/main" id="{B75183DD-EEEF-4E35-B923-89D72F8E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9330647" y="4680873"/>
            <a:ext cx="2523817" cy="14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2727710-1BEE-44CA-9C24-87A8EBCBDDF8}"/>
              </a:ext>
            </a:extLst>
          </p:cNvPr>
          <p:cNvSpPr txBox="1"/>
          <p:nvPr/>
        </p:nvSpPr>
        <p:spPr>
          <a:xfrm>
            <a:off x="6332850" y="6351455"/>
            <a:ext cx="25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Resampling/Transform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51D818-F466-4B06-831A-5A096328D278}"/>
              </a:ext>
            </a:extLst>
          </p:cNvPr>
          <p:cNvSpPr txBox="1"/>
          <p:nvPr/>
        </p:nvSpPr>
        <p:spPr>
          <a:xfrm>
            <a:off x="9377581" y="6326938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DB7646F-8118-4954-9101-E8B06858E236}"/>
              </a:ext>
            </a:extLst>
          </p:cNvPr>
          <p:cNvSpPr/>
          <p:nvPr/>
        </p:nvSpPr>
        <p:spPr>
          <a:xfrm>
            <a:off x="5822237" y="5179726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2455215-A00C-49D2-BB83-B6EA3AB87E8C}"/>
              </a:ext>
            </a:extLst>
          </p:cNvPr>
          <p:cNvSpPr/>
          <p:nvPr/>
        </p:nvSpPr>
        <p:spPr>
          <a:xfrm>
            <a:off x="8685689" y="5179726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B9095-1E44-4BD3-9C37-507565735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59" y="4891367"/>
            <a:ext cx="1225505" cy="12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3" grpId="0"/>
      <p:bldP spid="46" grpId="0"/>
      <p:bldP spid="48" grpId="0"/>
      <p:bldP spid="10" grpId="0" animBg="1"/>
      <p:bldP spid="49" grpId="0" animBg="1"/>
      <p:bldP spid="51" grpId="0"/>
      <p:bldP spid="52" grpId="0"/>
      <p:bldP spid="53" grpId="0"/>
      <p:bldP spid="56" grpId="0"/>
      <p:bldP spid="57" grpId="0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IoT Application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Data shipped across the network, processed in the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092F-D29E-45AA-B033-BCEB49F71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74" y="2405411"/>
            <a:ext cx="694099" cy="6940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83CDFC-B3D5-4729-AC07-A3FAABF4C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51661"/>
            <a:ext cx="528319" cy="528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D2B4BB-8B9E-4C3B-BBB7-6BA1CBEC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3" y="5046661"/>
            <a:ext cx="528319" cy="528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137382-A8C1-4201-8970-AB817CF5417A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But the Infrastructure is diverse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Heterogenous device and network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092F-D29E-45AA-B033-BCEB49F71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74" y="2405411"/>
            <a:ext cx="694099" cy="6940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5FF68-944D-4BAF-8A4E-616EB1D2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51661"/>
            <a:ext cx="528319" cy="528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FC3408-9D73-4BFF-883C-385788AF0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3" y="5046661"/>
            <a:ext cx="528319" cy="528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3F33FD-4B43-4A2D-9EC0-4D853672CB2D}"/>
              </a:ext>
            </a:extLst>
          </p:cNvPr>
          <p:cNvSpPr txBox="1"/>
          <p:nvPr/>
        </p:nvSpPr>
        <p:spPr>
          <a:xfrm>
            <a:off x="2803769" y="5822718"/>
            <a:ext cx="211297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 Mile Network:</a:t>
            </a:r>
          </a:p>
          <a:p>
            <a:pPr algn="ctr"/>
            <a:r>
              <a:rPr lang="en-US" b="1" dirty="0"/>
              <a:t>Low bandwidth</a:t>
            </a:r>
          </a:p>
          <a:p>
            <a:pPr algn="ctr"/>
            <a:r>
              <a:rPr lang="en-US" b="1" dirty="0"/>
              <a:t>High latency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696AE-B619-4D44-8E9A-17AD05A2BC3A}"/>
              </a:ext>
            </a:extLst>
          </p:cNvPr>
          <p:cNvSpPr txBox="1"/>
          <p:nvPr/>
        </p:nvSpPr>
        <p:spPr>
          <a:xfrm>
            <a:off x="4358240" y="3727220"/>
            <a:ext cx="254585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Underutilized compute resources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9F04F5-3D82-46A2-B0AD-461F2F4B6596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5" grpId="0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Introducing Nomad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Partition and intelligently schedule pipelines across edge-cloud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5FF68-944D-4BAF-8A4E-616EB1D25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66196"/>
            <a:ext cx="528319" cy="528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B104CC-5D52-4101-A5DE-637B701831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98" y="1963605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F98393-47CE-49F9-8DFB-A53BD3860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4" y="2418062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ED2C94-C1F0-4C27-BD1F-F03A2A2931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00416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74362B-8F61-4226-B57B-0C51CBF344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73" y="3944109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8D808E-E11A-4602-BF04-DAD8A12B9F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07" y="5087345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904986-1B8C-4EFA-AA55-34B226EF587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00" y="2829611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26D3C2-0017-40A3-A92F-3AC3E95FEE2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00" y="1754317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358AF-6263-43B8-BE60-530109766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37" y="4053231"/>
            <a:ext cx="497645" cy="4976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CA31EF-893B-4B84-A071-F548EE228E18}"/>
              </a:ext>
            </a:extLst>
          </p:cNvPr>
          <p:cNvCxnSpPr>
            <a:cxnSpLocks/>
          </p:cNvCxnSpPr>
          <p:nvPr/>
        </p:nvCxnSpPr>
        <p:spPr>
          <a:xfrm flipH="1" flipV="1">
            <a:off x="6488607" y="2705235"/>
            <a:ext cx="2251704" cy="6679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51F7D4-9441-47F4-BB52-AB28A4FED04B}"/>
              </a:ext>
            </a:extLst>
          </p:cNvPr>
          <p:cNvCxnSpPr>
            <a:cxnSpLocks/>
          </p:cNvCxnSpPr>
          <p:nvPr/>
        </p:nvCxnSpPr>
        <p:spPr>
          <a:xfrm flipH="1" flipV="1">
            <a:off x="2767446" y="2209687"/>
            <a:ext cx="2245810" cy="37043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D2B44-3F9C-4E25-A8E9-BA4EA5AC89FC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02E25B-0D82-4A9C-8BAD-1B0372EBAD44}"/>
              </a:ext>
            </a:extLst>
          </p:cNvPr>
          <p:cNvSpPr/>
          <p:nvPr/>
        </p:nvSpPr>
        <p:spPr>
          <a:xfrm>
            <a:off x="2693369" y="5769564"/>
            <a:ext cx="23337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Reduced network load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06CD01B-BF3D-4BC4-94C6-20B8EA55E3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4" y="2415571"/>
            <a:ext cx="633619" cy="633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61C1D85-0130-4270-974D-0FCE7CBE2A13}"/>
              </a:ext>
            </a:extLst>
          </p:cNvPr>
          <p:cNvSpPr/>
          <p:nvPr/>
        </p:nvSpPr>
        <p:spPr>
          <a:xfrm>
            <a:off x="8730740" y="2022307"/>
            <a:ext cx="20797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Partitioned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1CA0-886F-4326-AFFE-3D7866B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Nomad can do for you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51DCB4-4589-478D-8937-B0B203B0DCB3}"/>
              </a:ext>
            </a:extLst>
          </p:cNvPr>
          <p:cNvSpPr/>
          <p:nvPr/>
        </p:nvSpPr>
        <p:spPr>
          <a:xfrm>
            <a:off x="1005142" y="1690689"/>
            <a:ext cx="5090858" cy="4802186"/>
          </a:xfrm>
          <a:prstGeom prst="roundRect">
            <a:avLst>
              <a:gd name="adj" fmla="val 28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60B803-5C0B-4A01-A3C0-2D6FB2BE07D7}"/>
              </a:ext>
            </a:extLst>
          </p:cNvPr>
          <p:cNvSpPr/>
          <p:nvPr/>
        </p:nvSpPr>
        <p:spPr>
          <a:xfrm>
            <a:off x="6429884" y="1690687"/>
            <a:ext cx="5090858" cy="4802187"/>
          </a:xfrm>
          <a:prstGeom prst="roundRect">
            <a:avLst>
              <a:gd name="adj" fmla="val 28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079E83-C522-4A22-BFFC-E0D46663D92D}"/>
              </a:ext>
            </a:extLst>
          </p:cNvPr>
          <p:cNvSpPr txBox="1">
            <a:spLocks/>
          </p:cNvSpPr>
          <p:nvPr/>
        </p:nvSpPr>
        <p:spPr>
          <a:xfrm>
            <a:off x="1005142" y="1816331"/>
            <a:ext cx="5090858" cy="64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Easy pipeline partitioning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06BE30-8F8C-4528-8835-0BD16308D1DD}"/>
              </a:ext>
            </a:extLst>
          </p:cNvPr>
          <p:cNvSpPr txBox="1">
            <a:spLocks/>
          </p:cNvSpPr>
          <p:nvPr/>
        </p:nvSpPr>
        <p:spPr>
          <a:xfrm>
            <a:off x="6429884" y="1816331"/>
            <a:ext cx="5090858" cy="64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Intelligent Scheduling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82C31B-B71F-43D2-949A-B3DCF951483B}"/>
              </a:ext>
            </a:extLst>
          </p:cNvPr>
          <p:cNvSpPr txBox="1">
            <a:spLocks/>
          </p:cNvSpPr>
          <p:nvPr/>
        </p:nvSpPr>
        <p:spPr>
          <a:xfrm>
            <a:off x="1130785" y="2645832"/>
            <a:ext cx="4839572" cy="3664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Define operators as python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 across machines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Manage dependencies with custom container images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Isolation in multi-tenant environments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19F617-9F69-465B-8C34-BDA9438384AA}"/>
              </a:ext>
            </a:extLst>
          </p:cNvPr>
          <p:cNvSpPr txBox="1">
            <a:spLocks/>
          </p:cNvSpPr>
          <p:nvPr/>
        </p:nvSpPr>
        <p:spPr>
          <a:xfrm>
            <a:off x="6555527" y="2589637"/>
            <a:ext cx="4839572" cy="372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Nomad profiles your infrastructures and pipelines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Optimizes the end-to-end latency of your pipeline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Fault-tolerance coming soon!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88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2CD-DF73-4C86-BAC3-9CA6192C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9"/>
            <a:ext cx="10515600" cy="1325563"/>
          </a:xfrm>
        </p:spPr>
        <p:txBody>
          <a:bodyPr/>
          <a:lstStyle/>
          <a:p>
            <a:r>
              <a:rPr lang="en-US" dirty="0"/>
              <a:t>Nomad Programming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C063C-B467-41A9-95F0-78FF4173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020" y="1407111"/>
            <a:ext cx="607314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nomad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random.get_image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cv2.resize(x)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new_image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run_nnet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nnet_model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nnet_model.run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run_nnet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my_edge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nomad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submit_pipeline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DEAD-930F-49F3-9592-CEACBA4E707B}"/>
              </a:ext>
            </a:extLst>
          </p:cNvPr>
          <p:cNvSpPr txBox="1"/>
          <p:nvPr/>
        </p:nvSpPr>
        <p:spPr>
          <a:xfrm>
            <a:off x="3963088" y="2744185"/>
            <a:ext cx="1021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51019-4346-42F3-AA60-35BE09EA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33" y="1325649"/>
            <a:ext cx="1156708" cy="1156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26166-F6D6-4870-9252-49E76DDCDD90}"/>
              </a:ext>
            </a:extLst>
          </p:cNvPr>
          <p:cNvSpPr txBox="1"/>
          <p:nvPr/>
        </p:nvSpPr>
        <p:spPr>
          <a:xfrm>
            <a:off x="1155962" y="2306042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Video Capture</a:t>
            </a:r>
          </a:p>
        </p:txBody>
      </p:sp>
      <p:pic>
        <p:nvPicPr>
          <p:cNvPr id="10" name="Picture 2" descr="Image result for traffic surveillance camera">
            <a:extLst>
              <a:ext uri="{FF2B5EF4-FFF2-40B4-BE49-F238E27FC236}">
                <a16:creationId xmlns:a16="http://schemas.microsoft.com/office/drawing/2014/main" id="{95C2C771-8EA7-48E8-9EB7-187AABD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943"/>
          <a:stretch/>
        </p:blipFill>
        <p:spPr bwMode="auto">
          <a:xfrm>
            <a:off x="1611522" y="2932510"/>
            <a:ext cx="1289526" cy="9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neural network">
            <a:extLst>
              <a:ext uri="{FF2B5EF4-FFF2-40B4-BE49-F238E27FC236}">
                <a16:creationId xmlns:a16="http://schemas.microsoft.com/office/drawing/2014/main" id="{232E7092-6CBF-406C-A7C2-DEAA3749D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1593343" y="4485172"/>
            <a:ext cx="1431372" cy="8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DB663B-6298-4976-AE51-9893FE95D9D9}"/>
              </a:ext>
            </a:extLst>
          </p:cNvPr>
          <p:cNvSpPr/>
          <p:nvPr/>
        </p:nvSpPr>
        <p:spPr>
          <a:xfrm rot="5400000">
            <a:off x="2134998" y="2559639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040FB0-5290-4C26-9997-E917ACE81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27" y="5907445"/>
            <a:ext cx="571712" cy="5717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42A23F-76BE-4931-9CD9-278A5E38BBE1}"/>
              </a:ext>
            </a:extLst>
          </p:cNvPr>
          <p:cNvSpPr txBox="1"/>
          <p:nvPr/>
        </p:nvSpPr>
        <p:spPr>
          <a:xfrm>
            <a:off x="1169620" y="3921342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FDD70-9938-41A6-9732-4B10F0358E12}"/>
              </a:ext>
            </a:extLst>
          </p:cNvPr>
          <p:cNvSpPr txBox="1"/>
          <p:nvPr/>
        </p:nvSpPr>
        <p:spPr>
          <a:xfrm>
            <a:off x="1117687" y="5287984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15DAA-B7E2-482D-A106-450659A3BE7D}"/>
              </a:ext>
            </a:extLst>
          </p:cNvPr>
          <p:cNvSpPr txBox="1"/>
          <p:nvPr/>
        </p:nvSpPr>
        <p:spPr>
          <a:xfrm>
            <a:off x="1155959" y="6479157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Write Result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9454A1-A36D-4A27-8812-4927152C9497}"/>
              </a:ext>
            </a:extLst>
          </p:cNvPr>
          <p:cNvSpPr/>
          <p:nvPr/>
        </p:nvSpPr>
        <p:spPr>
          <a:xfrm rot="5400000">
            <a:off x="2131445" y="4148797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836033-E16E-45FE-B137-F70026AE179D}"/>
              </a:ext>
            </a:extLst>
          </p:cNvPr>
          <p:cNvSpPr/>
          <p:nvPr/>
        </p:nvSpPr>
        <p:spPr>
          <a:xfrm rot="5400000">
            <a:off x="2117784" y="5500079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6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E870-6A83-4034-9827-4F1DDFEF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Infrastructure Aware Scheduling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04C17A-7677-4572-9461-E8F5ECD5346F}"/>
              </a:ext>
            </a:extLst>
          </p:cNvPr>
          <p:cNvGrpSpPr/>
          <p:nvPr/>
        </p:nvGrpSpPr>
        <p:grpSpPr>
          <a:xfrm>
            <a:off x="7742261" y="3284776"/>
            <a:ext cx="3217315" cy="2838382"/>
            <a:chOff x="12111572" y="7373776"/>
            <a:chExt cx="6055557" cy="53423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381B8F-AA91-4E66-AB8A-713AC4F534C7}"/>
                </a:ext>
              </a:extLst>
            </p:cNvPr>
            <p:cNvGrpSpPr/>
            <p:nvPr/>
          </p:nvGrpSpPr>
          <p:grpSpPr>
            <a:xfrm>
              <a:off x="12111572" y="7373776"/>
              <a:ext cx="6055557" cy="5342339"/>
              <a:chOff x="14922900" y="10634589"/>
              <a:chExt cx="7171347" cy="632671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4FDDC6E-7947-48BE-8B95-A04EBAE4E37A}"/>
                  </a:ext>
                </a:extLst>
              </p:cNvPr>
              <p:cNvSpPr/>
              <p:nvPr/>
            </p:nvSpPr>
            <p:spPr>
              <a:xfrm>
                <a:off x="14925791" y="10634589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7ECB40B-DC3A-4EEF-958C-61240E480573}"/>
                  </a:ext>
                </a:extLst>
              </p:cNvPr>
              <p:cNvSpPr/>
              <p:nvPr/>
            </p:nvSpPr>
            <p:spPr>
              <a:xfrm>
                <a:off x="20078951" y="10634589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587D95-6E6F-47DE-803B-CD424F5E5FD0}"/>
                  </a:ext>
                </a:extLst>
              </p:cNvPr>
              <p:cNvSpPr/>
              <p:nvPr/>
            </p:nvSpPr>
            <p:spPr>
              <a:xfrm>
                <a:off x="20078951" y="14946006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2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BFEFBD-EAB2-4CC6-87CE-D4035B89E08F}"/>
                  </a:ext>
                </a:extLst>
              </p:cNvPr>
              <p:cNvSpPr/>
              <p:nvPr/>
            </p:nvSpPr>
            <p:spPr>
              <a:xfrm>
                <a:off x="14922900" y="14905903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3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BA82D85-BB64-4074-8D82-5503A5D20BA9}"/>
                  </a:ext>
                </a:extLst>
              </p:cNvPr>
              <p:cNvCxnSpPr>
                <a:stCxn id="10" idx="4"/>
                <a:endCxn id="13" idx="0"/>
              </p:cNvCxnSpPr>
              <p:nvPr/>
            </p:nvCxnSpPr>
            <p:spPr>
              <a:xfrm flipH="1">
                <a:off x="15930548" y="12649885"/>
                <a:ext cx="2891" cy="2256018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081622-3303-4B0E-83C6-A1FE2334D44C}"/>
                  </a:ext>
                </a:extLst>
              </p:cNvPr>
              <p:cNvCxnSpPr>
                <a:cxnSpLocks/>
                <a:stCxn id="11" idx="4"/>
                <a:endCxn id="12" idx="0"/>
              </p:cNvCxnSpPr>
              <p:nvPr/>
            </p:nvCxnSpPr>
            <p:spPr>
              <a:xfrm>
                <a:off x="21086599" y="12649885"/>
                <a:ext cx="0" cy="2296121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FA4F76C-872D-47F3-847A-542B006C296B}"/>
                  </a:ext>
                </a:extLst>
              </p:cNvPr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16938196" y="15913551"/>
                <a:ext cx="3140755" cy="40103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E44453F-0CD3-4607-9292-FC6BF649DD9D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6941087" y="11642237"/>
                <a:ext cx="3137864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921BCF-E6DB-4612-9071-39928EE77708}"/>
                  </a:ext>
                </a:extLst>
              </p:cNvPr>
              <p:cNvCxnSpPr>
                <a:cxnSpLocks/>
                <a:stCxn id="10" idx="5"/>
                <a:endCxn id="12" idx="1"/>
              </p:cNvCxnSpPr>
              <p:nvPr/>
            </p:nvCxnSpPr>
            <p:spPr>
              <a:xfrm>
                <a:off x="16645954" y="12354752"/>
                <a:ext cx="3728130" cy="2886387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9E9F4EC-A8D9-4927-B9F2-93C5548C3BC2}"/>
                  </a:ext>
                </a:extLst>
              </p:cNvPr>
              <p:cNvCxnSpPr>
                <a:cxnSpLocks/>
                <a:stCxn id="13" idx="7"/>
                <a:endCxn id="11" idx="3"/>
              </p:cNvCxnSpPr>
              <p:nvPr/>
            </p:nvCxnSpPr>
            <p:spPr>
              <a:xfrm flipV="1">
                <a:off x="16643063" y="12354752"/>
                <a:ext cx="3731021" cy="2846284"/>
              </a:xfrm>
              <a:prstGeom prst="straightConnector1">
                <a:avLst/>
              </a:prstGeom>
              <a:noFill/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7BF0C0F2-6786-4186-9F73-42ADE71AD528}"/>
                  </a:ext>
                </a:extLst>
              </p:cNvPr>
              <p:cNvCxnSpPr>
                <a:stCxn id="11" idx="1"/>
                <a:endCxn id="11" idx="7"/>
              </p:cNvCxnSpPr>
              <p:nvPr/>
            </p:nvCxnSpPr>
            <p:spPr>
              <a:xfrm rot="5400000" flipH="1" flipV="1">
                <a:off x="21086599" y="10217207"/>
                <a:ext cx="12700" cy="1425030"/>
              </a:xfrm>
              <a:prstGeom prst="curvedConnector3">
                <a:avLst>
                  <a:gd name="adj1" fmla="val 5743030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B9FF3FC5-F9CC-4B07-AB79-A736488B42C4}"/>
                  </a:ext>
                </a:extLst>
              </p:cNvPr>
              <p:cNvCxnSpPr>
                <a:cxnSpLocks/>
                <a:stCxn id="10" idx="1"/>
                <a:endCxn id="10" idx="7"/>
              </p:cNvCxnSpPr>
              <p:nvPr/>
            </p:nvCxnSpPr>
            <p:spPr>
              <a:xfrm rot="5400000" flipH="1" flipV="1">
                <a:off x="15933439" y="10217207"/>
                <a:ext cx="12700" cy="1425030"/>
              </a:xfrm>
              <a:prstGeom prst="curvedConnector3">
                <a:avLst>
                  <a:gd name="adj1" fmla="val 5843030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A0A3541E-67F6-4CBF-AF04-BB5F9AD93228}"/>
                  </a:ext>
                </a:extLst>
              </p:cNvPr>
              <p:cNvCxnSpPr>
                <a:cxnSpLocks/>
                <a:stCxn id="13" idx="3"/>
                <a:endCxn id="13" idx="5"/>
              </p:cNvCxnSpPr>
              <p:nvPr/>
            </p:nvCxnSpPr>
            <p:spPr>
              <a:xfrm rot="16200000" flipH="1">
                <a:off x="15930548" y="15913551"/>
                <a:ext cx="12700" cy="1425030"/>
              </a:xfrm>
              <a:prstGeom prst="curvedConnector3">
                <a:avLst>
                  <a:gd name="adj1" fmla="val 5723882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315D131F-1644-419A-B159-9F9B0C0B46D3}"/>
                  </a:ext>
                </a:extLst>
              </p:cNvPr>
              <p:cNvCxnSpPr>
                <a:cxnSpLocks/>
                <a:stCxn id="12" idx="3"/>
                <a:endCxn id="12" idx="5"/>
              </p:cNvCxnSpPr>
              <p:nvPr/>
            </p:nvCxnSpPr>
            <p:spPr>
              <a:xfrm rot="16200000" flipH="1">
                <a:off x="21086599" y="15953654"/>
                <a:ext cx="12700" cy="1425030"/>
              </a:xfrm>
              <a:prstGeom prst="curvedConnector3">
                <a:avLst>
                  <a:gd name="adj1" fmla="val 5323882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3" name="TextBox 486">
                <a:extLst>
                  <a:ext uri="{FF2B5EF4-FFF2-40B4-BE49-F238E27FC236}">
                    <a16:creationId xmlns:a16="http://schemas.microsoft.com/office/drawing/2014/main" id="{3BDA1F7C-DDA7-44C4-BA40-2560386170D8}"/>
                  </a:ext>
                </a:extLst>
              </p:cNvPr>
              <p:cNvSpPr txBox="1"/>
              <p:nvPr/>
            </p:nvSpPr>
            <p:spPr>
              <a:xfrm>
                <a:off x="16749141" y="10929346"/>
                <a:ext cx="3480551" cy="514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Network Link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8D26D8-AA8E-41EF-B868-A4FB3D5D305C}"/>
                </a:ext>
              </a:extLst>
            </p:cNvPr>
            <p:cNvSpPr/>
            <p:nvPr/>
          </p:nvSpPr>
          <p:spPr>
            <a:xfrm>
              <a:off x="12770451" y="8496502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325E7C-6FF6-4074-8288-02E18B711129}"/>
                </a:ext>
              </a:extLst>
            </p:cNvPr>
            <p:cNvSpPr/>
            <p:nvPr/>
          </p:nvSpPr>
          <p:spPr>
            <a:xfrm>
              <a:off x="17132669" y="8480111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5E69E9-8D15-4154-B5AB-D873887B32E1}"/>
                </a:ext>
              </a:extLst>
            </p:cNvPr>
            <p:cNvSpPr/>
            <p:nvPr/>
          </p:nvSpPr>
          <p:spPr>
            <a:xfrm>
              <a:off x="12770451" y="12120484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131FB70-8BA2-4B9B-9302-53361E2B5000}"/>
              </a:ext>
            </a:extLst>
          </p:cNvPr>
          <p:cNvSpPr txBox="1"/>
          <p:nvPr/>
        </p:nvSpPr>
        <p:spPr>
          <a:xfrm>
            <a:off x="802448" y="1570660"/>
            <a:ext cx="5489086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Goal</a:t>
            </a:r>
            <a:r>
              <a:rPr lang="en-US" dirty="0">
                <a:latin typeface="Helvetica Neue" panose="020B0604020202020204" charset="0"/>
              </a:rPr>
              <a:t>: Maximize pipeline throughput while satisfying the hard placement constraints and minimizing latency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B0604020202020204" charset="0"/>
              </a:rPr>
              <a:t>Placement can be reduced to a </a:t>
            </a:r>
            <a:r>
              <a:rPr lang="en-US" b="1" dirty="0">
                <a:latin typeface="Helvetica Neue" panose="020B0604020202020204" charset="0"/>
              </a:rPr>
              <a:t>minimization problem</a:t>
            </a:r>
            <a:r>
              <a:rPr lang="en-US" dirty="0">
                <a:latin typeface="Helvetica Neue" panose="020B0604020202020204" charset="0"/>
              </a:rPr>
              <a:t>: Find the shortest walk of length </a:t>
            </a:r>
            <a:r>
              <a:rPr lang="en-US" i="1" dirty="0">
                <a:latin typeface="Helvetica Neue" panose="020B0604020202020204" charset="0"/>
              </a:rPr>
              <a:t>k</a:t>
            </a:r>
            <a:r>
              <a:rPr lang="en-US" dirty="0">
                <a:latin typeface="Helvetica Neue" panose="020B0604020202020204" charset="0"/>
              </a:rPr>
              <a:t>, from node </a:t>
            </a:r>
            <a:r>
              <a:rPr lang="en-US" i="1" dirty="0">
                <a:latin typeface="Helvetica Neue" panose="020B0604020202020204" charset="0"/>
              </a:rPr>
              <a:t>s</a:t>
            </a:r>
            <a:r>
              <a:rPr lang="en-US" dirty="0">
                <a:latin typeface="Helvetica Neue" panose="020B0604020202020204" charset="0"/>
              </a:rPr>
              <a:t> to node </a:t>
            </a:r>
            <a:r>
              <a:rPr lang="en-US" i="1" dirty="0">
                <a:latin typeface="Helvetica Neue" panose="020B0604020202020204" charset="0"/>
              </a:rPr>
              <a:t>d</a:t>
            </a:r>
            <a:r>
              <a:rPr lang="en-US" dirty="0">
                <a:latin typeface="Helvetica Neue" panose="020B0604020202020204" charset="0"/>
              </a:rPr>
              <a:t>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Constraints</a:t>
            </a:r>
            <a:r>
              <a:rPr lang="en-US" dirty="0">
                <a:latin typeface="Helvetica Neue" panose="020B0604020202020204" charset="0"/>
              </a:rPr>
              <a:t>: </a:t>
            </a:r>
            <a:r>
              <a:rPr lang="en-US" i="1" dirty="0">
                <a:latin typeface="Helvetica Neue" panose="020B0604020202020204" charset="0"/>
              </a:rPr>
              <a:t>s</a:t>
            </a:r>
            <a:r>
              <a:rPr lang="en-US" dirty="0">
                <a:latin typeface="Helvetica Neue" panose="020B0604020202020204" charset="0"/>
              </a:rPr>
              <a:t>: First node of the pipeline, </a:t>
            </a:r>
            <a:r>
              <a:rPr lang="en-US" i="1" dirty="0">
                <a:latin typeface="Helvetica Neue" panose="020B0604020202020204" charset="0"/>
              </a:rPr>
              <a:t>d</a:t>
            </a:r>
            <a:r>
              <a:rPr lang="en-US" dirty="0">
                <a:latin typeface="Helvetica Neue" panose="020B0604020202020204" charset="0"/>
              </a:rPr>
              <a:t>: Last node of the pipeline, </a:t>
            </a:r>
            <a:r>
              <a:rPr lang="en-US" i="1" dirty="0">
                <a:latin typeface="Helvetica Neue" panose="020B0604020202020204" charset="0"/>
              </a:rPr>
              <a:t>k</a:t>
            </a:r>
            <a:r>
              <a:rPr lang="en-US" dirty="0">
                <a:latin typeface="Helvetica Neue" panose="020B0604020202020204" charset="0"/>
              </a:rPr>
              <a:t>: Number of operators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Parameters</a:t>
            </a:r>
            <a:r>
              <a:rPr lang="en-US" dirty="0">
                <a:latin typeface="Helvetica Neue" panose="020B0604020202020204" charset="0"/>
              </a:rPr>
              <a:t>: Worker CPU capacity, network throughput and latencies, Operator CPU requirements and message sizes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Solution</a:t>
            </a:r>
            <a:r>
              <a:rPr lang="en-US" dirty="0">
                <a:latin typeface="Helvetica Neue" panose="020B0604020202020204" charset="0"/>
              </a:rPr>
              <a:t>: Recursive algorithm to exhaustively evaluate all possible placements and pick the minimal cost path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3692B0-C608-4527-9C44-AAC628220A22}"/>
              </a:ext>
            </a:extLst>
          </p:cNvPr>
          <p:cNvGrpSpPr/>
          <p:nvPr/>
        </p:nvGrpSpPr>
        <p:grpSpPr>
          <a:xfrm>
            <a:off x="7070702" y="1517823"/>
            <a:ext cx="4606641" cy="1122665"/>
            <a:chOff x="7070702" y="929378"/>
            <a:chExt cx="4606641" cy="11226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A88CCA-BA2F-4CF7-BFFB-3A978610FAA5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26030" y="1294864"/>
              <a:ext cx="482285" cy="1716"/>
            </a:xfrm>
            <a:prstGeom prst="straightConnector1">
              <a:avLst/>
            </a:prstGeom>
            <a:noFill/>
            <a:ln w="123825" cap="flat" cmpd="sng" algn="ctr">
              <a:solidFill>
                <a:srgbClr val="E74C2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EDD7B8-C447-4C46-A4AE-3A7EC4A8DA50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9739286" y="1294864"/>
              <a:ext cx="519773" cy="0"/>
            </a:xfrm>
            <a:prstGeom prst="straightConnector1">
              <a:avLst/>
            </a:prstGeom>
            <a:noFill/>
            <a:ln w="123825" cap="flat" cmpd="sng" algn="ctr">
              <a:solidFill>
                <a:srgbClr val="E74C2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CF9FE9-02A1-4F07-8473-09F79A984A7D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171708" y="1296579"/>
              <a:ext cx="623351" cy="1"/>
            </a:xfrm>
            <a:prstGeom prst="straightConnector1">
              <a:avLst/>
            </a:prstGeom>
            <a:noFill/>
            <a:ln w="1238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Box 314">
              <a:extLst>
                <a:ext uri="{FF2B5EF4-FFF2-40B4-BE49-F238E27FC236}">
                  <a16:creationId xmlns:a16="http://schemas.microsoft.com/office/drawing/2014/main" id="{3181199C-0659-481E-A05D-34A4AF434BBB}"/>
                </a:ext>
              </a:extLst>
            </p:cNvPr>
            <p:cNvSpPr txBox="1"/>
            <p:nvPr/>
          </p:nvSpPr>
          <p:spPr>
            <a:xfrm>
              <a:off x="7070702" y="1396026"/>
              <a:ext cx="6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1050" kern="1200" dirty="0">
                  <a:solidFill>
                    <a:srgbClr val="A5A5A5">
                      <a:lumMod val="50000"/>
                    </a:srgbClr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Sensor Data</a:t>
              </a:r>
            </a:p>
          </p:txBody>
        </p:sp>
        <p:sp>
          <p:nvSpPr>
            <p:cNvPr id="38" name="TextBox 315">
              <a:extLst>
                <a:ext uri="{FF2B5EF4-FFF2-40B4-BE49-F238E27FC236}">
                  <a16:creationId xmlns:a16="http://schemas.microsoft.com/office/drawing/2014/main" id="{76585200-7789-4DC4-A662-00F9E9EA3529}"/>
                </a:ext>
              </a:extLst>
            </p:cNvPr>
            <p:cNvSpPr txBox="1"/>
            <p:nvPr/>
          </p:nvSpPr>
          <p:spPr>
            <a:xfrm>
              <a:off x="8421328" y="1478054"/>
              <a:ext cx="65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Network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Cost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EED32C-3F40-4DAC-9829-25BA0606B2D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10990031" y="1294864"/>
              <a:ext cx="486783" cy="0"/>
            </a:xfrm>
            <a:prstGeom prst="straightConnector1">
              <a:avLst/>
            </a:prstGeom>
            <a:noFill/>
            <a:ln w="1238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17">
              <a:extLst>
                <a:ext uri="{FF2B5EF4-FFF2-40B4-BE49-F238E27FC236}">
                  <a16:creationId xmlns:a16="http://schemas.microsoft.com/office/drawing/2014/main" id="{CC648F63-EDC3-4398-BDF9-679F09A6E0AA}"/>
                </a:ext>
              </a:extLst>
            </p:cNvPr>
            <p:cNvSpPr txBox="1"/>
            <p:nvPr/>
          </p:nvSpPr>
          <p:spPr>
            <a:xfrm>
              <a:off x="11023143" y="1394361"/>
              <a:ext cx="6542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1100" kern="1200" dirty="0">
                  <a:solidFill>
                    <a:prstClr val="black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Result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60808A-1D60-4052-900B-F9ACA78F8EF6}"/>
                </a:ext>
              </a:extLst>
            </p:cNvPr>
            <p:cNvSpPr/>
            <p:nvPr/>
          </p:nvSpPr>
          <p:spPr>
            <a:xfrm>
              <a:off x="7795059" y="931094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D05ABB-3F9A-4787-BE06-48844FA95622}"/>
                </a:ext>
              </a:extLst>
            </p:cNvPr>
            <p:cNvSpPr/>
            <p:nvPr/>
          </p:nvSpPr>
          <p:spPr>
            <a:xfrm>
              <a:off x="9008315" y="929378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783E48-9E72-4DB7-A5FD-061E8CB4C142}"/>
                </a:ext>
              </a:extLst>
            </p:cNvPr>
            <p:cNvSpPr/>
            <p:nvPr/>
          </p:nvSpPr>
          <p:spPr>
            <a:xfrm>
              <a:off x="10259059" y="929378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Op2</a:t>
              </a:r>
            </a:p>
          </p:txBody>
        </p:sp>
        <p:sp>
          <p:nvSpPr>
            <p:cNvPr id="46" name="TextBox 315">
              <a:extLst>
                <a:ext uri="{FF2B5EF4-FFF2-40B4-BE49-F238E27FC236}">
                  <a16:creationId xmlns:a16="http://schemas.microsoft.com/office/drawing/2014/main" id="{324570DE-D4C6-4C60-8FE6-21D4D4139482}"/>
                </a:ext>
              </a:extLst>
            </p:cNvPr>
            <p:cNvSpPr txBox="1"/>
            <p:nvPr/>
          </p:nvSpPr>
          <p:spPr>
            <a:xfrm>
              <a:off x="7790124" y="1682711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  <p:sp>
          <p:nvSpPr>
            <p:cNvPr id="47" name="TextBox 315">
              <a:extLst>
                <a:ext uri="{FF2B5EF4-FFF2-40B4-BE49-F238E27FC236}">
                  <a16:creationId xmlns:a16="http://schemas.microsoft.com/office/drawing/2014/main" id="{6E8D0A55-2567-44A8-B046-069D5ED83243}"/>
                </a:ext>
              </a:extLst>
            </p:cNvPr>
            <p:cNvSpPr txBox="1"/>
            <p:nvPr/>
          </p:nvSpPr>
          <p:spPr>
            <a:xfrm>
              <a:off x="9676731" y="1471547"/>
              <a:ext cx="65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Network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Cost</a:t>
              </a:r>
            </a:p>
          </p:txBody>
        </p:sp>
        <p:sp>
          <p:nvSpPr>
            <p:cNvPr id="48" name="TextBox 315">
              <a:extLst>
                <a:ext uri="{FF2B5EF4-FFF2-40B4-BE49-F238E27FC236}">
                  <a16:creationId xmlns:a16="http://schemas.microsoft.com/office/drawing/2014/main" id="{B8ECF117-6DFA-46C6-883D-5242D010E6AC}"/>
                </a:ext>
              </a:extLst>
            </p:cNvPr>
            <p:cNvSpPr txBox="1"/>
            <p:nvPr/>
          </p:nvSpPr>
          <p:spPr>
            <a:xfrm>
              <a:off x="9017632" y="1674705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  <p:sp>
          <p:nvSpPr>
            <p:cNvPr id="49" name="TextBox 315">
              <a:extLst>
                <a:ext uri="{FF2B5EF4-FFF2-40B4-BE49-F238E27FC236}">
                  <a16:creationId xmlns:a16="http://schemas.microsoft.com/office/drawing/2014/main" id="{B837056F-C211-4725-9B93-34AEEEC130ED}"/>
                </a:ext>
              </a:extLst>
            </p:cNvPr>
            <p:cNvSpPr txBox="1"/>
            <p:nvPr/>
          </p:nvSpPr>
          <p:spPr>
            <a:xfrm>
              <a:off x="10265493" y="1659057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82869-CE96-4999-BBF4-B19BF86DC178}"/>
              </a:ext>
            </a:extLst>
          </p:cNvPr>
          <p:cNvSpPr txBox="1"/>
          <p:nvPr/>
        </p:nvSpPr>
        <p:spPr>
          <a:xfrm>
            <a:off x="7603370" y="2563456"/>
            <a:ext cx="349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Pipeline Operators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588F8-CEEB-4589-83A0-4CBFB3B6C501}"/>
              </a:ext>
            </a:extLst>
          </p:cNvPr>
          <p:cNvSpPr txBox="1"/>
          <p:nvPr/>
        </p:nvSpPr>
        <p:spPr>
          <a:xfrm>
            <a:off x="7626252" y="6432670"/>
            <a:ext cx="349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Network Overview</a:t>
            </a:r>
          </a:p>
        </p:txBody>
      </p:sp>
    </p:spTree>
    <p:extLst>
      <p:ext uri="{BB962C8B-B14F-4D97-AF65-F5344CB8AC3E}">
        <p14:creationId xmlns:p14="http://schemas.microsoft.com/office/powerpoint/2010/main" val="369731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FE64-2A95-4A31-A4C3-8CDAF2BB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6FED-C20E-4521-B21C-9260059D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Supports linear dataflow graphs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Trees, DAGs coming soon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Supports stateless operators</a:t>
            </a:r>
          </a:p>
          <a:p>
            <a:pPr>
              <a:lnSpc>
                <a:spcPct val="150000"/>
              </a:lnSpc>
            </a:pPr>
            <a:r>
              <a:rPr lang="en-US" dirty="0"/>
              <a:t>We’re still developing Nomad and would love to hear your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Feel free to file issues at </a:t>
            </a:r>
            <a:r>
              <a:rPr lang="en-US" dirty="0">
                <a:hlinkClick r:id="rId2"/>
              </a:rPr>
              <a:t>https://github.com/romilbhardwaj/nomad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Or send an email to </a:t>
            </a:r>
            <a:r>
              <a:rPr lang="en-US" dirty="0">
                <a:hlinkClick r:id="rId3"/>
              </a:rPr>
              <a:t>romilb@eecs.berkeley.edu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3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390</Words>
  <Application>Microsoft Office PowerPoint</Application>
  <PresentationFormat>Widescreen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Helvetica Neue</vt:lpstr>
      <vt:lpstr>Roboto</vt:lpstr>
      <vt:lpstr>Office Theme</vt:lpstr>
      <vt:lpstr>Nomad Tutorial</vt:lpstr>
      <vt:lpstr>IoT Applications</vt:lpstr>
      <vt:lpstr>IoT Application Deployments</vt:lpstr>
      <vt:lpstr>But the Infrastructure is diverse</vt:lpstr>
      <vt:lpstr>Introducing Nomad</vt:lpstr>
      <vt:lpstr>What Nomad can do for you</vt:lpstr>
      <vt:lpstr>Nomad Programming Model</vt:lpstr>
      <vt:lpstr>Infrastructure Aware Scheduling</vt:lpstr>
      <vt:lpstr>Notes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Bootcamp</dc:title>
  <dc:creator>Romil Bhardwaj</dc:creator>
  <cp:lastModifiedBy>Romil Bhardwaj</cp:lastModifiedBy>
  <cp:revision>65</cp:revision>
  <dcterms:created xsi:type="dcterms:W3CDTF">2019-02-26T04:21:12Z</dcterms:created>
  <dcterms:modified xsi:type="dcterms:W3CDTF">2019-03-12T00:39:23Z</dcterms:modified>
</cp:coreProperties>
</file>