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4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4"/>
    <p:restoredTop sz="96327"/>
  </p:normalViewPr>
  <p:slideViewPr>
    <p:cSldViewPr snapToGrid="0">
      <p:cViewPr varScale="1">
        <p:scale>
          <a:sx n="125" d="100"/>
          <a:sy n="125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616-2F55-D049-A977-E1F22E410C85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7F71-9233-4C43-AA86-41575652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Combined, these systems improve the resource-efficiency of ML workloads, allowing us to do more ML with fewer GPUs.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884B6-1ACE-4607-A3C9-B27E07ACA9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C7F4-5CE3-70A4-20FC-774C675E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0E55-A74C-B684-2C1F-A223D7EAC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F32B-C1FA-9625-EB33-33F89979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C085-7BE7-0F9B-C344-E68AC05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B99-5C94-389B-6BD6-0C5AA2C8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4FB3-31C1-0EBC-82CD-F16C8305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6403-E38E-8A79-08D4-13A379F9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917C-12E9-C5C2-3AA4-E2009587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D994-2AE7-634B-2587-7DBAFBC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DF86-2D49-B3FF-85C2-372CA1E2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18A15-6B79-B1AE-31DF-48C3B2857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F98C4-79AA-CE2F-4A9F-26253C91B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E30-9EB2-2ACB-5985-7B324AC8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5756-28EF-964A-B0E4-71D795FA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7443-6DFF-972A-CC04-42988262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5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64BD-8796-FDF2-43C4-7FCA4F43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F9B8-9665-7883-DD30-DA5A4C7C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F855-4F97-CEE2-34AE-9208346C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0F97-1D08-6C5D-68EE-17A16F81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5855-6F31-E0BE-62D6-6BD9CA06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4128-A04F-A22D-0712-8F7FF59F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8C1E-6998-FF61-F16A-6B8DCC68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46A8-B23C-68BD-C8AF-34BF134B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F18C-6C37-FB2A-2221-9AB417B4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E0AA-3B97-CC93-89ED-087CCAE4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D93-3E1D-5285-ABDD-E394757E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95FA-924B-3B9F-2230-015882D94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A2C6C-87BD-4EBD-763F-02CEF1DE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B72B-E4F7-CF49-9251-998DC234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866F7-F2CA-2FAE-716B-2E5854C8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49F1-B0D7-BFFC-DAC6-E9A0C895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3D62-EC2D-3ABC-F1DD-E132B0EA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C1AE1-84C8-0816-5744-A6DAA727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45D9A-4134-D634-A408-8355EB17D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F9D22-FCD6-7C28-C250-323F2B610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C2920-9AE3-DB56-6E8A-A7366511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6A579-C3DB-90B4-0412-33E203EF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399BE-2BED-A58C-660A-BA8BB9E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66FC5-5083-4883-4E45-E515FE8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A79C-4BBA-84DA-362D-A2DFB234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64C56-A7E0-3DF0-2D2F-5E95719B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D3BAF-7F41-DA39-C9F5-3A61F648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5C1CD-76F2-A0AE-4C1F-CBBC8EF8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786CD-184D-4031-C325-FF104961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2A735-91EA-7D69-2829-7431D53A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4F251-94AA-15B6-253D-337A7366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890E-D0A1-5112-19EF-9C8BB7D5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0042-89C0-A17C-58D7-24301CE0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35D5-0DAB-D46D-617C-7A46E1C95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1A92-14D5-CC99-6433-2011D9DB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ACBB6-1EAB-493B-E521-A39E63B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165AD-BE69-2FBF-F607-84AF453E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CFF7-5104-1DFC-87B1-3B80EE38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98A14-3A30-4F00-442E-79E14903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5AF7-E4E2-EEBE-E35B-FE344EC4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BC54E-421F-6A16-7B37-31DD9369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96595-5EB4-8D93-A1F8-E8D406A8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B812F-2A2A-07E3-A115-7E12FA71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237CF-FFF0-6D71-ECE5-72F978B6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348A-3B93-C0C3-79DC-AFE61ECE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9ED5-3DF3-5320-918E-EF4D7EA44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9FBA-7AE3-3F46-B6E1-B118769A2123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6B3E-C1D2-9AA4-EC72-41C8676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0B4C-39CB-1ED6-084A-545516F82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A8A6-D2F5-6D4A-AAE4-AC3ADE8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DA995-0F74-D808-C8D9-17E4EBFFEF33}"/>
              </a:ext>
            </a:extLst>
          </p:cNvPr>
          <p:cNvCxnSpPr>
            <a:cxnSpLocks/>
          </p:cNvCxnSpPr>
          <p:nvPr/>
        </p:nvCxnSpPr>
        <p:spPr>
          <a:xfrm>
            <a:off x="1162113" y="4858489"/>
            <a:ext cx="8764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3F517B7-9923-1E94-636E-3A9E4CDB699F}"/>
              </a:ext>
            </a:extLst>
          </p:cNvPr>
          <p:cNvSpPr/>
          <p:nvPr/>
        </p:nvSpPr>
        <p:spPr>
          <a:xfrm>
            <a:off x="1378142" y="1752120"/>
            <a:ext cx="4024455" cy="1281255"/>
          </a:xfrm>
          <a:prstGeom prst="roundRect">
            <a:avLst>
              <a:gd name="adj" fmla="val 34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774AA2-0E35-21B8-3D59-2501440B0ED1}"/>
              </a:ext>
            </a:extLst>
          </p:cNvPr>
          <p:cNvSpPr/>
          <p:nvPr/>
        </p:nvSpPr>
        <p:spPr>
          <a:xfrm>
            <a:off x="1378142" y="3192915"/>
            <a:ext cx="4024455" cy="3298004"/>
          </a:xfrm>
          <a:prstGeom prst="roundRect">
            <a:avLst>
              <a:gd name="adj" fmla="val 341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E15AD3-43B6-E065-C11C-BA872C669DF0}"/>
              </a:ext>
            </a:extLst>
          </p:cNvPr>
          <p:cNvSpPr/>
          <p:nvPr/>
        </p:nvSpPr>
        <p:spPr>
          <a:xfrm>
            <a:off x="1629928" y="3341376"/>
            <a:ext cx="3536768" cy="1368502"/>
          </a:xfrm>
          <a:prstGeom prst="roundRect">
            <a:avLst>
              <a:gd name="adj" fmla="val 34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C35B6-4F0E-05B1-2009-0D278E9201D2}"/>
              </a:ext>
            </a:extLst>
          </p:cNvPr>
          <p:cNvSpPr txBox="1"/>
          <p:nvPr/>
        </p:nvSpPr>
        <p:spPr>
          <a:xfrm>
            <a:off x="1949514" y="1824453"/>
            <a:ext cx="289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Lato" panose="020F0502020204030203" pitchFamily="34" charset="77"/>
              </a:rPr>
              <a:t>Job Orchestrator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858159-EE8F-467A-BF41-6CC18B43BA97}"/>
              </a:ext>
            </a:extLst>
          </p:cNvPr>
          <p:cNvGrpSpPr/>
          <p:nvPr/>
        </p:nvGrpSpPr>
        <p:grpSpPr>
          <a:xfrm>
            <a:off x="5649264" y="1938662"/>
            <a:ext cx="4383516" cy="982336"/>
            <a:chOff x="5892742" y="2508219"/>
            <a:chExt cx="4383516" cy="9823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765A11-4005-BE2C-C5C5-866C412A6D3B}"/>
                </a:ext>
              </a:extLst>
            </p:cNvPr>
            <p:cNvSpPr txBox="1"/>
            <p:nvPr/>
          </p:nvSpPr>
          <p:spPr>
            <a:xfrm>
              <a:off x="6455554" y="2508219"/>
              <a:ext cx="325789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Lato" panose="020F0502020204030203" pitchFamily="34" charset="77"/>
                </a:rPr>
                <a:t>ESCHER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A9463A-1930-5FEF-A4F8-72C2A2374321}"/>
                </a:ext>
              </a:extLst>
            </p:cNvPr>
            <p:cNvSpPr txBox="1"/>
            <p:nvPr/>
          </p:nvSpPr>
          <p:spPr>
            <a:xfrm>
              <a:off x="5892742" y="2967335"/>
              <a:ext cx="43835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Lato" panose="020F0502020204030203" pitchFamily="34" charset="77"/>
                </a:rPr>
                <a:t>Scheduling primitives to maximize performance by providing scheduling flexibility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8DBE2D-BC46-011B-217F-6053701B62E0}"/>
              </a:ext>
            </a:extLst>
          </p:cNvPr>
          <p:cNvGrpSpPr/>
          <p:nvPr/>
        </p:nvGrpSpPr>
        <p:grpSpPr>
          <a:xfrm>
            <a:off x="6150162" y="3585826"/>
            <a:ext cx="3444056" cy="1043891"/>
            <a:chOff x="6362472" y="4156373"/>
            <a:chExt cx="3444056" cy="10438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1D0836-8191-E4D5-035D-077E4B2E4285}"/>
                </a:ext>
              </a:extLst>
            </p:cNvPr>
            <p:cNvSpPr txBox="1"/>
            <p:nvPr/>
          </p:nvSpPr>
          <p:spPr>
            <a:xfrm>
              <a:off x="6455554" y="4156373"/>
              <a:ext cx="325789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Lato" panose="020F0502020204030203" pitchFamily="34" charset="77"/>
                </a:rPr>
                <a:t>Cilantro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1BE55A-ACA3-9D3E-E7E3-099CBB4E60FF}"/>
                </a:ext>
              </a:extLst>
            </p:cNvPr>
            <p:cNvSpPr txBox="1"/>
            <p:nvPr/>
          </p:nvSpPr>
          <p:spPr>
            <a:xfrm>
              <a:off x="6362472" y="4615489"/>
              <a:ext cx="34440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Use ML to efficiently allocate cluster resources to meet SLAs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144802-37E1-F6A8-97C9-6CE0414ADF30}"/>
              </a:ext>
            </a:extLst>
          </p:cNvPr>
          <p:cNvGrpSpPr/>
          <p:nvPr/>
        </p:nvGrpSpPr>
        <p:grpSpPr>
          <a:xfrm>
            <a:off x="6150162" y="5283313"/>
            <a:ext cx="3444056" cy="1043891"/>
            <a:chOff x="10171546" y="5570138"/>
            <a:chExt cx="3444056" cy="10438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4AE96-2C2C-36C1-D318-EB96D71E8367}"/>
                </a:ext>
              </a:extLst>
            </p:cNvPr>
            <p:cNvSpPr txBox="1"/>
            <p:nvPr/>
          </p:nvSpPr>
          <p:spPr>
            <a:xfrm>
              <a:off x="10264628" y="5570138"/>
              <a:ext cx="325789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  <a:latin typeface="Lato" panose="020F0502020204030203" pitchFamily="34" charset="77"/>
                </a:rPr>
                <a:t>Ekya</a:t>
              </a:r>
              <a:endParaRPr lang="en-US" sz="2400" b="1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4AFE03-44AE-8019-0470-E59DA5732D56}"/>
                </a:ext>
              </a:extLst>
            </p:cNvPr>
            <p:cNvSpPr txBox="1"/>
            <p:nvPr/>
          </p:nvSpPr>
          <p:spPr>
            <a:xfrm>
              <a:off x="10171546" y="6029254"/>
              <a:ext cx="34440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Efficient continuous learning on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resource-constrained nodes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6C1697-0A19-1536-7FEF-A157A424FEA5}"/>
              </a:ext>
            </a:extLst>
          </p:cNvPr>
          <p:cNvSpPr txBox="1"/>
          <p:nvPr/>
        </p:nvSpPr>
        <p:spPr>
          <a:xfrm>
            <a:off x="2202942" y="3461837"/>
            <a:ext cx="25351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Lato" panose="020F0502020204030203" pitchFamily="34" charset="77"/>
              </a:rPr>
              <a:t>Cluster Manager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98A30B4-D366-925E-E833-F84401BC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96" y="4038419"/>
            <a:ext cx="564449" cy="5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B341A26-8B84-29FA-6256-F2331F7C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06" y="2332061"/>
            <a:ext cx="890394" cy="46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24A9316-441E-907D-CA7A-304BFB2D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766" y="5472944"/>
            <a:ext cx="359524" cy="3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4114B-BCD5-CAB8-1B92-0636D3FF78E8}"/>
              </a:ext>
            </a:extLst>
          </p:cNvPr>
          <p:cNvGrpSpPr/>
          <p:nvPr/>
        </p:nvGrpSpPr>
        <p:grpSpPr>
          <a:xfrm>
            <a:off x="4949005" y="5800970"/>
            <a:ext cx="278118" cy="71412"/>
            <a:chOff x="7361243" y="5631178"/>
            <a:chExt cx="278118" cy="7141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0F85C4-A605-F3C6-723E-6EC398FA2805}"/>
                </a:ext>
              </a:extLst>
            </p:cNvPr>
            <p:cNvSpPr/>
            <p:nvPr/>
          </p:nvSpPr>
          <p:spPr>
            <a:xfrm>
              <a:off x="7361243" y="5631178"/>
              <a:ext cx="71412" cy="714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C7EE18-A996-9487-6928-B6A0ADA7A602}"/>
                </a:ext>
              </a:extLst>
            </p:cNvPr>
            <p:cNvSpPr/>
            <p:nvPr/>
          </p:nvSpPr>
          <p:spPr>
            <a:xfrm>
              <a:off x="7467026" y="5631178"/>
              <a:ext cx="71412" cy="714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9E1C77-EC14-CCE3-9008-7379145EA1B0}"/>
                </a:ext>
              </a:extLst>
            </p:cNvPr>
            <p:cNvSpPr/>
            <p:nvPr/>
          </p:nvSpPr>
          <p:spPr>
            <a:xfrm>
              <a:off x="7567949" y="5631178"/>
              <a:ext cx="71412" cy="714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E948D5-15AF-B0C0-EA7E-9ABA66606CC9}"/>
              </a:ext>
            </a:extLst>
          </p:cNvPr>
          <p:cNvCxnSpPr>
            <a:cxnSpLocks/>
          </p:cNvCxnSpPr>
          <p:nvPr/>
        </p:nvCxnSpPr>
        <p:spPr>
          <a:xfrm>
            <a:off x="1162113" y="3113144"/>
            <a:ext cx="8764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520040-D657-97B7-DB9E-3200A514B9F1}"/>
              </a:ext>
            </a:extLst>
          </p:cNvPr>
          <p:cNvGrpSpPr/>
          <p:nvPr/>
        </p:nvGrpSpPr>
        <p:grpSpPr>
          <a:xfrm>
            <a:off x="1593309" y="5334062"/>
            <a:ext cx="917704" cy="1047611"/>
            <a:chOff x="4216259" y="5334062"/>
            <a:chExt cx="917704" cy="104761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A4DA0A1-EDC4-3468-A4EC-6FCF90B409C4}"/>
                </a:ext>
              </a:extLst>
            </p:cNvPr>
            <p:cNvSpPr/>
            <p:nvPr/>
          </p:nvSpPr>
          <p:spPr>
            <a:xfrm>
              <a:off x="4304474" y="5929595"/>
              <a:ext cx="742802" cy="362589"/>
            </a:xfrm>
            <a:prstGeom prst="roundRect">
              <a:avLst>
                <a:gd name="adj" fmla="val 341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GPUs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9404B3A-545E-FA99-8884-8FB0D06AB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333" y="5433968"/>
              <a:ext cx="321556" cy="389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54E14CE-CEAC-3702-EB08-2E4F8885BF5C}"/>
                </a:ext>
              </a:extLst>
            </p:cNvPr>
            <p:cNvSpPr/>
            <p:nvPr/>
          </p:nvSpPr>
          <p:spPr>
            <a:xfrm>
              <a:off x="4216259" y="5334062"/>
              <a:ext cx="917704" cy="1047611"/>
            </a:xfrm>
            <a:prstGeom prst="roundRect">
              <a:avLst>
                <a:gd name="adj" fmla="val 341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F0D51D-6378-043A-D914-15D1F0D53109}"/>
              </a:ext>
            </a:extLst>
          </p:cNvPr>
          <p:cNvSpPr txBox="1"/>
          <p:nvPr/>
        </p:nvSpPr>
        <p:spPr>
          <a:xfrm>
            <a:off x="2151713" y="4883203"/>
            <a:ext cx="25351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Lato" panose="020F0502020204030203" pitchFamily="34" charset="77"/>
              </a:rPr>
              <a:t>ML Applications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CCE904-8558-EE16-F94B-BC445E326099}"/>
              </a:ext>
            </a:extLst>
          </p:cNvPr>
          <p:cNvGrpSpPr/>
          <p:nvPr/>
        </p:nvGrpSpPr>
        <p:grpSpPr>
          <a:xfrm>
            <a:off x="2722957" y="5337096"/>
            <a:ext cx="917704" cy="1047611"/>
            <a:chOff x="4216259" y="5334062"/>
            <a:chExt cx="917704" cy="104761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92A5539-AD95-C668-D743-72AE25C6755C}"/>
                </a:ext>
              </a:extLst>
            </p:cNvPr>
            <p:cNvSpPr/>
            <p:nvPr/>
          </p:nvSpPr>
          <p:spPr>
            <a:xfrm>
              <a:off x="4304474" y="5929595"/>
              <a:ext cx="742802" cy="362589"/>
            </a:xfrm>
            <a:prstGeom prst="roundRect">
              <a:avLst>
                <a:gd name="adj" fmla="val 341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GPUs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B03000-9BA1-0B3F-8FAE-E2B4E1C4EEEB}"/>
                </a:ext>
              </a:extLst>
            </p:cNvPr>
            <p:cNvSpPr/>
            <p:nvPr/>
          </p:nvSpPr>
          <p:spPr>
            <a:xfrm>
              <a:off x="4216259" y="5334062"/>
              <a:ext cx="917704" cy="1047611"/>
            </a:xfrm>
            <a:prstGeom prst="roundRect">
              <a:avLst>
                <a:gd name="adj" fmla="val 341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27F9CAE-44DA-D627-31A2-C1B4D379E902}"/>
              </a:ext>
            </a:extLst>
          </p:cNvPr>
          <p:cNvGrpSpPr/>
          <p:nvPr/>
        </p:nvGrpSpPr>
        <p:grpSpPr>
          <a:xfrm>
            <a:off x="3855828" y="5343064"/>
            <a:ext cx="917704" cy="1047611"/>
            <a:chOff x="4216259" y="5334062"/>
            <a:chExt cx="917704" cy="104761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CF480EF1-FB11-1501-4FF8-D9F86BAC3DB8}"/>
                </a:ext>
              </a:extLst>
            </p:cNvPr>
            <p:cNvSpPr/>
            <p:nvPr/>
          </p:nvSpPr>
          <p:spPr>
            <a:xfrm>
              <a:off x="4304474" y="5929595"/>
              <a:ext cx="742802" cy="362589"/>
            </a:xfrm>
            <a:prstGeom prst="roundRect">
              <a:avLst>
                <a:gd name="adj" fmla="val 341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GPUs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572161-6DF2-93BA-AF28-35EE8C90914A}"/>
                </a:ext>
              </a:extLst>
            </p:cNvPr>
            <p:cNvSpPr/>
            <p:nvPr/>
          </p:nvSpPr>
          <p:spPr>
            <a:xfrm>
              <a:off x="4216259" y="5334062"/>
              <a:ext cx="917704" cy="1047611"/>
            </a:xfrm>
            <a:prstGeom prst="roundRect">
              <a:avLst>
                <a:gd name="adj" fmla="val 341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pic>
        <p:nvPicPr>
          <p:cNvPr id="50" name="Picture 10">
            <a:extLst>
              <a:ext uri="{FF2B5EF4-FFF2-40B4-BE49-F238E27FC236}">
                <a16:creationId xmlns:a16="http://schemas.microsoft.com/office/drawing/2014/main" id="{AFAEBE08-5774-C4C9-877B-F9B6496D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10" y="5415014"/>
            <a:ext cx="394430" cy="4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F69A049E-FC58-2373-F406-9FC9A8B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63" y="2374446"/>
            <a:ext cx="1059906" cy="4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Cisco Announces Kubeflow Starter Pack - Cisco Blogs">
            <a:extLst>
              <a:ext uri="{FF2B5EF4-FFF2-40B4-BE49-F238E27FC236}">
                <a16:creationId xmlns:a16="http://schemas.microsoft.com/office/drawing/2014/main" id="{73841879-A817-66C0-F22D-C6DB67933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84" y="2177566"/>
            <a:ext cx="744042" cy="7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ray-logo - Software Engineering Daily">
            <a:extLst>
              <a:ext uri="{FF2B5EF4-FFF2-40B4-BE49-F238E27FC236}">
                <a16:creationId xmlns:a16="http://schemas.microsoft.com/office/drawing/2014/main" id="{E1DE81C5-2914-7EE7-1F9D-1348D0A8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39" y="4000545"/>
            <a:ext cx="1194324" cy="59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Introduction to Kubernetes | Snorkel AI">
            <a:extLst>
              <a:ext uri="{FF2B5EF4-FFF2-40B4-BE49-F238E27FC236}">
                <a16:creationId xmlns:a16="http://schemas.microsoft.com/office/drawing/2014/main" id="{901D1596-EFC7-2C12-BD5A-67834980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0" y="3992441"/>
            <a:ext cx="1111559" cy="56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8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59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– Increase Resource Efficiency</dc:title>
  <dc:creator>Romil Bhardwaj</dc:creator>
  <cp:lastModifiedBy>Romil Bhardwaj</cp:lastModifiedBy>
  <cp:revision>6</cp:revision>
  <dcterms:created xsi:type="dcterms:W3CDTF">2023-11-24T10:11:20Z</dcterms:created>
  <dcterms:modified xsi:type="dcterms:W3CDTF">2023-11-24T12:26:28Z</dcterms:modified>
</cp:coreProperties>
</file>