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9" r:id="rId4"/>
    <p:sldId id="261" r:id="rId5"/>
    <p:sldId id="262" r:id="rId6"/>
    <p:sldId id="274" r:id="rId7"/>
    <p:sldId id="264" r:id="rId8"/>
    <p:sldId id="267" r:id="rId9"/>
    <p:sldId id="271" r:id="rId10"/>
    <p:sldId id="272" r:id="rId11"/>
    <p:sldId id="273"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5146" autoAdjust="0"/>
  </p:normalViewPr>
  <p:slideViewPr>
    <p:cSldViewPr snapToGrid="0" snapToObjects="1">
      <p:cViewPr>
        <p:scale>
          <a:sx n="110" d="100"/>
          <a:sy n="110" d="100"/>
        </p:scale>
        <p:origin x="624" y="197"/>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887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9830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04175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1697355"/>
            <a:ext cx="5029200" cy="914400"/>
          </a:xfrm>
          <a:prstGeom prst="rect">
            <a:avLst/>
          </a:prstGeom>
          <a:noFill/>
          <a:ln/>
        </p:spPr>
        <p:txBody>
          <a:bodyPr wrap="square" rtlCol="0" anchor="t"/>
          <a:lstStyle/>
          <a:p>
            <a:pPr marL="0" indent="0" algn="l">
              <a:buNone/>
            </a:pPr>
            <a:r>
              <a:rPr lang="en-US" sz="3000" b="1" dirty="0">
                <a:solidFill>
                  <a:srgbClr val="FFFFFF"/>
                </a:solidFill>
                <a:latin typeface="Plus Jakarta Sans" pitchFamily="34" charset="0"/>
                <a:ea typeface="Plus Jakarta Sans" pitchFamily="34" charset="-122"/>
                <a:cs typeface="Plus Jakarta Sans" pitchFamily="34" charset="-120"/>
              </a:rPr>
              <a:t>Mastering Massive Point Clouds: Decompression &amp; Rasterization</a:t>
            </a:r>
            <a:endParaRPr lang="en-US" sz="3000" dirty="0"/>
          </a:p>
        </p:txBody>
      </p:sp>
      <p:sp>
        <p:nvSpPr>
          <p:cNvPr id="3" name="Text 1"/>
          <p:cNvSpPr/>
          <p:nvPr/>
        </p:nvSpPr>
        <p:spPr>
          <a:xfrm>
            <a:off x="457200" y="3086100"/>
            <a:ext cx="5029200" cy="731520"/>
          </a:xfrm>
          <a:prstGeom prst="rect">
            <a:avLst/>
          </a:prstGeom>
          <a:noFill/>
          <a:ln/>
        </p:spPr>
        <p:txBody>
          <a:bodyPr wrap="square" rtlCol="0" anchor="t"/>
          <a:lstStyle/>
          <a:p>
            <a:pPr marL="0" indent="0" algn="l">
              <a:buNone/>
            </a:pPr>
            <a:r>
              <a:rPr lang="en-US" sz="1300" dirty="0">
                <a:solidFill>
                  <a:srgbClr val="FFFFFF"/>
                </a:solidFill>
                <a:latin typeface="Plus Jakarta Sans" pitchFamily="34" charset="0"/>
                <a:ea typeface="Plus Jakarta Sans" pitchFamily="34" charset="-122"/>
              </a:rPr>
              <a:t>Innovative Techniques </a:t>
            </a:r>
            <a:r>
              <a:rPr lang="en-US" sz="1300" dirty="0">
                <a:solidFill>
                  <a:srgbClr val="FFFFFF"/>
                </a:solidFill>
                <a:latin typeface="Plus Jakarta Sans" pitchFamily="34" charset="0"/>
                <a:ea typeface="Plus Jakarta Sans" pitchFamily="34" charset="-122"/>
                <a:cs typeface="Plus Jakarta Sans" pitchFamily="34" charset="-120"/>
              </a:rPr>
              <a:t>for Real-Time Data Visualization and Processing</a:t>
            </a:r>
            <a:endParaRPr lang="en-US" sz="1300" dirty="0"/>
          </a:p>
        </p:txBody>
      </p:sp>
      <p:sp>
        <p:nvSpPr>
          <p:cNvPr id="6" name="TextBox 5">
            <a:extLst>
              <a:ext uri="{FF2B5EF4-FFF2-40B4-BE49-F238E27FC236}">
                <a16:creationId xmlns:a16="http://schemas.microsoft.com/office/drawing/2014/main" id="{38BF4FD0-36DA-A8C7-F79C-2D3E76347A2F}"/>
              </a:ext>
            </a:extLst>
          </p:cNvPr>
          <p:cNvSpPr txBox="1"/>
          <p:nvPr/>
        </p:nvSpPr>
        <p:spPr>
          <a:xfrm>
            <a:off x="3483382" y="4045743"/>
            <a:ext cx="2177236" cy="492443"/>
          </a:xfrm>
          <a:prstGeom prst="rect">
            <a:avLst/>
          </a:prstGeom>
          <a:noFill/>
        </p:spPr>
        <p:txBody>
          <a:bodyPr wrap="square" rtlCol="0">
            <a:spAutoFit/>
          </a:bodyPr>
          <a:lstStyle/>
          <a:p>
            <a:pPr algn="ctr"/>
            <a:r>
              <a:rPr lang="en-IN" sz="1300" dirty="0">
                <a:solidFill>
                  <a:srgbClr val="FFFFFF"/>
                </a:solidFill>
                <a:latin typeface="Plus Jakarta Sans" pitchFamily="34" charset="0"/>
                <a:ea typeface="Plus Jakarta Sans" pitchFamily="34" charset="-122"/>
              </a:rPr>
              <a:t>Romil Lodaya – 16010122096</a:t>
            </a:r>
          </a:p>
          <a:p>
            <a:pPr algn="ctr"/>
            <a:r>
              <a:rPr lang="en-IN" sz="1300" dirty="0">
                <a:solidFill>
                  <a:srgbClr val="FFFFFF"/>
                </a:solidFill>
                <a:latin typeface="Plus Jakarta Sans" pitchFamily="34" charset="0"/>
                <a:ea typeface="Plus Jakarta Sans" pitchFamily="34" charset="-122"/>
              </a:rPr>
              <a:t>Computer Graphics IA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165467"/>
            <a:ext cx="6923314" cy="914400"/>
          </a:xfrm>
          <a:prstGeom prst="rect">
            <a:avLst/>
          </a:prstGeom>
          <a:noFill/>
          <a:ln/>
        </p:spPr>
        <p:txBody>
          <a:bodyPr wrap="square" rtlCol="0" anchor="b"/>
          <a:lstStyle/>
          <a:p>
            <a:pPr marL="0" indent="0" algn="just">
              <a:buNone/>
            </a:pPr>
            <a:r>
              <a:rPr lang="en-US" sz="3000" b="1" dirty="0">
                <a:solidFill>
                  <a:srgbClr val="000000"/>
                </a:solidFill>
                <a:latin typeface="Plus Jakarta Sans" pitchFamily="34" charset="0"/>
                <a:ea typeface="Plus Jakarta Sans" pitchFamily="34" charset="-122"/>
                <a:cs typeface="Plus Jakarta Sans" pitchFamily="34" charset="-120"/>
              </a:rPr>
              <a:t>Key Insights on Real-Time Decompression and Rasterization</a:t>
            </a:r>
            <a:endParaRPr lang="en-US" sz="3000" dirty="0"/>
          </a:p>
        </p:txBody>
      </p:sp>
      <p:sp>
        <p:nvSpPr>
          <p:cNvPr id="4" name="Shape 2"/>
          <p:cNvSpPr/>
          <p:nvPr/>
        </p:nvSpPr>
        <p:spPr>
          <a:xfrm>
            <a:off x="274320" y="1125857"/>
            <a:ext cx="548640" cy="514350"/>
          </a:xfrm>
          <a:prstGeom prst="ellipse">
            <a:avLst/>
          </a:prstGeom>
          <a:solidFill>
            <a:srgbClr val="F9EFDC"/>
          </a:solidFill>
          <a:ln/>
        </p:spPr>
      </p:sp>
      <p:sp>
        <p:nvSpPr>
          <p:cNvPr id="5" name="Text 3"/>
          <p:cNvSpPr/>
          <p:nvPr/>
        </p:nvSpPr>
        <p:spPr>
          <a:xfrm>
            <a:off x="411480" y="1254445"/>
            <a:ext cx="457200" cy="228600"/>
          </a:xfrm>
          <a:prstGeom prst="rect">
            <a:avLst/>
          </a:prstGeom>
          <a:noFill/>
          <a:ln/>
        </p:spPr>
        <p:txBody>
          <a:bodyPr wrap="square" rtlCol="0" anchor="ctr"/>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1</a:t>
            </a:r>
            <a:endParaRPr lang="en-US" sz="1500" dirty="0"/>
          </a:p>
        </p:txBody>
      </p:sp>
      <p:sp>
        <p:nvSpPr>
          <p:cNvPr id="6" name="Text 4"/>
          <p:cNvSpPr/>
          <p:nvPr/>
        </p:nvSpPr>
        <p:spPr>
          <a:xfrm>
            <a:off x="914400" y="1125857"/>
            <a:ext cx="4572000" cy="228600"/>
          </a:xfrm>
          <a:prstGeom prst="rect">
            <a:avLst/>
          </a:prstGeom>
          <a:noFill/>
          <a:ln/>
        </p:spPr>
        <p:txBody>
          <a:bodyPr wrap="square" rtlCol="0" anchor="ctr"/>
          <a:lstStyle/>
          <a:p>
            <a:pPr marL="0" indent="0" algn="just">
              <a:buNone/>
            </a:pPr>
            <a:r>
              <a:rPr lang="en-IN" sz="1500" b="1" dirty="0"/>
              <a:t>Efficient Memory Utilization</a:t>
            </a:r>
            <a:endParaRPr lang="en-US" sz="1500" b="1" dirty="0"/>
          </a:p>
        </p:txBody>
      </p:sp>
      <p:sp>
        <p:nvSpPr>
          <p:cNvPr id="7" name="Text 5"/>
          <p:cNvSpPr/>
          <p:nvPr/>
        </p:nvSpPr>
        <p:spPr>
          <a:xfrm>
            <a:off x="914400" y="1383032"/>
            <a:ext cx="6100354" cy="457200"/>
          </a:xfrm>
          <a:prstGeom prst="rect">
            <a:avLst/>
          </a:prstGeom>
          <a:noFill/>
          <a:ln/>
        </p:spPr>
        <p:txBody>
          <a:bodyPr wrap="square" rtlCol="0" anchor="t"/>
          <a:lstStyle/>
          <a:p>
            <a:pPr marL="0" indent="0" algn="just">
              <a:buNone/>
            </a:pPr>
            <a:r>
              <a:rPr lang="en-US" sz="1000" dirty="0"/>
              <a:t>Real-time decompression techniques significantly reduce memory requirements by compressing point cloud data, allowing for the visualization of larger datasets on standard hardware without compromising performance.</a:t>
            </a:r>
          </a:p>
        </p:txBody>
      </p:sp>
      <p:sp>
        <p:nvSpPr>
          <p:cNvPr id="8" name="Shape 6"/>
          <p:cNvSpPr/>
          <p:nvPr/>
        </p:nvSpPr>
        <p:spPr>
          <a:xfrm>
            <a:off x="274320" y="1897382"/>
            <a:ext cx="548640" cy="514350"/>
          </a:xfrm>
          <a:prstGeom prst="ellipse">
            <a:avLst/>
          </a:prstGeom>
          <a:solidFill>
            <a:srgbClr val="F9EFDC"/>
          </a:solidFill>
          <a:ln/>
        </p:spPr>
      </p:sp>
      <p:sp>
        <p:nvSpPr>
          <p:cNvPr id="9" name="Text 7"/>
          <p:cNvSpPr/>
          <p:nvPr/>
        </p:nvSpPr>
        <p:spPr>
          <a:xfrm>
            <a:off x="413659" y="2025970"/>
            <a:ext cx="457200" cy="228600"/>
          </a:xfrm>
          <a:prstGeom prst="rect">
            <a:avLst/>
          </a:prstGeom>
          <a:noFill/>
          <a:ln/>
        </p:spPr>
        <p:txBody>
          <a:bodyPr wrap="square" rtlCol="0" anchor="ctr"/>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2</a:t>
            </a:r>
            <a:endParaRPr lang="en-US" sz="1500" dirty="0"/>
          </a:p>
        </p:txBody>
      </p:sp>
      <p:sp>
        <p:nvSpPr>
          <p:cNvPr id="10" name="Text 8"/>
          <p:cNvSpPr/>
          <p:nvPr/>
        </p:nvSpPr>
        <p:spPr>
          <a:xfrm>
            <a:off x="914400" y="1897382"/>
            <a:ext cx="4572000" cy="228600"/>
          </a:xfrm>
          <a:prstGeom prst="rect">
            <a:avLst/>
          </a:prstGeom>
          <a:noFill/>
          <a:ln/>
        </p:spPr>
        <p:txBody>
          <a:bodyPr wrap="square" rtlCol="0" anchor="ctr"/>
          <a:lstStyle/>
          <a:p>
            <a:pPr marL="0" indent="0" algn="just">
              <a:buNone/>
            </a:pPr>
            <a:r>
              <a:rPr lang="en-IN" sz="1500" b="1" dirty="0"/>
              <a:t>On-the-Fly Processing</a:t>
            </a:r>
            <a:endParaRPr lang="en-US" sz="1500" b="1" dirty="0"/>
          </a:p>
        </p:txBody>
      </p:sp>
      <p:sp>
        <p:nvSpPr>
          <p:cNvPr id="11" name="Text 9"/>
          <p:cNvSpPr/>
          <p:nvPr/>
        </p:nvSpPr>
        <p:spPr>
          <a:xfrm>
            <a:off x="914400" y="2154557"/>
            <a:ext cx="5943600" cy="457200"/>
          </a:xfrm>
          <a:prstGeom prst="rect">
            <a:avLst/>
          </a:prstGeom>
          <a:noFill/>
          <a:ln/>
        </p:spPr>
        <p:txBody>
          <a:bodyPr wrap="square" rtlCol="0" anchor="t"/>
          <a:lstStyle/>
          <a:p>
            <a:pPr marL="0" indent="0" algn="just">
              <a:buNone/>
            </a:pPr>
            <a:r>
              <a:rPr lang="en-US" sz="1000" dirty="0"/>
              <a:t>The ability to decompress and rasterize point clouds in real-time enables immediate visualization, facilitating quick decision-making and interactive applications in fields like urban planning and environmental monitoring.</a:t>
            </a:r>
          </a:p>
        </p:txBody>
      </p:sp>
      <p:sp>
        <p:nvSpPr>
          <p:cNvPr id="12" name="Shape 10"/>
          <p:cNvSpPr/>
          <p:nvPr/>
        </p:nvSpPr>
        <p:spPr>
          <a:xfrm>
            <a:off x="274320" y="2668907"/>
            <a:ext cx="548640" cy="514350"/>
          </a:xfrm>
          <a:prstGeom prst="ellipse">
            <a:avLst/>
          </a:prstGeom>
          <a:solidFill>
            <a:srgbClr val="F9EFDC"/>
          </a:solidFill>
          <a:ln/>
        </p:spPr>
      </p:sp>
      <p:sp>
        <p:nvSpPr>
          <p:cNvPr id="13" name="Text 11"/>
          <p:cNvSpPr/>
          <p:nvPr/>
        </p:nvSpPr>
        <p:spPr>
          <a:xfrm>
            <a:off x="413659" y="2797495"/>
            <a:ext cx="457200" cy="228600"/>
          </a:xfrm>
          <a:prstGeom prst="rect">
            <a:avLst/>
          </a:prstGeom>
          <a:noFill/>
          <a:ln/>
        </p:spPr>
        <p:txBody>
          <a:bodyPr wrap="square" rtlCol="0" anchor="ctr"/>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3</a:t>
            </a:r>
            <a:endParaRPr lang="en-US" sz="1500" dirty="0"/>
          </a:p>
        </p:txBody>
      </p:sp>
      <p:sp>
        <p:nvSpPr>
          <p:cNvPr id="14" name="Text 12"/>
          <p:cNvSpPr/>
          <p:nvPr/>
        </p:nvSpPr>
        <p:spPr>
          <a:xfrm>
            <a:off x="914400" y="2668907"/>
            <a:ext cx="4572000" cy="228600"/>
          </a:xfrm>
          <a:prstGeom prst="rect">
            <a:avLst/>
          </a:prstGeom>
          <a:noFill/>
          <a:ln/>
        </p:spPr>
        <p:txBody>
          <a:bodyPr wrap="square" rtlCol="0" anchor="ctr"/>
          <a:lstStyle/>
          <a:p>
            <a:pPr marL="0" indent="0" algn="just">
              <a:buNone/>
            </a:pPr>
            <a:r>
              <a:rPr lang="en-IN" sz="1500" b="1" dirty="0"/>
              <a:t>Integration of Advanced Algorithms</a:t>
            </a:r>
            <a:endParaRPr lang="en-US" sz="1500" b="1" dirty="0"/>
          </a:p>
        </p:txBody>
      </p:sp>
      <p:sp>
        <p:nvSpPr>
          <p:cNvPr id="15" name="Text 13"/>
          <p:cNvSpPr/>
          <p:nvPr/>
        </p:nvSpPr>
        <p:spPr>
          <a:xfrm>
            <a:off x="914400" y="2926082"/>
            <a:ext cx="5943600" cy="457200"/>
          </a:xfrm>
          <a:prstGeom prst="rect">
            <a:avLst/>
          </a:prstGeom>
          <a:noFill/>
          <a:ln/>
        </p:spPr>
        <p:txBody>
          <a:bodyPr wrap="square" rtlCol="0" anchor="t"/>
          <a:lstStyle/>
          <a:p>
            <a:pPr marL="0" indent="0" algn="just">
              <a:buNone/>
            </a:pPr>
            <a:r>
              <a:rPr lang="en-US" sz="1000" dirty="0"/>
              <a:t>Incorporating algorithms like Huffman encoding and delta encoding enhances the efficiency of both decompression and rasterization processes, improving rendering speeds and maintaining high visual fidelity.</a:t>
            </a:r>
          </a:p>
        </p:txBody>
      </p:sp>
      <p:sp>
        <p:nvSpPr>
          <p:cNvPr id="18" name="Shape 10">
            <a:extLst>
              <a:ext uri="{FF2B5EF4-FFF2-40B4-BE49-F238E27FC236}">
                <a16:creationId xmlns:a16="http://schemas.microsoft.com/office/drawing/2014/main" id="{E053D2EB-4CD4-6816-B030-920903808726}"/>
              </a:ext>
            </a:extLst>
          </p:cNvPr>
          <p:cNvSpPr/>
          <p:nvPr/>
        </p:nvSpPr>
        <p:spPr>
          <a:xfrm>
            <a:off x="276499" y="3463427"/>
            <a:ext cx="548640" cy="514350"/>
          </a:xfrm>
          <a:prstGeom prst="ellipse">
            <a:avLst/>
          </a:prstGeom>
          <a:solidFill>
            <a:srgbClr val="F9EFDC"/>
          </a:solidFill>
          <a:ln/>
        </p:spPr>
      </p:sp>
      <p:sp>
        <p:nvSpPr>
          <p:cNvPr id="19" name="Text 11">
            <a:extLst>
              <a:ext uri="{FF2B5EF4-FFF2-40B4-BE49-F238E27FC236}">
                <a16:creationId xmlns:a16="http://schemas.microsoft.com/office/drawing/2014/main" id="{3A428667-D5BC-B9EF-DCEA-EC99B32B7514}"/>
              </a:ext>
            </a:extLst>
          </p:cNvPr>
          <p:cNvSpPr/>
          <p:nvPr/>
        </p:nvSpPr>
        <p:spPr>
          <a:xfrm>
            <a:off x="413659" y="3592015"/>
            <a:ext cx="457200" cy="228600"/>
          </a:xfrm>
          <a:prstGeom prst="rect">
            <a:avLst/>
          </a:prstGeom>
          <a:noFill/>
          <a:ln/>
        </p:spPr>
        <p:txBody>
          <a:bodyPr wrap="square" rtlCol="0" anchor="ctr"/>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4</a:t>
            </a:r>
            <a:endParaRPr lang="en-US" sz="1500" dirty="0"/>
          </a:p>
        </p:txBody>
      </p:sp>
      <p:sp>
        <p:nvSpPr>
          <p:cNvPr id="20" name="Text 12">
            <a:extLst>
              <a:ext uri="{FF2B5EF4-FFF2-40B4-BE49-F238E27FC236}">
                <a16:creationId xmlns:a16="http://schemas.microsoft.com/office/drawing/2014/main" id="{CE2D360B-AFA0-FF7A-8450-1E74910EC2DF}"/>
              </a:ext>
            </a:extLst>
          </p:cNvPr>
          <p:cNvSpPr/>
          <p:nvPr/>
        </p:nvSpPr>
        <p:spPr>
          <a:xfrm>
            <a:off x="916579" y="3463427"/>
            <a:ext cx="4572000" cy="228600"/>
          </a:xfrm>
          <a:prstGeom prst="rect">
            <a:avLst/>
          </a:prstGeom>
          <a:noFill/>
          <a:ln/>
        </p:spPr>
        <p:txBody>
          <a:bodyPr wrap="square" rtlCol="0" anchor="ctr"/>
          <a:lstStyle/>
          <a:p>
            <a:pPr marL="0" indent="0" algn="just">
              <a:buNone/>
            </a:pPr>
            <a:r>
              <a:rPr lang="en-IN" sz="1500" b="1" dirty="0"/>
              <a:t>Integration of Advanced Algorithms</a:t>
            </a:r>
            <a:endParaRPr lang="en-US" sz="1500" b="1" dirty="0"/>
          </a:p>
        </p:txBody>
      </p:sp>
      <p:sp>
        <p:nvSpPr>
          <p:cNvPr id="21" name="Text 13">
            <a:extLst>
              <a:ext uri="{FF2B5EF4-FFF2-40B4-BE49-F238E27FC236}">
                <a16:creationId xmlns:a16="http://schemas.microsoft.com/office/drawing/2014/main" id="{D56389AC-E74C-B302-B337-1FD1DF384A93}"/>
              </a:ext>
            </a:extLst>
          </p:cNvPr>
          <p:cNvSpPr/>
          <p:nvPr/>
        </p:nvSpPr>
        <p:spPr>
          <a:xfrm>
            <a:off x="916579" y="3720602"/>
            <a:ext cx="5943600" cy="457200"/>
          </a:xfrm>
          <a:prstGeom prst="rect">
            <a:avLst/>
          </a:prstGeom>
          <a:noFill/>
          <a:ln/>
        </p:spPr>
        <p:txBody>
          <a:bodyPr wrap="square" rtlCol="0" anchor="t"/>
          <a:lstStyle/>
          <a:p>
            <a:pPr marL="0" indent="0" algn="just">
              <a:buNone/>
            </a:pPr>
            <a:r>
              <a:rPr lang="en-US" sz="1000" dirty="0"/>
              <a:t>Incorporating algorithms like Huffman encoding and delta encoding enhances the efficiency of both decompression and rasterization processes, improving rendering speeds and maintaining high visual fidelity.</a:t>
            </a:r>
          </a:p>
        </p:txBody>
      </p:sp>
      <p:sp>
        <p:nvSpPr>
          <p:cNvPr id="24" name="Shape 10">
            <a:extLst>
              <a:ext uri="{FF2B5EF4-FFF2-40B4-BE49-F238E27FC236}">
                <a16:creationId xmlns:a16="http://schemas.microsoft.com/office/drawing/2014/main" id="{9A860CFB-6B12-3F77-CD0D-3C78CF969288}"/>
              </a:ext>
            </a:extLst>
          </p:cNvPr>
          <p:cNvSpPr/>
          <p:nvPr/>
        </p:nvSpPr>
        <p:spPr>
          <a:xfrm>
            <a:off x="276499" y="4257947"/>
            <a:ext cx="548640" cy="514350"/>
          </a:xfrm>
          <a:prstGeom prst="ellipse">
            <a:avLst/>
          </a:prstGeom>
          <a:solidFill>
            <a:srgbClr val="F9EFDC"/>
          </a:solidFill>
          <a:ln/>
        </p:spPr>
      </p:sp>
      <p:sp>
        <p:nvSpPr>
          <p:cNvPr id="25" name="Text 11">
            <a:extLst>
              <a:ext uri="{FF2B5EF4-FFF2-40B4-BE49-F238E27FC236}">
                <a16:creationId xmlns:a16="http://schemas.microsoft.com/office/drawing/2014/main" id="{55DE96B5-32D6-B987-CEF5-080D777584C3}"/>
              </a:ext>
            </a:extLst>
          </p:cNvPr>
          <p:cNvSpPr/>
          <p:nvPr/>
        </p:nvSpPr>
        <p:spPr>
          <a:xfrm>
            <a:off x="413659" y="4386535"/>
            <a:ext cx="457200" cy="228600"/>
          </a:xfrm>
          <a:prstGeom prst="rect">
            <a:avLst/>
          </a:prstGeom>
          <a:noFill/>
          <a:ln/>
        </p:spPr>
        <p:txBody>
          <a:bodyPr wrap="square" rtlCol="0" anchor="ctr"/>
          <a:lstStyle/>
          <a:p>
            <a:pPr marL="0" indent="0" algn="just">
              <a:buNone/>
            </a:pPr>
            <a:r>
              <a:rPr lang="en-US" sz="1500" b="1" dirty="0">
                <a:solidFill>
                  <a:srgbClr val="000000"/>
                </a:solidFill>
                <a:latin typeface="Plus Jakarta Sans" pitchFamily="34" charset="0"/>
                <a:ea typeface="Plus Jakarta Sans" pitchFamily="34" charset="-122"/>
              </a:rPr>
              <a:t>5</a:t>
            </a:r>
            <a:endParaRPr lang="en-US" sz="1500" dirty="0"/>
          </a:p>
        </p:txBody>
      </p:sp>
      <p:sp>
        <p:nvSpPr>
          <p:cNvPr id="26" name="Text 12">
            <a:extLst>
              <a:ext uri="{FF2B5EF4-FFF2-40B4-BE49-F238E27FC236}">
                <a16:creationId xmlns:a16="http://schemas.microsoft.com/office/drawing/2014/main" id="{6AE17581-1759-F5A1-5831-4A0F2AFD24E9}"/>
              </a:ext>
            </a:extLst>
          </p:cNvPr>
          <p:cNvSpPr/>
          <p:nvPr/>
        </p:nvSpPr>
        <p:spPr>
          <a:xfrm>
            <a:off x="916579" y="4257947"/>
            <a:ext cx="4572000" cy="228600"/>
          </a:xfrm>
          <a:prstGeom prst="rect">
            <a:avLst/>
          </a:prstGeom>
          <a:noFill/>
          <a:ln/>
        </p:spPr>
        <p:txBody>
          <a:bodyPr wrap="square" rtlCol="0" anchor="ctr"/>
          <a:lstStyle/>
          <a:p>
            <a:pPr marL="0" indent="0" algn="just">
              <a:buNone/>
            </a:pPr>
            <a:r>
              <a:rPr lang="en-IN" sz="1500" b="1" dirty="0"/>
              <a:t>GPU Acceleration</a:t>
            </a:r>
            <a:r>
              <a:rPr lang="en-IN" sz="1500" dirty="0"/>
              <a:t>:</a:t>
            </a:r>
            <a:endParaRPr lang="en-US" sz="1500" b="1" dirty="0"/>
          </a:p>
        </p:txBody>
      </p:sp>
      <p:sp>
        <p:nvSpPr>
          <p:cNvPr id="27" name="Text 13">
            <a:extLst>
              <a:ext uri="{FF2B5EF4-FFF2-40B4-BE49-F238E27FC236}">
                <a16:creationId xmlns:a16="http://schemas.microsoft.com/office/drawing/2014/main" id="{A00897AA-FBC7-00C4-DD42-98EF0495A563}"/>
              </a:ext>
            </a:extLst>
          </p:cNvPr>
          <p:cNvSpPr/>
          <p:nvPr/>
        </p:nvSpPr>
        <p:spPr>
          <a:xfrm>
            <a:off x="916579" y="4515122"/>
            <a:ext cx="5943600" cy="457200"/>
          </a:xfrm>
          <a:prstGeom prst="rect">
            <a:avLst/>
          </a:prstGeom>
          <a:noFill/>
          <a:ln/>
        </p:spPr>
        <p:txBody>
          <a:bodyPr wrap="square" rtlCol="0" anchor="t"/>
          <a:lstStyle/>
          <a:p>
            <a:pPr marL="0" indent="0" algn="just">
              <a:buNone/>
            </a:pPr>
            <a:r>
              <a:rPr lang="en-US" sz="1000" dirty="0"/>
              <a:t>Leveraging the parallel processing capabilities of modern GPUs significantly accelerates the decompression and rasterization processes, enabling the handling of billions of points while maintaining real-time frame rates for immersive experiences.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19" y="550821"/>
            <a:ext cx="7994469" cy="880245"/>
          </a:xfrm>
          <a:prstGeom prst="rect">
            <a:avLst/>
          </a:prstGeom>
          <a:noFill/>
          <a:ln/>
        </p:spPr>
        <p:txBody>
          <a:bodyPr wrap="square" rtlCol="0" anchor="b"/>
          <a:lstStyle/>
          <a:p>
            <a:pPr marL="0" indent="0" algn="just">
              <a:buNone/>
            </a:pPr>
            <a:r>
              <a:rPr lang="en-US" sz="3000" b="1" dirty="0">
                <a:solidFill>
                  <a:srgbClr val="000000"/>
                </a:solidFill>
                <a:latin typeface="Plus Jakarta Sans" pitchFamily="34" charset="0"/>
                <a:ea typeface="Plus Jakarta Sans" pitchFamily="34" charset="-122"/>
                <a:cs typeface="Plus Jakarta Sans" pitchFamily="34" charset="-120"/>
              </a:rPr>
              <a:t>Conclusion: </a:t>
            </a:r>
            <a:r>
              <a:rPr lang="en-US" sz="3000" dirty="0"/>
              <a:t>Harnessing Point Cloud Technology to Shape the Future of Visualization</a:t>
            </a:r>
          </a:p>
        </p:txBody>
      </p:sp>
      <p:sp>
        <p:nvSpPr>
          <p:cNvPr id="3" name="TextBox 2">
            <a:extLst>
              <a:ext uri="{FF2B5EF4-FFF2-40B4-BE49-F238E27FC236}">
                <a16:creationId xmlns:a16="http://schemas.microsoft.com/office/drawing/2014/main" id="{BF2407C5-F1D6-A178-262E-A616794BD6E7}"/>
              </a:ext>
            </a:extLst>
          </p:cNvPr>
          <p:cNvSpPr txBox="1"/>
          <p:nvPr/>
        </p:nvSpPr>
        <p:spPr>
          <a:xfrm>
            <a:off x="382621" y="1727101"/>
            <a:ext cx="7691336"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Real-time decompression and rasterization techniques significantly enhance the usability and visualization of massive point cloud datasets.</a:t>
            </a:r>
          </a:p>
          <a:p>
            <a:pPr algn="just"/>
            <a:endParaRPr lang="en-US" sz="1400" dirty="0"/>
          </a:p>
          <a:p>
            <a:pPr marL="285750" indent="-285750" algn="just">
              <a:buFont typeface="Arial" panose="020B0604020202020204" pitchFamily="34" charset="0"/>
              <a:buChar char="•"/>
            </a:pPr>
            <a:r>
              <a:rPr lang="en-US" sz="1400" dirty="0"/>
              <a:t>Efficient processing algorithms and advanced technologies enable timely decision-making across various sectors, including construction, transportation, and environmental management.</a:t>
            </a:r>
          </a:p>
          <a:p>
            <a:pPr algn="just"/>
            <a:endParaRPr lang="en-US" sz="1400" dirty="0"/>
          </a:p>
          <a:p>
            <a:pPr marL="285750" indent="-285750" algn="just">
              <a:buFont typeface="Arial" panose="020B0604020202020204" pitchFamily="34" charset="0"/>
              <a:buChar char="•"/>
            </a:pPr>
            <a:r>
              <a:rPr lang="en-US" sz="1400" dirty="0"/>
              <a:t>Continued advancements in AI, machine learning, and GPU technology are expected to further optimize point cloud processing and expand its applications in emerging fields.</a:t>
            </a:r>
          </a:p>
          <a:p>
            <a:pPr algn="just"/>
            <a:endParaRPr lang="en-US" sz="1400" dirty="0"/>
          </a:p>
          <a:p>
            <a:pPr marL="285750" indent="-285750" algn="just">
              <a:buFont typeface="Arial" panose="020B0604020202020204" pitchFamily="34" charset="0"/>
              <a:buChar char="•"/>
            </a:pPr>
            <a:r>
              <a:rPr lang="en-US" sz="1400" dirty="0"/>
              <a:t>The ongoing evolution of point cloud technology will play a pivotal role in shaping the future of spatial data analysis, paving the way for innovative solutions and enhanced urban planning strategies.</a:t>
            </a:r>
            <a:endParaRPr lang="en-IN" sz="1400" dirty="0"/>
          </a:p>
        </p:txBody>
      </p:sp>
    </p:spTree>
    <p:extLst>
      <p:ext uri="{BB962C8B-B14F-4D97-AF65-F5344CB8AC3E}">
        <p14:creationId xmlns:p14="http://schemas.microsoft.com/office/powerpoint/2010/main" val="81811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360045"/>
            <a:ext cx="8229600" cy="457200"/>
          </a:xfrm>
          <a:prstGeom prst="rect">
            <a:avLst/>
          </a:prstGeom>
          <a:noFill/>
          <a:ln/>
        </p:spPr>
        <p:txBody>
          <a:bodyPr wrap="square" rtlCol="0" anchor="b"/>
          <a:lstStyle/>
          <a:p>
            <a:pPr marL="0" indent="0" algn="just">
              <a:lnSpc>
                <a:spcPts val="3500"/>
              </a:lnSpc>
              <a:buNone/>
            </a:pPr>
            <a:r>
              <a:rPr lang="en-US" sz="3000" b="1" dirty="0">
                <a:solidFill>
                  <a:srgbClr val="000000"/>
                </a:solidFill>
                <a:latin typeface="Plus Jakarta Sans" pitchFamily="34" charset="0"/>
                <a:ea typeface="Plus Jakarta Sans" pitchFamily="34" charset="-122"/>
                <a:cs typeface="Plus Jakarta Sans" pitchFamily="34" charset="-120"/>
              </a:rPr>
              <a:t>Table of content</a:t>
            </a:r>
            <a:endParaRPr lang="en-US" sz="3000" dirty="0"/>
          </a:p>
        </p:txBody>
      </p:sp>
      <p:pic>
        <p:nvPicPr>
          <p:cNvPr id="3" name="Image 0" descr="https://djgurnpwsdoqjscwqbsj.supabase.co/storage/v1/object/public/presentation-templates-data/section16_tableOfCont_box.png"/>
          <p:cNvPicPr>
            <a:picLocks noChangeAspect="1"/>
          </p:cNvPicPr>
          <p:nvPr/>
        </p:nvPicPr>
        <p:blipFill>
          <a:blip r:embed="rId4"/>
          <a:stretch>
            <a:fillRect/>
          </a:stretch>
        </p:blipFill>
        <p:spPr>
          <a:xfrm>
            <a:off x="182880" y="1028700"/>
            <a:ext cx="4206240" cy="514350"/>
          </a:xfrm>
          <a:prstGeom prst="rect">
            <a:avLst/>
          </a:prstGeom>
        </p:spPr>
      </p:pic>
      <p:pic>
        <p:nvPicPr>
          <p:cNvPr id="4" name="Image 1" descr="https://djgurnpwsdoqjscwqbsj.supabase.co/storage/v1/object/public/presentation-templates-data/section16_no_box.png"/>
          <p:cNvPicPr>
            <a:picLocks noChangeAspect="1"/>
          </p:cNvPicPr>
          <p:nvPr/>
        </p:nvPicPr>
        <p:blipFill>
          <a:blip r:embed="rId5"/>
          <a:stretch>
            <a:fillRect/>
          </a:stretch>
        </p:blipFill>
        <p:spPr>
          <a:xfrm>
            <a:off x="274320" y="1080135"/>
            <a:ext cx="411480" cy="411480"/>
          </a:xfrm>
          <a:prstGeom prst="rect">
            <a:avLst/>
          </a:prstGeom>
        </p:spPr>
      </p:pic>
      <p:sp>
        <p:nvSpPr>
          <p:cNvPr id="5" name="Text 1"/>
          <p:cNvSpPr/>
          <p:nvPr/>
        </p:nvSpPr>
        <p:spPr>
          <a:xfrm>
            <a:off x="274320" y="113157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1</a:t>
            </a:r>
            <a:endParaRPr lang="en-US" sz="1300" dirty="0"/>
          </a:p>
        </p:txBody>
      </p:sp>
      <p:sp>
        <p:nvSpPr>
          <p:cNvPr id="6" name="Text 2"/>
          <p:cNvSpPr/>
          <p:nvPr/>
        </p:nvSpPr>
        <p:spPr>
          <a:xfrm>
            <a:off x="731520" y="1080135"/>
            <a:ext cx="3017520" cy="411480"/>
          </a:xfrm>
          <a:prstGeom prst="rect">
            <a:avLst/>
          </a:prstGeom>
          <a:noFill/>
          <a:ln/>
        </p:spPr>
        <p:txBody>
          <a:bodyPr wrap="square" rtlCol="0" anchor="ctr"/>
          <a:lstStyle/>
          <a:p>
            <a:pPr marL="0" indent="0" algn="just">
              <a:buNone/>
            </a:pPr>
            <a:r>
              <a:rPr lang="en-US" sz="1300" b="1" dirty="0">
                <a:solidFill>
                  <a:srgbClr val="000000"/>
                </a:solidFill>
                <a:latin typeface="Plus Jakarta Sans" pitchFamily="34" charset="0"/>
                <a:ea typeface="Plus Jakarta Sans" pitchFamily="34" charset="-122"/>
                <a:cs typeface="Plus Jakarta Sans" pitchFamily="34" charset="-120"/>
              </a:rPr>
              <a:t>Understanding Point Clouds Today</a:t>
            </a:r>
            <a:endParaRPr lang="en-US" sz="1300" dirty="0"/>
          </a:p>
        </p:txBody>
      </p:sp>
      <p:pic>
        <p:nvPicPr>
          <p:cNvPr id="7" name="Image 2" descr="https://djgurnpwsdoqjscwqbsj.supabase.co/storage/v1/object/public/presentation-templates-data/section16_Button%20Arrow.png"/>
          <p:cNvPicPr>
            <a:picLocks noChangeAspect="1"/>
          </p:cNvPicPr>
          <p:nvPr/>
        </p:nvPicPr>
        <p:blipFill>
          <a:blip r:embed="rId6"/>
          <a:stretch>
            <a:fillRect/>
          </a:stretch>
        </p:blipFill>
        <p:spPr>
          <a:xfrm>
            <a:off x="4069080" y="1157288"/>
            <a:ext cx="274320" cy="257175"/>
          </a:xfrm>
          <a:prstGeom prst="rect">
            <a:avLst/>
          </a:prstGeom>
        </p:spPr>
      </p:pic>
      <p:pic>
        <p:nvPicPr>
          <p:cNvPr id="8" name="Image 3" descr="https://djgurnpwsdoqjscwqbsj.supabase.co/storage/v1/object/public/presentation-templates-data/section16_tableOfCont_box.png"/>
          <p:cNvPicPr>
            <a:picLocks noChangeAspect="1"/>
          </p:cNvPicPr>
          <p:nvPr/>
        </p:nvPicPr>
        <p:blipFill>
          <a:blip r:embed="rId4"/>
          <a:stretch>
            <a:fillRect/>
          </a:stretch>
        </p:blipFill>
        <p:spPr>
          <a:xfrm>
            <a:off x="4480560" y="1028700"/>
            <a:ext cx="4206240" cy="514350"/>
          </a:xfrm>
          <a:prstGeom prst="rect">
            <a:avLst/>
          </a:prstGeom>
        </p:spPr>
      </p:pic>
      <p:pic>
        <p:nvPicPr>
          <p:cNvPr id="9" name="Image 4" descr="https://djgurnpwsdoqjscwqbsj.supabase.co/storage/v1/object/public/presentation-templates-data/section16_no_box.png"/>
          <p:cNvPicPr>
            <a:picLocks noChangeAspect="1"/>
          </p:cNvPicPr>
          <p:nvPr/>
        </p:nvPicPr>
        <p:blipFill>
          <a:blip r:embed="rId5"/>
          <a:stretch>
            <a:fillRect/>
          </a:stretch>
        </p:blipFill>
        <p:spPr>
          <a:xfrm>
            <a:off x="4572000" y="1080135"/>
            <a:ext cx="411480" cy="411480"/>
          </a:xfrm>
          <a:prstGeom prst="rect">
            <a:avLst/>
          </a:prstGeom>
        </p:spPr>
      </p:pic>
      <p:sp>
        <p:nvSpPr>
          <p:cNvPr id="10" name="Text 3"/>
          <p:cNvSpPr/>
          <p:nvPr/>
        </p:nvSpPr>
        <p:spPr>
          <a:xfrm>
            <a:off x="4572000" y="113157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2</a:t>
            </a:r>
            <a:endParaRPr lang="en-US" sz="1300" dirty="0"/>
          </a:p>
        </p:txBody>
      </p:sp>
      <p:sp>
        <p:nvSpPr>
          <p:cNvPr id="11" name="Text 4"/>
          <p:cNvSpPr/>
          <p:nvPr/>
        </p:nvSpPr>
        <p:spPr>
          <a:xfrm>
            <a:off x="5029200" y="1080135"/>
            <a:ext cx="3017520" cy="411480"/>
          </a:xfrm>
          <a:prstGeom prst="rect">
            <a:avLst/>
          </a:prstGeom>
          <a:noFill/>
          <a:ln/>
        </p:spPr>
        <p:txBody>
          <a:bodyPr wrap="square" rtlCol="0" anchor="ctr"/>
          <a:lstStyle/>
          <a:p>
            <a:pPr marL="0" indent="0" algn="just">
              <a:buNone/>
            </a:pPr>
            <a:r>
              <a:rPr lang="en-US" sz="1300" b="1" dirty="0">
                <a:solidFill>
                  <a:srgbClr val="000000"/>
                </a:solidFill>
                <a:latin typeface="Plus Jakarta Sans" pitchFamily="34" charset="0"/>
                <a:ea typeface="Plus Jakarta Sans" pitchFamily="34" charset="-122"/>
                <a:cs typeface="Plus Jakarta Sans" pitchFamily="34" charset="-120"/>
              </a:rPr>
              <a:t>Challenges with Massive Point Clouds</a:t>
            </a:r>
            <a:endParaRPr lang="en-US" sz="1300" dirty="0"/>
          </a:p>
        </p:txBody>
      </p:sp>
      <p:pic>
        <p:nvPicPr>
          <p:cNvPr id="12" name="Image 5" descr="https://djgurnpwsdoqjscwqbsj.supabase.co/storage/v1/object/public/presentation-templates-data/section16_Button%20Arrow.png"/>
          <p:cNvPicPr>
            <a:picLocks noChangeAspect="1"/>
          </p:cNvPicPr>
          <p:nvPr/>
        </p:nvPicPr>
        <p:blipFill>
          <a:blip r:embed="rId6"/>
          <a:stretch>
            <a:fillRect/>
          </a:stretch>
        </p:blipFill>
        <p:spPr>
          <a:xfrm>
            <a:off x="8366760" y="1157288"/>
            <a:ext cx="274320" cy="257175"/>
          </a:xfrm>
          <a:prstGeom prst="rect">
            <a:avLst/>
          </a:prstGeom>
        </p:spPr>
      </p:pic>
      <p:pic>
        <p:nvPicPr>
          <p:cNvPr id="13" name="Image 6" descr="https://djgurnpwsdoqjscwqbsj.supabase.co/storage/v1/object/public/presentation-templates-data/section16_tableOfCont_box.png"/>
          <p:cNvPicPr>
            <a:picLocks noChangeAspect="1"/>
          </p:cNvPicPr>
          <p:nvPr/>
        </p:nvPicPr>
        <p:blipFill>
          <a:blip r:embed="rId4"/>
          <a:stretch>
            <a:fillRect/>
          </a:stretch>
        </p:blipFill>
        <p:spPr>
          <a:xfrm>
            <a:off x="182880" y="1748790"/>
            <a:ext cx="4206240" cy="514350"/>
          </a:xfrm>
          <a:prstGeom prst="rect">
            <a:avLst/>
          </a:prstGeom>
        </p:spPr>
      </p:pic>
      <p:pic>
        <p:nvPicPr>
          <p:cNvPr id="14" name="Image 7" descr="https://djgurnpwsdoqjscwqbsj.supabase.co/storage/v1/object/public/presentation-templates-data/section16_no_box.png"/>
          <p:cNvPicPr>
            <a:picLocks noChangeAspect="1"/>
          </p:cNvPicPr>
          <p:nvPr/>
        </p:nvPicPr>
        <p:blipFill>
          <a:blip r:embed="rId5"/>
          <a:stretch>
            <a:fillRect/>
          </a:stretch>
        </p:blipFill>
        <p:spPr>
          <a:xfrm>
            <a:off x="274320" y="1800225"/>
            <a:ext cx="411480" cy="411480"/>
          </a:xfrm>
          <a:prstGeom prst="rect">
            <a:avLst/>
          </a:prstGeom>
        </p:spPr>
      </p:pic>
      <p:sp>
        <p:nvSpPr>
          <p:cNvPr id="15" name="Text 5"/>
          <p:cNvSpPr/>
          <p:nvPr/>
        </p:nvSpPr>
        <p:spPr>
          <a:xfrm>
            <a:off x="274320" y="185166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3</a:t>
            </a:r>
            <a:endParaRPr lang="en-US" sz="1300" dirty="0"/>
          </a:p>
        </p:txBody>
      </p:sp>
      <p:sp>
        <p:nvSpPr>
          <p:cNvPr id="16" name="Text 6"/>
          <p:cNvSpPr/>
          <p:nvPr/>
        </p:nvSpPr>
        <p:spPr>
          <a:xfrm>
            <a:off x="731520" y="1800225"/>
            <a:ext cx="3017520" cy="411480"/>
          </a:xfrm>
          <a:prstGeom prst="rect">
            <a:avLst/>
          </a:prstGeom>
          <a:noFill/>
          <a:ln/>
        </p:spPr>
        <p:txBody>
          <a:bodyPr wrap="square" rtlCol="0" anchor="ctr"/>
          <a:lstStyle/>
          <a:p>
            <a:pPr marL="0" indent="0" algn="just">
              <a:buNone/>
            </a:pPr>
            <a:r>
              <a:rPr lang="en-US" sz="1300" b="1" dirty="0">
                <a:solidFill>
                  <a:srgbClr val="000000"/>
                </a:solidFill>
                <a:latin typeface="Plus Jakarta Sans" pitchFamily="34" charset="0"/>
                <a:ea typeface="Plus Jakarta Sans" pitchFamily="34" charset="-122"/>
                <a:cs typeface="Plus Jakarta Sans" pitchFamily="34" charset="-120"/>
              </a:rPr>
              <a:t>Real-Time Decompression Techniques</a:t>
            </a:r>
            <a:endParaRPr lang="en-US" sz="1300" dirty="0"/>
          </a:p>
        </p:txBody>
      </p:sp>
      <p:pic>
        <p:nvPicPr>
          <p:cNvPr id="17" name="Image 8" descr="https://djgurnpwsdoqjscwqbsj.supabase.co/storage/v1/object/public/presentation-templates-data/section16_Button%20Arrow.png"/>
          <p:cNvPicPr>
            <a:picLocks noChangeAspect="1"/>
          </p:cNvPicPr>
          <p:nvPr/>
        </p:nvPicPr>
        <p:blipFill>
          <a:blip r:embed="rId6"/>
          <a:stretch>
            <a:fillRect/>
          </a:stretch>
        </p:blipFill>
        <p:spPr>
          <a:xfrm>
            <a:off x="4069080" y="1877378"/>
            <a:ext cx="274320" cy="257175"/>
          </a:xfrm>
          <a:prstGeom prst="rect">
            <a:avLst/>
          </a:prstGeom>
        </p:spPr>
      </p:pic>
      <p:pic>
        <p:nvPicPr>
          <p:cNvPr id="18" name="Image 9" descr="https://djgurnpwsdoqjscwqbsj.supabase.co/storage/v1/object/public/presentation-templates-data/section16_tableOfCont_box.png"/>
          <p:cNvPicPr>
            <a:picLocks noChangeAspect="1"/>
          </p:cNvPicPr>
          <p:nvPr/>
        </p:nvPicPr>
        <p:blipFill>
          <a:blip r:embed="rId4"/>
          <a:stretch>
            <a:fillRect/>
          </a:stretch>
        </p:blipFill>
        <p:spPr>
          <a:xfrm>
            <a:off x="4480560" y="1748790"/>
            <a:ext cx="4206240" cy="514350"/>
          </a:xfrm>
          <a:prstGeom prst="rect">
            <a:avLst/>
          </a:prstGeom>
        </p:spPr>
      </p:pic>
      <p:pic>
        <p:nvPicPr>
          <p:cNvPr id="19" name="Image 10" descr="https://djgurnpwsdoqjscwqbsj.supabase.co/storage/v1/object/public/presentation-templates-data/section16_no_box.png"/>
          <p:cNvPicPr>
            <a:picLocks noChangeAspect="1"/>
          </p:cNvPicPr>
          <p:nvPr/>
        </p:nvPicPr>
        <p:blipFill>
          <a:blip r:embed="rId5"/>
          <a:stretch>
            <a:fillRect/>
          </a:stretch>
        </p:blipFill>
        <p:spPr>
          <a:xfrm>
            <a:off x="4572000" y="1800225"/>
            <a:ext cx="411480" cy="411480"/>
          </a:xfrm>
          <a:prstGeom prst="rect">
            <a:avLst/>
          </a:prstGeom>
        </p:spPr>
      </p:pic>
      <p:sp>
        <p:nvSpPr>
          <p:cNvPr id="20" name="Text 7"/>
          <p:cNvSpPr/>
          <p:nvPr/>
        </p:nvSpPr>
        <p:spPr>
          <a:xfrm>
            <a:off x="4572000" y="185166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4</a:t>
            </a:r>
            <a:endParaRPr lang="en-US" sz="1300" dirty="0"/>
          </a:p>
        </p:txBody>
      </p:sp>
      <p:sp>
        <p:nvSpPr>
          <p:cNvPr id="21" name="Text 8"/>
          <p:cNvSpPr/>
          <p:nvPr/>
        </p:nvSpPr>
        <p:spPr>
          <a:xfrm>
            <a:off x="5029200" y="1800225"/>
            <a:ext cx="3017520" cy="411480"/>
          </a:xfrm>
          <a:prstGeom prst="rect">
            <a:avLst/>
          </a:prstGeom>
          <a:noFill/>
          <a:ln/>
        </p:spPr>
        <p:txBody>
          <a:bodyPr wrap="square" rtlCol="0" anchor="ctr"/>
          <a:lstStyle/>
          <a:p>
            <a:pPr marL="0" indent="0" algn="just">
              <a:buNone/>
            </a:pPr>
            <a:r>
              <a:rPr lang="en-US" sz="1300" b="1" dirty="0"/>
              <a:t>Rasterization techniques</a:t>
            </a:r>
          </a:p>
        </p:txBody>
      </p:sp>
      <p:pic>
        <p:nvPicPr>
          <p:cNvPr id="22" name="Image 11" descr="https://djgurnpwsdoqjscwqbsj.supabase.co/storage/v1/object/public/presentation-templates-data/section16_Button%20Arrow.png"/>
          <p:cNvPicPr>
            <a:picLocks noChangeAspect="1"/>
          </p:cNvPicPr>
          <p:nvPr/>
        </p:nvPicPr>
        <p:blipFill>
          <a:blip r:embed="rId6"/>
          <a:stretch>
            <a:fillRect/>
          </a:stretch>
        </p:blipFill>
        <p:spPr>
          <a:xfrm>
            <a:off x="8366760" y="1877378"/>
            <a:ext cx="274320" cy="257175"/>
          </a:xfrm>
          <a:prstGeom prst="rect">
            <a:avLst/>
          </a:prstGeom>
        </p:spPr>
      </p:pic>
      <p:pic>
        <p:nvPicPr>
          <p:cNvPr id="23" name="Image 12" descr="https://djgurnpwsdoqjscwqbsj.supabase.co/storage/v1/object/public/presentation-templates-data/section16_tableOfCont_box.png"/>
          <p:cNvPicPr>
            <a:picLocks noChangeAspect="1"/>
          </p:cNvPicPr>
          <p:nvPr/>
        </p:nvPicPr>
        <p:blipFill>
          <a:blip r:embed="rId4"/>
          <a:stretch>
            <a:fillRect/>
          </a:stretch>
        </p:blipFill>
        <p:spPr>
          <a:xfrm>
            <a:off x="182880" y="2468880"/>
            <a:ext cx="4206240" cy="514350"/>
          </a:xfrm>
          <a:prstGeom prst="rect">
            <a:avLst/>
          </a:prstGeom>
        </p:spPr>
      </p:pic>
      <p:pic>
        <p:nvPicPr>
          <p:cNvPr id="24" name="Image 13" descr="https://djgurnpwsdoqjscwqbsj.supabase.co/storage/v1/object/public/presentation-templates-data/section16_no_box.png"/>
          <p:cNvPicPr>
            <a:picLocks noChangeAspect="1"/>
          </p:cNvPicPr>
          <p:nvPr/>
        </p:nvPicPr>
        <p:blipFill>
          <a:blip r:embed="rId5"/>
          <a:stretch>
            <a:fillRect/>
          </a:stretch>
        </p:blipFill>
        <p:spPr>
          <a:xfrm>
            <a:off x="274320" y="2520315"/>
            <a:ext cx="411480" cy="411480"/>
          </a:xfrm>
          <a:prstGeom prst="rect">
            <a:avLst/>
          </a:prstGeom>
        </p:spPr>
      </p:pic>
      <p:sp>
        <p:nvSpPr>
          <p:cNvPr id="25" name="Text 9"/>
          <p:cNvSpPr/>
          <p:nvPr/>
        </p:nvSpPr>
        <p:spPr>
          <a:xfrm>
            <a:off x="274320" y="257175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5</a:t>
            </a:r>
            <a:endParaRPr lang="en-US" sz="1300" dirty="0"/>
          </a:p>
        </p:txBody>
      </p:sp>
      <p:sp>
        <p:nvSpPr>
          <p:cNvPr id="26" name="Text 10"/>
          <p:cNvSpPr/>
          <p:nvPr/>
        </p:nvSpPr>
        <p:spPr>
          <a:xfrm>
            <a:off x="731520" y="2520315"/>
            <a:ext cx="3017520" cy="411480"/>
          </a:xfrm>
          <a:prstGeom prst="rect">
            <a:avLst/>
          </a:prstGeom>
          <a:noFill/>
          <a:ln/>
        </p:spPr>
        <p:txBody>
          <a:bodyPr wrap="square" rtlCol="0" anchor="ctr"/>
          <a:lstStyle/>
          <a:p>
            <a:pPr marL="0" indent="0" algn="just">
              <a:buNone/>
            </a:pPr>
            <a:r>
              <a:rPr lang="en-US" sz="1400" b="1" dirty="0">
                <a:solidFill>
                  <a:srgbClr val="000000"/>
                </a:solidFill>
                <a:latin typeface="Plus Jakarta Sans" pitchFamily="34" charset="0"/>
                <a:ea typeface="Plus Jakarta Sans" pitchFamily="34" charset="-122"/>
                <a:cs typeface="Plus Jakarta Sans" pitchFamily="34" charset="-120"/>
              </a:rPr>
              <a:t>Efficient Point Cloud Algorithms</a:t>
            </a:r>
            <a:endParaRPr lang="en-US" sz="1400" dirty="0"/>
          </a:p>
        </p:txBody>
      </p:sp>
      <p:pic>
        <p:nvPicPr>
          <p:cNvPr id="27" name="Image 14" descr="https://djgurnpwsdoqjscwqbsj.supabase.co/storage/v1/object/public/presentation-templates-data/section16_Button%20Arrow.png"/>
          <p:cNvPicPr>
            <a:picLocks noChangeAspect="1"/>
          </p:cNvPicPr>
          <p:nvPr/>
        </p:nvPicPr>
        <p:blipFill>
          <a:blip r:embed="rId6"/>
          <a:stretch>
            <a:fillRect/>
          </a:stretch>
        </p:blipFill>
        <p:spPr>
          <a:xfrm>
            <a:off x="4069080" y="2597468"/>
            <a:ext cx="274320" cy="257175"/>
          </a:xfrm>
          <a:prstGeom prst="rect">
            <a:avLst/>
          </a:prstGeom>
        </p:spPr>
      </p:pic>
      <p:pic>
        <p:nvPicPr>
          <p:cNvPr id="28" name="Image 15" descr="https://djgurnpwsdoqjscwqbsj.supabase.co/storage/v1/object/public/presentation-templates-data/section16_tableOfCont_box.png"/>
          <p:cNvPicPr>
            <a:picLocks noChangeAspect="1"/>
          </p:cNvPicPr>
          <p:nvPr/>
        </p:nvPicPr>
        <p:blipFill>
          <a:blip r:embed="rId4"/>
          <a:stretch>
            <a:fillRect/>
          </a:stretch>
        </p:blipFill>
        <p:spPr>
          <a:xfrm>
            <a:off x="4480560" y="2468880"/>
            <a:ext cx="4206240" cy="514350"/>
          </a:xfrm>
          <a:prstGeom prst="rect">
            <a:avLst/>
          </a:prstGeom>
        </p:spPr>
      </p:pic>
      <p:pic>
        <p:nvPicPr>
          <p:cNvPr id="29" name="Image 16" descr="https://djgurnpwsdoqjscwqbsj.supabase.co/storage/v1/object/public/presentation-templates-data/section16_no_box.png"/>
          <p:cNvPicPr>
            <a:picLocks noChangeAspect="1"/>
          </p:cNvPicPr>
          <p:nvPr/>
        </p:nvPicPr>
        <p:blipFill>
          <a:blip r:embed="rId5"/>
          <a:stretch>
            <a:fillRect/>
          </a:stretch>
        </p:blipFill>
        <p:spPr>
          <a:xfrm>
            <a:off x="4572000" y="2520315"/>
            <a:ext cx="411480" cy="411480"/>
          </a:xfrm>
          <a:prstGeom prst="rect">
            <a:avLst/>
          </a:prstGeom>
        </p:spPr>
      </p:pic>
      <p:sp>
        <p:nvSpPr>
          <p:cNvPr id="30" name="Text 11"/>
          <p:cNvSpPr/>
          <p:nvPr/>
        </p:nvSpPr>
        <p:spPr>
          <a:xfrm>
            <a:off x="4572000" y="257175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6</a:t>
            </a:r>
            <a:endParaRPr lang="en-US" sz="1300" dirty="0"/>
          </a:p>
        </p:txBody>
      </p:sp>
      <p:sp>
        <p:nvSpPr>
          <p:cNvPr id="31" name="Text 12"/>
          <p:cNvSpPr/>
          <p:nvPr/>
        </p:nvSpPr>
        <p:spPr>
          <a:xfrm>
            <a:off x="5029200" y="2520315"/>
            <a:ext cx="3017520" cy="411480"/>
          </a:xfrm>
          <a:prstGeom prst="rect">
            <a:avLst/>
          </a:prstGeom>
          <a:noFill/>
          <a:ln/>
        </p:spPr>
        <p:txBody>
          <a:bodyPr wrap="square" rtlCol="0" anchor="ctr"/>
          <a:lstStyle/>
          <a:p>
            <a:pPr marL="0" indent="0" algn="just">
              <a:buNone/>
            </a:pPr>
            <a:r>
              <a:rPr lang="en-US" sz="1300" b="1" dirty="0">
                <a:solidFill>
                  <a:srgbClr val="000000"/>
                </a:solidFill>
                <a:latin typeface="Plus Jakarta Sans" pitchFamily="34" charset="0"/>
                <a:ea typeface="Plus Jakarta Sans" pitchFamily="34" charset="-122"/>
                <a:cs typeface="Plus Jakarta Sans" pitchFamily="34" charset="-120"/>
              </a:rPr>
              <a:t>Innovative Industries Using Point Clouds</a:t>
            </a:r>
            <a:endParaRPr lang="en-US" sz="1300" dirty="0"/>
          </a:p>
        </p:txBody>
      </p:sp>
      <p:pic>
        <p:nvPicPr>
          <p:cNvPr id="32" name="Image 17" descr="https://djgurnpwsdoqjscwqbsj.supabase.co/storage/v1/object/public/presentation-templates-data/section16_Button%20Arrow.png"/>
          <p:cNvPicPr>
            <a:picLocks noChangeAspect="1"/>
          </p:cNvPicPr>
          <p:nvPr/>
        </p:nvPicPr>
        <p:blipFill>
          <a:blip r:embed="rId6"/>
          <a:stretch>
            <a:fillRect/>
          </a:stretch>
        </p:blipFill>
        <p:spPr>
          <a:xfrm>
            <a:off x="8366760" y="2597468"/>
            <a:ext cx="274320" cy="257175"/>
          </a:xfrm>
          <a:prstGeom prst="rect">
            <a:avLst/>
          </a:prstGeom>
        </p:spPr>
      </p:pic>
      <p:pic>
        <p:nvPicPr>
          <p:cNvPr id="33" name="Image 18" descr="https://djgurnpwsdoqjscwqbsj.supabase.co/storage/v1/object/public/presentation-templates-data/section16_tableOfCont_box.png"/>
          <p:cNvPicPr>
            <a:picLocks noChangeAspect="1"/>
          </p:cNvPicPr>
          <p:nvPr/>
        </p:nvPicPr>
        <p:blipFill>
          <a:blip r:embed="rId4"/>
          <a:stretch>
            <a:fillRect/>
          </a:stretch>
        </p:blipFill>
        <p:spPr>
          <a:xfrm>
            <a:off x="182880" y="3188970"/>
            <a:ext cx="4206240" cy="514350"/>
          </a:xfrm>
          <a:prstGeom prst="rect">
            <a:avLst/>
          </a:prstGeom>
        </p:spPr>
      </p:pic>
      <p:pic>
        <p:nvPicPr>
          <p:cNvPr id="34" name="Image 19" descr="https://djgurnpwsdoqjscwqbsj.supabase.co/storage/v1/object/public/presentation-templates-data/section16_no_box.png"/>
          <p:cNvPicPr>
            <a:picLocks noChangeAspect="1"/>
          </p:cNvPicPr>
          <p:nvPr/>
        </p:nvPicPr>
        <p:blipFill>
          <a:blip r:embed="rId5"/>
          <a:stretch>
            <a:fillRect/>
          </a:stretch>
        </p:blipFill>
        <p:spPr>
          <a:xfrm>
            <a:off x="274320" y="3240405"/>
            <a:ext cx="411480" cy="411480"/>
          </a:xfrm>
          <a:prstGeom prst="rect">
            <a:avLst/>
          </a:prstGeom>
        </p:spPr>
      </p:pic>
      <p:sp>
        <p:nvSpPr>
          <p:cNvPr id="35" name="Text 13"/>
          <p:cNvSpPr/>
          <p:nvPr/>
        </p:nvSpPr>
        <p:spPr>
          <a:xfrm>
            <a:off x="274320" y="329184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7</a:t>
            </a:r>
            <a:endParaRPr lang="en-US" sz="1300" dirty="0"/>
          </a:p>
        </p:txBody>
      </p:sp>
      <p:sp>
        <p:nvSpPr>
          <p:cNvPr id="36" name="Text 14"/>
          <p:cNvSpPr/>
          <p:nvPr/>
        </p:nvSpPr>
        <p:spPr>
          <a:xfrm>
            <a:off x="731520" y="3240405"/>
            <a:ext cx="3017520" cy="411480"/>
          </a:xfrm>
          <a:prstGeom prst="rect">
            <a:avLst/>
          </a:prstGeom>
          <a:noFill/>
          <a:ln/>
        </p:spPr>
        <p:txBody>
          <a:bodyPr wrap="square" rtlCol="0" anchor="ctr"/>
          <a:lstStyle/>
          <a:p>
            <a:pPr marL="0" indent="0" algn="just">
              <a:buNone/>
            </a:pPr>
            <a:r>
              <a:rPr lang="en-US" sz="1300" b="1" dirty="0">
                <a:solidFill>
                  <a:srgbClr val="000000"/>
                </a:solidFill>
                <a:latin typeface="Plus Jakarta Sans" pitchFamily="34" charset="0"/>
                <a:ea typeface="Plus Jakarta Sans" pitchFamily="34" charset="-122"/>
                <a:cs typeface="Plus Jakarta Sans" pitchFamily="34" charset="-120"/>
              </a:rPr>
              <a:t>Future Trends in Point Cloud Processing</a:t>
            </a:r>
            <a:endParaRPr lang="en-US" sz="1300" dirty="0"/>
          </a:p>
        </p:txBody>
      </p:sp>
      <p:pic>
        <p:nvPicPr>
          <p:cNvPr id="37" name="Image 20" descr="https://djgurnpwsdoqjscwqbsj.supabase.co/storage/v1/object/public/presentation-templates-data/section16_Button%20Arrow.png"/>
          <p:cNvPicPr>
            <a:picLocks noChangeAspect="1"/>
          </p:cNvPicPr>
          <p:nvPr/>
        </p:nvPicPr>
        <p:blipFill>
          <a:blip r:embed="rId6"/>
          <a:stretch>
            <a:fillRect/>
          </a:stretch>
        </p:blipFill>
        <p:spPr>
          <a:xfrm>
            <a:off x="4069080" y="3317558"/>
            <a:ext cx="274320" cy="257175"/>
          </a:xfrm>
          <a:prstGeom prst="rect">
            <a:avLst/>
          </a:prstGeom>
        </p:spPr>
      </p:pic>
      <p:pic>
        <p:nvPicPr>
          <p:cNvPr id="38" name="Image 18" descr="https://djgurnpwsdoqjscwqbsj.supabase.co/storage/v1/object/public/presentation-templates-data/section16_tableOfCont_box.png">
            <a:extLst>
              <a:ext uri="{FF2B5EF4-FFF2-40B4-BE49-F238E27FC236}">
                <a16:creationId xmlns:a16="http://schemas.microsoft.com/office/drawing/2014/main" id="{41E93786-3D15-8C2A-8E87-12A894CB729D}"/>
              </a:ext>
            </a:extLst>
          </p:cNvPr>
          <p:cNvPicPr>
            <a:picLocks noChangeAspect="1"/>
          </p:cNvPicPr>
          <p:nvPr/>
        </p:nvPicPr>
        <p:blipFill>
          <a:blip r:embed="rId4"/>
          <a:stretch>
            <a:fillRect/>
          </a:stretch>
        </p:blipFill>
        <p:spPr>
          <a:xfrm>
            <a:off x="4480560" y="3180356"/>
            <a:ext cx="4206240" cy="514350"/>
          </a:xfrm>
          <a:prstGeom prst="rect">
            <a:avLst/>
          </a:prstGeom>
        </p:spPr>
      </p:pic>
      <p:pic>
        <p:nvPicPr>
          <p:cNvPr id="39" name="Image 19" descr="https://djgurnpwsdoqjscwqbsj.supabase.co/storage/v1/object/public/presentation-templates-data/section16_no_box.png">
            <a:extLst>
              <a:ext uri="{FF2B5EF4-FFF2-40B4-BE49-F238E27FC236}">
                <a16:creationId xmlns:a16="http://schemas.microsoft.com/office/drawing/2014/main" id="{846DFA50-CB56-5EF9-310A-50A73AB8CA44}"/>
              </a:ext>
            </a:extLst>
          </p:cNvPr>
          <p:cNvPicPr>
            <a:picLocks noChangeAspect="1"/>
          </p:cNvPicPr>
          <p:nvPr/>
        </p:nvPicPr>
        <p:blipFill>
          <a:blip r:embed="rId5"/>
          <a:stretch>
            <a:fillRect/>
          </a:stretch>
        </p:blipFill>
        <p:spPr>
          <a:xfrm>
            <a:off x="4572000" y="3231791"/>
            <a:ext cx="411480" cy="411480"/>
          </a:xfrm>
          <a:prstGeom prst="rect">
            <a:avLst/>
          </a:prstGeom>
        </p:spPr>
      </p:pic>
      <p:sp>
        <p:nvSpPr>
          <p:cNvPr id="40" name="Text 13">
            <a:extLst>
              <a:ext uri="{FF2B5EF4-FFF2-40B4-BE49-F238E27FC236}">
                <a16:creationId xmlns:a16="http://schemas.microsoft.com/office/drawing/2014/main" id="{B8FEE2CE-851B-9CB9-A7BF-5FA85C4D2627}"/>
              </a:ext>
            </a:extLst>
          </p:cNvPr>
          <p:cNvSpPr/>
          <p:nvPr/>
        </p:nvSpPr>
        <p:spPr>
          <a:xfrm>
            <a:off x="4572000" y="3283226"/>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rPr>
              <a:t>8</a:t>
            </a:r>
            <a:endParaRPr lang="en-US" sz="1300" dirty="0"/>
          </a:p>
        </p:txBody>
      </p:sp>
      <p:sp>
        <p:nvSpPr>
          <p:cNvPr id="41" name="Text 14">
            <a:extLst>
              <a:ext uri="{FF2B5EF4-FFF2-40B4-BE49-F238E27FC236}">
                <a16:creationId xmlns:a16="http://schemas.microsoft.com/office/drawing/2014/main" id="{2A51B959-A67B-874E-72F7-67F66748044D}"/>
              </a:ext>
            </a:extLst>
          </p:cNvPr>
          <p:cNvSpPr/>
          <p:nvPr/>
        </p:nvSpPr>
        <p:spPr>
          <a:xfrm>
            <a:off x="5029200" y="3231791"/>
            <a:ext cx="3017520" cy="411480"/>
          </a:xfrm>
          <a:prstGeom prst="rect">
            <a:avLst/>
          </a:prstGeom>
          <a:noFill/>
          <a:ln/>
        </p:spPr>
        <p:txBody>
          <a:bodyPr wrap="square" rtlCol="0" anchor="ctr"/>
          <a:lstStyle/>
          <a:p>
            <a:pPr marL="0" indent="0" algn="just">
              <a:buNone/>
            </a:pPr>
            <a:r>
              <a:rPr lang="en-US" sz="1300" b="1" dirty="0">
                <a:solidFill>
                  <a:srgbClr val="000000"/>
                </a:solidFill>
                <a:latin typeface="Plus Jakarta Sans" pitchFamily="34" charset="0"/>
                <a:ea typeface="Plus Jakarta Sans" pitchFamily="34" charset="-122"/>
                <a:cs typeface="Plus Jakarta Sans" pitchFamily="34" charset="-120"/>
              </a:rPr>
              <a:t>Key Insights on Real-Time Decompression and Rasterization</a:t>
            </a:r>
            <a:endParaRPr lang="en-US" sz="1300" dirty="0"/>
          </a:p>
        </p:txBody>
      </p:sp>
      <p:pic>
        <p:nvPicPr>
          <p:cNvPr id="42" name="Image 20" descr="https://djgurnpwsdoqjscwqbsj.supabase.co/storage/v1/object/public/presentation-templates-data/section16_Button%20Arrow.png">
            <a:extLst>
              <a:ext uri="{FF2B5EF4-FFF2-40B4-BE49-F238E27FC236}">
                <a16:creationId xmlns:a16="http://schemas.microsoft.com/office/drawing/2014/main" id="{576C45A1-E833-3265-732B-74B28F1B7BDC}"/>
              </a:ext>
            </a:extLst>
          </p:cNvPr>
          <p:cNvPicPr>
            <a:picLocks noChangeAspect="1"/>
          </p:cNvPicPr>
          <p:nvPr/>
        </p:nvPicPr>
        <p:blipFill>
          <a:blip r:embed="rId6"/>
          <a:stretch>
            <a:fillRect/>
          </a:stretch>
        </p:blipFill>
        <p:spPr>
          <a:xfrm>
            <a:off x="8366760" y="3308944"/>
            <a:ext cx="274320" cy="257175"/>
          </a:xfrm>
          <a:prstGeom prst="rect">
            <a:avLst/>
          </a:prstGeom>
        </p:spPr>
      </p:pic>
      <p:pic>
        <p:nvPicPr>
          <p:cNvPr id="43" name="Image 18" descr="https://djgurnpwsdoqjscwqbsj.supabase.co/storage/v1/object/public/presentation-templates-data/section16_tableOfCont_box.png">
            <a:extLst>
              <a:ext uri="{FF2B5EF4-FFF2-40B4-BE49-F238E27FC236}">
                <a16:creationId xmlns:a16="http://schemas.microsoft.com/office/drawing/2014/main" id="{B1D9DFC5-7875-3BAA-28F9-2CDA704702B6}"/>
              </a:ext>
            </a:extLst>
          </p:cNvPr>
          <p:cNvPicPr>
            <a:picLocks noChangeAspect="1"/>
          </p:cNvPicPr>
          <p:nvPr/>
        </p:nvPicPr>
        <p:blipFill>
          <a:blip r:embed="rId4"/>
          <a:stretch>
            <a:fillRect/>
          </a:stretch>
        </p:blipFill>
        <p:spPr>
          <a:xfrm>
            <a:off x="182880" y="3909060"/>
            <a:ext cx="4206240" cy="514350"/>
          </a:xfrm>
          <a:prstGeom prst="rect">
            <a:avLst/>
          </a:prstGeom>
        </p:spPr>
      </p:pic>
      <p:pic>
        <p:nvPicPr>
          <p:cNvPr id="44" name="Image 19" descr="https://djgurnpwsdoqjscwqbsj.supabase.co/storage/v1/object/public/presentation-templates-data/section16_no_box.png">
            <a:extLst>
              <a:ext uri="{FF2B5EF4-FFF2-40B4-BE49-F238E27FC236}">
                <a16:creationId xmlns:a16="http://schemas.microsoft.com/office/drawing/2014/main" id="{AD06752F-8696-D233-13D8-D5DE0E5CF097}"/>
              </a:ext>
            </a:extLst>
          </p:cNvPr>
          <p:cNvPicPr>
            <a:picLocks noChangeAspect="1"/>
          </p:cNvPicPr>
          <p:nvPr/>
        </p:nvPicPr>
        <p:blipFill>
          <a:blip r:embed="rId5"/>
          <a:stretch>
            <a:fillRect/>
          </a:stretch>
        </p:blipFill>
        <p:spPr>
          <a:xfrm>
            <a:off x="274320" y="3960495"/>
            <a:ext cx="411480" cy="411480"/>
          </a:xfrm>
          <a:prstGeom prst="rect">
            <a:avLst/>
          </a:prstGeom>
        </p:spPr>
      </p:pic>
      <p:sp>
        <p:nvSpPr>
          <p:cNvPr id="45" name="Text 13">
            <a:extLst>
              <a:ext uri="{FF2B5EF4-FFF2-40B4-BE49-F238E27FC236}">
                <a16:creationId xmlns:a16="http://schemas.microsoft.com/office/drawing/2014/main" id="{EF422E0A-DD04-4C70-FCD9-7C08CF5ACDEA}"/>
              </a:ext>
            </a:extLst>
          </p:cNvPr>
          <p:cNvSpPr/>
          <p:nvPr/>
        </p:nvSpPr>
        <p:spPr>
          <a:xfrm>
            <a:off x="274320" y="401193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rPr>
              <a:t>9</a:t>
            </a:r>
            <a:endParaRPr lang="en-US" sz="1300" dirty="0"/>
          </a:p>
        </p:txBody>
      </p:sp>
      <p:sp>
        <p:nvSpPr>
          <p:cNvPr id="46" name="Text 14">
            <a:extLst>
              <a:ext uri="{FF2B5EF4-FFF2-40B4-BE49-F238E27FC236}">
                <a16:creationId xmlns:a16="http://schemas.microsoft.com/office/drawing/2014/main" id="{CD8669CC-5C17-BC28-953F-657A7DC1B35D}"/>
              </a:ext>
            </a:extLst>
          </p:cNvPr>
          <p:cNvSpPr/>
          <p:nvPr/>
        </p:nvSpPr>
        <p:spPr>
          <a:xfrm>
            <a:off x="731520" y="3960495"/>
            <a:ext cx="3017520" cy="411480"/>
          </a:xfrm>
          <a:prstGeom prst="rect">
            <a:avLst/>
          </a:prstGeom>
          <a:noFill/>
          <a:ln/>
        </p:spPr>
        <p:txBody>
          <a:bodyPr wrap="square" rtlCol="0" anchor="ctr"/>
          <a:lstStyle/>
          <a:p>
            <a:pPr marL="0" indent="0" algn="just">
              <a:buNone/>
            </a:pPr>
            <a:r>
              <a:rPr lang="en-US" sz="1300" b="1" dirty="0">
                <a:solidFill>
                  <a:srgbClr val="000000"/>
                </a:solidFill>
                <a:latin typeface="Plus Jakarta Sans" pitchFamily="34" charset="0"/>
                <a:ea typeface="Plus Jakarta Sans" pitchFamily="34" charset="-122"/>
                <a:cs typeface="Plus Jakarta Sans" pitchFamily="34" charset="-120"/>
              </a:rPr>
              <a:t>Conclusion</a:t>
            </a:r>
            <a:endParaRPr lang="en-US" sz="1300" dirty="0"/>
          </a:p>
        </p:txBody>
      </p:sp>
      <p:pic>
        <p:nvPicPr>
          <p:cNvPr id="47" name="Image 20" descr="https://djgurnpwsdoqjscwqbsj.supabase.co/storage/v1/object/public/presentation-templates-data/section16_Button%20Arrow.png">
            <a:extLst>
              <a:ext uri="{FF2B5EF4-FFF2-40B4-BE49-F238E27FC236}">
                <a16:creationId xmlns:a16="http://schemas.microsoft.com/office/drawing/2014/main" id="{A4EEB13A-D0E2-950D-DD57-535F3DF062FF}"/>
              </a:ext>
            </a:extLst>
          </p:cNvPr>
          <p:cNvPicPr>
            <a:picLocks noChangeAspect="1"/>
          </p:cNvPicPr>
          <p:nvPr/>
        </p:nvPicPr>
        <p:blipFill>
          <a:blip r:embed="rId6"/>
          <a:stretch>
            <a:fillRect/>
          </a:stretch>
        </p:blipFill>
        <p:spPr>
          <a:xfrm>
            <a:off x="4069080" y="4037648"/>
            <a:ext cx="274320" cy="257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257175"/>
            <a:ext cx="5943600" cy="914400"/>
          </a:xfrm>
          <a:prstGeom prst="rect">
            <a:avLst/>
          </a:prstGeom>
          <a:noFill/>
          <a:ln/>
        </p:spPr>
        <p:txBody>
          <a:bodyPr wrap="square" rtlCol="0" anchor="ctr"/>
          <a:lstStyle/>
          <a:p>
            <a:pPr marL="0" indent="0" algn="just">
              <a:buNone/>
            </a:pPr>
            <a:r>
              <a:rPr lang="en-US" sz="3000" b="1" dirty="0">
                <a:solidFill>
                  <a:srgbClr val="000000"/>
                </a:solidFill>
                <a:latin typeface="Plus Jakarta Sans" pitchFamily="34" charset="0"/>
                <a:ea typeface="Plus Jakarta Sans" pitchFamily="34" charset="-122"/>
                <a:cs typeface="Plus Jakarta Sans" pitchFamily="34" charset="-120"/>
              </a:rPr>
              <a:t>Understanding Point Clouds Today</a:t>
            </a:r>
            <a:endParaRPr lang="en-US" sz="3000" dirty="0"/>
          </a:p>
        </p:txBody>
      </p:sp>
      <p:pic>
        <p:nvPicPr>
          <p:cNvPr id="3" name="Image 0" descr="https://djgurnpwsdoqjscwqbsj.supabase.co/storage/v1/object/public/presentation-templates-data/section16_slide3_box.png"/>
          <p:cNvPicPr>
            <a:picLocks noChangeAspect="1"/>
          </p:cNvPicPr>
          <p:nvPr/>
        </p:nvPicPr>
        <p:blipFill>
          <a:blip r:embed="rId4"/>
          <a:stretch>
            <a:fillRect/>
          </a:stretch>
        </p:blipFill>
        <p:spPr>
          <a:xfrm>
            <a:off x="457200" y="1183005"/>
            <a:ext cx="5486400" cy="617220"/>
          </a:xfrm>
          <a:prstGeom prst="rect">
            <a:avLst/>
          </a:prstGeom>
        </p:spPr>
      </p:pic>
      <p:sp>
        <p:nvSpPr>
          <p:cNvPr id="4" name="Text 1"/>
          <p:cNvSpPr/>
          <p:nvPr/>
        </p:nvSpPr>
        <p:spPr>
          <a:xfrm>
            <a:off x="640080" y="1028700"/>
            <a:ext cx="5029200" cy="914400"/>
          </a:xfrm>
          <a:prstGeom prst="rect">
            <a:avLst/>
          </a:prstGeom>
          <a:noFill/>
          <a:ln/>
        </p:spPr>
        <p:txBody>
          <a:bodyPr wrap="square" rtlCol="0" anchor="ctr"/>
          <a:lstStyle/>
          <a:p>
            <a:pPr marL="0" indent="0" algn="just">
              <a:buNone/>
            </a:pPr>
            <a:r>
              <a:rPr lang="en-US" sz="1000" dirty="0">
                <a:solidFill>
                  <a:srgbClr val="000000"/>
                </a:solidFill>
                <a:latin typeface="Plus Jakarta Sans" pitchFamily="34" charset="0"/>
                <a:ea typeface="Plus Jakarta Sans" pitchFamily="34" charset="-122"/>
                <a:cs typeface="Plus Jakarta Sans" pitchFamily="34" charset="-120"/>
              </a:rPr>
              <a:t>Point clouds are collections of data points in a three-dimensional coordinate system, representing the external surface of an object or environment.</a:t>
            </a:r>
            <a:endParaRPr lang="en-US" sz="1000" dirty="0"/>
          </a:p>
        </p:txBody>
      </p:sp>
      <p:pic>
        <p:nvPicPr>
          <p:cNvPr id="5" name="Image 1" descr="https://djgurnpwsdoqjscwqbsj.supabase.co/storage/v1/object/public/presentation-templates-data/section16_slide3_box.png"/>
          <p:cNvPicPr>
            <a:picLocks noChangeAspect="1"/>
          </p:cNvPicPr>
          <p:nvPr/>
        </p:nvPicPr>
        <p:blipFill>
          <a:blip r:embed="rId4"/>
          <a:stretch>
            <a:fillRect/>
          </a:stretch>
        </p:blipFill>
        <p:spPr>
          <a:xfrm>
            <a:off x="457200" y="1954530"/>
            <a:ext cx="5486400" cy="617220"/>
          </a:xfrm>
          <a:prstGeom prst="rect">
            <a:avLst/>
          </a:prstGeom>
        </p:spPr>
      </p:pic>
      <p:sp>
        <p:nvSpPr>
          <p:cNvPr id="6" name="Text 2"/>
          <p:cNvSpPr/>
          <p:nvPr/>
        </p:nvSpPr>
        <p:spPr>
          <a:xfrm>
            <a:off x="640080" y="1800225"/>
            <a:ext cx="5029200" cy="914400"/>
          </a:xfrm>
          <a:prstGeom prst="rect">
            <a:avLst/>
          </a:prstGeom>
          <a:noFill/>
          <a:ln/>
        </p:spPr>
        <p:txBody>
          <a:bodyPr wrap="square" rtlCol="0" anchor="ctr"/>
          <a:lstStyle/>
          <a:p>
            <a:pPr marL="0" indent="0" algn="just">
              <a:buNone/>
            </a:pPr>
            <a:r>
              <a:rPr lang="en-US" sz="1000" dirty="0">
                <a:solidFill>
                  <a:srgbClr val="000000"/>
                </a:solidFill>
                <a:latin typeface="Plus Jakarta Sans" pitchFamily="34" charset="0"/>
                <a:ea typeface="Plus Jakarta Sans" pitchFamily="34" charset="-122"/>
                <a:cs typeface="Plus Jakarta Sans" pitchFamily="34" charset="-120"/>
              </a:rPr>
              <a:t>They are generated by 3D scanners and can be used in various applications such as robotics, architecture, and computer graphics.</a:t>
            </a:r>
            <a:endParaRPr lang="en-US" sz="1000" dirty="0"/>
          </a:p>
        </p:txBody>
      </p:sp>
      <p:pic>
        <p:nvPicPr>
          <p:cNvPr id="7" name="Image 2" descr="https://djgurnpwsdoqjscwqbsj.supabase.co/storage/v1/object/public/presentation-templates-data/section16_slide3_box.png"/>
          <p:cNvPicPr>
            <a:picLocks noChangeAspect="1"/>
          </p:cNvPicPr>
          <p:nvPr/>
        </p:nvPicPr>
        <p:blipFill>
          <a:blip r:embed="rId4"/>
          <a:stretch>
            <a:fillRect/>
          </a:stretch>
        </p:blipFill>
        <p:spPr>
          <a:xfrm>
            <a:off x="457200" y="2726055"/>
            <a:ext cx="5486400" cy="617220"/>
          </a:xfrm>
          <a:prstGeom prst="rect">
            <a:avLst/>
          </a:prstGeom>
        </p:spPr>
      </p:pic>
      <p:sp>
        <p:nvSpPr>
          <p:cNvPr id="8" name="Text 3"/>
          <p:cNvSpPr/>
          <p:nvPr/>
        </p:nvSpPr>
        <p:spPr>
          <a:xfrm>
            <a:off x="640080" y="2571750"/>
            <a:ext cx="5029200" cy="914400"/>
          </a:xfrm>
          <a:prstGeom prst="rect">
            <a:avLst/>
          </a:prstGeom>
          <a:noFill/>
          <a:ln/>
        </p:spPr>
        <p:txBody>
          <a:bodyPr wrap="square" rtlCol="0" anchor="ctr"/>
          <a:lstStyle/>
          <a:p>
            <a:pPr marL="0" indent="0" algn="just">
              <a:buNone/>
            </a:pPr>
            <a:r>
              <a:rPr lang="en-US" sz="1000" dirty="0">
                <a:solidFill>
                  <a:srgbClr val="000000"/>
                </a:solidFill>
                <a:latin typeface="Plus Jakarta Sans" pitchFamily="34" charset="0"/>
                <a:ea typeface="Plus Jakarta Sans" pitchFamily="34" charset="-122"/>
                <a:cs typeface="Plus Jakarta Sans" pitchFamily="34" charset="-120"/>
              </a:rPr>
              <a:t>In surveying, point clouds help create accurate 3D models of landscapes and buildings, facilitating better planning and analysis.</a:t>
            </a:r>
            <a:endParaRPr lang="en-US" sz="1000" dirty="0"/>
          </a:p>
        </p:txBody>
      </p:sp>
      <p:pic>
        <p:nvPicPr>
          <p:cNvPr id="9" name="Image 3" descr="https://djgurnpwsdoqjscwqbsj.supabase.co/storage/v1/object/public/presentation-templates-data/section16_slide3_box.png"/>
          <p:cNvPicPr>
            <a:picLocks noChangeAspect="1"/>
          </p:cNvPicPr>
          <p:nvPr/>
        </p:nvPicPr>
        <p:blipFill>
          <a:blip r:embed="rId4"/>
          <a:stretch>
            <a:fillRect/>
          </a:stretch>
        </p:blipFill>
        <p:spPr>
          <a:xfrm>
            <a:off x="457200" y="3497580"/>
            <a:ext cx="5486400" cy="617220"/>
          </a:xfrm>
          <a:prstGeom prst="rect">
            <a:avLst/>
          </a:prstGeom>
        </p:spPr>
      </p:pic>
      <p:sp>
        <p:nvSpPr>
          <p:cNvPr id="10" name="Text 4"/>
          <p:cNvSpPr/>
          <p:nvPr/>
        </p:nvSpPr>
        <p:spPr>
          <a:xfrm>
            <a:off x="640080" y="3343275"/>
            <a:ext cx="5029200" cy="914400"/>
          </a:xfrm>
          <a:prstGeom prst="rect">
            <a:avLst/>
          </a:prstGeom>
          <a:noFill/>
          <a:ln/>
        </p:spPr>
        <p:txBody>
          <a:bodyPr wrap="square" rtlCol="0" anchor="ctr"/>
          <a:lstStyle/>
          <a:p>
            <a:pPr marL="0" indent="0" algn="just">
              <a:buNone/>
            </a:pPr>
            <a:r>
              <a:rPr lang="en-US" sz="1000" dirty="0">
                <a:solidFill>
                  <a:srgbClr val="000000"/>
                </a:solidFill>
                <a:latin typeface="Plus Jakarta Sans" pitchFamily="34" charset="0"/>
                <a:ea typeface="Plus Jakarta Sans" pitchFamily="34" charset="-122"/>
                <a:cs typeface="Plus Jakarta Sans" pitchFamily="34" charset="-120"/>
              </a:rPr>
              <a:t>In virtual reality, point clouds enhance user experiences by creating immersive environments based on real-world data.</a:t>
            </a:r>
            <a:endParaRPr lang="en-US" sz="1000" dirty="0"/>
          </a:p>
        </p:txBody>
      </p:sp>
      <p:sp>
        <p:nvSpPr>
          <p:cNvPr id="12" name="Text 5"/>
          <p:cNvSpPr/>
          <p:nvPr/>
        </p:nvSpPr>
        <p:spPr>
          <a:xfrm>
            <a:off x="6858000" y="3343275"/>
            <a:ext cx="1828800" cy="457200"/>
          </a:xfrm>
          <a:prstGeom prst="rect">
            <a:avLst/>
          </a:prstGeom>
          <a:noFill/>
          <a:ln/>
        </p:spPr>
        <p:txBody>
          <a:bodyPr wrap="square" rtlCol="0" anchor="ctr"/>
          <a:lstStyle/>
          <a:p>
            <a:pPr marL="0" indent="0" algn="just">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pic>
        <p:nvPicPr>
          <p:cNvPr id="13" name="Image 0" descr="https://djgurnpwsdoqjscwqbsj.supabase.co/storage/v1/object/public/presentation-templates-data/section16_slide3_box.png"/>
          <p:cNvPicPr>
            <a:picLocks noChangeAspect="1"/>
          </p:cNvPicPr>
          <p:nvPr/>
        </p:nvPicPr>
        <p:blipFill>
          <a:blip r:embed="rId4"/>
          <a:stretch>
            <a:fillRect/>
          </a:stretch>
        </p:blipFill>
        <p:spPr>
          <a:xfrm>
            <a:off x="457200" y="4271572"/>
            <a:ext cx="5486400" cy="617220"/>
          </a:xfrm>
          <a:prstGeom prst="rect">
            <a:avLst/>
          </a:prstGeom>
        </p:spPr>
      </p:pic>
      <p:sp>
        <p:nvSpPr>
          <p:cNvPr id="14" name="Text 1"/>
          <p:cNvSpPr/>
          <p:nvPr/>
        </p:nvSpPr>
        <p:spPr>
          <a:xfrm>
            <a:off x="640080" y="4117267"/>
            <a:ext cx="5029200" cy="914400"/>
          </a:xfrm>
          <a:prstGeom prst="rect">
            <a:avLst/>
          </a:prstGeom>
          <a:noFill/>
          <a:ln/>
        </p:spPr>
        <p:txBody>
          <a:bodyPr wrap="square" rtlCol="0" anchor="ctr"/>
          <a:lstStyle/>
          <a:p>
            <a:pPr marL="0" indent="0" algn="just">
              <a:buNone/>
            </a:pPr>
            <a:r>
              <a:rPr lang="en-US" sz="1000" dirty="0">
                <a:solidFill>
                  <a:srgbClr val="000000"/>
                </a:solidFill>
                <a:latin typeface="Plus Jakarta Sans" pitchFamily="34" charset="0"/>
                <a:ea typeface="Plus Jakarta Sans" pitchFamily="34" charset="-122"/>
                <a:cs typeface="Plus Jakarta Sans" pitchFamily="34" charset="-120"/>
              </a:rPr>
              <a:t>Applications in industries like automotive and aerospace utilize point clouds for design and analysis, improving product accuracy and efficiency.</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0"/>
            <a:ext cx="8229600" cy="914400"/>
          </a:xfrm>
          <a:prstGeom prst="rect">
            <a:avLst/>
          </a:prstGeom>
          <a:noFill/>
          <a:ln/>
        </p:spPr>
        <p:txBody>
          <a:bodyPr wrap="square" rtlCol="0" anchor="ctr"/>
          <a:lstStyle/>
          <a:p>
            <a:pPr marL="0" indent="0" algn="just">
              <a:lnSpc>
                <a:spcPts val="2700"/>
              </a:lnSpc>
              <a:buNone/>
            </a:pPr>
            <a:r>
              <a:rPr lang="en-US" sz="3000" b="1" dirty="0">
                <a:solidFill>
                  <a:srgbClr val="000000"/>
                </a:solidFill>
              </a:rPr>
              <a:t>Challenges with Massive Point Clouds</a:t>
            </a:r>
            <a:endParaRPr lang="en-US" sz="3000" dirty="0"/>
          </a:p>
        </p:txBody>
      </p:sp>
      <p:pic>
        <p:nvPicPr>
          <p:cNvPr id="15" name="Image 6" descr="https://djgurnpwsdoqjscwqbsj.supabase.co/storage/v1/object/public/presentation-templates-data/section16_consbox.png"/>
          <p:cNvPicPr>
            <a:picLocks noChangeAspect="1"/>
          </p:cNvPicPr>
          <p:nvPr/>
        </p:nvPicPr>
        <p:blipFill>
          <a:blip r:embed="rId4"/>
          <a:stretch>
            <a:fillRect/>
          </a:stretch>
        </p:blipFill>
        <p:spPr>
          <a:xfrm>
            <a:off x="424563" y="869500"/>
            <a:ext cx="3657600" cy="701386"/>
          </a:xfrm>
          <a:prstGeom prst="rect">
            <a:avLst/>
          </a:prstGeom>
        </p:spPr>
      </p:pic>
      <p:sp>
        <p:nvSpPr>
          <p:cNvPr id="16" name="Text 7"/>
          <p:cNvSpPr/>
          <p:nvPr/>
        </p:nvSpPr>
        <p:spPr>
          <a:xfrm>
            <a:off x="424560" y="869500"/>
            <a:ext cx="3524787" cy="549250"/>
          </a:xfrm>
          <a:prstGeom prst="rect">
            <a:avLst/>
          </a:prstGeom>
          <a:noFill/>
          <a:ln/>
        </p:spPr>
        <p:txBody>
          <a:bodyPr wrap="square" rtlCol="0" anchor="t"/>
          <a:lstStyle/>
          <a:p>
            <a:pPr marL="0" indent="0" algn="just">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The size of massive point clouds can lead to significant storage requirements, increasing costs and necessitating advanced hardware solutions for data management.</a:t>
            </a:r>
            <a:endParaRPr lang="en-US" sz="1000" dirty="0"/>
          </a:p>
        </p:txBody>
      </p:sp>
      <p:sp>
        <p:nvSpPr>
          <p:cNvPr id="19" name="Text 8"/>
          <p:cNvSpPr/>
          <p:nvPr/>
        </p:nvSpPr>
        <p:spPr>
          <a:xfrm>
            <a:off x="790323" y="1975352"/>
            <a:ext cx="3657600" cy="685800"/>
          </a:xfrm>
          <a:prstGeom prst="rect">
            <a:avLst/>
          </a:prstGeom>
          <a:noFill/>
          <a:ln/>
        </p:spPr>
        <p:txBody>
          <a:bodyPr wrap="square" rtlCol="0" anchor="t"/>
          <a:lstStyle/>
          <a:p>
            <a:pPr marL="0" indent="0" algn="just">
              <a:lnSpc>
                <a:spcPts val="1200"/>
              </a:lnSpc>
              <a:buNone/>
            </a:pPr>
            <a:endParaRPr lang="en-US" sz="1000" dirty="0"/>
          </a:p>
        </p:txBody>
      </p:sp>
      <p:pic>
        <p:nvPicPr>
          <p:cNvPr id="21" name="Image 6" descr="https://djgurnpwsdoqjscwqbsj.supabase.co/storage/v1/object/public/presentation-templates-data/section16_consbox.png">
            <a:extLst>
              <a:ext uri="{FF2B5EF4-FFF2-40B4-BE49-F238E27FC236}">
                <a16:creationId xmlns:a16="http://schemas.microsoft.com/office/drawing/2014/main" id="{1870CD20-017A-CBDB-60F7-0C7FC17048A5}"/>
              </a:ext>
            </a:extLst>
          </p:cNvPr>
          <p:cNvPicPr>
            <a:picLocks noChangeAspect="1"/>
          </p:cNvPicPr>
          <p:nvPr/>
        </p:nvPicPr>
        <p:blipFill>
          <a:blip r:embed="rId4"/>
          <a:stretch>
            <a:fillRect/>
          </a:stretch>
        </p:blipFill>
        <p:spPr>
          <a:xfrm>
            <a:off x="424563" y="1783900"/>
            <a:ext cx="3657600" cy="701386"/>
          </a:xfrm>
          <a:prstGeom prst="rect">
            <a:avLst/>
          </a:prstGeom>
        </p:spPr>
      </p:pic>
      <p:sp>
        <p:nvSpPr>
          <p:cNvPr id="22" name="Text 7">
            <a:extLst>
              <a:ext uri="{FF2B5EF4-FFF2-40B4-BE49-F238E27FC236}">
                <a16:creationId xmlns:a16="http://schemas.microsoft.com/office/drawing/2014/main" id="{0D811AEC-8C6F-A7BD-4339-D99C5AC98762}"/>
              </a:ext>
            </a:extLst>
          </p:cNvPr>
          <p:cNvSpPr/>
          <p:nvPr/>
        </p:nvSpPr>
        <p:spPr>
          <a:xfrm>
            <a:off x="424563" y="1859968"/>
            <a:ext cx="3524786" cy="549250"/>
          </a:xfrm>
          <a:prstGeom prst="rect">
            <a:avLst/>
          </a:prstGeom>
          <a:noFill/>
          <a:ln/>
        </p:spPr>
        <p:txBody>
          <a:bodyPr wrap="square" rtlCol="0" anchor="t"/>
          <a:lstStyle/>
          <a:p>
            <a:pPr marL="0" indent="0" algn="just">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High data density results in increased processing times, making analysis and visualization slower and potentially hindering timely project completion.</a:t>
            </a:r>
            <a:endParaRPr lang="en-US" sz="1000" dirty="0"/>
          </a:p>
        </p:txBody>
      </p:sp>
      <p:pic>
        <p:nvPicPr>
          <p:cNvPr id="29" name="Image 6" descr="https://djgurnpwsdoqjscwqbsj.supabase.co/storage/v1/object/public/presentation-templates-data/section16_consbox.png">
            <a:extLst>
              <a:ext uri="{FF2B5EF4-FFF2-40B4-BE49-F238E27FC236}">
                <a16:creationId xmlns:a16="http://schemas.microsoft.com/office/drawing/2014/main" id="{E9B263B7-76D2-5494-6BCB-F68C90766423}"/>
              </a:ext>
            </a:extLst>
          </p:cNvPr>
          <p:cNvPicPr>
            <a:picLocks noChangeAspect="1"/>
          </p:cNvPicPr>
          <p:nvPr/>
        </p:nvPicPr>
        <p:blipFill>
          <a:blip r:embed="rId4"/>
          <a:stretch>
            <a:fillRect/>
          </a:stretch>
        </p:blipFill>
        <p:spPr>
          <a:xfrm>
            <a:off x="424563" y="2698300"/>
            <a:ext cx="3657600" cy="701386"/>
          </a:xfrm>
          <a:prstGeom prst="rect">
            <a:avLst/>
          </a:prstGeom>
        </p:spPr>
      </p:pic>
      <p:sp>
        <p:nvSpPr>
          <p:cNvPr id="30" name="Text 7">
            <a:extLst>
              <a:ext uri="{FF2B5EF4-FFF2-40B4-BE49-F238E27FC236}">
                <a16:creationId xmlns:a16="http://schemas.microsoft.com/office/drawing/2014/main" id="{D8314734-E1B6-9BEB-E7F4-29A661B628D0}"/>
              </a:ext>
            </a:extLst>
          </p:cNvPr>
          <p:cNvSpPr/>
          <p:nvPr/>
        </p:nvSpPr>
        <p:spPr>
          <a:xfrm>
            <a:off x="424563" y="2774368"/>
            <a:ext cx="3524786" cy="549250"/>
          </a:xfrm>
          <a:prstGeom prst="rect">
            <a:avLst/>
          </a:prstGeom>
          <a:noFill/>
          <a:ln/>
        </p:spPr>
        <p:txBody>
          <a:bodyPr wrap="square" rtlCol="0" anchor="t"/>
          <a:lstStyle/>
          <a:p>
            <a:pPr marL="0" indent="0" algn="just">
              <a:lnSpc>
                <a:spcPts val="1200"/>
              </a:lnSpc>
              <a:buNone/>
            </a:pPr>
            <a:r>
              <a:rPr lang="en-US" sz="1000" dirty="0"/>
              <a:t>Massive point clouds often exceed the memory capacity of standard GPUs, limiting real-time visualization and requiring complex memory management solutions.</a:t>
            </a:r>
          </a:p>
        </p:txBody>
      </p:sp>
      <p:pic>
        <p:nvPicPr>
          <p:cNvPr id="31" name="Image 6" descr="https://djgurnpwsdoqjscwqbsj.supabase.co/storage/v1/object/public/presentation-templates-data/section16_consbox.png">
            <a:extLst>
              <a:ext uri="{FF2B5EF4-FFF2-40B4-BE49-F238E27FC236}">
                <a16:creationId xmlns:a16="http://schemas.microsoft.com/office/drawing/2014/main" id="{11EC28FF-47E9-8398-2D90-BAE4813F878E}"/>
              </a:ext>
            </a:extLst>
          </p:cNvPr>
          <p:cNvPicPr>
            <a:picLocks noChangeAspect="1"/>
          </p:cNvPicPr>
          <p:nvPr/>
        </p:nvPicPr>
        <p:blipFill>
          <a:blip r:embed="rId4"/>
          <a:stretch>
            <a:fillRect/>
          </a:stretch>
        </p:blipFill>
        <p:spPr>
          <a:xfrm>
            <a:off x="424563" y="3612700"/>
            <a:ext cx="3657600" cy="701386"/>
          </a:xfrm>
          <a:prstGeom prst="rect">
            <a:avLst/>
          </a:prstGeom>
        </p:spPr>
      </p:pic>
      <p:sp>
        <p:nvSpPr>
          <p:cNvPr id="32" name="Text 7">
            <a:extLst>
              <a:ext uri="{FF2B5EF4-FFF2-40B4-BE49-F238E27FC236}">
                <a16:creationId xmlns:a16="http://schemas.microsoft.com/office/drawing/2014/main" id="{DC4DF688-B74B-819A-1961-A36C9F441681}"/>
              </a:ext>
            </a:extLst>
          </p:cNvPr>
          <p:cNvSpPr/>
          <p:nvPr/>
        </p:nvSpPr>
        <p:spPr>
          <a:xfrm>
            <a:off x="424562" y="3688768"/>
            <a:ext cx="3524785" cy="549250"/>
          </a:xfrm>
          <a:prstGeom prst="rect">
            <a:avLst/>
          </a:prstGeom>
          <a:noFill/>
          <a:ln/>
        </p:spPr>
        <p:txBody>
          <a:bodyPr wrap="square" rtlCol="0" anchor="t"/>
          <a:lstStyle/>
          <a:p>
            <a:pPr marL="0" indent="0" algn="just">
              <a:lnSpc>
                <a:spcPts val="1200"/>
              </a:lnSpc>
              <a:buNone/>
            </a:pPr>
            <a:r>
              <a:rPr lang="en-US" sz="1000" dirty="0"/>
              <a:t>Moving large point cloud datasets between storage, processing units, and GPUs can cause significant data transfer delays, slowing down rendering and analysis.</a:t>
            </a:r>
          </a:p>
        </p:txBody>
      </p:sp>
      <p:pic>
        <p:nvPicPr>
          <p:cNvPr id="33" name="Image 6" descr="https://djgurnpwsdoqjscwqbsj.supabase.co/storage/v1/object/public/presentation-templates-data/section16_consbox.png">
            <a:extLst>
              <a:ext uri="{FF2B5EF4-FFF2-40B4-BE49-F238E27FC236}">
                <a16:creationId xmlns:a16="http://schemas.microsoft.com/office/drawing/2014/main" id="{4DFA052F-775D-A655-23DF-92A6FC54C52E}"/>
              </a:ext>
            </a:extLst>
          </p:cNvPr>
          <p:cNvPicPr>
            <a:picLocks noChangeAspect="1"/>
          </p:cNvPicPr>
          <p:nvPr/>
        </p:nvPicPr>
        <p:blipFill>
          <a:blip r:embed="rId4"/>
          <a:stretch>
            <a:fillRect/>
          </a:stretch>
        </p:blipFill>
        <p:spPr>
          <a:xfrm>
            <a:off x="4397835" y="869500"/>
            <a:ext cx="3657600" cy="701386"/>
          </a:xfrm>
          <a:prstGeom prst="rect">
            <a:avLst/>
          </a:prstGeom>
        </p:spPr>
      </p:pic>
      <p:sp>
        <p:nvSpPr>
          <p:cNvPr id="34" name="Text 7">
            <a:extLst>
              <a:ext uri="{FF2B5EF4-FFF2-40B4-BE49-F238E27FC236}">
                <a16:creationId xmlns:a16="http://schemas.microsoft.com/office/drawing/2014/main" id="{8847148F-A869-442F-BD18-A04A7943443E}"/>
              </a:ext>
            </a:extLst>
          </p:cNvPr>
          <p:cNvSpPr/>
          <p:nvPr/>
        </p:nvSpPr>
        <p:spPr>
          <a:xfrm>
            <a:off x="4397835" y="945568"/>
            <a:ext cx="3498662" cy="549250"/>
          </a:xfrm>
          <a:prstGeom prst="rect">
            <a:avLst/>
          </a:prstGeom>
          <a:noFill/>
          <a:ln/>
        </p:spPr>
        <p:txBody>
          <a:bodyPr wrap="square" rtlCol="0" anchor="t"/>
          <a:lstStyle/>
          <a:p>
            <a:pPr marL="0" indent="0" algn="just">
              <a:lnSpc>
                <a:spcPts val="1200"/>
              </a:lnSpc>
              <a:buNone/>
            </a:pPr>
            <a:r>
              <a:rPr lang="en-US" sz="1000" dirty="0"/>
              <a:t>As point clouds grow, algorithms designed for smaller datasets may struggle to scale efficiently, leading to reduced performance and accuracy.</a:t>
            </a:r>
          </a:p>
        </p:txBody>
      </p:sp>
      <p:pic>
        <p:nvPicPr>
          <p:cNvPr id="35" name="Image 6" descr="https://djgurnpwsdoqjscwqbsj.supabase.co/storage/v1/object/public/presentation-templates-data/section16_consbox.png">
            <a:extLst>
              <a:ext uri="{FF2B5EF4-FFF2-40B4-BE49-F238E27FC236}">
                <a16:creationId xmlns:a16="http://schemas.microsoft.com/office/drawing/2014/main" id="{A4FAC9E1-AA43-0CCB-4B88-27D5568B6945}"/>
              </a:ext>
            </a:extLst>
          </p:cNvPr>
          <p:cNvPicPr>
            <a:picLocks noChangeAspect="1"/>
          </p:cNvPicPr>
          <p:nvPr/>
        </p:nvPicPr>
        <p:blipFill>
          <a:blip r:embed="rId4"/>
          <a:stretch>
            <a:fillRect/>
          </a:stretch>
        </p:blipFill>
        <p:spPr>
          <a:xfrm>
            <a:off x="4397835" y="1783900"/>
            <a:ext cx="3657600" cy="701386"/>
          </a:xfrm>
          <a:prstGeom prst="rect">
            <a:avLst/>
          </a:prstGeom>
        </p:spPr>
      </p:pic>
      <p:sp>
        <p:nvSpPr>
          <p:cNvPr id="36" name="Text 7">
            <a:extLst>
              <a:ext uri="{FF2B5EF4-FFF2-40B4-BE49-F238E27FC236}">
                <a16:creationId xmlns:a16="http://schemas.microsoft.com/office/drawing/2014/main" id="{DEA905A4-0DD4-1049-B214-A5020B6DEF5A}"/>
              </a:ext>
            </a:extLst>
          </p:cNvPr>
          <p:cNvSpPr/>
          <p:nvPr/>
        </p:nvSpPr>
        <p:spPr>
          <a:xfrm>
            <a:off x="4397835" y="1859968"/>
            <a:ext cx="3498662" cy="549250"/>
          </a:xfrm>
          <a:prstGeom prst="rect">
            <a:avLst/>
          </a:prstGeom>
          <a:noFill/>
          <a:ln/>
        </p:spPr>
        <p:txBody>
          <a:bodyPr wrap="square" rtlCol="0" anchor="t"/>
          <a:lstStyle/>
          <a:p>
            <a:pPr marL="0" indent="0" algn="just">
              <a:lnSpc>
                <a:spcPts val="1200"/>
              </a:lnSpc>
              <a:buNone/>
            </a:pPr>
            <a:r>
              <a:rPr lang="en-US" sz="1000" dirty="0"/>
              <a:t>Large point clouds often contain redundant or irrelevant data points, increasing processing complexity and requiring robust filtering techniques.</a:t>
            </a:r>
          </a:p>
        </p:txBody>
      </p:sp>
      <p:pic>
        <p:nvPicPr>
          <p:cNvPr id="37" name="Image 6" descr="https://djgurnpwsdoqjscwqbsj.supabase.co/storage/v1/object/public/presentation-templates-data/section16_consbox.png">
            <a:extLst>
              <a:ext uri="{FF2B5EF4-FFF2-40B4-BE49-F238E27FC236}">
                <a16:creationId xmlns:a16="http://schemas.microsoft.com/office/drawing/2014/main" id="{8CECD5FE-0924-1084-4A43-D3B2F8BE2283}"/>
              </a:ext>
            </a:extLst>
          </p:cNvPr>
          <p:cNvPicPr>
            <a:picLocks noChangeAspect="1"/>
          </p:cNvPicPr>
          <p:nvPr/>
        </p:nvPicPr>
        <p:blipFill>
          <a:blip r:embed="rId4"/>
          <a:stretch>
            <a:fillRect/>
          </a:stretch>
        </p:blipFill>
        <p:spPr>
          <a:xfrm>
            <a:off x="4397835" y="2698300"/>
            <a:ext cx="3657600" cy="701386"/>
          </a:xfrm>
          <a:prstGeom prst="rect">
            <a:avLst/>
          </a:prstGeom>
        </p:spPr>
      </p:pic>
      <p:sp>
        <p:nvSpPr>
          <p:cNvPr id="38" name="Text 7">
            <a:extLst>
              <a:ext uri="{FF2B5EF4-FFF2-40B4-BE49-F238E27FC236}">
                <a16:creationId xmlns:a16="http://schemas.microsoft.com/office/drawing/2014/main" id="{D52F4693-8086-6ECA-52C4-DEAD5FCB2282}"/>
              </a:ext>
            </a:extLst>
          </p:cNvPr>
          <p:cNvSpPr/>
          <p:nvPr/>
        </p:nvSpPr>
        <p:spPr>
          <a:xfrm>
            <a:off x="4397835" y="2774368"/>
            <a:ext cx="3498662" cy="549250"/>
          </a:xfrm>
          <a:prstGeom prst="rect">
            <a:avLst/>
          </a:prstGeom>
          <a:noFill/>
          <a:ln/>
        </p:spPr>
        <p:txBody>
          <a:bodyPr wrap="square" rtlCol="0" anchor="t"/>
          <a:lstStyle/>
          <a:p>
            <a:pPr marL="0" indent="0" algn="just">
              <a:lnSpc>
                <a:spcPts val="1200"/>
              </a:lnSpc>
              <a:buNone/>
            </a:pPr>
            <a:r>
              <a:rPr lang="en-US" sz="1000" dirty="0"/>
              <a:t>Rendering billions of points in real-time while maintaining high visual fidelity can be challenging, especially when dealing with complex scenes or environments.</a:t>
            </a:r>
          </a:p>
        </p:txBody>
      </p:sp>
      <p:pic>
        <p:nvPicPr>
          <p:cNvPr id="39" name="Image 6" descr="https://djgurnpwsdoqjscwqbsj.supabase.co/storage/v1/object/public/presentation-templates-data/section16_consbox.png">
            <a:extLst>
              <a:ext uri="{FF2B5EF4-FFF2-40B4-BE49-F238E27FC236}">
                <a16:creationId xmlns:a16="http://schemas.microsoft.com/office/drawing/2014/main" id="{F1C484EA-7247-61B7-5E0A-CEF6734E9C03}"/>
              </a:ext>
            </a:extLst>
          </p:cNvPr>
          <p:cNvPicPr>
            <a:picLocks noChangeAspect="1"/>
          </p:cNvPicPr>
          <p:nvPr/>
        </p:nvPicPr>
        <p:blipFill>
          <a:blip r:embed="rId4"/>
          <a:stretch>
            <a:fillRect/>
          </a:stretch>
        </p:blipFill>
        <p:spPr>
          <a:xfrm>
            <a:off x="4397835" y="3612700"/>
            <a:ext cx="3657600" cy="701386"/>
          </a:xfrm>
          <a:prstGeom prst="rect">
            <a:avLst/>
          </a:prstGeom>
        </p:spPr>
      </p:pic>
      <p:sp>
        <p:nvSpPr>
          <p:cNvPr id="40" name="Text 7">
            <a:extLst>
              <a:ext uri="{FF2B5EF4-FFF2-40B4-BE49-F238E27FC236}">
                <a16:creationId xmlns:a16="http://schemas.microsoft.com/office/drawing/2014/main" id="{F5F6F15A-83D8-6ABC-0303-BF849528C3B9}"/>
              </a:ext>
            </a:extLst>
          </p:cNvPr>
          <p:cNvSpPr/>
          <p:nvPr/>
        </p:nvSpPr>
        <p:spPr>
          <a:xfrm>
            <a:off x="4389120" y="3617742"/>
            <a:ext cx="3498662" cy="549250"/>
          </a:xfrm>
          <a:prstGeom prst="rect">
            <a:avLst/>
          </a:prstGeom>
          <a:noFill/>
          <a:ln/>
        </p:spPr>
        <p:txBody>
          <a:bodyPr wrap="square" rtlCol="0" anchor="t"/>
          <a:lstStyle/>
          <a:p>
            <a:pPr marL="0" indent="0" algn="just">
              <a:lnSpc>
                <a:spcPts val="1200"/>
              </a:lnSpc>
              <a:buNone/>
            </a:pPr>
            <a:r>
              <a:rPr lang="en-US" sz="1000" dirty="0"/>
              <a:t>Compressing massive point clouds without losing critical geometric details is difficult, as high compression ratios may introduce artifacts or inaccuracies, compromising data quality during visualization.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514350"/>
            <a:ext cx="8229600" cy="457200"/>
          </a:xfrm>
          <a:prstGeom prst="rect">
            <a:avLst/>
          </a:prstGeom>
          <a:noFill/>
          <a:ln/>
        </p:spPr>
        <p:txBody>
          <a:bodyPr wrap="square" rtlCol="0" anchor="b"/>
          <a:lstStyle/>
          <a:p>
            <a:pPr marL="0" indent="0" algn="just">
              <a:buNone/>
            </a:pPr>
            <a:r>
              <a:rPr lang="en-US" sz="3000" b="1" dirty="0">
                <a:solidFill>
                  <a:srgbClr val="000000"/>
                </a:solidFill>
                <a:latin typeface="Plus Jakarta Sans" pitchFamily="34" charset="0"/>
                <a:ea typeface="Plus Jakarta Sans" pitchFamily="34" charset="-122"/>
                <a:cs typeface="Plus Jakarta Sans" pitchFamily="34" charset="-120"/>
              </a:rPr>
              <a:t>Real-Time Decompression Techniques </a:t>
            </a:r>
            <a:endParaRPr lang="en-US" sz="3000" dirty="0"/>
          </a:p>
        </p:txBody>
      </p:sp>
      <p:pic>
        <p:nvPicPr>
          <p:cNvPr id="5" name="Image 0" descr="https://djgurnpwsdoqjscwqbsj.supabase.co/storage/v1/object/public/presentation-templates-data/section16_arrowbox.png"/>
          <p:cNvPicPr>
            <a:picLocks noChangeAspect="1"/>
          </p:cNvPicPr>
          <p:nvPr/>
        </p:nvPicPr>
        <p:blipFill>
          <a:blip r:embed="rId4"/>
          <a:stretch>
            <a:fillRect/>
          </a:stretch>
        </p:blipFill>
        <p:spPr>
          <a:xfrm>
            <a:off x="329185" y="1388339"/>
            <a:ext cx="1636776" cy="590682"/>
          </a:xfrm>
          <a:prstGeom prst="rect">
            <a:avLst/>
          </a:prstGeom>
        </p:spPr>
      </p:pic>
      <p:sp>
        <p:nvSpPr>
          <p:cNvPr id="6" name="Text 3"/>
          <p:cNvSpPr/>
          <p:nvPr/>
        </p:nvSpPr>
        <p:spPr>
          <a:xfrm>
            <a:off x="502921" y="1436066"/>
            <a:ext cx="1463040" cy="438912"/>
          </a:xfrm>
          <a:prstGeom prst="rect">
            <a:avLst/>
          </a:prstGeom>
          <a:noFill/>
          <a:ln/>
        </p:spPr>
        <p:txBody>
          <a:bodyPr wrap="square" rtlCol="0" anchor="ctr"/>
          <a:lstStyle/>
          <a:p>
            <a:pPr marL="0" indent="0" algn="just">
              <a:buNone/>
            </a:pPr>
            <a:r>
              <a:rPr lang="en-IN" sz="1500" b="1" dirty="0"/>
              <a:t>Huffman Encoding</a:t>
            </a:r>
            <a:endParaRPr lang="en-US" sz="1500" dirty="0"/>
          </a:p>
        </p:txBody>
      </p:sp>
      <p:sp>
        <p:nvSpPr>
          <p:cNvPr id="8" name="Text 5"/>
          <p:cNvSpPr/>
          <p:nvPr/>
        </p:nvSpPr>
        <p:spPr>
          <a:xfrm>
            <a:off x="2377441" y="1258725"/>
            <a:ext cx="4846320" cy="849909"/>
          </a:xfrm>
          <a:prstGeom prst="rect">
            <a:avLst/>
          </a:prstGeom>
          <a:noFill/>
          <a:ln/>
        </p:spPr>
        <p:txBody>
          <a:bodyPr wrap="square" rtlCol="0" anchor="t"/>
          <a:lstStyle/>
          <a:p>
            <a:pPr marL="0" indent="0" algn="just">
              <a:buNone/>
            </a:pPr>
            <a:r>
              <a:rPr lang="en-US" sz="1000" dirty="0"/>
              <a:t>Huffman encoding is a lossless compression technique that assigns shorter codes to more frequent symbols and longer codes to less frequent ones. This variable-length encoding scheme enables efficient real-time decompression by minimizing the number of bits needed to represent data, making it highly suitable for applications requiring fast, on-the-fly processing.</a:t>
            </a:r>
          </a:p>
        </p:txBody>
      </p:sp>
      <p:pic>
        <p:nvPicPr>
          <p:cNvPr id="25" name="Image 0" descr="https://djgurnpwsdoqjscwqbsj.supabase.co/storage/v1/object/public/presentation-templates-data/section16_arrowbox.png">
            <a:extLst>
              <a:ext uri="{FF2B5EF4-FFF2-40B4-BE49-F238E27FC236}">
                <a16:creationId xmlns:a16="http://schemas.microsoft.com/office/drawing/2014/main" id="{BAA9B8C5-7A87-17F0-309F-A37B46B09A9C}"/>
              </a:ext>
            </a:extLst>
          </p:cNvPr>
          <p:cNvPicPr>
            <a:picLocks noChangeAspect="1"/>
          </p:cNvPicPr>
          <p:nvPr/>
        </p:nvPicPr>
        <p:blipFill>
          <a:blip r:embed="rId4"/>
          <a:stretch>
            <a:fillRect/>
          </a:stretch>
        </p:blipFill>
        <p:spPr>
          <a:xfrm>
            <a:off x="329185" y="2658114"/>
            <a:ext cx="1636776" cy="590682"/>
          </a:xfrm>
          <a:prstGeom prst="rect">
            <a:avLst/>
          </a:prstGeom>
        </p:spPr>
      </p:pic>
      <p:sp>
        <p:nvSpPr>
          <p:cNvPr id="26" name="Text 3">
            <a:extLst>
              <a:ext uri="{FF2B5EF4-FFF2-40B4-BE49-F238E27FC236}">
                <a16:creationId xmlns:a16="http://schemas.microsoft.com/office/drawing/2014/main" id="{1D5CB94E-9C06-D9D4-19FE-BC5D02D6B2C4}"/>
              </a:ext>
            </a:extLst>
          </p:cNvPr>
          <p:cNvSpPr/>
          <p:nvPr/>
        </p:nvSpPr>
        <p:spPr>
          <a:xfrm>
            <a:off x="502921" y="2705841"/>
            <a:ext cx="1463040" cy="438912"/>
          </a:xfrm>
          <a:prstGeom prst="rect">
            <a:avLst/>
          </a:prstGeom>
          <a:noFill/>
          <a:ln/>
        </p:spPr>
        <p:txBody>
          <a:bodyPr wrap="square" rtlCol="0" anchor="ctr"/>
          <a:lstStyle/>
          <a:p>
            <a:pPr marL="0" indent="0" algn="just">
              <a:buNone/>
            </a:pPr>
            <a:r>
              <a:rPr lang="en-IN" sz="1500" b="1" dirty="0"/>
              <a:t>LZ77</a:t>
            </a:r>
            <a:endParaRPr lang="en-US" sz="1500" dirty="0"/>
          </a:p>
        </p:txBody>
      </p:sp>
      <p:pic>
        <p:nvPicPr>
          <p:cNvPr id="27" name="Image 0" descr="https://djgurnpwsdoqjscwqbsj.supabase.co/storage/v1/object/public/presentation-templates-data/section16_arrowbox.png">
            <a:extLst>
              <a:ext uri="{FF2B5EF4-FFF2-40B4-BE49-F238E27FC236}">
                <a16:creationId xmlns:a16="http://schemas.microsoft.com/office/drawing/2014/main" id="{517D3981-C2D4-F70D-42AE-AE8497C4B6DD}"/>
              </a:ext>
            </a:extLst>
          </p:cNvPr>
          <p:cNvPicPr>
            <a:picLocks noChangeAspect="1"/>
          </p:cNvPicPr>
          <p:nvPr/>
        </p:nvPicPr>
        <p:blipFill>
          <a:blip r:embed="rId4"/>
          <a:stretch>
            <a:fillRect/>
          </a:stretch>
        </p:blipFill>
        <p:spPr>
          <a:xfrm>
            <a:off x="329185" y="3927889"/>
            <a:ext cx="1636776" cy="590682"/>
          </a:xfrm>
          <a:prstGeom prst="rect">
            <a:avLst/>
          </a:prstGeom>
        </p:spPr>
      </p:pic>
      <p:sp>
        <p:nvSpPr>
          <p:cNvPr id="28" name="Text 3">
            <a:extLst>
              <a:ext uri="{FF2B5EF4-FFF2-40B4-BE49-F238E27FC236}">
                <a16:creationId xmlns:a16="http://schemas.microsoft.com/office/drawing/2014/main" id="{D7FA124D-2484-99C0-1C90-9D8B0CECA471}"/>
              </a:ext>
            </a:extLst>
          </p:cNvPr>
          <p:cNvSpPr/>
          <p:nvPr/>
        </p:nvSpPr>
        <p:spPr>
          <a:xfrm>
            <a:off x="502921" y="3975616"/>
            <a:ext cx="1463040" cy="438912"/>
          </a:xfrm>
          <a:prstGeom prst="rect">
            <a:avLst/>
          </a:prstGeom>
          <a:noFill/>
          <a:ln/>
        </p:spPr>
        <p:txBody>
          <a:bodyPr wrap="square" rtlCol="0" anchor="ctr"/>
          <a:lstStyle/>
          <a:p>
            <a:pPr marL="0" indent="0" algn="just">
              <a:buNone/>
            </a:pPr>
            <a:r>
              <a:rPr lang="en-IN" sz="1500" b="1" dirty="0"/>
              <a:t>Run-Length Encoding (RLE)</a:t>
            </a:r>
            <a:endParaRPr lang="en-US" sz="1500" b="1" dirty="0"/>
          </a:p>
        </p:txBody>
      </p:sp>
      <p:sp>
        <p:nvSpPr>
          <p:cNvPr id="29" name="Text 5">
            <a:extLst>
              <a:ext uri="{FF2B5EF4-FFF2-40B4-BE49-F238E27FC236}">
                <a16:creationId xmlns:a16="http://schemas.microsoft.com/office/drawing/2014/main" id="{3E4C279C-AEB7-7F53-16BC-264A96D7C8B0}"/>
              </a:ext>
            </a:extLst>
          </p:cNvPr>
          <p:cNvSpPr/>
          <p:nvPr/>
        </p:nvSpPr>
        <p:spPr>
          <a:xfrm>
            <a:off x="2377441" y="2500342"/>
            <a:ext cx="4846320" cy="849909"/>
          </a:xfrm>
          <a:prstGeom prst="rect">
            <a:avLst/>
          </a:prstGeom>
          <a:noFill/>
          <a:ln/>
        </p:spPr>
        <p:txBody>
          <a:bodyPr wrap="square" rtlCol="0" anchor="t"/>
          <a:lstStyle/>
          <a:p>
            <a:pPr marL="0" indent="0" algn="just">
              <a:buNone/>
            </a:pPr>
            <a:r>
              <a:rPr lang="en-US" sz="1000" dirty="0"/>
              <a:t>LZ77 is a dictionary-based compression algorithm that identifies repeated data sequences within a sliding window and replaces them with references to their previous occurrences. This method reduces data size while maintaining fast decompression speeds, making it ideal for real-time applications where quick data retrieval and minimal computational overhead are crucial.</a:t>
            </a:r>
          </a:p>
        </p:txBody>
      </p:sp>
      <p:sp>
        <p:nvSpPr>
          <p:cNvPr id="30" name="Text 5">
            <a:extLst>
              <a:ext uri="{FF2B5EF4-FFF2-40B4-BE49-F238E27FC236}">
                <a16:creationId xmlns:a16="http://schemas.microsoft.com/office/drawing/2014/main" id="{A78B29D0-7C4A-788F-79BE-C1251CC14117}"/>
              </a:ext>
            </a:extLst>
          </p:cNvPr>
          <p:cNvSpPr/>
          <p:nvPr/>
        </p:nvSpPr>
        <p:spPr>
          <a:xfrm>
            <a:off x="2377441" y="3847056"/>
            <a:ext cx="4846320" cy="849909"/>
          </a:xfrm>
          <a:prstGeom prst="rect">
            <a:avLst/>
          </a:prstGeom>
          <a:noFill/>
          <a:ln/>
        </p:spPr>
        <p:txBody>
          <a:bodyPr wrap="square" rtlCol="0" anchor="t"/>
          <a:lstStyle/>
          <a:p>
            <a:pPr marL="0" indent="0" algn="just">
              <a:buNone/>
            </a:pPr>
            <a:r>
              <a:rPr lang="en-US" sz="1000" dirty="0"/>
              <a:t>Run-Length Encoding compresses data by replacing consecutive identical values with a single value and a count of its occurrences. This simple yet effective technique works particularly well for data with repeated patterns and enables quick decompression. It is often used in real-time systems where speed and efficiency are priorities.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514350"/>
            <a:ext cx="8229600" cy="457200"/>
          </a:xfrm>
          <a:prstGeom prst="rect">
            <a:avLst/>
          </a:prstGeom>
          <a:noFill/>
          <a:ln/>
        </p:spPr>
        <p:txBody>
          <a:bodyPr wrap="square" rtlCol="0" anchor="b"/>
          <a:lstStyle/>
          <a:p>
            <a:pPr marL="0" indent="0" algn="just">
              <a:buNone/>
            </a:pPr>
            <a:r>
              <a:rPr lang="en-US" sz="3000" b="1" dirty="0">
                <a:solidFill>
                  <a:srgbClr val="000000"/>
                </a:solidFill>
                <a:latin typeface="Plus Jakarta Sans" pitchFamily="34" charset="0"/>
                <a:ea typeface="Plus Jakarta Sans" pitchFamily="34" charset="-122"/>
                <a:cs typeface="Plus Jakarta Sans" pitchFamily="34" charset="-120"/>
              </a:rPr>
              <a:t>Rasterization Techniques </a:t>
            </a:r>
            <a:endParaRPr lang="en-US" sz="3000" dirty="0"/>
          </a:p>
        </p:txBody>
      </p:sp>
      <p:pic>
        <p:nvPicPr>
          <p:cNvPr id="5" name="Image 0" descr="https://djgurnpwsdoqjscwqbsj.supabase.co/storage/v1/object/public/presentation-templates-data/section16_arrowbox.png"/>
          <p:cNvPicPr>
            <a:picLocks noChangeAspect="1"/>
          </p:cNvPicPr>
          <p:nvPr/>
        </p:nvPicPr>
        <p:blipFill>
          <a:blip r:embed="rId4"/>
          <a:stretch>
            <a:fillRect/>
          </a:stretch>
        </p:blipFill>
        <p:spPr>
          <a:xfrm>
            <a:off x="329185" y="1388339"/>
            <a:ext cx="1636776" cy="590682"/>
          </a:xfrm>
          <a:prstGeom prst="rect">
            <a:avLst/>
          </a:prstGeom>
        </p:spPr>
      </p:pic>
      <p:sp>
        <p:nvSpPr>
          <p:cNvPr id="6" name="Text 3"/>
          <p:cNvSpPr/>
          <p:nvPr/>
        </p:nvSpPr>
        <p:spPr>
          <a:xfrm>
            <a:off x="502921" y="1436066"/>
            <a:ext cx="1463040" cy="438912"/>
          </a:xfrm>
          <a:prstGeom prst="rect">
            <a:avLst/>
          </a:prstGeom>
          <a:noFill/>
          <a:ln/>
        </p:spPr>
        <p:txBody>
          <a:bodyPr wrap="square" rtlCol="0" anchor="ctr"/>
          <a:lstStyle/>
          <a:p>
            <a:pPr marL="0" indent="0" algn="just">
              <a:buNone/>
            </a:pPr>
            <a:r>
              <a:rPr lang="en-IN" sz="1500" b="1" dirty="0"/>
              <a:t>Software Rasterization</a:t>
            </a:r>
            <a:endParaRPr lang="en-US" sz="1500" b="1" dirty="0"/>
          </a:p>
        </p:txBody>
      </p:sp>
      <p:sp>
        <p:nvSpPr>
          <p:cNvPr id="8" name="Text 5"/>
          <p:cNvSpPr/>
          <p:nvPr/>
        </p:nvSpPr>
        <p:spPr>
          <a:xfrm>
            <a:off x="2377441" y="1258725"/>
            <a:ext cx="4846320" cy="849909"/>
          </a:xfrm>
          <a:prstGeom prst="rect">
            <a:avLst/>
          </a:prstGeom>
          <a:noFill/>
          <a:ln/>
        </p:spPr>
        <p:txBody>
          <a:bodyPr wrap="square" rtlCol="0" anchor="t"/>
          <a:lstStyle/>
          <a:p>
            <a:pPr marL="0" indent="0" algn="just">
              <a:buNone/>
            </a:pPr>
            <a:r>
              <a:rPr lang="en-US" sz="1000" dirty="0"/>
              <a:t>Software rasterization allows for custom rendering techniques tailored to specific needs, particularly for point clouds. Unlike hardware-based methods, it provides greater flexibility in implementing unique algorithms and optimizations. This adaptability can lead to enhanced visual quality and better performance, especially when handling complex scenes with high point densities.</a:t>
            </a:r>
          </a:p>
        </p:txBody>
      </p:sp>
      <p:pic>
        <p:nvPicPr>
          <p:cNvPr id="25" name="Image 0" descr="https://djgurnpwsdoqjscwqbsj.supabase.co/storage/v1/object/public/presentation-templates-data/section16_arrowbox.png">
            <a:extLst>
              <a:ext uri="{FF2B5EF4-FFF2-40B4-BE49-F238E27FC236}">
                <a16:creationId xmlns:a16="http://schemas.microsoft.com/office/drawing/2014/main" id="{BAA9B8C5-7A87-17F0-309F-A37B46B09A9C}"/>
              </a:ext>
            </a:extLst>
          </p:cNvPr>
          <p:cNvPicPr>
            <a:picLocks noChangeAspect="1"/>
          </p:cNvPicPr>
          <p:nvPr/>
        </p:nvPicPr>
        <p:blipFill>
          <a:blip r:embed="rId4"/>
          <a:stretch>
            <a:fillRect/>
          </a:stretch>
        </p:blipFill>
        <p:spPr>
          <a:xfrm>
            <a:off x="329185" y="2658114"/>
            <a:ext cx="1636776" cy="590682"/>
          </a:xfrm>
          <a:prstGeom prst="rect">
            <a:avLst/>
          </a:prstGeom>
        </p:spPr>
      </p:pic>
      <p:sp>
        <p:nvSpPr>
          <p:cNvPr id="26" name="Text 3">
            <a:extLst>
              <a:ext uri="{FF2B5EF4-FFF2-40B4-BE49-F238E27FC236}">
                <a16:creationId xmlns:a16="http://schemas.microsoft.com/office/drawing/2014/main" id="{1D5CB94E-9C06-D9D4-19FE-BC5D02D6B2C4}"/>
              </a:ext>
            </a:extLst>
          </p:cNvPr>
          <p:cNvSpPr/>
          <p:nvPr/>
        </p:nvSpPr>
        <p:spPr>
          <a:xfrm>
            <a:off x="502921" y="2705841"/>
            <a:ext cx="1463040" cy="438912"/>
          </a:xfrm>
          <a:prstGeom prst="rect">
            <a:avLst/>
          </a:prstGeom>
          <a:noFill/>
          <a:ln/>
        </p:spPr>
        <p:txBody>
          <a:bodyPr wrap="square" rtlCol="0" anchor="ctr"/>
          <a:lstStyle/>
          <a:p>
            <a:pPr marL="0" indent="0" algn="just">
              <a:buNone/>
            </a:pPr>
            <a:r>
              <a:rPr lang="en-IN" sz="1500" b="1" dirty="0"/>
              <a:t>Point-sample Rendering</a:t>
            </a:r>
            <a:endParaRPr lang="en-US" sz="1500" b="1" dirty="0"/>
          </a:p>
        </p:txBody>
      </p:sp>
      <p:pic>
        <p:nvPicPr>
          <p:cNvPr id="27" name="Image 0" descr="https://djgurnpwsdoqjscwqbsj.supabase.co/storage/v1/object/public/presentation-templates-data/section16_arrowbox.png">
            <a:extLst>
              <a:ext uri="{FF2B5EF4-FFF2-40B4-BE49-F238E27FC236}">
                <a16:creationId xmlns:a16="http://schemas.microsoft.com/office/drawing/2014/main" id="{517D3981-C2D4-F70D-42AE-AE8497C4B6DD}"/>
              </a:ext>
            </a:extLst>
          </p:cNvPr>
          <p:cNvPicPr>
            <a:picLocks noChangeAspect="1"/>
          </p:cNvPicPr>
          <p:nvPr/>
        </p:nvPicPr>
        <p:blipFill>
          <a:blip r:embed="rId4"/>
          <a:stretch>
            <a:fillRect/>
          </a:stretch>
        </p:blipFill>
        <p:spPr>
          <a:xfrm>
            <a:off x="329185" y="3927889"/>
            <a:ext cx="1636776" cy="590682"/>
          </a:xfrm>
          <a:prstGeom prst="rect">
            <a:avLst/>
          </a:prstGeom>
        </p:spPr>
      </p:pic>
      <p:sp>
        <p:nvSpPr>
          <p:cNvPr id="28" name="Text 3">
            <a:extLst>
              <a:ext uri="{FF2B5EF4-FFF2-40B4-BE49-F238E27FC236}">
                <a16:creationId xmlns:a16="http://schemas.microsoft.com/office/drawing/2014/main" id="{D7FA124D-2484-99C0-1C90-9D8B0CECA471}"/>
              </a:ext>
            </a:extLst>
          </p:cNvPr>
          <p:cNvSpPr/>
          <p:nvPr/>
        </p:nvSpPr>
        <p:spPr>
          <a:xfrm>
            <a:off x="502921" y="3975616"/>
            <a:ext cx="1521822" cy="438912"/>
          </a:xfrm>
          <a:prstGeom prst="rect">
            <a:avLst/>
          </a:prstGeom>
          <a:noFill/>
          <a:ln/>
        </p:spPr>
        <p:txBody>
          <a:bodyPr wrap="square" rtlCol="0" anchor="ctr"/>
          <a:lstStyle/>
          <a:p>
            <a:pPr marL="0" indent="0" algn="just">
              <a:buNone/>
            </a:pPr>
            <a:r>
              <a:rPr lang="en-IN" sz="1500" b="1" dirty="0"/>
              <a:t>Adaptive Level-of-Detail (LOD)</a:t>
            </a:r>
            <a:endParaRPr lang="en-US" sz="1500" b="1" dirty="0"/>
          </a:p>
        </p:txBody>
      </p:sp>
      <p:sp>
        <p:nvSpPr>
          <p:cNvPr id="29" name="Text 5">
            <a:extLst>
              <a:ext uri="{FF2B5EF4-FFF2-40B4-BE49-F238E27FC236}">
                <a16:creationId xmlns:a16="http://schemas.microsoft.com/office/drawing/2014/main" id="{3E4C279C-AEB7-7F53-16BC-264A96D7C8B0}"/>
              </a:ext>
            </a:extLst>
          </p:cNvPr>
          <p:cNvSpPr/>
          <p:nvPr/>
        </p:nvSpPr>
        <p:spPr>
          <a:xfrm>
            <a:off x="2377441" y="2500342"/>
            <a:ext cx="4846320" cy="849909"/>
          </a:xfrm>
          <a:prstGeom prst="rect">
            <a:avLst/>
          </a:prstGeom>
          <a:noFill/>
          <a:ln/>
        </p:spPr>
        <p:txBody>
          <a:bodyPr wrap="square" rtlCol="0" anchor="t"/>
          <a:lstStyle/>
          <a:p>
            <a:pPr marL="0" indent="0" algn="just">
              <a:buNone/>
            </a:pPr>
            <a:r>
              <a:rPr lang="en-US" sz="1000" dirty="0"/>
              <a:t>Point-based rendering techniques, such as splatting and point-sample rendering, project individual points directly onto the screen. These methods efficiently handle point cloud data by eliminating the need for complex geometry. They enhance the rasterization process, enabling faster rendering while maintaining visual coherence, especially in applications requiring real-time performance.</a:t>
            </a:r>
          </a:p>
        </p:txBody>
      </p:sp>
      <p:sp>
        <p:nvSpPr>
          <p:cNvPr id="30" name="Text 5">
            <a:extLst>
              <a:ext uri="{FF2B5EF4-FFF2-40B4-BE49-F238E27FC236}">
                <a16:creationId xmlns:a16="http://schemas.microsoft.com/office/drawing/2014/main" id="{A78B29D0-7C4A-788F-79BE-C1251CC14117}"/>
              </a:ext>
            </a:extLst>
          </p:cNvPr>
          <p:cNvSpPr/>
          <p:nvPr/>
        </p:nvSpPr>
        <p:spPr>
          <a:xfrm>
            <a:off x="2377441" y="3847056"/>
            <a:ext cx="4846320" cy="849909"/>
          </a:xfrm>
          <a:prstGeom prst="rect">
            <a:avLst/>
          </a:prstGeom>
          <a:noFill/>
          <a:ln/>
        </p:spPr>
        <p:txBody>
          <a:bodyPr wrap="square" rtlCol="0" anchor="t"/>
          <a:lstStyle/>
          <a:p>
            <a:pPr algn="just"/>
            <a:r>
              <a:rPr lang="en-US" sz="1000" dirty="0"/>
              <a:t>Adaptive Level-of-Detail (LOD) dynamically adjusts the rendering detail based on the viewer's distance from objects. This approach enhances rendering efficiency by reducing the number of points processed when objects are farther away, ensuring smoother visualizations without sacrificing quality. LOD is crucial for maintaining performance in real-time applications.</a:t>
            </a:r>
          </a:p>
        </p:txBody>
      </p:sp>
    </p:spTree>
    <p:extLst>
      <p:ext uri="{BB962C8B-B14F-4D97-AF65-F5344CB8AC3E}">
        <p14:creationId xmlns:p14="http://schemas.microsoft.com/office/powerpoint/2010/main" val="333663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514350"/>
            <a:ext cx="8229600" cy="457200"/>
          </a:xfrm>
          <a:prstGeom prst="rect">
            <a:avLst/>
          </a:prstGeom>
          <a:noFill/>
          <a:ln/>
        </p:spPr>
        <p:txBody>
          <a:bodyPr wrap="square" rtlCol="0" anchor="b"/>
          <a:lstStyle/>
          <a:p>
            <a:pPr marL="0" indent="0" algn="just">
              <a:buNone/>
            </a:pPr>
            <a:r>
              <a:rPr lang="en-US" sz="3000" b="1" dirty="0">
                <a:solidFill>
                  <a:srgbClr val="000000"/>
                </a:solidFill>
                <a:latin typeface="Plus Jakarta Sans" pitchFamily="34" charset="0"/>
                <a:ea typeface="Plus Jakarta Sans" pitchFamily="34" charset="-122"/>
                <a:cs typeface="Plus Jakarta Sans" pitchFamily="34" charset="-120"/>
              </a:rPr>
              <a:t>Efficient Point Cloud Algorithms</a:t>
            </a:r>
            <a:endParaRPr lang="en-US" sz="3000" dirty="0"/>
          </a:p>
        </p:txBody>
      </p:sp>
      <p:sp>
        <p:nvSpPr>
          <p:cNvPr id="3" name="Shape 1"/>
          <p:cNvSpPr/>
          <p:nvPr/>
        </p:nvSpPr>
        <p:spPr>
          <a:xfrm>
            <a:off x="548640" y="1011554"/>
            <a:ext cx="45720" cy="3857625"/>
          </a:xfrm>
          <a:prstGeom prst="rect">
            <a:avLst/>
          </a:prstGeom>
          <a:solidFill>
            <a:srgbClr val="000000"/>
          </a:solidFill>
          <a:ln/>
        </p:spPr>
        <p:txBody>
          <a:bodyPr/>
          <a:lstStyle/>
          <a:p>
            <a:pPr algn="just"/>
            <a:endParaRPr lang="en-IN" dirty="0"/>
          </a:p>
        </p:txBody>
      </p:sp>
      <p:sp>
        <p:nvSpPr>
          <p:cNvPr id="4" name="Shape 2"/>
          <p:cNvSpPr/>
          <p:nvPr/>
        </p:nvSpPr>
        <p:spPr>
          <a:xfrm>
            <a:off x="530352" y="1475290"/>
            <a:ext cx="82296" cy="82296"/>
          </a:xfrm>
          <a:prstGeom prst="ellipse">
            <a:avLst/>
          </a:prstGeom>
          <a:solidFill>
            <a:srgbClr val="FFFFFF"/>
          </a:solidFill>
          <a:ln w="12700">
            <a:solidFill>
              <a:srgbClr val="000000"/>
            </a:solidFill>
            <a:prstDash val="solid"/>
          </a:ln>
        </p:spPr>
      </p:sp>
      <p:sp>
        <p:nvSpPr>
          <p:cNvPr id="7" name="Text 4"/>
          <p:cNvSpPr/>
          <p:nvPr/>
        </p:nvSpPr>
        <p:spPr>
          <a:xfrm>
            <a:off x="764189" y="1354129"/>
            <a:ext cx="1828800" cy="365760"/>
          </a:xfrm>
          <a:prstGeom prst="rect">
            <a:avLst/>
          </a:prstGeom>
          <a:noFill/>
          <a:ln/>
        </p:spPr>
        <p:txBody>
          <a:bodyPr wrap="square" rtlCol="0" anchor="t"/>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Voxel Grid Filter</a:t>
            </a:r>
            <a:endParaRPr lang="en-US" sz="1500" dirty="0"/>
          </a:p>
        </p:txBody>
      </p:sp>
      <p:sp>
        <p:nvSpPr>
          <p:cNvPr id="8" name="Text 5"/>
          <p:cNvSpPr/>
          <p:nvPr/>
        </p:nvSpPr>
        <p:spPr>
          <a:xfrm>
            <a:off x="2357197" y="1354129"/>
            <a:ext cx="5330952" cy="457200"/>
          </a:xfrm>
          <a:prstGeom prst="rect">
            <a:avLst/>
          </a:prstGeom>
          <a:noFill/>
          <a:ln/>
        </p:spPr>
        <p:txBody>
          <a:bodyPr wrap="square" rtlCol="0" anchor="t"/>
          <a:lstStyle/>
          <a:p>
            <a:pPr marL="0" indent="0" algn="just">
              <a:buNone/>
            </a:pPr>
            <a:r>
              <a:rPr lang="en-US" sz="1000" dirty="0"/>
              <a:t>This down-sampling technique reduces the number of points in a point cloud by grouping points into voxel grids. It maintains the overall structure while optimizing data for faster processing and visualization, making large datasets manageable.</a:t>
            </a:r>
          </a:p>
        </p:txBody>
      </p:sp>
      <p:sp>
        <p:nvSpPr>
          <p:cNvPr id="9" name="Shape 6"/>
          <p:cNvSpPr/>
          <p:nvPr/>
        </p:nvSpPr>
        <p:spPr>
          <a:xfrm>
            <a:off x="530352" y="2284370"/>
            <a:ext cx="82296" cy="82296"/>
          </a:xfrm>
          <a:prstGeom prst="ellipse">
            <a:avLst/>
          </a:prstGeom>
          <a:solidFill>
            <a:srgbClr val="FFFFFF"/>
          </a:solidFill>
          <a:ln w="12700">
            <a:solidFill>
              <a:srgbClr val="000000"/>
            </a:solidFill>
            <a:prstDash val="solid"/>
          </a:ln>
        </p:spPr>
      </p:sp>
      <p:sp>
        <p:nvSpPr>
          <p:cNvPr id="12" name="Text 8"/>
          <p:cNvSpPr/>
          <p:nvPr/>
        </p:nvSpPr>
        <p:spPr>
          <a:xfrm>
            <a:off x="764189" y="2169743"/>
            <a:ext cx="1123394" cy="519579"/>
          </a:xfrm>
          <a:prstGeom prst="rect">
            <a:avLst/>
          </a:prstGeom>
          <a:noFill/>
          <a:ln/>
        </p:spPr>
        <p:txBody>
          <a:bodyPr wrap="square" rtlCol="0" anchor="t"/>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Streaming</a:t>
            </a:r>
          </a:p>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Processing</a:t>
            </a:r>
            <a:endParaRPr lang="en-US" sz="1500" dirty="0"/>
          </a:p>
        </p:txBody>
      </p:sp>
      <p:sp>
        <p:nvSpPr>
          <p:cNvPr id="13" name="Text 9"/>
          <p:cNvSpPr/>
          <p:nvPr/>
        </p:nvSpPr>
        <p:spPr>
          <a:xfrm>
            <a:off x="2357197" y="2172030"/>
            <a:ext cx="5330952" cy="457200"/>
          </a:xfrm>
          <a:prstGeom prst="rect">
            <a:avLst/>
          </a:prstGeom>
          <a:noFill/>
          <a:ln/>
        </p:spPr>
        <p:txBody>
          <a:bodyPr wrap="square" rtlCol="0" anchor="t"/>
          <a:lstStyle/>
          <a:p>
            <a:pPr marL="0" indent="0" algn="just">
              <a:buNone/>
            </a:pPr>
            <a:r>
              <a:rPr lang="en-US" sz="1000" dirty="0"/>
              <a:t>Streaming algorithms process point clouds in chunks, allowing real-time rendering and analysis. This method efficiently handles large-scale datasets, improving performance in complex scenes without loading all data into memory at once.</a:t>
            </a:r>
          </a:p>
        </p:txBody>
      </p:sp>
      <p:sp>
        <p:nvSpPr>
          <p:cNvPr id="19" name="Shape 14"/>
          <p:cNvSpPr/>
          <p:nvPr/>
        </p:nvSpPr>
        <p:spPr>
          <a:xfrm>
            <a:off x="530352" y="3255913"/>
            <a:ext cx="82296" cy="82296"/>
          </a:xfrm>
          <a:prstGeom prst="ellipse">
            <a:avLst/>
          </a:prstGeom>
          <a:solidFill>
            <a:srgbClr val="FFFFFF"/>
          </a:solidFill>
          <a:ln w="12700">
            <a:solidFill>
              <a:srgbClr val="000000"/>
            </a:solidFill>
            <a:prstDash val="solid"/>
          </a:ln>
        </p:spPr>
      </p:sp>
      <p:sp>
        <p:nvSpPr>
          <p:cNvPr id="22" name="Text 16"/>
          <p:cNvSpPr/>
          <p:nvPr/>
        </p:nvSpPr>
        <p:spPr>
          <a:xfrm>
            <a:off x="764189" y="3121696"/>
            <a:ext cx="1828800" cy="365760"/>
          </a:xfrm>
          <a:prstGeom prst="rect">
            <a:avLst/>
          </a:prstGeom>
          <a:noFill/>
          <a:ln/>
        </p:spPr>
        <p:txBody>
          <a:bodyPr wrap="square" rtlCol="0" anchor="t"/>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GPU Acceleration</a:t>
            </a:r>
            <a:endParaRPr lang="en-US" sz="1500" dirty="0"/>
          </a:p>
        </p:txBody>
      </p:sp>
      <p:sp>
        <p:nvSpPr>
          <p:cNvPr id="23" name="Text 17"/>
          <p:cNvSpPr/>
          <p:nvPr/>
        </p:nvSpPr>
        <p:spPr>
          <a:xfrm>
            <a:off x="2357197" y="3127901"/>
            <a:ext cx="5330952" cy="457200"/>
          </a:xfrm>
          <a:prstGeom prst="rect">
            <a:avLst/>
          </a:prstGeom>
          <a:noFill/>
          <a:ln/>
        </p:spPr>
        <p:txBody>
          <a:bodyPr wrap="square" rtlCol="0" anchor="t"/>
          <a:lstStyle/>
          <a:p>
            <a:pPr marL="0" indent="0" algn="just">
              <a:buNone/>
            </a:pPr>
            <a:r>
              <a:rPr lang="en-US" sz="1000" dirty="0"/>
              <a:t>GPU-accelerated algorithms process large point clouds in parallel, significantly boosting rendering speed. By leveraging the computational power of modern GPUs, these methods handle massive datasets and improve real-time performance.</a:t>
            </a:r>
          </a:p>
        </p:txBody>
      </p:sp>
      <p:sp>
        <p:nvSpPr>
          <p:cNvPr id="24" name="Text 4"/>
          <p:cNvSpPr/>
          <p:nvPr/>
        </p:nvSpPr>
        <p:spPr>
          <a:xfrm>
            <a:off x="764189" y="3946620"/>
            <a:ext cx="1473320" cy="682529"/>
          </a:xfrm>
          <a:prstGeom prst="rect">
            <a:avLst/>
          </a:prstGeom>
          <a:noFill/>
          <a:ln/>
        </p:spPr>
        <p:txBody>
          <a:bodyPr wrap="square" rtlCol="0" anchor="t"/>
          <a:lstStyle/>
          <a:p>
            <a:pPr marL="0" indent="0" algn="just">
              <a:buNone/>
            </a:pPr>
            <a:r>
              <a:rPr lang="en-US" sz="1500" b="1" dirty="0">
                <a:solidFill>
                  <a:srgbClr val="000000"/>
                </a:solidFill>
                <a:latin typeface="Plus Jakarta Sans" pitchFamily="34" charset="0"/>
                <a:ea typeface="Plus Jakarta Sans" pitchFamily="34" charset="-122"/>
                <a:cs typeface="Plus Jakarta Sans" pitchFamily="34" charset="-120"/>
              </a:rPr>
              <a:t>Neural Network Techniques</a:t>
            </a:r>
            <a:endParaRPr lang="en-US" sz="1500" dirty="0"/>
          </a:p>
        </p:txBody>
      </p:sp>
      <p:sp>
        <p:nvSpPr>
          <p:cNvPr id="25" name="Text 5"/>
          <p:cNvSpPr/>
          <p:nvPr/>
        </p:nvSpPr>
        <p:spPr>
          <a:xfrm>
            <a:off x="2357197" y="3955748"/>
            <a:ext cx="4846320" cy="457200"/>
          </a:xfrm>
          <a:prstGeom prst="rect">
            <a:avLst/>
          </a:prstGeom>
          <a:noFill/>
          <a:ln/>
        </p:spPr>
        <p:txBody>
          <a:bodyPr wrap="square" rtlCol="0" anchor="t"/>
          <a:lstStyle/>
          <a:p>
            <a:pPr marL="0" indent="0" algn="just">
              <a:buNone/>
            </a:pPr>
            <a:r>
              <a:rPr lang="en-US" sz="1000" dirty="0"/>
              <a:t>Neural networks optimize point cloud processing by learning patterns in the data. These techniques dynamically adjust processing algorithms, resulting in more efficient rasterization and improved rendering quality for complex point cloud data.</a:t>
            </a:r>
          </a:p>
        </p:txBody>
      </p:sp>
      <p:sp>
        <p:nvSpPr>
          <p:cNvPr id="26" name="Shape 14">
            <a:extLst>
              <a:ext uri="{FF2B5EF4-FFF2-40B4-BE49-F238E27FC236}">
                <a16:creationId xmlns:a16="http://schemas.microsoft.com/office/drawing/2014/main" id="{379E1A58-9C39-E435-A0E8-34182E25433A}"/>
              </a:ext>
            </a:extLst>
          </p:cNvPr>
          <p:cNvSpPr/>
          <p:nvPr/>
        </p:nvSpPr>
        <p:spPr>
          <a:xfrm>
            <a:off x="526001" y="4094119"/>
            <a:ext cx="82296" cy="82296"/>
          </a:xfrm>
          <a:prstGeom prst="ellipse">
            <a:avLst/>
          </a:prstGeom>
          <a:solidFill>
            <a:srgbClr val="FFFFFF"/>
          </a:solidFill>
          <a:ln w="12700">
            <a:solidFill>
              <a:srgbClr val="000000"/>
            </a:solidFill>
            <a:prstDash val="solid"/>
          </a:ln>
        </p:spPr>
        <p:txBody>
          <a:bodyPr/>
          <a:lstStyle/>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257175"/>
            <a:ext cx="5943600" cy="914400"/>
          </a:xfrm>
          <a:prstGeom prst="rect">
            <a:avLst/>
          </a:prstGeom>
          <a:noFill/>
          <a:ln/>
        </p:spPr>
        <p:txBody>
          <a:bodyPr wrap="square" rtlCol="0" anchor="ctr"/>
          <a:lstStyle/>
          <a:p>
            <a:pPr marL="0" indent="0" algn="just">
              <a:buNone/>
            </a:pPr>
            <a:r>
              <a:rPr lang="en-US" sz="3000" b="1" dirty="0">
                <a:solidFill>
                  <a:srgbClr val="000000"/>
                </a:solidFill>
                <a:latin typeface="Plus Jakarta Sans" pitchFamily="34" charset="0"/>
                <a:ea typeface="Plus Jakarta Sans" pitchFamily="34" charset="-122"/>
                <a:cs typeface="Plus Jakarta Sans" pitchFamily="34" charset="-120"/>
              </a:rPr>
              <a:t>Innovative Industries Using Point Clouds</a:t>
            </a:r>
            <a:endParaRPr lang="en-US" sz="3000" dirty="0"/>
          </a:p>
        </p:txBody>
      </p:sp>
      <p:pic>
        <p:nvPicPr>
          <p:cNvPr id="3" name="Image 0" descr="https://djgurnpwsdoqjscwqbsj.supabase.co/storage/v1/object/public/presentation-templates-data/section16_slide3_box.png"/>
          <p:cNvPicPr>
            <a:picLocks noChangeAspect="1"/>
          </p:cNvPicPr>
          <p:nvPr/>
        </p:nvPicPr>
        <p:blipFill>
          <a:blip r:embed="rId4"/>
          <a:stretch>
            <a:fillRect/>
          </a:stretch>
        </p:blipFill>
        <p:spPr>
          <a:xfrm>
            <a:off x="457200" y="1183005"/>
            <a:ext cx="5486400" cy="617220"/>
          </a:xfrm>
          <a:prstGeom prst="rect">
            <a:avLst/>
          </a:prstGeom>
        </p:spPr>
      </p:pic>
      <p:sp>
        <p:nvSpPr>
          <p:cNvPr id="4" name="Text 1"/>
          <p:cNvSpPr/>
          <p:nvPr/>
        </p:nvSpPr>
        <p:spPr>
          <a:xfrm>
            <a:off x="640080" y="1028700"/>
            <a:ext cx="5029200" cy="914400"/>
          </a:xfrm>
          <a:prstGeom prst="rect">
            <a:avLst/>
          </a:prstGeom>
          <a:noFill/>
          <a:ln/>
        </p:spPr>
        <p:txBody>
          <a:bodyPr wrap="square" rtlCol="0" anchor="ctr"/>
          <a:lstStyle/>
          <a:p>
            <a:pPr marL="0" indent="0" algn="just">
              <a:buNone/>
            </a:pPr>
            <a:r>
              <a:rPr lang="en-US" sz="1000" b="1" dirty="0"/>
              <a:t>Construction</a:t>
            </a:r>
            <a:r>
              <a:rPr lang="en-US" sz="1000" dirty="0"/>
              <a:t>: Point clouds enable precise measurements and 3D modeling of structures, revolutionizing design, progress tracking, and site inspections.</a:t>
            </a:r>
          </a:p>
        </p:txBody>
      </p:sp>
      <p:pic>
        <p:nvPicPr>
          <p:cNvPr id="5" name="Image 1" descr="https://djgurnpwsdoqjscwqbsj.supabase.co/storage/v1/object/public/presentation-templates-data/section16_slide3_box.png"/>
          <p:cNvPicPr>
            <a:picLocks noChangeAspect="1"/>
          </p:cNvPicPr>
          <p:nvPr/>
        </p:nvPicPr>
        <p:blipFill>
          <a:blip r:embed="rId4"/>
          <a:stretch>
            <a:fillRect/>
          </a:stretch>
        </p:blipFill>
        <p:spPr>
          <a:xfrm>
            <a:off x="457200" y="1954530"/>
            <a:ext cx="5486400" cy="617220"/>
          </a:xfrm>
          <a:prstGeom prst="rect">
            <a:avLst/>
          </a:prstGeom>
        </p:spPr>
      </p:pic>
      <p:sp>
        <p:nvSpPr>
          <p:cNvPr id="6" name="Text 2"/>
          <p:cNvSpPr/>
          <p:nvPr/>
        </p:nvSpPr>
        <p:spPr>
          <a:xfrm>
            <a:off x="640080" y="1800225"/>
            <a:ext cx="5029200" cy="914400"/>
          </a:xfrm>
          <a:prstGeom prst="rect">
            <a:avLst/>
          </a:prstGeom>
          <a:noFill/>
          <a:ln/>
        </p:spPr>
        <p:txBody>
          <a:bodyPr wrap="square" rtlCol="0" anchor="ctr"/>
          <a:lstStyle/>
          <a:p>
            <a:pPr marL="0" indent="0" algn="just">
              <a:buNone/>
            </a:pPr>
            <a:r>
              <a:rPr lang="en-US" sz="1000" b="1" dirty="0"/>
              <a:t>Agriculture</a:t>
            </a:r>
            <a:r>
              <a:rPr lang="en-US" sz="1000" dirty="0"/>
              <a:t>: In precision farming, point clouds help monitor crop health and optimize interventions, leading to enhanced yields and more efficient resource use.</a:t>
            </a:r>
          </a:p>
        </p:txBody>
      </p:sp>
      <p:pic>
        <p:nvPicPr>
          <p:cNvPr id="7" name="Image 2" descr="https://djgurnpwsdoqjscwqbsj.supabase.co/storage/v1/object/public/presentation-templates-data/section16_slide3_box.png"/>
          <p:cNvPicPr>
            <a:picLocks noChangeAspect="1"/>
          </p:cNvPicPr>
          <p:nvPr/>
        </p:nvPicPr>
        <p:blipFill>
          <a:blip r:embed="rId4"/>
          <a:stretch>
            <a:fillRect/>
          </a:stretch>
        </p:blipFill>
        <p:spPr>
          <a:xfrm>
            <a:off x="457200" y="2726055"/>
            <a:ext cx="5486400" cy="617220"/>
          </a:xfrm>
          <a:prstGeom prst="rect">
            <a:avLst/>
          </a:prstGeom>
        </p:spPr>
      </p:pic>
      <p:sp>
        <p:nvSpPr>
          <p:cNvPr id="8" name="Text 3"/>
          <p:cNvSpPr/>
          <p:nvPr/>
        </p:nvSpPr>
        <p:spPr>
          <a:xfrm>
            <a:off x="640080" y="2571750"/>
            <a:ext cx="5029200" cy="914400"/>
          </a:xfrm>
          <a:prstGeom prst="rect">
            <a:avLst/>
          </a:prstGeom>
          <a:noFill/>
          <a:ln/>
        </p:spPr>
        <p:txBody>
          <a:bodyPr wrap="square" rtlCol="0" anchor="ctr"/>
          <a:lstStyle/>
          <a:p>
            <a:pPr marL="0" indent="0" algn="just">
              <a:buNone/>
            </a:pPr>
            <a:r>
              <a:rPr lang="en-US" sz="1000" b="1" dirty="0"/>
              <a:t>Transportation</a:t>
            </a:r>
            <a:r>
              <a:rPr lang="en-US" sz="1000" dirty="0"/>
              <a:t>: Point clouds facilitate infrastructure design, road maintenance, and traffic management, ensuring safer and more efficient transportation networks.</a:t>
            </a:r>
          </a:p>
        </p:txBody>
      </p:sp>
      <p:pic>
        <p:nvPicPr>
          <p:cNvPr id="9" name="Image 3" descr="https://djgurnpwsdoqjscwqbsj.supabase.co/storage/v1/object/public/presentation-templates-data/section16_slide3_box.png"/>
          <p:cNvPicPr>
            <a:picLocks noChangeAspect="1"/>
          </p:cNvPicPr>
          <p:nvPr/>
        </p:nvPicPr>
        <p:blipFill>
          <a:blip r:embed="rId4"/>
          <a:stretch>
            <a:fillRect/>
          </a:stretch>
        </p:blipFill>
        <p:spPr>
          <a:xfrm>
            <a:off x="457200" y="3497580"/>
            <a:ext cx="5486400" cy="617220"/>
          </a:xfrm>
          <a:prstGeom prst="rect">
            <a:avLst/>
          </a:prstGeom>
        </p:spPr>
      </p:pic>
      <p:sp>
        <p:nvSpPr>
          <p:cNvPr id="10" name="Text 4"/>
          <p:cNvSpPr/>
          <p:nvPr/>
        </p:nvSpPr>
        <p:spPr>
          <a:xfrm>
            <a:off x="640080" y="3343275"/>
            <a:ext cx="5029200" cy="914400"/>
          </a:xfrm>
          <a:prstGeom prst="rect">
            <a:avLst/>
          </a:prstGeom>
          <a:noFill/>
          <a:ln/>
        </p:spPr>
        <p:txBody>
          <a:bodyPr wrap="square" rtlCol="0" anchor="ctr"/>
          <a:lstStyle/>
          <a:p>
            <a:pPr marL="0" indent="0" algn="just">
              <a:buNone/>
            </a:pPr>
            <a:r>
              <a:rPr lang="en-US" sz="1000" b="1" dirty="0"/>
              <a:t>Urban Planning</a:t>
            </a:r>
            <a:r>
              <a:rPr lang="en-US" sz="1000" dirty="0"/>
              <a:t>: By providing detailed terrain models, point clouds aid in visualizing future developments and planning sustainable urban growth.</a:t>
            </a:r>
          </a:p>
        </p:txBody>
      </p:sp>
      <p:pic>
        <p:nvPicPr>
          <p:cNvPr id="13" name="Image 0" descr="https://djgurnpwsdoqjscwqbsj.supabase.co/storage/v1/object/public/presentation-templates-data/section16_slide3_box.png">
            <a:extLst>
              <a:ext uri="{FF2B5EF4-FFF2-40B4-BE49-F238E27FC236}">
                <a16:creationId xmlns:a16="http://schemas.microsoft.com/office/drawing/2014/main" id="{197FAAB2-8206-9254-6A9C-C07B5CEB7602}"/>
              </a:ext>
            </a:extLst>
          </p:cNvPr>
          <p:cNvPicPr>
            <a:picLocks noChangeAspect="1"/>
          </p:cNvPicPr>
          <p:nvPr/>
        </p:nvPicPr>
        <p:blipFill>
          <a:blip r:embed="rId4"/>
          <a:stretch>
            <a:fillRect/>
          </a:stretch>
        </p:blipFill>
        <p:spPr>
          <a:xfrm>
            <a:off x="457200" y="4282984"/>
            <a:ext cx="5486400" cy="617220"/>
          </a:xfrm>
          <a:prstGeom prst="rect">
            <a:avLst/>
          </a:prstGeom>
        </p:spPr>
      </p:pic>
      <p:sp>
        <p:nvSpPr>
          <p:cNvPr id="14" name="Text 1">
            <a:extLst>
              <a:ext uri="{FF2B5EF4-FFF2-40B4-BE49-F238E27FC236}">
                <a16:creationId xmlns:a16="http://schemas.microsoft.com/office/drawing/2014/main" id="{B0DF8A98-A0F6-2BB3-ED42-D4B88B460D97}"/>
              </a:ext>
            </a:extLst>
          </p:cNvPr>
          <p:cNvSpPr/>
          <p:nvPr/>
        </p:nvSpPr>
        <p:spPr>
          <a:xfrm>
            <a:off x="640080" y="4128679"/>
            <a:ext cx="5029200" cy="914400"/>
          </a:xfrm>
          <a:prstGeom prst="rect">
            <a:avLst/>
          </a:prstGeom>
          <a:noFill/>
          <a:ln/>
        </p:spPr>
        <p:txBody>
          <a:bodyPr wrap="square" rtlCol="0" anchor="ctr"/>
          <a:lstStyle/>
          <a:p>
            <a:pPr marL="0" indent="0" algn="just">
              <a:buNone/>
            </a:pPr>
            <a:r>
              <a:rPr lang="en-IN" sz="1000" b="1" dirty="0"/>
              <a:t>Environmental Sciences</a:t>
            </a:r>
            <a:r>
              <a:rPr lang="en-IN" sz="1000" dirty="0"/>
              <a:t>: Point clouds support habitat analysis and resource management, enabling accurate environmental assessments for sustainability initiatives.</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28600" y="411480"/>
            <a:ext cx="8046720" cy="685800"/>
          </a:xfrm>
          <a:prstGeom prst="rect">
            <a:avLst/>
          </a:prstGeom>
          <a:noFill/>
          <a:ln/>
        </p:spPr>
        <p:txBody>
          <a:bodyPr wrap="square" rtlCol="0" anchor="b"/>
          <a:lstStyle/>
          <a:p>
            <a:pPr marL="0" indent="0" algn="just">
              <a:buNone/>
            </a:pPr>
            <a:r>
              <a:rPr lang="en-US" sz="3000" b="1" dirty="0">
                <a:solidFill>
                  <a:srgbClr val="000000"/>
                </a:solidFill>
              </a:rPr>
              <a:t>Future Trends in Point Cloud Processing</a:t>
            </a:r>
            <a:endParaRPr lang="en-US" sz="3000" dirty="0"/>
          </a:p>
        </p:txBody>
      </p:sp>
      <p:sp>
        <p:nvSpPr>
          <p:cNvPr id="3" name="Text 1"/>
          <p:cNvSpPr/>
          <p:nvPr/>
        </p:nvSpPr>
        <p:spPr>
          <a:xfrm>
            <a:off x="228599" y="1285874"/>
            <a:ext cx="8307977" cy="3678011"/>
          </a:xfrm>
          <a:prstGeom prst="rect">
            <a:avLst/>
          </a:prstGeom>
          <a:noFill/>
          <a:ln/>
        </p:spPr>
        <p:txBody>
          <a:bodyPr wrap="square" rtlCol="0" anchor="t"/>
          <a:lstStyle/>
          <a:p>
            <a:pPr marL="0" indent="0" algn="just">
              <a:buNone/>
            </a:pPr>
            <a:endParaRPr lang="en-US" sz="1100" dirty="0"/>
          </a:p>
        </p:txBody>
      </p:sp>
      <p:sp>
        <p:nvSpPr>
          <p:cNvPr id="8" name="Text 4">
            <a:extLst>
              <a:ext uri="{FF2B5EF4-FFF2-40B4-BE49-F238E27FC236}">
                <a16:creationId xmlns:a16="http://schemas.microsoft.com/office/drawing/2014/main" id="{D454D586-4807-E6B0-A56A-BB721B80EA3C}"/>
              </a:ext>
            </a:extLst>
          </p:cNvPr>
          <p:cNvSpPr/>
          <p:nvPr/>
        </p:nvSpPr>
        <p:spPr>
          <a:xfrm>
            <a:off x="443345" y="1240157"/>
            <a:ext cx="4572000" cy="228600"/>
          </a:xfrm>
          <a:prstGeom prst="rect">
            <a:avLst/>
          </a:prstGeom>
          <a:noFill/>
          <a:ln/>
        </p:spPr>
        <p:txBody>
          <a:bodyPr wrap="square" rtlCol="0" anchor="ctr"/>
          <a:lstStyle/>
          <a:p>
            <a:pPr marL="285750" indent="-285750" algn="just">
              <a:buFont typeface="Arial" panose="020B0604020202020204" pitchFamily="34" charset="0"/>
              <a:buChar char="•"/>
            </a:pPr>
            <a:r>
              <a:rPr lang="en-US" sz="1500" b="1" dirty="0"/>
              <a:t>Integration with AI and Machine Learning</a:t>
            </a:r>
            <a:r>
              <a:rPr lang="en-US" sz="1500" dirty="0"/>
              <a:t>: </a:t>
            </a:r>
          </a:p>
        </p:txBody>
      </p:sp>
      <p:sp>
        <p:nvSpPr>
          <p:cNvPr id="9" name="Text 5">
            <a:extLst>
              <a:ext uri="{FF2B5EF4-FFF2-40B4-BE49-F238E27FC236}">
                <a16:creationId xmlns:a16="http://schemas.microsoft.com/office/drawing/2014/main" id="{F3E29F9B-15E1-41B9-57BB-9C7969393E0C}"/>
              </a:ext>
            </a:extLst>
          </p:cNvPr>
          <p:cNvSpPr/>
          <p:nvPr/>
        </p:nvSpPr>
        <p:spPr>
          <a:xfrm>
            <a:off x="741218" y="1481190"/>
            <a:ext cx="5375564" cy="457200"/>
          </a:xfrm>
          <a:prstGeom prst="rect">
            <a:avLst/>
          </a:prstGeom>
          <a:noFill/>
          <a:ln/>
        </p:spPr>
        <p:txBody>
          <a:bodyPr wrap="square" rtlCol="0" anchor="t"/>
          <a:lstStyle/>
          <a:p>
            <a:pPr algn="just"/>
            <a:r>
              <a:rPr lang="en-US" sz="1000" dirty="0"/>
              <a:t>Increasing use of artificial intelligence and machine learning algorithms to enhance point cloud analysis, enabling automatic feature extraction, object recognition, and improved decision-making in various applications.</a:t>
            </a:r>
          </a:p>
        </p:txBody>
      </p:sp>
      <p:sp>
        <p:nvSpPr>
          <p:cNvPr id="13" name="Text 4">
            <a:extLst>
              <a:ext uri="{FF2B5EF4-FFF2-40B4-BE49-F238E27FC236}">
                <a16:creationId xmlns:a16="http://schemas.microsoft.com/office/drawing/2014/main" id="{4B8EA003-9B3F-9756-40F0-6D77DBAF2B77}"/>
              </a:ext>
            </a:extLst>
          </p:cNvPr>
          <p:cNvSpPr/>
          <p:nvPr/>
        </p:nvSpPr>
        <p:spPr>
          <a:xfrm>
            <a:off x="443345" y="2184324"/>
            <a:ext cx="4572000" cy="228600"/>
          </a:xfrm>
          <a:prstGeom prst="rect">
            <a:avLst/>
          </a:prstGeom>
          <a:noFill/>
          <a:ln/>
        </p:spPr>
        <p:txBody>
          <a:bodyPr wrap="square" rtlCol="0" anchor="ctr"/>
          <a:lstStyle/>
          <a:p>
            <a:pPr marL="285750" indent="-285750" algn="just">
              <a:buFont typeface="Arial" panose="020B0604020202020204" pitchFamily="34" charset="0"/>
              <a:buChar char="•"/>
            </a:pPr>
            <a:r>
              <a:rPr lang="en-US" sz="1500" b="1" dirty="0"/>
              <a:t>Real-Time Processing and Visualization</a:t>
            </a:r>
            <a:r>
              <a:rPr lang="en-US" sz="1500" dirty="0"/>
              <a:t>: </a:t>
            </a:r>
          </a:p>
        </p:txBody>
      </p:sp>
      <p:sp>
        <p:nvSpPr>
          <p:cNvPr id="14" name="Text 5">
            <a:extLst>
              <a:ext uri="{FF2B5EF4-FFF2-40B4-BE49-F238E27FC236}">
                <a16:creationId xmlns:a16="http://schemas.microsoft.com/office/drawing/2014/main" id="{4C7495D3-86B0-5BB9-78A1-0E3007762E81}"/>
              </a:ext>
            </a:extLst>
          </p:cNvPr>
          <p:cNvSpPr/>
          <p:nvPr/>
        </p:nvSpPr>
        <p:spPr>
          <a:xfrm>
            <a:off x="741218" y="2425357"/>
            <a:ext cx="5375564" cy="457200"/>
          </a:xfrm>
          <a:prstGeom prst="rect">
            <a:avLst/>
          </a:prstGeom>
          <a:noFill/>
          <a:ln/>
        </p:spPr>
        <p:txBody>
          <a:bodyPr wrap="square" rtlCol="0" anchor="t"/>
          <a:lstStyle/>
          <a:p>
            <a:pPr algn="just"/>
            <a:r>
              <a:rPr lang="en-US" sz="1000" dirty="0"/>
              <a:t>Advancements in hardware and algorithms will facilitate faster real-time processing and rendering of massive point clouds, making it possible to visualize and analyze data instantaneously in urban planning and construction.</a:t>
            </a:r>
          </a:p>
        </p:txBody>
      </p:sp>
      <p:sp>
        <p:nvSpPr>
          <p:cNvPr id="15" name="Text 4">
            <a:extLst>
              <a:ext uri="{FF2B5EF4-FFF2-40B4-BE49-F238E27FC236}">
                <a16:creationId xmlns:a16="http://schemas.microsoft.com/office/drawing/2014/main" id="{25A8AA94-27DB-544B-8297-305799D6DB06}"/>
              </a:ext>
            </a:extLst>
          </p:cNvPr>
          <p:cNvSpPr/>
          <p:nvPr/>
        </p:nvSpPr>
        <p:spPr>
          <a:xfrm>
            <a:off x="443345" y="3134796"/>
            <a:ext cx="4572000" cy="228600"/>
          </a:xfrm>
          <a:prstGeom prst="rect">
            <a:avLst/>
          </a:prstGeom>
          <a:noFill/>
          <a:ln/>
        </p:spPr>
        <p:txBody>
          <a:bodyPr wrap="square" rtlCol="0" anchor="ctr"/>
          <a:lstStyle/>
          <a:p>
            <a:pPr marL="285750" indent="-285750" algn="just">
              <a:buFont typeface="Arial" panose="020B0604020202020204" pitchFamily="34" charset="0"/>
              <a:buChar char="•"/>
            </a:pPr>
            <a:r>
              <a:rPr lang="en-US" sz="1500" b="1" dirty="0"/>
              <a:t>Improved Compression Techniques</a:t>
            </a:r>
            <a:r>
              <a:rPr lang="en-US" sz="1500" dirty="0"/>
              <a:t>: </a:t>
            </a:r>
          </a:p>
        </p:txBody>
      </p:sp>
      <p:sp>
        <p:nvSpPr>
          <p:cNvPr id="16" name="Text 5">
            <a:extLst>
              <a:ext uri="{FF2B5EF4-FFF2-40B4-BE49-F238E27FC236}">
                <a16:creationId xmlns:a16="http://schemas.microsoft.com/office/drawing/2014/main" id="{2A58CF40-B07E-0F98-F800-A95E03749DFE}"/>
              </a:ext>
            </a:extLst>
          </p:cNvPr>
          <p:cNvSpPr/>
          <p:nvPr/>
        </p:nvSpPr>
        <p:spPr>
          <a:xfrm>
            <a:off x="741218" y="3375829"/>
            <a:ext cx="5375564" cy="457200"/>
          </a:xfrm>
          <a:prstGeom prst="rect">
            <a:avLst/>
          </a:prstGeom>
          <a:noFill/>
          <a:ln/>
        </p:spPr>
        <p:txBody>
          <a:bodyPr wrap="square" rtlCol="0" anchor="t"/>
          <a:lstStyle/>
          <a:p>
            <a:pPr algn="just"/>
            <a:r>
              <a:rPr lang="en-US" sz="1000" dirty="0"/>
              <a:t>Development of advanced compression algorithms that maintain high fidelity while significantly reducing storage requirements, enabling the efficient handling of larger datasets.</a:t>
            </a:r>
          </a:p>
        </p:txBody>
      </p:sp>
      <p:sp>
        <p:nvSpPr>
          <p:cNvPr id="17" name="Text 4">
            <a:extLst>
              <a:ext uri="{FF2B5EF4-FFF2-40B4-BE49-F238E27FC236}">
                <a16:creationId xmlns:a16="http://schemas.microsoft.com/office/drawing/2014/main" id="{C6D71E74-9E6D-B31A-C8D6-E12F38FA224A}"/>
              </a:ext>
            </a:extLst>
          </p:cNvPr>
          <p:cNvSpPr/>
          <p:nvPr/>
        </p:nvSpPr>
        <p:spPr>
          <a:xfrm>
            <a:off x="443345" y="4029674"/>
            <a:ext cx="4572000" cy="228600"/>
          </a:xfrm>
          <a:prstGeom prst="rect">
            <a:avLst/>
          </a:prstGeom>
          <a:noFill/>
          <a:ln/>
        </p:spPr>
        <p:txBody>
          <a:bodyPr wrap="square" rtlCol="0" anchor="ctr"/>
          <a:lstStyle/>
          <a:p>
            <a:pPr marL="285750" indent="-285750" algn="just">
              <a:buFont typeface="Arial" panose="020B0604020202020204" pitchFamily="34" charset="0"/>
              <a:buChar char="•"/>
            </a:pPr>
            <a:r>
              <a:rPr lang="en-US" sz="1500" b="1" dirty="0"/>
              <a:t>Augmented and Virtual Reality Integration: </a:t>
            </a:r>
          </a:p>
        </p:txBody>
      </p:sp>
      <p:sp>
        <p:nvSpPr>
          <p:cNvPr id="18" name="Text 5">
            <a:extLst>
              <a:ext uri="{FF2B5EF4-FFF2-40B4-BE49-F238E27FC236}">
                <a16:creationId xmlns:a16="http://schemas.microsoft.com/office/drawing/2014/main" id="{2AFDB51C-8857-8DD6-C691-9B96A3D74F13}"/>
              </a:ext>
            </a:extLst>
          </p:cNvPr>
          <p:cNvSpPr/>
          <p:nvPr/>
        </p:nvSpPr>
        <p:spPr>
          <a:xfrm>
            <a:off x="741218" y="4270707"/>
            <a:ext cx="5375564" cy="457200"/>
          </a:xfrm>
          <a:prstGeom prst="rect">
            <a:avLst/>
          </a:prstGeom>
          <a:noFill/>
          <a:ln/>
        </p:spPr>
        <p:txBody>
          <a:bodyPr wrap="square" rtlCol="0" anchor="t"/>
          <a:lstStyle/>
          <a:p>
            <a:pPr algn="just"/>
            <a:r>
              <a:rPr lang="en-US" sz="1000" dirty="0"/>
              <a:t>Enhanced applications of point clouds in augmented reality (AR) and virtual reality (VR) environments for immersive visualization and interaction with 3D models, improving user engagement and understanding.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1435</Words>
  <Application>Microsoft Office PowerPoint</Application>
  <PresentationFormat>On-screen Show (16:9)</PresentationFormat>
  <Paragraphs>113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Romil Lodaya</cp:lastModifiedBy>
  <cp:revision>11</cp:revision>
  <dcterms:created xsi:type="dcterms:W3CDTF">2024-09-29T17:07:00Z</dcterms:created>
  <dcterms:modified xsi:type="dcterms:W3CDTF">2024-09-29T19:27:34Z</dcterms:modified>
</cp:coreProperties>
</file>