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975E0-D0C4-42F3-B67B-6F43DEE4C3AA}" v="13" dt="2023-09-04T17:10:18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onune" userId="a84d000b-e407-4958-bec6-a75de855f8bf" providerId="ADAL" clId="{A50975E0-D0C4-42F3-B67B-6F43DEE4C3AA}"/>
    <pc:docChg chg="modSld">
      <pc:chgData name="Gopal Sonune" userId="a84d000b-e407-4958-bec6-a75de855f8bf" providerId="ADAL" clId="{A50975E0-D0C4-42F3-B67B-6F43DEE4C3AA}" dt="2023-09-04T17:10:24.411" v="10" actId="1038"/>
      <pc:docMkLst>
        <pc:docMk/>
      </pc:docMkLst>
      <pc:sldChg chg="modSp mod modAnim">
        <pc:chgData name="Gopal Sonune" userId="a84d000b-e407-4958-bec6-a75de855f8bf" providerId="ADAL" clId="{A50975E0-D0C4-42F3-B67B-6F43DEE4C3AA}" dt="2023-08-24T23:58:30.842" v="7"/>
        <pc:sldMkLst>
          <pc:docMk/>
          <pc:sldMk cId="918582638" sldId="259"/>
        </pc:sldMkLst>
        <pc:spChg chg="mod">
          <ac:chgData name="Gopal Sonune" userId="a84d000b-e407-4958-bec6-a75de855f8bf" providerId="ADAL" clId="{A50975E0-D0C4-42F3-B67B-6F43DEE4C3AA}" dt="2023-08-24T23:58:24.952" v="5" actId="1076"/>
          <ac:spMkLst>
            <pc:docMk/>
            <pc:sldMk cId="918582638" sldId="259"/>
            <ac:spMk id="11" creationId="{CF150B6A-30B5-4E92-9704-113E9948D32D}"/>
          </ac:spMkLst>
        </pc:spChg>
      </pc:sldChg>
      <pc:sldChg chg="modAnim">
        <pc:chgData name="Gopal Sonune" userId="a84d000b-e407-4958-bec6-a75de855f8bf" providerId="ADAL" clId="{A50975E0-D0C4-42F3-B67B-6F43DEE4C3AA}" dt="2023-08-24T23:58:04.444" v="3"/>
        <pc:sldMkLst>
          <pc:docMk/>
          <pc:sldMk cId="4102766958" sldId="270"/>
        </pc:sldMkLst>
      </pc:sldChg>
      <pc:sldChg chg="modSp mod">
        <pc:chgData name="Gopal Sonune" userId="a84d000b-e407-4958-bec6-a75de855f8bf" providerId="ADAL" clId="{A50975E0-D0C4-42F3-B67B-6F43DEE4C3AA}" dt="2023-08-24T23:57:37.133" v="1" actId="20577"/>
        <pc:sldMkLst>
          <pc:docMk/>
          <pc:sldMk cId="2471601439" sldId="271"/>
        </pc:sldMkLst>
        <pc:spChg chg="mod">
          <ac:chgData name="Gopal Sonune" userId="a84d000b-e407-4958-bec6-a75de855f8bf" providerId="ADAL" clId="{A50975E0-D0C4-42F3-B67B-6F43DEE4C3AA}" dt="2023-08-24T23:57:37.133" v="1" actId="20577"/>
          <ac:spMkLst>
            <pc:docMk/>
            <pc:sldMk cId="2471601439" sldId="271"/>
            <ac:spMk id="12" creationId="{08A97AE3-56BD-4D9E-9B2F-D1F441F52197}"/>
          </ac:spMkLst>
        </pc:spChg>
      </pc:sldChg>
      <pc:sldChg chg="modAnim">
        <pc:chgData name="Gopal Sonune" userId="a84d000b-e407-4958-bec6-a75de855f8bf" providerId="ADAL" clId="{A50975E0-D0C4-42F3-B67B-6F43DEE4C3AA}" dt="2023-08-24T23:57:56.801" v="2"/>
        <pc:sldMkLst>
          <pc:docMk/>
          <pc:sldMk cId="3079423814" sldId="272"/>
        </pc:sldMkLst>
      </pc:sldChg>
      <pc:sldChg chg="modSp mod modAnim">
        <pc:chgData name="Gopal Sonune" userId="a84d000b-e407-4958-bec6-a75de855f8bf" providerId="ADAL" clId="{A50975E0-D0C4-42F3-B67B-6F43DEE4C3AA}" dt="2023-09-04T17:10:24.411" v="10" actId="1038"/>
        <pc:sldMkLst>
          <pc:docMk/>
          <pc:sldMk cId="4189402911" sldId="273"/>
        </pc:sldMkLst>
        <pc:picChg chg="mod">
          <ac:chgData name="Gopal Sonune" userId="a84d000b-e407-4958-bec6-a75de855f8bf" providerId="ADAL" clId="{A50975E0-D0C4-42F3-B67B-6F43DEE4C3AA}" dt="2023-09-04T17:10:24.411" v="10" actId="1038"/>
          <ac:picMkLst>
            <pc:docMk/>
            <pc:sldMk cId="4189402911" sldId="273"/>
            <ac:picMk id="10" creationId="{D8279B24-4983-44EC-831D-4FE67FD66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>Network Layer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Module 3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BD6DADB-CADE-4F38-B8E2-208EBC9B3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752" y="4662339"/>
            <a:ext cx="4693927" cy="33528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Net-ID and Host-ID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01B8F-1DC5-48DF-B8B4-21A6A089F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237" y="2051184"/>
            <a:ext cx="855952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Blocks in class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B8A5F-223E-4B1E-AD6F-D51513F99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711" y="1246968"/>
            <a:ext cx="6157913" cy="425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3258182" y="6188447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rgbClr val="C00000"/>
                </a:solidFill>
              </a:rPr>
              <a:t>Millions of class A addresses are wasted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6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Blocks in class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3258182" y="6188447"/>
            <a:ext cx="615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rgbClr val="C00000"/>
                </a:solidFill>
              </a:rPr>
              <a:t>Many class B addresses are wasted.</a:t>
            </a:r>
          </a:p>
          <a:p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E14A5-AD91-468C-9C27-A36E2FF15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217" y="1218827"/>
            <a:ext cx="6239186" cy="44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Blocks in class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2133600" y="6188447"/>
            <a:ext cx="930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rgbClr val="C00000"/>
                </a:solidFill>
              </a:rPr>
              <a:t>The number of addresses in a class C block is smaller than the needs of most organizations.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6CECD-AB07-41E8-91BA-555785E61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158" y="1060175"/>
            <a:ext cx="6505912" cy="46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Blocks in class D and 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1272209" y="1828482"/>
            <a:ext cx="93030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 D addresses  are used for multicasting; there is only one block in this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classful addressing, the network address (the first address in the block) is the one that is assigned to the organization.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1272209" y="1828482"/>
            <a:ext cx="9303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mask is a 32-bit binary number that gives the first address in the block (the network address) when bitwise ANDed with an address in the block.</a:t>
            </a:r>
          </a:p>
          <a:p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B3BB-0FDE-4B1B-B025-E7480F565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496" y="3575312"/>
            <a:ext cx="701100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1272209" y="1828482"/>
            <a:ext cx="93030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network address </a:t>
            </a:r>
            <a:r>
              <a:rPr lang="en-US" sz="2800" dirty="0"/>
              <a:t>is the beginning address of each block.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found by applying the default mask to any of the addresses in the block (including itself).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retains the net-id of the block and sets the host-id to zero. </a:t>
            </a:r>
          </a:p>
          <a:p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0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8" y="15020"/>
            <a:ext cx="600516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778724" y="1180530"/>
            <a:ext cx="9303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address in a block is given as 73.22.17.25. Find the number of addresses in the block, the first address, and the last address.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C9DA8-3E7E-4882-BB35-C7870B194173}"/>
              </a:ext>
            </a:extLst>
          </p:cNvPr>
          <p:cNvSpPr txBox="1"/>
          <p:nvPr/>
        </p:nvSpPr>
        <p:spPr>
          <a:xfrm>
            <a:off x="778724" y="2368927"/>
            <a:ext cx="93030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Figure shows a possible configuration of the network that uses this block.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 number of addresses in this block is N = 2</a:t>
            </a:r>
            <a:r>
              <a:rPr lang="en-US" sz="2400" baseline="30000" dirty="0"/>
              <a:t>32−n </a:t>
            </a:r>
            <a:r>
              <a:rPr lang="en-US" sz="2400" dirty="0"/>
              <a:t>=16,777,216.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To find the first address, we keep the leftmost 8 bits and set the rightmost 24 bits all to 0s. The first address is 73.0.0.0/8, in which 8 is the value of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the last address, we keep the leftmost 8 bits and 	set the rightmost 24 bits all to 1s. The last address is 	73.255.255.255.</a:t>
            </a:r>
          </a:p>
        </p:txBody>
      </p:sp>
    </p:spTree>
    <p:extLst>
      <p:ext uri="{BB962C8B-B14F-4D97-AF65-F5344CB8AC3E}">
        <p14:creationId xmlns:p14="http://schemas.microsoft.com/office/powerpoint/2010/main" val="30794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8" y="15020"/>
            <a:ext cx="600516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FC9DA8-3E7E-4882-BB35-C7870B194173}"/>
              </a:ext>
            </a:extLst>
          </p:cNvPr>
          <p:cNvSpPr txBox="1"/>
          <p:nvPr/>
        </p:nvSpPr>
        <p:spPr>
          <a:xfrm>
            <a:off x="778723" y="1086966"/>
            <a:ext cx="10538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addresses in this block is N = 2</a:t>
            </a:r>
            <a:r>
              <a:rPr lang="en-US" sz="2400" baseline="30000" dirty="0"/>
              <a:t>32−n </a:t>
            </a:r>
            <a:r>
              <a:rPr lang="en-US" sz="2400" dirty="0"/>
              <a:t>= 16,777,216.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To find the first address, we keep the leftmost 8 bits and set the rightmost 24 bits all to 0s. The first address is 	73.0.0.0/8, in which 8 is the value of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the last address, we keep the leftmost 8 bits and set the rightmost 24 bits all to 1s. The last address is 73.255.255.255.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279B24-4983-44EC-831D-4FE67FD66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190" y="3791413"/>
            <a:ext cx="788890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7AE3-56BD-4D9E-9B2F-D1F441F52197}"/>
              </a:ext>
            </a:extLst>
          </p:cNvPr>
          <p:cNvSpPr txBox="1"/>
          <p:nvPr/>
        </p:nvSpPr>
        <p:spPr>
          <a:xfrm>
            <a:off x="2319130" y="2026446"/>
            <a:ext cx="73773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Note: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 must not apply the default mask of one class to an address belonging </a:t>
            </a:r>
            <a:br>
              <a:rPr lang="en-US" sz="36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23754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Network layer Services:</a:t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Packetizing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Routing and Forwarding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Provide Services to upper layers.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Other Features: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Error Control, Flow Control, Congestion Control, QoS and Security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BD6DADB-CADE-4F38-B8E2-208EBC9B3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30280" r="23905" b="40776"/>
          <a:stretch/>
        </p:blipFill>
        <p:spPr>
          <a:xfrm>
            <a:off x="304799" y="5682170"/>
            <a:ext cx="2425149" cy="97042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23D51-A7CA-49EB-AA36-F3D803D9D041}"/>
              </a:ext>
            </a:extLst>
          </p:cNvPr>
          <p:cNvSpPr txBox="1"/>
          <p:nvPr/>
        </p:nvSpPr>
        <p:spPr>
          <a:xfrm>
            <a:off x="789464" y="428752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Characteristics of 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Effort</a:t>
            </a:r>
          </a:p>
        </p:txBody>
      </p:sp>
    </p:spTree>
    <p:extLst>
      <p:ext uri="{BB962C8B-B14F-4D97-AF65-F5344CB8AC3E}">
        <p14:creationId xmlns:p14="http://schemas.microsoft.com/office/powerpoint/2010/main" val="174946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Example of direct broadcast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0AF10-3F25-43C8-8C33-7B460A06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972" y="1729724"/>
            <a:ext cx="7706012" cy="45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Example of limited broadcast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91BC0D5-8A15-4DE5-BD54-A99A1C7B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18" y="1595009"/>
            <a:ext cx="7971044" cy="48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8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Example of </a:t>
            </a:r>
            <a:r>
              <a:rPr lang="en-US" sz="3200" b="1" dirty="0">
                <a:solidFill>
                  <a:srgbClr val="C00000"/>
                </a:solidFill>
                <a:latin typeface="Marcellus" panose="020E0602050203020307" pitchFamily="34" charset="0"/>
              </a:rPr>
              <a:t>“this”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 host on </a:t>
            </a:r>
            <a:r>
              <a:rPr lang="en-US" sz="3200" b="1" dirty="0">
                <a:solidFill>
                  <a:srgbClr val="C00000"/>
                </a:solidFill>
                <a:latin typeface="Marcellus" panose="020E0602050203020307" pitchFamily="34" charset="0"/>
              </a:rPr>
              <a:t>“this”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1F538-E55A-4553-A32F-3A3316388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666" y="1601312"/>
            <a:ext cx="5852667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Example of specific host on </a:t>
            </a:r>
            <a:r>
              <a:rPr lang="en-US" sz="3200" b="1" dirty="0">
                <a:solidFill>
                  <a:srgbClr val="C00000"/>
                </a:solidFill>
                <a:latin typeface="Marcellus" panose="020E0602050203020307" pitchFamily="34" charset="0"/>
              </a:rPr>
              <a:t>“this”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4E6DC-EC5A-40AF-AF8F-E27782F21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075" y="1678027"/>
            <a:ext cx="6937849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Example of loopback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0F905-3BA3-45CC-9132-846C2D7CE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722" y="1478457"/>
            <a:ext cx="6032922" cy="46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4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Private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7BD0DE2-6FE2-452F-9720-AEEBC480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6" y="1751054"/>
            <a:ext cx="10601739" cy="1096617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Times" panose="02020603050405020304" pitchFamily="18" charset="0"/>
              </a:rPr>
              <a:t>A number of blocks in each class are assigned for private use. They are not recognized globally.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FA09A-837A-43E1-895B-4ABE9A0E2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39" y="3863349"/>
            <a:ext cx="7687722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Network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75C86-E4D8-49AD-A74A-8F07BCAE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382" y="1938399"/>
            <a:ext cx="8541236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Network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9D193F76-5018-47A7-ADB5-A15C7D06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04" y="1842608"/>
            <a:ext cx="10310191" cy="5847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Times" panose="02020603050405020304" pitchFamily="18" charset="0"/>
              </a:rPr>
              <a:t>The network address is the first address.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6B6AF17-1E7D-4C6F-9B42-9DEDEA50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04" y="2680808"/>
            <a:ext cx="10310191" cy="1077218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" panose="02020603050405020304" pitchFamily="18" charset="0"/>
              </a:rPr>
              <a:t>The network address defines the network to the rest of the Internet.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74777E2-2B9D-4840-A317-F6B5EB7A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04" y="3976208"/>
            <a:ext cx="10310191" cy="1077218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>
                <a:latin typeface="Times" panose="02020603050405020304" pitchFamily="18" charset="0"/>
              </a:rPr>
              <a:t>Given the network address, we can find the class of the address, the block, and the range of the addresses in the block</a:t>
            </a:r>
          </a:p>
        </p:txBody>
      </p:sp>
    </p:spTree>
    <p:extLst>
      <p:ext uri="{BB962C8B-B14F-4D97-AF65-F5344CB8AC3E}">
        <p14:creationId xmlns:p14="http://schemas.microsoft.com/office/powerpoint/2010/main" val="343168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6"/>
            <a:ext cx="6174513" cy="14029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Network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65D6C-AC75-4B44-AFFC-79EBBF026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331" y="1319596"/>
            <a:ext cx="7913294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22" y="228167"/>
            <a:ext cx="6174513" cy="55895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Sample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1414F-F918-464A-B534-6A2AF3153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421" y="805503"/>
            <a:ext cx="7593158" cy="5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332" y="276193"/>
            <a:ext cx="8217568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Communication at Network Layer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BD6DADB-CADE-4F38-B8E2-208EBC9B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6215" y="4763223"/>
            <a:ext cx="4693927" cy="33528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81" y="6115881"/>
            <a:ext cx="868683" cy="64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31FE29-564C-46E6-8DDA-9E38A52D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47" y="1601756"/>
            <a:ext cx="7693819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95638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184" y="4295090"/>
            <a:ext cx="4693927" cy="3352805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997619" y="2733957"/>
            <a:ext cx="10315074" cy="159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IPv4 is 32 bit long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Total Addresses available are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	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32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i.e. 42,94,96,296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157996-4B03-40BC-ACE5-B27FF62BCF7C}"/>
              </a:ext>
            </a:extLst>
          </p:cNvPr>
          <p:cNvSpPr txBox="1">
            <a:spLocks/>
          </p:cNvSpPr>
          <p:nvPr/>
        </p:nvSpPr>
        <p:spPr>
          <a:xfrm>
            <a:off x="553454" y="344261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C00000"/>
                </a:solidFill>
                <a:latin typeface="Marcellus" panose="020E0602050203020307" pitchFamily="34" charset="0"/>
              </a:rPr>
              <a:t>IPv4 Address</a:t>
            </a:r>
            <a:endParaRPr lang="en-US" sz="36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08A1A-14F7-448E-868C-9F62C5BFC96B}"/>
              </a:ext>
            </a:extLst>
          </p:cNvPr>
          <p:cNvSpPr txBox="1">
            <a:spLocks/>
          </p:cNvSpPr>
          <p:nvPr/>
        </p:nvSpPr>
        <p:spPr>
          <a:xfrm>
            <a:off x="822158" y="1363943"/>
            <a:ext cx="10315074" cy="72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IPv4 is 32 bit long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30C03-578D-4959-A3EA-8CACE1A1111D}"/>
              </a:ext>
            </a:extLst>
          </p:cNvPr>
          <p:cNvSpPr txBox="1"/>
          <p:nvPr/>
        </p:nvSpPr>
        <p:spPr>
          <a:xfrm>
            <a:off x="2692887" y="5263364"/>
            <a:ext cx="813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" panose="02020603050405020304" pitchFamily="18" charset="0"/>
              </a:rPr>
              <a:t>Note: </a:t>
            </a:r>
            <a:r>
              <a:rPr lang="en-US" altLang="en-US" sz="1800" dirty="0">
                <a:latin typeface="Times" panose="02020603050405020304" pitchFamily="18" charset="0"/>
              </a:rPr>
              <a:t>If a protocol uses </a:t>
            </a:r>
            <a:r>
              <a:rPr lang="en-US" altLang="en-US" sz="1800" i="1" dirty="0">
                <a:latin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</a:rPr>
              <a:t> bits to define an address, the address space is 2</a:t>
            </a:r>
            <a:r>
              <a:rPr lang="en-US" altLang="en-US" sz="1800" i="1" baseline="30000" dirty="0">
                <a:latin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</a:rPr>
              <a:t> because each bit can have two different values (0 and 1) and </a:t>
            </a:r>
            <a:r>
              <a:rPr lang="en-US" altLang="en-US" sz="1800" i="1" dirty="0">
                <a:latin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</a:rPr>
              <a:t> bits can have 2</a:t>
            </a:r>
            <a:r>
              <a:rPr lang="en-US" altLang="en-US" sz="1800" i="1" baseline="30000" dirty="0">
                <a:latin typeface="Times" panose="02020603050405020304" pitchFamily="18" charset="0"/>
              </a:rPr>
              <a:t>N</a:t>
            </a:r>
            <a:r>
              <a:rPr lang="en-US" altLang="en-US" sz="1800" dirty="0">
                <a:latin typeface="Times" panose="02020603050405020304" pitchFamily="18" charset="0"/>
              </a:rPr>
              <a:t>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51" y="30859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Dotted-Decimal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t="31624" r="21498" b="44036"/>
          <a:stretch/>
        </p:blipFill>
        <p:spPr>
          <a:xfrm>
            <a:off x="278296" y="238539"/>
            <a:ext cx="2580656" cy="816062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75526-B01E-4286-B34C-D353A70A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285" y="1166082"/>
            <a:ext cx="6332781" cy="1762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150B6A-30B5-4E92-9704-113E9948D32D}"/>
              </a:ext>
            </a:extLst>
          </p:cNvPr>
          <p:cNvSpPr txBox="1"/>
          <p:nvPr/>
        </p:nvSpPr>
        <p:spPr>
          <a:xfrm>
            <a:off x="3468444" y="3314130"/>
            <a:ext cx="6115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Marcellus" panose="020E0602050203020307" pitchFamily="34" charset="0"/>
                <a:ea typeface="+mj-ea"/>
                <a:cs typeface="+mj-cs"/>
              </a:rPr>
              <a:t>Hexadecimal Notation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4957F7-7C68-4EA8-AB80-3E88953D6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444" y="4075333"/>
            <a:ext cx="6046698" cy="1762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85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Marcellus" panose="020E0602050203020307" pitchFamily="34" charset="0"/>
              </a:rPr>
              <a:t>Classful Addressing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C8EF798-510F-46B5-9E56-690162E17571}"/>
              </a:ext>
            </a:extLst>
          </p:cNvPr>
          <p:cNvSpPr txBox="1">
            <a:spLocks/>
          </p:cNvSpPr>
          <p:nvPr/>
        </p:nvSpPr>
        <p:spPr>
          <a:xfrm>
            <a:off x="550832" y="1457314"/>
            <a:ext cx="10315074" cy="473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In classful addressing, the address space is divided into five classes: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A, B, C, D, and 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97F3-8A30-4822-A60A-DC0B75DAC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716" y="2371295"/>
            <a:ext cx="6926378" cy="1501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E943-2A29-4776-BE40-2B72B05FC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39" y="4229780"/>
            <a:ext cx="2152823" cy="2147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805DCC-3ED6-4543-AFC1-24731A6C9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150897"/>
            <a:ext cx="429195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Finding the class in binary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3FA04-5B67-495B-805D-D8A71ECB1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917" y="2060329"/>
            <a:ext cx="7084166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Finding the address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9846B-A408-4A03-A742-3395CB135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870" y="2066426"/>
            <a:ext cx="7974259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5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17" y="15020"/>
            <a:ext cx="723153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Finding the class in decimal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476F7-1C36-4F13-84E2-E68784AD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t="33464" r="23400" b="43870"/>
          <a:stretch/>
        </p:blipFill>
        <p:spPr>
          <a:xfrm>
            <a:off x="291548" y="300221"/>
            <a:ext cx="2478156" cy="75995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D480DB-14B1-4E8C-BA85-42443308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820" y="2060329"/>
            <a:ext cx="7096359" cy="2737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CE6A1A-836E-40FC-90B6-4DA41E497A4A}"/>
              </a:ext>
            </a:extLst>
          </p:cNvPr>
          <p:cNvSpPr txBox="1"/>
          <p:nvPr/>
        </p:nvSpPr>
        <p:spPr>
          <a:xfrm>
            <a:off x="1907236" y="5735154"/>
            <a:ext cx="9117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The range of addresses allocated to an organization in classful addressing was a block of addresses in Class A, B, or C.</a:t>
            </a:r>
          </a:p>
        </p:txBody>
      </p:sp>
    </p:spTree>
    <p:extLst>
      <p:ext uri="{BB962C8B-B14F-4D97-AF65-F5344CB8AC3E}">
        <p14:creationId xmlns:p14="http://schemas.microsoft.com/office/powerpoint/2010/main" val="9979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E0B9C3C005A4D962909C93A8B6D84" ma:contentTypeVersion="30" ma:contentTypeDescription="Create a new document." ma:contentTypeScope="" ma:versionID="f64863dc3bdd86403a1b544b7284a742">
  <xsd:schema xmlns:xsd="http://www.w3.org/2001/XMLSchema" xmlns:xs="http://www.w3.org/2001/XMLSchema" xmlns:p="http://schemas.microsoft.com/office/2006/metadata/properties" xmlns:ns3="973c2f27-6b72-416e-beee-a3f145943eb4" xmlns:ns4="9ccbd0f6-d61b-4d25-beb1-712984db9790" targetNamespace="http://schemas.microsoft.com/office/2006/metadata/properties" ma:root="true" ma:fieldsID="78390d09b13e9b3af6765e9d32aad1d1" ns3:_="" ns4:_="">
    <xsd:import namespace="973c2f27-6b72-416e-beee-a3f145943eb4"/>
    <xsd:import namespace="9ccbd0f6-d61b-4d25-beb1-712984db9790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c2f27-6b72-416e-beee-a3f145943eb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bd0f6-d61b-4d25-beb1-712984db9790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973c2f27-6b72-416e-beee-a3f145943eb4" xsi:nil="true"/>
    <Invited_Leaders xmlns="973c2f27-6b72-416e-beee-a3f145943eb4" xsi:nil="true"/>
    <FolderType xmlns="973c2f27-6b72-416e-beee-a3f145943eb4" xsi:nil="true"/>
    <CultureName xmlns="973c2f27-6b72-416e-beee-a3f145943eb4" xsi:nil="true"/>
    <LMS_Mappings xmlns="973c2f27-6b72-416e-beee-a3f145943eb4" xsi:nil="true"/>
    <IsNotebookLocked xmlns="973c2f27-6b72-416e-beee-a3f145943eb4" xsi:nil="true"/>
    <Leaders xmlns="973c2f27-6b72-416e-beee-a3f145943eb4">
      <UserInfo>
        <DisplayName/>
        <AccountId xsi:nil="true"/>
        <AccountType/>
      </UserInfo>
    </Leaders>
    <Distribution_Groups xmlns="973c2f27-6b72-416e-beee-a3f145943eb4" xsi:nil="true"/>
    <Templates xmlns="973c2f27-6b72-416e-beee-a3f145943eb4" xsi:nil="true"/>
    <Members xmlns="973c2f27-6b72-416e-beee-a3f145943eb4">
      <UserInfo>
        <DisplayName/>
        <AccountId xsi:nil="true"/>
        <AccountType/>
      </UserInfo>
    </Members>
    <Member_Groups xmlns="973c2f27-6b72-416e-beee-a3f145943eb4">
      <UserInfo>
        <DisplayName/>
        <AccountId xsi:nil="true"/>
        <AccountType/>
      </UserInfo>
    </Member_Groups>
    <Self_Registration_Enabled xmlns="973c2f27-6b72-416e-beee-a3f145943eb4" xsi:nil="true"/>
    <Has_Leaders_Only_SectionGroup xmlns="973c2f27-6b72-416e-beee-a3f145943eb4" xsi:nil="true"/>
    <NotebookType xmlns="973c2f27-6b72-416e-beee-a3f145943eb4" xsi:nil="true"/>
    <Math_Settings xmlns="973c2f27-6b72-416e-beee-a3f145943eb4" xsi:nil="true"/>
    <AppVersion xmlns="973c2f27-6b72-416e-beee-a3f145943eb4" xsi:nil="true"/>
    <Owner xmlns="973c2f27-6b72-416e-beee-a3f145943eb4">
      <UserInfo>
        <DisplayName/>
        <AccountId xsi:nil="true"/>
        <AccountType/>
      </UserInfo>
    </Owner>
    <DefaultSectionNames xmlns="973c2f27-6b72-416e-beee-a3f145943eb4" xsi:nil="true"/>
    <Invited_Members xmlns="973c2f27-6b72-416e-beee-a3f145943eb4" xsi:nil="true"/>
    <TeamsChannelId xmlns="973c2f27-6b72-416e-beee-a3f145943eb4" xsi:nil="true"/>
  </documentManagement>
</p:properties>
</file>

<file path=customXml/itemProps1.xml><?xml version="1.0" encoding="utf-8"?>
<ds:datastoreItem xmlns:ds="http://schemas.openxmlformats.org/officeDocument/2006/customXml" ds:itemID="{FE8EF4BA-4145-435E-9818-5A75B4F10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3c2f27-6b72-416e-beee-a3f145943eb4"/>
    <ds:schemaRef ds:uri="9ccbd0f6-d61b-4d25-beb1-712984db9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7F2C96-8394-4E69-96D9-0F9692CAF9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62B0F-ECA1-4FFC-AEA7-ED0D94123295}">
  <ds:schemaRefs>
    <ds:schemaRef ds:uri="http://purl.org/dc/elements/1.1/"/>
    <ds:schemaRef ds:uri="http://schemas.microsoft.com/office/2006/metadata/properties"/>
    <ds:schemaRef ds:uri="973c2f27-6b72-416e-beee-a3f145943eb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cbd0f6-d61b-4d25-beb1-712984db979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711</Words>
  <Application>Microsoft Office PowerPoint</Application>
  <PresentationFormat>Widescreen</PresentationFormat>
  <Paragraphs>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Marcellus</vt:lpstr>
      <vt:lpstr>Times</vt:lpstr>
      <vt:lpstr>Office Theme</vt:lpstr>
      <vt:lpstr>Network Layer</vt:lpstr>
      <vt:lpstr>Network layer Services: </vt:lpstr>
      <vt:lpstr>Communication at Network Layer</vt:lpstr>
      <vt:lpstr>Address Space</vt:lpstr>
      <vt:lpstr>Dotted-Decimal Notation</vt:lpstr>
      <vt:lpstr>Classful Addressing</vt:lpstr>
      <vt:lpstr>Finding the class in binary notation</vt:lpstr>
      <vt:lpstr>Finding the address class</vt:lpstr>
      <vt:lpstr>Finding the class in decimal notation</vt:lpstr>
      <vt:lpstr>Net-ID and Host-ID</vt:lpstr>
      <vt:lpstr>Blocks in class A</vt:lpstr>
      <vt:lpstr>Blocks in class B</vt:lpstr>
      <vt:lpstr>Blocks in class C</vt:lpstr>
      <vt:lpstr>Blocks in class D and E</vt:lpstr>
      <vt:lpstr>Mask</vt:lpstr>
      <vt:lpstr>Mask</vt:lpstr>
      <vt:lpstr>Example</vt:lpstr>
      <vt:lpstr>Example</vt:lpstr>
      <vt:lpstr>PowerPoint Presentation</vt:lpstr>
      <vt:lpstr>Example of direct broadcast address</vt:lpstr>
      <vt:lpstr>Example of limited broadcast address</vt:lpstr>
      <vt:lpstr>Example of “this” host on “this” address</vt:lpstr>
      <vt:lpstr>Example of specific host on “this” network</vt:lpstr>
      <vt:lpstr>Example of loopback address</vt:lpstr>
      <vt:lpstr>Private Addresses</vt:lpstr>
      <vt:lpstr>Network addresses</vt:lpstr>
      <vt:lpstr>Network addresses</vt:lpstr>
      <vt:lpstr>Network addresses</vt:lpstr>
      <vt:lpstr>Sample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Gopal Sonune</cp:lastModifiedBy>
  <cp:revision>37</cp:revision>
  <dcterms:created xsi:type="dcterms:W3CDTF">2020-04-30T07:52:47Z</dcterms:created>
  <dcterms:modified xsi:type="dcterms:W3CDTF">2023-09-04T17:10:29Z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0x010100AFCE0B9C3C005A4D962909C93A8B6D84</vt:lpwstr>
  </property>
</Properties>
</file>