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embeddedFontLst>
    <p:embeddedFont>
      <p:font typeface="Arimo" panose="020B0604020202020204" charset="0"/>
      <p:regular r:id="rId39"/>
      <p:bold r:id="rId40"/>
      <p:italic r:id="rId41"/>
      <p:boldItalic r:id="rId42"/>
    </p:embeddedFont>
    <p:embeddedFont>
      <p:font typeface="Lato" panose="020F0502020204030203" pitchFamily="34" charset="0"/>
      <p:regular r:id="rId43"/>
      <p:bold r:id="rId44"/>
      <p:italic r:id="rId45"/>
      <p:boldItalic r:id="rId46"/>
    </p:embeddedFont>
    <p:embeddedFont>
      <p:font typeface="Raleway" pitchFamily="2" charset="0"/>
      <p:regular r:id="rId47"/>
      <p:bold r:id="rId48"/>
      <p:italic r:id="rId49"/>
      <p:boldItalic r:id="rId50"/>
    </p:embeddedFont>
    <p:embeddedFont>
      <p:font typeface="Times" panose="02020603050405020304" pitchFamily="18" charset="0"/>
      <p:regular r:id="rId51"/>
      <p:bold r:id="rId52"/>
      <p:italic r:id="rId53"/>
      <p:boldItalic r:id="rId54"/>
    </p:embeddedFont>
    <p:embeddedFont>
      <p:font typeface="Trebuchet MS" panose="020B0603020202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hA+X1dpUIWZefjelgXTT9l74vl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Sonune" userId="a84d000b-e407-4958-bec6-a75de855f8bf" providerId="ADAL" clId="{F76B44FA-58F0-4148-B43D-48E11F38A3C6}"/>
    <pc:docChg chg="custSel modSld">
      <pc:chgData name="Gopal Sonune" userId="a84d000b-e407-4958-bec6-a75de855f8bf" providerId="ADAL" clId="{F76B44FA-58F0-4148-B43D-48E11F38A3C6}" dt="2023-11-02T09:15:07.330" v="3" actId="20577"/>
      <pc:docMkLst>
        <pc:docMk/>
      </pc:docMkLst>
      <pc:sldChg chg="modSp mod">
        <pc:chgData name="Gopal Sonune" userId="a84d000b-e407-4958-bec6-a75de855f8bf" providerId="ADAL" clId="{F76B44FA-58F0-4148-B43D-48E11F38A3C6}" dt="2023-11-02T09:11:25.357" v="1" actId="27636"/>
        <pc:sldMkLst>
          <pc:docMk/>
          <pc:sldMk cId="0" sldId="284"/>
        </pc:sldMkLst>
        <pc:spChg chg="mod">
          <ac:chgData name="Gopal Sonune" userId="a84d000b-e407-4958-bec6-a75de855f8bf" providerId="ADAL" clId="{F76B44FA-58F0-4148-B43D-48E11F38A3C6}" dt="2023-11-02T09:11:25.357" v="1" actId="27636"/>
          <ac:spMkLst>
            <pc:docMk/>
            <pc:sldMk cId="0" sldId="284"/>
            <ac:spMk id="272" creationId="{00000000-0000-0000-0000-000000000000}"/>
          </ac:spMkLst>
        </pc:spChg>
      </pc:sldChg>
      <pc:sldChg chg="modSp mod">
        <pc:chgData name="Gopal Sonune" userId="a84d000b-e407-4958-bec6-a75de855f8bf" providerId="ADAL" clId="{F76B44FA-58F0-4148-B43D-48E11F38A3C6}" dt="2023-11-02T09:15:07.330" v="3" actId="20577"/>
        <pc:sldMkLst>
          <pc:docMk/>
          <pc:sldMk cId="0" sldId="289"/>
        </pc:sldMkLst>
        <pc:spChg chg="mod">
          <ac:chgData name="Gopal Sonune" userId="a84d000b-e407-4958-bec6-a75de855f8bf" providerId="ADAL" clId="{F76B44FA-58F0-4148-B43D-48E11F38A3C6}" dt="2023-11-02T09:15:07.330" v="3" actId="20577"/>
          <ac:spMkLst>
            <pc:docMk/>
            <pc:sldMk cId="0" sldId="289"/>
            <ac:spMk id="30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g19e16be1df3_0_4"/>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g19e16be1df3_0_4"/>
          <p:cNvGrpSpPr/>
          <p:nvPr/>
        </p:nvGrpSpPr>
        <p:grpSpPr>
          <a:xfrm>
            <a:off x="830392" y="1588427"/>
            <a:ext cx="745763" cy="61102"/>
            <a:chOff x="4580561" y="2589004"/>
            <a:chExt cx="1064464" cy="25200"/>
          </a:xfrm>
        </p:grpSpPr>
        <p:sp>
          <p:nvSpPr>
            <p:cNvPr id="12" name="Google Shape;12;g19e16be1df3_0_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19e16be1df3_0_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g19e16be1df3_0_4"/>
          <p:cNvSpPr txBox="1">
            <a:spLocks noGrp="1"/>
          </p:cNvSpPr>
          <p:nvPr>
            <p:ph type="ctrTitle"/>
          </p:nvPr>
        </p:nvSpPr>
        <p:spPr>
          <a:xfrm>
            <a:off x="729450" y="1763267"/>
            <a:ext cx="7688100" cy="2219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g19e16be1df3_0_4"/>
          <p:cNvSpPr txBox="1">
            <a:spLocks noGrp="1"/>
          </p:cNvSpPr>
          <p:nvPr>
            <p:ph type="subTitle" idx="1"/>
          </p:nvPr>
        </p:nvSpPr>
        <p:spPr>
          <a:xfrm>
            <a:off x="729627" y="4230533"/>
            <a:ext cx="7688100" cy="721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g19e16be1df3_0_4"/>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g19e16be1df3_0_68"/>
          <p:cNvGrpSpPr/>
          <p:nvPr/>
        </p:nvGrpSpPr>
        <p:grpSpPr>
          <a:xfrm>
            <a:off x="830392" y="5558926"/>
            <a:ext cx="745763" cy="61102"/>
            <a:chOff x="4580561" y="2589004"/>
            <a:chExt cx="1064464" cy="25200"/>
          </a:xfrm>
        </p:grpSpPr>
        <p:sp>
          <p:nvSpPr>
            <p:cNvPr id="75" name="Google Shape;75;g19e16be1df3_0_6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g19e16be1df3_0_6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g19e16be1df3_0_68"/>
          <p:cNvSpPr txBox="1">
            <a:spLocks noGrp="1"/>
          </p:cNvSpPr>
          <p:nvPr>
            <p:ph type="title" hasCustomPrompt="1"/>
          </p:nvPr>
        </p:nvSpPr>
        <p:spPr>
          <a:xfrm>
            <a:off x="729450" y="978600"/>
            <a:ext cx="76884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19e16be1df3_0_68"/>
          <p:cNvSpPr txBox="1">
            <a:spLocks noGrp="1"/>
          </p:cNvSpPr>
          <p:nvPr>
            <p:ph type="body" idx="1"/>
          </p:nvPr>
        </p:nvSpPr>
        <p:spPr>
          <a:xfrm>
            <a:off x="729450" y="3030517"/>
            <a:ext cx="7688400" cy="2107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g19e16be1df3_0_6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g19e16be1df3_0_7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g19e16be1df3_0_77"/>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lvl1pPr lvl="0" algn="l" rtl="1">
              <a:spcBef>
                <a:spcPts val="0"/>
              </a:spcBef>
              <a:spcAft>
                <a:spcPts val="0"/>
              </a:spcAft>
              <a:buClr>
                <a:srgbClr val="FEF7F0"/>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g19e16be1df3_0_77"/>
          <p:cNvSpPr txBox="1">
            <a:spLocks noGrp="1"/>
          </p:cNvSpPr>
          <p:nvPr>
            <p:ph type="body" idx="1"/>
          </p:nvPr>
        </p:nvSpPr>
        <p:spPr>
          <a:xfrm>
            <a:off x="457200" y="1609416"/>
            <a:ext cx="7239000" cy="4846200"/>
          </a:xfrm>
          <a:prstGeom prst="rect">
            <a:avLst/>
          </a:prstGeom>
          <a:noFill/>
          <a:ln>
            <a:noFill/>
          </a:ln>
        </p:spPr>
        <p:txBody>
          <a:bodyPr spcFirstLastPara="1" wrap="square" lIns="91425" tIns="45700" rIns="91425" bIns="45700" anchor="t" anchorCtr="0">
            <a:normAutofit/>
          </a:bodyPr>
          <a:lstStyle>
            <a:lvl1pPr marL="457200" lvl="0" indent="-312039" algn="r" rtl="1">
              <a:spcBef>
                <a:spcPts val="600"/>
              </a:spcBef>
              <a:spcAft>
                <a:spcPts val="0"/>
              </a:spcAft>
              <a:buSzPts val="1314"/>
              <a:buChar char="●"/>
              <a:defRPr/>
            </a:lvl1pPr>
            <a:lvl2pPr marL="914400" lvl="1" indent="-320040" algn="r" rtl="1">
              <a:spcBef>
                <a:spcPts val="1200"/>
              </a:spcBef>
              <a:spcAft>
                <a:spcPts val="0"/>
              </a:spcAft>
              <a:buSzPts val="1440"/>
              <a:buChar char="○"/>
              <a:defRPr/>
            </a:lvl2pPr>
            <a:lvl3pPr marL="1371600" lvl="2" indent="-297180" algn="r" rtl="1">
              <a:spcBef>
                <a:spcPts val="1200"/>
              </a:spcBef>
              <a:spcAft>
                <a:spcPts val="0"/>
              </a:spcAft>
              <a:buSzPts val="1080"/>
              <a:buChar char="■"/>
              <a:defRPr/>
            </a:lvl3pPr>
            <a:lvl4pPr marL="1828800" lvl="3" indent="-320039" algn="r" rtl="1">
              <a:spcBef>
                <a:spcPts val="1200"/>
              </a:spcBef>
              <a:spcAft>
                <a:spcPts val="0"/>
              </a:spcAft>
              <a:buSzPts val="1440"/>
              <a:buChar char="●"/>
              <a:defRPr/>
            </a:lvl4pPr>
            <a:lvl5pPr marL="2286000" lvl="4" indent="-308610" algn="r" rtl="1">
              <a:spcBef>
                <a:spcPts val="1200"/>
              </a:spcBef>
              <a:spcAft>
                <a:spcPts val="0"/>
              </a:spcAft>
              <a:buSzPts val="1260"/>
              <a:buChar char="○"/>
              <a:defRPr/>
            </a:lvl5pPr>
            <a:lvl6pPr marL="2743200" lvl="5" indent="-320039" algn="r" rtl="1">
              <a:spcBef>
                <a:spcPts val="1200"/>
              </a:spcBef>
              <a:spcAft>
                <a:spcPts val="0"/>
              </a:spcAft>
              <a:buSzPts val="1440"/>
              <a:buChar char="■"/>
              <a:defRPr/>
            </a:lvl6pPr>
            <a:lvl7pPr marL="3200400" lvl="6" indent="-320039" algn="r" rtl="1">
              <a:spcBef>
                <a:spcPts val="1200"/>
              </a:spcBef>
              <a:spcAft>
                <a:spcPts val="0"/>
              </a:spcAft>
              <a:buSzPts val="1440"/>
              <a:buChar char="●"/>
              <a:defRPr/>
            </a:lvl7pPr>
            <a:lvl8pPr marL="3657600" lvl="7" indent="-342900" algn="r" rtl="1">
              <a:spcBef>
                <a:spcPts val="1200"/>
              </a:spcBef>
              <a:spcAft>
                <a:spcPts val="0"/>
              </a:spcAft>
              <a:buSzPts val="1800"/>
              <a:buChar char="○"/>
              <a:defRPr/>
            </a:lvl8pPr>
            <a:lvl9pPr marL="4114800" lvl="8" indent="-342900" algn="r" rtl="1">
              <a:spcBef>
                <a:spcPts val="1200"/>
              </a:spcBef>
              <a:spcAft>
                <a:spcPts val="1200"/>
              </a:spcAft>
              <a:buSzPts val="1800"/>
              <a:buChar char="■"/>
              <a:defRPr/>
            </a:lvl9pPr>
          </a:lstStyle>
          <a:p>
            <a:endParaRPr/>
          </a:p>
        </p:txBody>
      </p:sp>
      <p:sp>
        <p:nvSpPr>
          <p:cNvPr id="85" name="Google Shape;85;g19e16be1df3_0_77"/>
          <p:cNvSpPr txBox="1">
            <a:spLocks noGrp="1"/>
          </p:cNvSpPr>
          <p:nvPr>
            <p:ph type="dt" idx="10"/>
          </p:nvPr>
        </p:nvSpPr>
        <p:spPr>
          <a:xfrm>
            <a:off x="4245936" y="6557946"/>
            <a:ext cx="2002500" cy="226800"/>
          </a:xfrm>
          <a:prstGeom prst="rect">
            <a:avLst/>
          </a:prstGeom>
          <a:noFill/>
          <a:ln>
            <a:noFill/>
          </a:ln>
        </p:spPr>
        <p:txBody>
          <a:bodyPr spcFirstLastPara="1" wrap="square" lIns="91425" tIns="0" rIns="91425" bIns="0" anchor="b"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19e16be1df3_0_77"/>
          <p:cNvSpPr txBox="1">
            <a:spLocks noGrp="1"/>
          </p:cNvSpPr>
          <p:nvPr>
            <p:ph type="ftr" idx="11"/>
          </p:nvPr>
        </p:nvSpPr>
        <p:spPr>
          <a:xfrm>
            <a:off x="457200" y="6557946"/>
            <a:ext cx="3657600" cy="228600"/>
          </a:xfrm>
          <a:prstGeom prst="rect">
            <a:avLst/>
          </a:prstGeom>
          <a:noFill/>
          <a:ln>
            <a:noFill/>
          </a:ln>
        </p:spPr>
        <p:txBody>
          <a:bodyPr spcFirstLastPara="1" wrap="square" lIns="91425" tIns="0" rIns="91425" bIns="0" anchor="b"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g19e16be1df3_0_77"/>
          <p:cNvSpPr txBox="1">
            <a:spLocks noGrp="1"/>
          </p:cNvSpPr>
          <p:nvPr>
            <p:ph type="sldNum" idx="12"/>
          </p:nvPr>
        </p:nvSpPr>
        <p:spPr>
          <a:xfrm>
            <a:off x="6251448" y="6556248"/>
            <a:ext cx="588300" cy="228600"/>
          </a:xfrm>
          <a:prstGeom prst="rect">
            <a:avLst/>
          </a:prstGeom>
          <a:noFill/>
          <a:ln>
            <a:noFill/>
          </a:ln>
        </p:spPr>
        <p:txBody>
          <a:bodyPr spcFirstLastPara="1" wrap="square" lIns="0" tIns="0" rIns="0" bIns="0" anchor="b"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g19e16be1df3_0_12"/>
          <p:cNvGrpSpPr/>
          <p:nvPr/>
        </p:nvGrpSpPr>
        <p:grpSpPr>
          <a:xfrm>
            <a:off x="830392" y="1588427"/>
            <a:ext cx="745763" cy="61102"/>
            <a:chOff x="4580561" y="2589004"/>
            <a:chExt cx="1064464" cy="25200"/>
          </a:xfrm>
        </p:grpSpPr>
        <p:sp>
          <p:nvSpPr>
            <p:cNvPr id="19" name="Google Shape;19;g19e16be1df3_0_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g19e16be1df3_0_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g19e16be1df3_0_12"/>
          <p:cNvSpPr txBox="1">
            <a:spLocks noGrp="1"/>
          </p:cNvSpPr>
          <p:nvPr>
            <p:ph type="title"/>
          </p:nvPr>
        </p:nvSpPr>
        <p:spPr>
          <a:xfrm>
            <a:off x="729450" y="1763267"/>
            <a:ext cx="7688400" cy="202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g19e16be1df3_0_1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19e16be1df3_0_1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g19e16be1df3_0_18"/>
          <p:cNvGrpSpPr/>
          <p:nvPr/>
        </p:nvGrpSpPr>
        <p:grpSpPr>
          <a:xfrm>
            <a:off x="830392" y="1588427"/>
            <a:ext cx="745763" cy="61102"/>
            <a:chOff x="4580561" y="2589004"/>
            <a:chExt cx="1064464" cy="25200"/>
          </a:xfrm>
        </p:grpSpPr>
        <p:sp>
          <p:nvSpPr>
            <p:cNvPr id="26" name="Google Shape;26;g19e16be1df3_0_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g19e16be1df3_0_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g19e16be1df3_0_18"/>
          <p:cNvSpPr txBox="1">
            <a:spLocks noGrp="1"/>
          </p:cNvSpPr>
          <p:nvPr>
            <p:ph type="title"/>
          </p:nvPr>
        </p:nvSpPr>
        <p:spPr>
          <a:xfrm>
            <a:off x="729450" y="1758200"/>
            <a:ext cx="76887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g19e16be1df3_0_18"/>
          <p:cNvSpPr txBox="1">
            <a:spLocks noGrp="1"/>
          </p:cNvSpPr>
          <p:nvPr>
            <p:ph type="body" idx="1"/>
          </p:nvPr>
        </p:nvSpPr>
        <p:spPr>
          <a:xfrm>
            <a:off x="729450" y="2771833"/>
            <a:ext cx="76887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g19e16be1df3_0_18"/>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g19e16be1df3_0_2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g19e16be1df3_0_26"/>
          <p:cNvGrpSpPr/>
          <p:nvPr/>
        </p:nvGrpSpPr>
        <p:grpSpPr>
          <a:xfrm>
            <a:off x="830392" y="1588427"/>
            <a:ext cx="745763" cy="61102"/>
            <a:chOff x="4580561" y="2589004"/>
            <a:chExt cx="1064464" cy="25200"/>
          </a:xfrm>
        </p:grpSpPr>
        <p:sp>
          <p:nvSpPr>
            <p:cNvPr id="34" name="Google Shape;34;g19e16be1df3_0_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g19e16be1df3_0_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g19e16be1df3_0_26"/>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g19e16be1df3_0_26"/>
          <p:cNvSpPr txBox="1">
            <a:spLocks noGrp="1"/>
          </p:cNvSpPr>
          <p:nvPr>
            <p:ph type="body" idx="1"/>
          </p:nvPr>
        </p:nvSpPr>
        <p:spPr>
          <a:xfrm>
            <a:off x="729325"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g19e16be1df3_0_26"/>
          <p:cNvSpPr txBox="1">
            <a:spLocks noGrp="1"/>
          </p:cNvSpPr>
          <p:nvPr>
            <p:ph type="body" idx="2"/>
          </p:nvPr>
        </p:nvSpPr>
        <p:spPr>
          <a:xfrm>
            <a:off x="4643604" y="2771833"/>
            <a:ext cx="3774300" cy="30147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g19e16be1df3_0_2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g19e16be1df3_0_3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g19e16be1df3_0_35"/>
          <p:cNvGrpSpPr/>
          <p:nvPr/>
        </p:nvGrpSpPr>
        <p:grpSpPr>
          <a:xfrm>
            <a:off x="830392" y="1588427"/>
            <a:ext cx="745763" cy="61102"/>
            <a:chOff x="4580561" y="2589004"/>
            <a:chExt cx="1064464" cy="25200"/>
          </a:xfrm>
        </p:grpSpPr>
        <p:sp>
          <p:nvSpPr>
            <p:cNvPr id="43" name="Google Shape;43;g19e16be1df3_0_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g19e16be1df3_0_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g19e16be1df3_0_35"/>
          <p:cNvSpPr txBox="1">
            <a:spLocks noGrp="1"/>
          </p:cNvSpPr>
          <p:nvPr>
            <p:ph type="title"/>
          </p:nvPr>
        </p:nvSpPr>
        <p:spPr>
          <a:xfrm>
            <a:off x="729450" y="1758200"/>
            <a:ext cx="7688400" cy="713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g19e16be1df3_0_3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g19e16be1df3_0_42"/>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g19e16be1df3_0_42"/>
          <p:cNvGrpSpPr/>
          <p:nvPr/>
        </p:nvGrpSpPr>
        <p:grpSpPr>
          <a:xfrm>
            <a:off x="830392" y="1588427"/>
            <a:ext cx="745763" cy="61102"/>
            <a:chOff x="4580561" y="2589004"/>
            <a:chExt cx="1064464" cy="25200"/>
          </a:xfrm>
        </p:grpSpPr>
        <p:sp>
          <p:nvSpPr>
            <p:cNvPr id="50" name="Google Shape;50;g19e16be1df3_0_4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g19e16be1df3_0_4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g19e16be1df3_0_42"/>
          <p:cNvSpPr txBox="1">
            <a:spLocks noGrp="1"/>
          </p:cNvSpPr>
          <p:nvPr>
            <p:ph type="title"/>
          </p:nvPr>
        </p:nvSpPr>
        <p:spPr>
          <a:xfrm>
            <a:off x="730000" y="1758200"/>
            <a:ext cx="33009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g19e16be1df3_0_42"/>
          <p:cNvSpPr txBox="1">
            <a:spLocks noGrp="1"/>
          </p:cNvSpPr>
          <p:nvPr>
            <p:ph type="body" idx="1"/>
          </p:nvPr>
        </p:nvSpPr>
        <p:spPr>
          <a:xfrm>
            <a:off x="721225" y="3708967"/>
            <a:ext cx="3300900" cy="2130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g19e16be1df3_0_42"/>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g19e16be1df3_0_50"/>
          <p:cNvGrpSpPr/>
          <p:nvPr/>
        </p:nvGrpSpPr>
        <p:grpSpPr>
          <a:xfrm>
            <a:off x="830392" y="5558926"/>
            <a:ext cx="745763" cy="61102"/>
            <a:chOff x="4580561" y="2589004"/>
            <a:chExt cx="1064464" cy="25200"/>
          </a:xfrm>
        </p:grpSpPr>
        <p:sp>
          <p:nvSpPr>
            <p:cNvPr id="57" name="Google Shape;57;g19e16be1df3_0_5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g19e16be1df3_0_5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g19e16be1df3_0_50"/>
          <p:cNvSpPr txBox="1">
            <a:spLocks noGrp="1"/>
          </p:cNvSpPr>
          <p:nvPr>
            <p:ph type="title"/>
          </p:nvPr>
        </p:nvSpPr>
        <p:spPr>
          <a:xfrm>
            <a:off x="729450" y="1152400"/>
            <a:ext cx="7021200" cy="39801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g19e16be1df3_0_50"/>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g19e16be1df3_0_56"/>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g19e16be1df3_0_56"/>
          <p:cNvGrpSpPr/>
          <p:nvPr/>
        </p:nvGrpSpPr>
        <p:grpSpPr>
          <a:xfrm>
            <a:off x="830392" y="1588427"/>
            <a:ext cx="745763" cy="61102"/>
            <a:chOff x="4580561" y="2589004"/>
            <a:chExt cx="1064464" cy="25200"/>
          </a:xfrm>
        </p:grpSpPr>
        <p:sp>
          <p:nvSpPr>
            <p:cNvPr id="64" name="Google Shape;64;g19e16be1df3_0_5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g19e16be1df3_0_5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g19e16be1df3_0_56"/>
          <p:cNvSpPr txBox="1">
            <a:spLocks noGrp="1"/>
          </p:cNvSpPr>
          <p:nvPr>
            <p:ph type="title"/>
          </p:nvPr>
        </p:nvSpPr>
        <p:spPr>
          <a:xfrm>
            <a:off x="730000" y="1758200"/>
            <a:ext cx="3300900" cy="22497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g19e16be1df3_0_56"/>
          <p:cNvSpPr txBox="1">
            <a:spLocks noGrp="1"/>
          </p:cNvSpPr>
          <p:nvPr>
            <p:ph type="subTitle" idx="1"/>
          </p:nvPr>
        </p:nvSpPr>
        <p:spPr>
          <a:xfrm>
            <a:off x="724950" y="4215367"/>
            <a:ext cx="3300900" cy="1011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g19e16be1df3_0_56"/>
          <p:cNvSpPr txBox="1">
            <a:spLocks noGrp="1"/>
          </p:cNvSpPr>
          <p:nvPr>
            <p:ph type="body" idx="2"/>
          </p:nvPr>
        </p:nvSpPr>
        <p:spPr>
          <a:xfrm>
            <a:off x="5174225" y="1803500"/>
            <a:ext cx="3374400" cy="4034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g19e16be1df3_0_56"/>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g19e16be1df3_0_65"/>
          <p:cNvSpPr txBox="1">
            <a:spLocks noGrp="1"/>
          </p:cNvSpPr>
          <p:nvPr>
            <p:ph type="body" idx="1"/>
          </p:nvPr>
        </p:nvSpPr>
        <p:spPr>
          <a:xfrm>
            <a:off x="724950" y="5830068"/>
            <a:ext cx="7697400" cy="614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g19e16be1df3_0_65"/>
          <p:cNvSpPr txBox="1">
            <a:spLocks noGrp="1"/>
          </p:cNvSpPr>
          <p:nvPr>
            <p:ph type="sldNum" idx="12"/>
          </p:nvPr>
        </p:nvSpPr>
        <p:spPr>
          <a:xfrm>
            <a:off x="8536302" y="633313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g19e16be1df3_0_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g19e16be1df3_0_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g19e16be1df3_0_0"/>
          <p:cNvSpPr txBox="1">
            <a:spLocks noGrp="1"/>
          </p:cNvSpPr>
          <p:nvPr>
            <p:ph type="sldNum" idx="12"/>
          </p:nvPr>
        </p:nvSpPr>
        <p:spPr>
          <a:xfrm>
            <a:off x="8536302" y="633313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about:blan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3366868" y="1219200"/>
            <a:ext cx="5319932" cy="2182368"/>
          </a:xfrm>
          <a:prstGeom prst="rect">
            <a:avLst/>
          </a:prstGeom>
          <a:noFill/>
          <a:ln>
            <a:noFill/>
          </a:ln>
        </p:spPr>
        <p:txBody>
          <a:bodyPr spcFirstLastPara="1" wrap="square" lIns="45700" tIns="0" rIns="45700" bIns="0" anchor="b" anchorCtr="0">
            <a:noAutofit/>
          </a:bodyPr>
          <a:lstStyle/>
          <a:p>
            <a:pPr marL="0" lvl="0" indent="0" algn="ctr" rtl="1">
              <a:spcBef>
                <a:spcPts val="0"/>
              </a:spcBef>
              <a:spcAft>
                <a:spcPts val="0"/>
              </a:spcAft>
              <a:buClr>
                <a:srgbClr val="FEF7F0"/>
              </a:buClr>
              <a:buSzPts val="4200"/>
              <a:buFont typeface="Trebuchet MS"/>
              <a:buNone/>
            </a:pPr>
            <a:r>
              <a:rPr lang="en-US"/>
              <a:t>CH-20 </a:t>
            </a:r>
            <a:br>
              <a:rPr lang="en-US"/>
            </a:br>
            <a:r>
              <a:rPr lang="en-US"/>
              <a:t>INTRO TO </a:t>
            </a:r>
            <a:br>
              <a:rPr lang="en-US"/>
            </a:br>
            <a:r>
              <a:rPr lang="en-US"/>
              <a:t>NETWORK LAYER</a:t>
            </a:r>
            <a:endParaRPr/>
          </a:p>
        </p:txBody>
      </p:sp>
      <p:sp>
        <p:nvSpPr>
          <p:cNvPr id="93" name="Google Shape;93;p1"/>
          <p:cNvSpPr txBox="1">
            <a:spLocks noGrp="1"/>
          </p:cNvSpPr>
          <p:nvPr>
            <p:ph type="subTitle" idx="1"/>
          </p:nvPr>
        </p:nvSpPr>
        <p:spPr>
          <a:xfrm>
            <a:off x="3131418" y="3669961"/>
            <a:ext cx="5114778" cy="1101248"/>
          </a:xfrm>
          <a:prstGeom prst="rect">
            <a:avLst/>
          </a:prstGeom>
          <a:noFill/>
          <a:ln>
            <a:noFill/>
          </a:ln>
        </p:spPr>
        <p:txBody>
          <a:bodyPr spcFirstLastPara="1" wrap="square" lIns="45700" tIns="0" rIns="45700" bIns="0" anchor="t" anchorCtr="0">
            <a:normAutofit/>
          </a:bodyPr>
          <a:lstStyle/>
          <a:p>
            <a:pPr marL="0" lvl="0" indent="0" algn="ctr" rtl="1">
              <a:spcBef>
                <a:spcPts val="0"/>
              </a:spcBef>
              <a:spcAft>
                <a:spcPts val="0"/>
              </a:spcAft>
              <a:buSzPts val="2920"/>
              <a:buNone/>
            </a:pPr>
            <a:r>
              <a:rPr lang="en-US" sz="4000"/>
              <a:t>Section 2</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457200" y="320045"/>
            <a:ext cx="7239000" cy="6189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DISTANCE VECTORS</a:t>
            </a:r>
            <a:endParaRPr/>
          </a:p>
        </p:txBody>
      </p:sp>
      <p:sp>
        <p:nvSpPr>
          <p:cNvPr id="154" name="Google Shape;154;p10"/>
          <p:cNvSpPr txBox="1">
            <a:spLocks noGrp="1"/>
          </p:cNvSpPr>
          <p:nvPr>
            <p:ph type="body" idx="1"/>
          </p:nvPr>
        </p:nvSpPr>
        <p:spPr>
          <a:xfrm>
            <a:off x="952500" y="1282841"/>
            <a:ext cx="7239000" cy="4846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None/>
            </a:pPr>
            <a:r>
              <a:rPr lang="en-US" sz="1600" b="1">
                <a:solidFill>
                  <a:srgbClr val="A24A73"/>
                </a:solidFill>
              </a:rPr>
              <a:t>Note That :</a:t>
            </a:r>
            <a:endParaRPr sz="1600" b="1"/>
          </a:p>
          <a:p>
            <a:pPr marL="274320" lvl="0" indent="-274320" algn="l" rtl="0">
              <a:spcBef>
                <a:spcPts val="600"/>
              </a:spcBef>
              <a:spcAft>
                <a:spcPts val="0"/>
              </a:spcAft>
              <a:buSzPts val="1460"/>
              <a:buChar char="●"/>
            </a:pPr>
            <a:r>
              <a:rPr lang="en-US" sz="2000"/>
              <a:t>The name of the distance vector defines the root. </a:t>
            </a:r>
            <a:endParaRPr/>
          </a:p>
          <a:p>
            <a:pPr marL="274320" lvl="0" indent="-274320" algn="l" rtl="0">
              <a:spcBef>
                <a:spcPts val="600"/>
              </a:spcBef>
              <a:spcAft>
                <a:spcPts val="0"/>
              </a:spcAft>
              <a:buSzPts val="1460"/>
              <a:buChar char="●"/>
            </a:pPr>
            <a:r>
              <a:rPr lang="en-US" sz="2000"/>
              <a:t>The indexes define the destinations.</a:t>
            </a:r>
            <a:endParaRPr/>
          </a:p>
          <a:p>
            <a:pPr marL="274320" lvl="0" indent="-274320" algn="l" rtl="0">
              <a:spcBef>
                <a:spcPts val="600"/>
              </a:spcBef>
              <a:spcAft>
                <a:spcPts val="1200"/>
              </a:spcAft>
              <a:buSzPts val="1460"/>
              <a:buChar char="●"/>
            </a:pPr>
            <a:r>
              <a:rPr lang="en-US" sz="2000"/>
              <a:t>The value of each cell defines the least cost from the root to the destination.</a:t>
            </a:r>
            <a:endParaRPr sz="2000"/>
          </a:p>
        </p:txBody>
      </p:sp>
      <p:pic>
        <p:nvPicPr>
          <p:cNvPr id="155" name="Google Shape;155;p10" descr="capture5.bmp"/>
          <p:cNvPicPr preferRelativeResize="0"/>
          <p:nvPr/>
        </p:nvPicPr>
        <p:blipFill rotWithShape="1">
          <a:blip r:embed="rId3">
            <a:alphaModFix/>
          </a:blip>
          <a:srcRect/>
          <a:stretch/>
        </p:blipFill>
        <p:spPr>
          <a:xfrm>
            <a:off x="1516513" y="3360975"/>
            <a:ext cx="6981825" cy="259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457200" y="320050"/>
            <a:ext cx="7992900" cy="1108800"/>
          </a:xfrm>
          <a:prstGeom prst="rect">
            <a:avLst/>
          </a:prstGeom>
          <a:noFill/>
          <a:ln w="9525" cap="flat" cmpd="sng">
            <a:solidFill>
              <a:srgbClr val="0000FF"/>
            </a:solidFill>
            <a:prstDash val="solid"/>
            <a:round/>
            <a:headEnd type="none" w="sm" len="sm"/>
            <a:tailEnd type="none" w="sm" len="sm"/>
          </a:ln>
        </p:spPr>
        <p:txBody>
          <a:bodyPr spcFirstLastPara="1" wrap="square" lIns="45700" tIns="0" rIns="45700" bIns="0" anchor="b" anchorCtr="0">
            <a:noAutofit/>
          </a:bodyPr>
          <a:lstStyle/>
          <a:p>
            <a:pPr marL="0" lvl="0" indent="0" algn="l" rtl="1">
              <a:spcBef>
                <a:spcPts val="0"/>
              </a:spcBef>
              <a:spcAft>
                <a:spcPts val="0"/>
              </a:spcAft>
              <a:buClr>
                <a:schemeClr val="accent4"/>
              </a:buClr>
              <a:buSzPts val="2000"/>
              <a:buFont typeface="Trebuchet MS"/>
              <a:buNone/>
            </a:pPr>
            <a:r>
              <a:rPr lang="en-US" sz="2000">
                <a:solidFill>
                  <a:srgbClr val="0000FF"/>
                </a:solidFill>
              </a:rPr>
              <a:t>HOW EACH NODE IN AN INTERNET ORIGINALLY CREATES THE CORRESPONDING VECTOR</a:t>
            </a:r>
            <a:r>
              <a:rPr lang="en-US" sz="2000" b="0">
                <a:solidFill>
                  <a:schemeClr val="accent4"/>
                </a:solidFill>
              </a:rPr>
              <a:t> ?</a:t>
            </a:r>
            <a:br>
              <a:rPr lang="en-US" sz="2000" b="0">
                <a:solidFill>
                  <a:schemeClr val="accent4"/>
                </a:solidFill>
              </a:rPr>
            </a:br>
            <a:endParaRPr sz="2000" b="0">
              <a:solidFill>
                <a:schemeClr val="accent4"/>
              </a:solidFill>
            </a:endParaRPr>
          </a:p>
        </p:txBody>
      </p:sp>
      <p:sp>
        <p:nvSpPr>
          <p:cNvPr id="161" name="Google Shape;161;p11"/>
          <p:cNvSpPr txBox="1">
            <a:spLocks noGrp="1"/>
          </p:cNvSpPr>
          <p:nvPr>
            <p:ph type="body" idx="1"/>
          </p:nvPr>
        </p:nvSpPr>
        <p:spPr>
          <a:xfrm>
            <a:off x="228600" y="1609416"/>
            <a:ext cx="7543800" cy="484632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1460"/>
              <a:buNone/>
            </a:pPr>
            <a:r>
              <a:rPr lang="en-US" sz="2000">
                <a:solidFill>
                  <a:srgbClr val="A24A73"/>
                </a:solidFill>
              </a:rPr>
              <a:t>1 -  Each node in an internet, when it is booted, creates a very rudimentary distance vector with the minimum information the node can obtain from its neighborhood.</a:t>
            </a:r>
            <a:endParaRPr/>
          </a:p>
          <a:p>
            <a:pPr marL="457200" lvl="0" indent="-457200" algn="l" rtl="0">
              <a:spcBef>
                <a:spcPts val="600"/>
              </a:spcBef>
              <a:spcAft>
                <a:spcPts val="0"/>
              </a:spcAft>
              <a:buSzPts val="1460"/>
              <a:buNone/>
            </a:pPr>
            <a:endParaRPr sz="2000">
              <a:solidFill>
                <a:srgbClr val="A24A73"/>
              </a:solidFill>
            </a:endParaRPr>
          </a:p>
          <a:p>
            <a:pPr marL="274320" lvl="0" indent="-181610" algn="l" rtl="0">
              <a:spcBef>
                <a:spcPts val="600"/>
              </a:spcBef>
              <a:spcAft>
                <a:spcPts val="1200"/>
              </a:spcAft>
              <a:buSzPts val="1460"/>
              <a:buNone/>
            </a:pPr>
            <a:endParaRPr sz="2000">
              <a:solidFill>
                <a:srgbClr val="A24A73"/>
              </a:solidFill>
            </a:endParaRPr>
          </a:p>
        </p:txBody>
      </p:sp>
      <p:pic>
        <p:nvPicPr>
          <p:cNvPr id="162" name="Google Shape;162;p11" descr="capture6.bmp"/>
          <p:cNvPicPr preferRelativeResize="0"/>
          <p:nvPr/>
        </p:nvPicPr>
        <p:blipFill rotWithShape="1">
          <a:blip r:embed="rId3">
            <a:alphaModFix/>
          </a:blip>
          <a:srcRect/>
          <a:stretch/>
        </p:blipFill>
        <p:spPr>
          <a:xfrm>
            <a:off x="1676400" y="2743200"/>
            <a:ext cx="4848225" cy="373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Autofit/>
          </a:bodyPr>
          <a:lstStyle/>
          <a:p>
            <a:pPr marL="0" lvl="0" indent="0" algn="l" rtl="1">
              <a:spcBef>
                <a:spcPts val="0"/>
              </a:spcBef>
              <a:spcAft>
                <a:spcPts val="0"/>
              </a:spcAft>
              <a:buClr>
                <a:schemeClr val="accent4"/>
              </a:buClr>
              <a:buSzPts val="2000"/>
              <a:buFont typeface="Trebuchet MS"/>
              <a:buNone/>
            </a:pPr>
            <a:r>
              <a:rPr lang="en-US" sz="2000">
                <a:solidFill>
                  <a:srgbClr val="9900FF"/>
                </a:solidFill>
              </a:rPr>
              <a:t>HOW EACH NODE IN AN INTERNET ORIGINALLY CREATES THE CORRESPONDING VECTOR ?</a:t>
            </a:r>
            <a:br>
              <a:rPr lang="en-US" sz="2000">
                <a:solidFill>
                  <a:srgbClr val="9900FF"/>
                </a:solidFill>
              </a:rPr>
            </a:br>
            <a:endParaRPr sz="2000">
              <a:solidFill>
                <a:srgbClr val="9900FF"/>
              </a:solidFill>
            </a:endParaRPr>
          </a:p>
        </p:txBody>
      </p:sp>
      <p:sp>
        <p:nvSpPr>
          <p:cNvPr id="168" name="Google Shape;168;p12"/>
          <p:cNvSpPr txBox="1">
            <a:spLocks noGrp="1"/>
          </p:cNvSpPr>
          <p:nvPr>
            <p:ph type="body" idx="1"/>
          </p:nvPr>
        </p:nvSpPr>
        <p:spPr>
          <a:xfrm>
            <a:off x="228600" y="1609416"/>
            <a:ext cx="7543800" cy="484632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SzPts val="1460"/>
              <a:buFont typeface="Trebuchet MS"/>
              <a:buAutoNum type="arabicPeriod" startAt="2"/>
            </a:pPr>
            <a:r>
              <a:rPr lang="en-US" sz="2000"/>
              <a:t>The node sends some greeting messages out of its interfaces and discovers the identity of the immediate neighbors and the distance between itself and each neighbor.</a:t>
            </a:r>
            <a:endParaRPr/>
          </a:p>
          <a:p>
            <a:pPr marL="457200" lvl="0" indent="-457200" algn="l" rtl="0">
              <a:spcBef>
                <a:spcPts val="600"/>
              </a:spcBef>
              <a:spcAft>
                <a:spcPts val="0"/>
              </a:spcAft>
              <a:buSzPts val="1460"/>
              <a:buFont typeface="Trebuchet MS"/>
              <a:buAutoNum type="arabicPeriod" startAt="2"/>
            </a:pPr>
            <a:r>
              <a:rPr lang="en-US" sz="2000"/>
              <a:t>makes a simple distance vector by inserting the discovered distances in the corresponding cells and leaves the value of other cells as infinity.</a:t>
            </a:r>
            <a:endParaRPr/>
          </a:p>
          <a:p>
            <a:pPr marL="457200" lvl="0" indent="-457200" algn="l" rtl="0">
              <a:spcBef>
                <a:spcPts val="600"/>
              </a:spcBef>
              <a:spcAft>
                <a:spcPts val="1200"/>
              </a:spcAft>
              <a:buSzPts val="1460"/>
              <a:buNone/>
            </a:pPr>
            <a:endParaRPr sz="2000">
              <a:solidFill>
                <a:srgbClr val="A24A73"/>
              </a:solidFill>
            </a:endParaRPr>
          </a:p>
        </p:txBody>
      </p:sp>
      <p:pic>
        <p:nvPicPr>
          <p:cNvPr id="169" name="Google Shape;169;p12" descr="capture7.bmp"/>
          <p:cNvPicPr preferRelativeResize="0"/>
          <p:nvPr/>
        </p:nvPicPr>
        <p:blipFill rotWithShape="1">
          <a:blip r:embed="rId3">
            <a:alphaModFix/>
          </a:blip>
          <a:srcRect/>
          <a:stretch/>
        </p:blipFill>
        <p:spPr>
          <a:xfrm>
            <a:off x="190500" y="3733800"/>
            <a:ext cx="7658100" cy="289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76200" y="76200"/>
            <a:ext cx="7239000" cy="685800"/>
          </a:xfrm>
          <a:prstGeom prst="rect">
            <a:avLst/>
          </a:prstGeom>
          <a:noFill/>
          <a:ln>
            <a:noFill/>
          </a:ln>
        </p:spPr>
        <p:txBody>
          <a:bodyPr spcFirstLastPara="1" wrap="square" lIns="45700" tIns="0" rIns="45700" bIns="0" anchor="b" anchorCtr="0">
            <a:normAutofit fontScale="90000"/>
          </a:bodyPr>
          <a:lstStyle/>
          <a:p>
            <a:pPr marL="0" lvl="0" indent="0" algn="l" rtl="1">
              <a:spcBef>
                <a:spcPts val="0"/>
              </a:spcBef>
              <a:spcAft>
                <a:spcPts val="0"/>
              </a:spcAft>
              <a:buClr>
                <a:srgbClr val="FEF7F0"/>
              </a:buClr>
              <a:buSzPct val="100000"/>
              <a:buFont typeface="Trebuchet MS"/>
              <a:buNone/>
            </a:pPr>
            <a:r>
              <a:rPr lang="en-US" sz="2800"/>
              <a:t>DISTANCE-VECTOR ROUTING ALGORITHM</a:t>
            </a:r>
            <a:endParaRPr sz="2800"/>
          </a:p>
        </p:txBody>
      </p:sp>
      <p:pic>
        <p:nvPicPr>
          <p:cNvPr id="175" name="Google Shape;175;p13" descr="capture8.bmp"/>
          <p:cNvPicPr preferRelativeResize="0">
            <a:picLocks noGrp="1"/>
          </p:cNvPicPr>
          <p:nvPr>
            <p:ph type="body" idx="1"/>
          </p:nvPr>
        </p:nvPicPr>
        <p:blipFill rotWithShape="1">
          <a:blip r:embed="rId3">
            <a:alphaModFix/>
          </a:blip>
          <a:srcRect/>
          <a:stretch/>
        </p:blipFill>
        <p:spPr>
          <a:xfrm>
            <a:off x="533400" y="838200"/>
            <a:ext cx="6858000" cy="58906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457200" y="190500"/>
            <a:ext cx="7239000" cy="5988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i="1"/>
              <a:t>COUNT TO INFINITY</a:t>
            </a:r>
            <a:endParaRPr/>
          </a:p>
        </p:txBody>
      </p:sp>
      <p:sp>
        <p:nvSpPr>
          <p:cNvPr id="181" name="Google Shape;181;p14"/>
          <p:cNvSpPr txBox="1">
            <a:spLocks noGrp="1"/>
          </p:cNvSpPr>
          <p:nvPr>
            <p:ph type="body" idx="1"/>
          </p:nvPr>
        </p:nvSpPr>
        <p:spPr>
          <a:xfrm>
            <a:off x="381000" y="936175"/>
            <a:ext cx="8341200" cy="55272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752"/>
              <a:buChar char="●"/>
            </a:pPr>
            <a:r>
              <a:rPr lang="en-US" sz="2400"/>
              <a:t>A problem with distance-vector routing is that any decrease in cost (good news) propagates quickly, but any increase in cost (bad news) will propagate slowly. </a:t>
            </a:r>
            <a:endParaRPr/>
          </a:p>
          <a:p>
            <a:pPr marL="274320" lvl="0" indent="-274320" algn="l" rtl="0">
              <a:spcBef>
                <a:spcPts val="600"/>
              </a:spcBef>
              <a:spcAft>
                <a:spcPts val="0"/>
              </a:spcAft>
              <a:buSzPts val="1752"/>
              <a:buChar char="●"/>
            </a:pPr>
            <a:r>
              <a:rPr lang="en-US" sz="2400"/>
              <a:t>For a routing protocol to work properly, if a link is broken (cost becomes infinity), </a:t>
            </a:r>
            <a:endParaRPr/>
          </a:p>
          <a:p>
            <a:pPr marL="274320" lvl="0" indent="-274320" algn="l" rtl="0">
              <a:spcBef>
                <a:spcPts val="600"/>
              </a:spcBef>
              <a:spcAft>
                <a:spcPts val="0"/>
              </a:spcAft>
              <a:buSzPts val="1752"/>
              <a:buChar char="●"/>
            </a:pPr>
            <a:r>
              <a:rPr lang="en-US" sz="2400"/>
              <a:t>every other router should be aware of it immediately, but in distance-vector routing, this takes some time.</a:t>
            </a:r>
            <a:endParaRPr/>
          </a:p>
          <a:p>
            <a:pPr marL="274320" lvl="0" indent="-274320" algn="l" rtl="0">
              <a:spcBef>
                <a:spcPts val="600"/>
              </a:spcBef>
              <a:spcAft>
                <a:spcPts val="0"/>
              </a:spcAft>
              <a:buSzPts val="1752"/>
              <a:buChar char="●"/>
            </a:pPr>
            <a:r>
              <a:rPr lang="en-US" sz="2400"/>
              <a:t>The problem is referred to as count to infinity. </a:t>
            </a:r>
            <a:endParaRPr/>
          </a:p>
          <a:p>
            <a:pPr marL="274320" lvl="0" indent="-274320" algn="l" rtl="0">
              <a:spcBef>
                <a:spcPts val="600"/>
              </a:spcBef>
              <a:spcAft>
                <a:spcPts val="1200"/>
              </a:spcAft>
              <a:buSzPts val="1752"/>
              <a:buChar char="●"/>
            </a:pPr>
            <a:r>
              <a:rPr lang="en-US" sz="2400"/>
              <a:t>It sometimes takes several updates before the cost for a broken link is recorded as infinity by all routers.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495300" y="323850"/>
            <a:ext cx="7239000" cy="7620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COUNT</a:t>
            </a:r>
            <a:r>
              <a:rPr lang="en-US" i="1"/>
              <a:t> TO INFINITY</a:t>
            </a:r>
            <a:endParaRPr/>
          </a:p>
        </p:txBody>
      </p:sp>
      <p:pic>
        <p:nvPicPr>
          <p:cNvPr id="187" name="Google Shape;187;p15"/>
          <p:cNvPicPr preferRelativeResize="0">
            <a:picLocks noGrp="1"/>
          </p:cNvPicPr>
          <p:nvPr>
            <p:ph type="body" idx="1"/>
          </p:nvPr>
        </p:nvPicPr>
        <p:blipFill rotWithShape="1">
          <a:blip r:embed="rId3">
            <a:alphaModFix/>
          </a:blip>
          <a:srcRect/>
          <a:stretch/>
        </p:blipFill>
        <p:spPr>
          <a:xfrm>
            <a:off x="1219200" y="1371600"/>
            <a:ext cx="5791200" cy="529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title"/>
          </p:nvPr>
        </p:nvSpPr>
        <p:spPr>
          <a:xfrm>
            <a:off x="457200" y="320046"/>
            <a:ext cx="7239000" cy="6324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SPLIT HORIZON</a:t>
            </a:r>
            <a:endParaRPr/>
          </a:p>
        </p:txBody>
      </p:sp>
      <p:sp>
        <p:nvSpPr>
          <p:cNvPr id="193" name="Google Shape;193;p16"/>
          <p:cNvSpPr txBox="1">
            <a:spLocks noGrp="1"/>
          </p:cNvSpPr>
          <p:nvPr>
            <p:ph type="body" idx="1"/>
          </p:nvPr>
        </p:nvSpPr>
        <p:spPr>
          <a:xfrm>
            <a:off x="620500" y="1119551"/>
            <a:ext cx="8101800" cy="5343900"/>
          </a:xfrm>
          <a:prstGeom prst="rect">
            <a:avLst/>
          </a:prstGeom>
          <a:noFill/>
          <a:ln>
            <a:noFill/>
          </a:ln>
        </p:spPr>
        <p:txBody>
          <a:bodyPr spcFirstLastPara="1" wrap="square" lIns="91425" tIns="45700" rIns="91425" bIns="45700" anchor="t" anchorCtr="0">
            <a:normAutofit/>
          </a:bodyPr>
          <a:lstStyle/>
          <a:p>
            <a:pPr marL="274320" lvl="0" indent="-280670" algn="l" rtl="0">
              <a:spcBef>
                <a:spcPts val="0"/>
              </a:spcBef>
              <a:spcAft>
                <a:spcPts val="0"/>
              </a:spcAft>
              <a:buSzPts val="1560"/>
              <a:buChar char="●"/>
            </a:pPr>
            <a:r>
              <a:rPr lang="en-US" sz="2100"/>
              <a:t>In this strategy, instead of flooding the table through each interface, each node sends only part of its table through each interface.</a:t>
            </a:r>
            <a:endParaRPr sz="1400"/>
          </a:p>
          <a:p>
            <a:pPr marL="274320" lvl="0" indent="-280670" algn="l" rtl="0">
              <a:spcBef>
                <a:spcPts val="600"/>
              </a:spcBef>
              <a:spcAft>
                <a:spcPts val="0"/>
              </a:spcAft>
              <a:buSzPts val="1560"/>
              <a:buChar char="●"/>
            </a:pPr>
            <a:r>
              <a:rPr lang="en-US" sz="2100"/>
              <a:t>If, according to its table, node B thinks that the optimum route to reach X is via A.</a:t>
            </a:r>
            <a:endParaRPr sz="1400"/>
          </a:p>
          <a:p>
            <a:pPr marL="274320" lvl="0" indent="-280670" algn="l" rtl="0">
              <a:spcBef>
                <a:spcPts val="600"/>
              </a:spcBef>
              <a:spcAft>
                <a:spcPts val="0"/>
              </a:spcAft>
              <a:buSzPts val="1560"/>
              <a:buChar char="●"/>
            </a:pPr>
            <a:r>
              <a:rPr lang="en-US" sz="2100"/>
              <a:t>Taking information from node A, modifying it, and sending it back to node A is what creates the confusion.</a:t>
            </a:r>
            <a:endParaRPr sz="1400"/>
          </a:p>
          <a:p>
            <a:pPr marL="274320" lvl="0" indent="-280670" algn="l" rtl="0">
              <a:spcBef>
                <a:spcPts val="600"/>
              </a:spcBef>
              <a:spcAft>
                <a:spcPts val="0"/>
              </a:spcAft>
              <a:buSzPts val="1560"/>
              <a:buChar char="●"/>
            </a:pPr>
            <a:r>
              <a:rPr lang="en-US" sz="2100"/>
              <a:t>In this case, node A keeps the value of infinity as the distance to X. </a:t>
            </a:r>
            <a:endParaRPr sz="1400"/>
          </a:p>
          <a:p>
            <a:pPr marL="274320" lvl="0" indent="-280670" algn="l" rtl="0">
              <a:spcBef>
                <a:spcPts val="600"/>
              </a:spcBef>
              <a:spcAft>
                <a:spcPts val="0"/>
              </a:spcAft>
              <a:buSzPts val="1560"/>
              <a:buChar char="●"/>
            </a:pPr>
            <a:r>
              <a:rPr lang="en-US" sz="2100"/>
              <a:t>Later, when node A sends its forwarding table to B, node B also corrects its forwarding table.</a:t>
            </a:r>
            <a:endParaRPr sz="1400"/>
          </a:p>
          <a:p>
            <a:pPr marL="274320" lvl="0" indent="-280670" algn="l" rtl="0">
              <a:spcBef>
                <a:spcPts val="600"/>
              </a:spcBef>
              <a:spcAft>
                <a:spcPts val="1200"/>
              </a:spcAft>
              <a:buSzPts val="1560"/>
              <a:buChar char="●"/>
            </a:pPr>
            <a:r>
              <a:rPr lang="en-US" sz="2100"/>
              <a:t>The system becomes stable after the first update: both node A and node B know that X is not reachable.</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457200" y="320040"/>
            <a:ext cx="7239000" cy="1280160"/>
          </a:xfrm>
          <a:prstGeom prst="rect">
            <a:avLst/>
          </a:prstGeom>
          <a:noFill/>
          <a:ln>
            <a:noFill/>
          </a:ln>
        </p:spPr>
        <p:txBody>
          <a:bodyPr spcFirstLastPara="1" wrap="square" lIns="45700" tIns="0" rIns="45700" bIns="0" anchor="b" anchorCtr="0">
            <a:noAutofit/>
          </a:bodyPr>
          <a:lstStyle/>
          <a:p>
            <a:pPr marL="0" lvl="0" indent="0" algn="l" rtl="0">
              <a:spcBef>
                <a:spcPts val="0"/>
              </a:spcBef>
              <a:spcAft>
                <a:spcPts val="0"/>
              </a:spcAft>
              <a:buClr>
                <a:srgbClr val="FEF7F0"/>
              </a:buClr>
              <a:buSzPts val="3200"/>
              <a:buFont typeface="Trebuchet MS"/>
              <a:buNone/>
            </a:pPr>
            <a:r>
              <a:rPr lang="en-US" sz="3200"/>
              <a:t>POISON REVERSE</a:t>
            </a:r>
            <a:br>
              <a:rPr lang="en-US" sz="3200"/>
            </a:br>
            <a:endParaRPr sz="3200"/>
          </a:p>
        </p:txBody>
      </p:sp>
      <p:sp>
        <p:nvSpPr>
          <p:cNvPr id="199" name="Google Shape;199;p17"/>
          <p:cNvSpPr txBox="1">
            <a:spLocks noGrp="1"/>
          </p:cNvSpPr>
          <p:nvPr>
            <p:ph type="body" idx="1"/>
          </p:nvPr>
        </p:nvSpPr>
        <p:spPr>
          <a:xfrm>
            <a:off x="457200" y="1371600"/>
            <a:ext cx="7467600" cy="5257800"/>
          </a:xfrm>
          <a:prstGeom prst="rect">
            <a:avLst/>
          </a:prstGeom>
          <a:noFill/>
          <a:ln>
            <a:noFill/>
          </a:ln>
        </p:spPr>
        <p:txBody>
          <a:bodyPr spcFirstLastPara="1" wrap="square" lIns="91425" tIns="45700" rIns="91425" bIns="45700" anchor="t" anchorCtr="0">
            <a:normAutofit fontScale="92500" lnSpcReduction="10000"/>
          </a:bodyPr>
          <a:lstStyle/>
          <a:p>
            <a:pPr marL="274320" lvl="0" indent="-267366" algn="l" rtl="0">
              <a:spcBef>
                <a:spcPts val="0"/>
              </a:spcBef>
              <a:spcAft>
                <a:spcPts val="0"/>
              </a:spcAft>
              <a:buSzPct val="73000"/>
              <a:buChar char="●"/>
            </a:pPr>
            <a:r>
              <a:rPr lang="en-US" sz="2000"/>
              <a:t>Using the split-horizon strategy has one drawback. </a:t>
            </a:r>
            <a:endParaRPr/>
          </a:p>
          <a:p>
            <a:pPr marL="274320" lvl="0" indent="-181610" algn="l" rtl="0">
              <a:spcBef>
                <a:spcPts val="600"/>
              </a:spcBef>
              <a:spcAft>
                <a:spcPts val="0"/>
              </a:spcAft>
              <a:buSzPct val="73000"/>
              <a:buNone/>
            </a:pPr>
            <a:endParaRPr sz="2000"/>
          </a:p>
          <a:p>
            <a:pPr marL="274320" lvl="0" indent="-267366" algn="l" rtl="0">
              <a:spcBef>
                <a:spcPts val="600"/>
              </a:spcBef>
              <a:spcAft>
                <a:spcPts val="0"/>
              </a:spcAft>
              <a:buSzPct val="73000"/>
              <a:buChar char="●"/>
            </a:pPr>
            <a:r>
              <a:rPr lang="en-US" sz="2000"/>
              <a:t>Normally, the corresponding protocol uses a timer, and if there is no news about a route, the node deletes the route from its table. </a:t>
            </a:r>
            <a:endParaRPr/>
          </a:p>
          <a:p>
            <a:pPr marL="274320" lvl="0" indent="-181610" algn="l" rtl="0">
              <a:spcBef>
                <a:spcPts val="600"/>
              </a:spcBef>
              <a:spcAft>
                <a:spcPts val="0"/>
              </a:spcAft>
              <a:buSzPct val="73000"/>
              <a:buNone/>
            </a:pPr>
            <a:endParaRPr sz="2000"/>
          </a:p>
          <a:p>
            <a:pPr marL="274320" lvl="0" indent="-267366" algn="l" rtl="0">
              <a:spcBef>
                <a:spcPts val="600"/>
              </a:spcBef>
              <a:spcAft>
                <a:spcPts val="0"/>
              </a:spcAft>
              <a:buSzPct val="73000"/>
              <a:buChar char="●"/>
            </a:pPr>
            <a:r>
              <a:rPr lang="en-US" sz="2000"/>
              <a:t>When node B in the previous scenario eliminates the route to X from its advertisement to A,  B has not received any news about X recently.</a:t>
            </a:r>
            <a:endParaRPr/>
          </a:p>
          <a:p>
            <a:pPr marL="274320" lvl="0" indent="-181610" algn="l" rtl="0">
              <a:spcBef>
                <a:spcPts val="600"/>
              </a:spcBef>
              <a:spcAft>
                <a:spcPts val="0"/>
              </a:spcAft>
              <a:buSzPct val="73000"/>
              <a:buNone/>
            </a:pPr>
            <a:endParaRPr sz="2000"/>
          </a:p>
          <a:p>
            <a:pPr marL="274320" lvl="0" indent="-267366" algn="l" rtl="0">
              <a:spcBef>
                <a:spcPts val="600"/>
              </a:spcBef>
              <a:spcAft>
                <a:spcPts val="0"/>
              </a:spcAft>
              <a:buSzPct val="73000"/>
              <a:buChar char="●"/>
            </a:pPr>
            <a:r>
              <a:rPr lang="en-US" sz="2000"/>
              <a:t>In the poison reverse strategy B can still advertise the value for X, but if the source of information is A, it can replace the distance with infinity as a warning: “Do not use this value”.</a:t>
            </a:r>
            <a:endParaRPr/>
          </a:p>
          <a:p>
            <a:pPr marL="274320" lvl="0" indent="-181610" algn="l" rtl="0">
              <a:spcBef>
                <a:spcPts val="600"/>
              </a:spcBef>
              <a:spcAft>
                <a:spcPts val="0"/>
              </a:spcAft>
              <a:buSzPct val="73000"/>
              <a:buNone/>
            </a:pPr>
            <a:endParaRPr sz="2000"/>
          </a:p>
          <a:p>
            <a:pPr marL="274320" lvl="0" indent="-267366" algn="l" rtl="0">
              <a:spcBef>
                <a:spcPts val="600"/>
              </a:spcBef>
              <a:spcAft>
                <a:spcPts val="1200"/>
              </a:spcAft>
              <a:buSzPct val="73000"/>
              <a:buChar char="●"/>
            </a:pPr>
            <a:r>
              <a:rPr lang="en-US" sz="2000"/>
              <a:t>if the instability is between three nodes, stability cannot be guaranteed.</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457200" y="320046"/>
            <a:ext cx="7239000" cy="6870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LINK-STATE ROUTING</a:t>
            </a:r>
            <a:endParaRPr/>
          </a:p>
        </p:txBody>
      </p:sp>
      <p:sp>
        <p:nvSpPr>
          <p:cNvPr id="205" name="Google Shape;205;p18"/>
          <p:cNvSpPr txBox="1">
            <a:spLocks noGrp="1"/>
          </p:cNvSpPr>
          <p:nvPr>
            <p:ph type="body" idx="1"/>
          </p:nvPr>
        </p:nvSpPr>
        <p:spPr>
          <a:xfrm>
            <a:off x="457200" y="1173975"/>
            <a:ext cx="8006400" cy="4976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52"/>
              <a:buChar char="●"/>
            </a:pPr>
            <a:r>
              <a:rPr lang="en-US" sz="2400"/>
              <a:t>A routing algorithm that directly follows our discussion for creating least-cost trees and forwarding tables is link-state (LS) routing.</a:t>
            </a:r>
            <a:endParaRPr/>
          </a:p>
          <a:p>
            <a:pPr marL="274320" lvl="0" indent="-274320" algn="l" rtl="0">
              <a:spcBef>
                <a:spcPts val="600"/>
              </a:spcBef>
              <a:spcAft>
                <a:spcPts val="0"/>
              </a:spcAft>
              <a:buSzPts val="1752"/>
              <a:buChar char="●"/>
            </a:pPr>
            <a:r>
              <a:rPr lang="en-US" sz="2400"/>
              <a:t>This method uses the term link-state to define the characteristic of a link (an edge) that represents a network in the internet.</a:t>
            </a:r>
            <a:endParaRPr/>
          </a:p>
          <a:p>
            <a:pPr marL="274320" lvl="0" indent="-274320" algn="l" rtl="0">
              <a:spcBef>
                <a:spcPts val="600"/>
              </a:spcBef>
              <a:spcAft>
                <a:spcPts val="0"/>
              </a:spcAft>
              <a:buSzPts val="1752"/>
              <a:buChar char="●"/>
            </a:pPr>
            <a:r>
              <a:rPr lang="en-US" sz="2400"/>
              <a:t>Links with lower costs are preferred to links with higher costs.</a:t>
            </a:r>
            <a:endParaRPr/>
          </a:p>
          <a:p>
            <a:pPr marL="274320" lvl="0" indent="-274320" algn="l" rtl="0">
              <a:spcBef>
                <a:spcPts val="600"/>
              </a:spcBef>
              <a:spcAft>
                <a:spcPts val="1200"/>
              </a:spcAft>
              <a:buSzPts val="1752"/>
              <a:buChar char="●"/>
            </a:pPr>
            <a:r>
              <a:rPr lang="en-US" sz="2400"/>
              <a:t>if the cost of a link is infinity, it means that the link does not exist or has been broken.</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title"/>
          </p:nvPr>
        </p:nvSpPr>
        <p:spPr>
          <a:xfrm>
            <a:off x="457200" y="320040"/>
            <a:ext cx="7239000" cy="51816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2800"/>
              <a:buFont typeface="Trebuchet MS"/>
              <a:buNone/>
            </a:pPr>
            <a:r>
              <a:rPr lang="en-US" sz="2800"/>
              <a:t>LINK STATE ROUTING</a:t>
            </a:r>
            <a:endParaRPr sz="2800"/>
          </a:p>
        </p:txBody>
      </p:sp>
      <p:pic>
        <p:nvPicPr>
          <p:cNvPr id="211" name="Google Shape;211;p19"/>
          <p:cNvPicPr preferRelativeResize="0">
            <a:picLocks noGrp="1"/>
          </p:cNvPicPr>
          <p:nvPr>
            <p:ph type="body" idx="1"/>
          </p:nvPr>
        </p:nvPicPr>
        <p:blipFill rotWithShape="1">
          <a:blip r:embed="rId3">
            <a:alphaModFix/>
          </a:blip>
          <a:srcRect/>
          <a:stretch/>
        </p:blipFill>
        <p:spPr>
          <a:xfrm>
            <a:off x="762000" y="990600"/>
            <a:ext cx="6629400" cy="56177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320046"/>
            <a:ext cx="7239000" cy="6324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CONTENT</a:t>
            </a:r>
            <a:endParaRPr/>
          </a:p>
        </p:txBody>
      </p:sp>
      <p:sp>
        <p:nvSpPr>
          <p:cNvPr id="99" name="Google Shape;99;p2"/>
          <p:cNvSpPr txBox="1">
            <a:spLocks noGrp="1"/>
          </p:cNvSpPr>
          <p:nvPr>
            <p:ph type="body" idx="1"/>
          </p:nvPr>
        </p:nvSpPr>
        <p:spPr>
          <a:xfrm>
            <a:off x="293900" y="1189250"/>
            <a:ext cx="8077200" cy="5029200"/>
          </a:xfrm>
          <a:prstGeom prst="rect">
            <a:avLst/>
          </a:prstGeom>
          <a:noFill/>
          <a:ln>
            <a:noFill/>
          </a:ln>
        </p:spPr>
        <p:txBody>
          <a:bodyPr spcFirstLastPara="1" wrap="square" lIns="91425" tIns="45700" rIns="91425" bIns="45700" anchor="t" anchorCtr="0">
            <a:normAutofit fontScale="92500" lnSpcReduction="20000"/>
          </a:bodyPr>
          <a:lstStyle/>
          <a:p>
            <a:pPr marL="274320" lvl="0" indent="-264585" algn="l" rtl="0">
              <a:spcBef>
                <a:spcPts val="0"/>
              </a:spcBef>
              <a:spcAft>
                <a:spcPts val="0"/>
              </a:spcAft>
              <a:buSzPct val="73000"/>
              <a:buChar char="●"/>
            </a:pPr>
            <a:r>
              <a:rPr lang="en-US" sz="2800" b="1">
                <a:solidFill>
                  <a:srgbClr val="A24A73"/>
                </a:solidFill>
              </a:rPr>
              <a:t>Introduction</a:t>
            </a:r>
            <a:endParaRPr/>
          </a:p>
          <a:p>
            <a:pPr marL="274320" lvl="0" indent="-264585" algn="l" rtl="0">
              <a:spcBef>
                <a:spcPts val="600"/>
              </a:spcBef>
              <a:spcAft>
                <a:spcPts val="0"/>
              </a:spcAft>
              <a:buSzPct val="73000"/>
              <a:buChar char="●"/>
            </a:pPr>
            <a:r>
              <a:rPr lang="en-US" sz="2800" b="1">
                <a:solidFill>
                  <a:srgbClr val="A24A73"/>
                </a:solidFill>
              </a:rPr>
              <a:t>Distance-Vector Routing</a:t>
            </a:r>
            <a:endParaRPr/>
          </a:p>
          <a:p>
            <a:pPr marL="274320" lvl="0" indent="-274320" algn="l" rtl="0">
              <a:spcBef>
                <a:spcPts val="600"/>
              </a:spcBef>
              <a:spcAft>
                <a:spcPts val="0"/>
              </a:spcAft>
              <a:buSzPct val="73000"/>
              <a:buNone/>
            </a:pPr>
            <a:r>
              <a:rPr lang="en-US" sz="2000"/>
              <a:t>     - Bellman-Ford Equation.</a:t>
            </a:r>
            <a:endParaRPr/>
          </a:p>
          <a:p>
            <a:pPr marL="274320" lvl="0" indent="-274320" algn="l" rtl="0">
              <a:spcBef>
                <a:spcPts val="600"/>
              </a:spcBef>
              <a:spcAft>
                <a:spcPts val="0"/>
              </a:spcAft>
              <a:buSzPct val="73000"/>
              <a:buNone/>
            </a:pPr>
            <a:r>
              <a:rPr lang="en-US" sz="2000"/>
              <a:t>     - Distance Vectors.</a:t>
            </a:r>
            <a:endParaRPr/>
          </a:p>
          <a:p>
            <a:pPr marL="274320" lvl="0" indent="-274320" algn="l" rtl="0">
              <a:spcBef>
                <a:spcPts val="600"/>
              </a:spcBef>
              <a:spcAft>
                <a:spcPts val="0"/>
              </a:spcAft>
              <a:buSzPct val="73000"/>
              <a:buNone/>
            </a:pPr>
            <a:r>
              <a:rPr lang="en-US" sz="2000"/>
              <a:t>     - Distance-Vector Routing Algorithm.</a:t>
            </a:r>
            <a:endParaRPr/>
          </a:p>
          <a:p>
            <a:pPr marL="274320" lvl="0" indent="-264585" algn="l" rtl="0">
              <a:spcBef>
                <a:spcPts val="600"/>
              </a:spcBef>
              <a:spcAft>
                <a:spcPts val="0"/>
              </a:spcAft>
              <a:buSzPct val="73000"/>
              <a:buChar char="●"/>
            </a:pPr>
            <a:r>
              <a:rPr lang="en-US" sz="2800" b="1">
                <a:solidFill>
                  <a:srgbClr val="A24A73"/>
                </a:solidFill>
              </a:rPr>
              <a:t>Link-State Routing</a:t>
            </a:r>
            <a:endParaRPr/>
          </a:p>
          <a:p>
            <a:pPr marL="274320" lvl="0" indent="-274320" algn="l" rtl="0">
              <a:spcBef>
                <a:spcPts val="600"/>
              </a:spcBef>
              <a:spcAft>
                <a:spcPts val="0"/>
              </a:spcAft>
              <a:buSzPct val="73000"/>
              <a:buNone/>
            </a:pPr>
            <a:r>
              <a:rPr lang="en-US" sz="2400" b="1"/>
              <a:t>     </a:t>
            </a:r>
            <a:r>
              <a:rPr lang="en-US" sz="2400"/>
              <a:t>- Link-State Database (LSDB).</a:t>
            </a:r>
            <a:endParaRPr/>
          </a:p>
          <a:p>
            <a:pPr marL="274320" lvl="0" indent="-274320" algn="l" rtl="0">
              <a:spcBef>
                <a:spcPts val="600"/>
              </a:spcBef>
              <a:spcAft>
                <a:spcPts val="0"/>
              </a:spcAft>
              <a:buSzPct val="73000"/>
              <a:buNone/>
            </a:pPr>
            <a:r>
              <a:rPr lang="en-US" sz="2400"/>
              <a:t>     - Formation of Least-Cost Trees.</a:t>
            </a:r>
            <a:endParaRPr/>
          </a:p>
          <a:p>
            <a:pPr marL="274320" lvl="0" indent="-264585" algn="l" rtl="0">
              <a:spcBef>
                <a:spcPts val="600"/>
              </a:spcBef>
              <a:spcAft>
                <a:spcPts val="0"/>
              </a:spcAft>
              <a:buSzPct val="73000"/>
              <a:buChar char="●"/>
            </a:pPr>
            <a:r>
              <a:rPr lang="en-US" sz="2800" b="1">
                <a:solidFill>
                  <a:srgbClr val="A24A73"/>
                </a:solidFill>
              </a:rPr>
              <a:t>Path-Vector Routing</a:t>
            </a:r>
            <a:endParaRPr/>
          </a:p>
          <a:p>
            <a:pPr marL="274320" lvl="0" indent="-274320" algn="l" rtl="0">
              <a:spcBef>
                <a:spcPts val="600"/>
              </a:spcBef>
              <a:spcAft>
                <a:spcPts val="0"/>
              </a:spcAft>
              <a:buSzPct val="73000"/>
              <a:buNone/>
            </a:pPr>
            <a:r>
              <a:rPr lang="en-US" sz="2400"/>
              <a:t>     - Spanning Trees.</a:t>
            </a:r>
            <a:endParaRPr/>
          </a:p>
          <a:p>
            <a:pPr marL="274320" lvl="0" indent="-274320" algn="l" rtl="0">
              <a:spcBef>
                <a:spcPts val="600"/>
              </a:spcBef>
              <a:spcAft>
                <a:spcPts val="0"/>
              </a:spcAft>
              <a:buSzPct val="73000"/>
              <a:buNone/>
            </a:pPr>
            <a:r>
              <a:rPr lang="en-US" sz="2400"/>
              <a:t>     - Creation of Spanning Trees.</a:t>
            </a:r>
            <a:endParaRPr/>
          </a:p>
          <a:p>
            <a:pPr marL="274320" lvl="0" indent="-274320" algn="l" rtl="0">
              <a:spcBef>
                <a:spcPts val="600"/>
              </a:spcBef>
              <a:spcAft>
                <a:spcPts val="1200"/>
              </a:spcAft>
              <a:buSzPct val="73000"/>
              <a:buNone/>
            </a:pPr>
            <a:r>
              <a:rPr lang="en-US" sz="2400"/>
              <a:t>     - Path-Vector Algorithm.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457200" y="320040"/>
            <a:ext cx="7239000" cy="44196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2400"/>
              <a:buFont typeface="Trebuchet MS"/>
              <a:buNone/>
            </a:pPr>
            <a:r>
              <a:rPr lang="en-US" sz="2400"/>
              <a:t>LINK STATE KNOWLEDGE</a:t>
            </a:r>
            <a:endParaRPr sz="2400"/>
          </a:p>
        </p:txBody>
      </p:sp>
      <p:pic>
        <p:nvPicPr>
          <p:cNvPr id="217" name="Google Shape;217;p20"/>
          <p:cNvPicPr preferRelativeResize="0"/>
          <p:nvPr/>
        </p:nvPicPr>
        <p:blipFill rotWithShape="1">
          <a:blip r:embed="rId3">
            <a:alphaModFix/>
          </a:blip>
          <a:srcRect/>
          <a:stretch/>
        </p:blipFill>
        <p:spPr>
          <a:xfrm>
            <a:off x="224897" y="1447800"/>
            <a:ext cx="8893703" cy="335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1"/>
          <p:cNvSpPr txBox="1">
            <a:spLocks noGrp="1"/>
          </p:cNvSpPr>
          <p:nvPr>
            <p:ph type="body" idx="1"/>
          </p:nvPr>
        </p:nvSpPr>
        <p:spPr>
          <a:xfrm>
            <a:off x="457200" y="1005838"/>
            <a:ext cx="8077200" cy="4846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52"/>
              <a:buChar char="●"/>
            </a:pPr>
            <a:r>
              <a:rPr lang="en-US" sz="2400"/>
              <a:t>To create a least-cost tree with this method, each node needs to have a complete map of the network, which means it needs to know the state of each link.</a:t>
            </a:r>
            <a:endParaRPr/>
          </a:p>
          <a:p>
            <a:pPr marL="274320" lvl="0" indent="-163068" algn="l" rtl="0">
              <a:spcBef>
                <a:spcPts val="600"/>
              </a:spcBef>
              <a:spcAft>
                <a:spcPts val="0"/>
              </a:spcAft>
              <a:buSzPts val="1752"/>
              <a:buNone/>
            </a:pPr>
            <a:endParaRPr sz="2400"/>
          </a:p>
          <a:p>
            <a:pPr marL="274320" lvl="0" indent="-274320" algn="l" rtl="0">
              <a:spcBef>
                <a:spcPts val="600"/>
              </a:spcBef>
              <a:spcAft>
                <a:spcPts val="0"/>
              </a:spcAft>
              <a:buSzPts val="1752"/>
              <a:buChar char="●"/>
            </a:pPr>
            <a:r>
              <a:rPr lang="en-US" sz="2400"/>
              <a:t>There is only one LSDB for the whole internet.</a:t>
            </a:r>
            <a:endParaRPr/>
          </a:p>
          <a:p>
            <a:pPr marL="274320" lvl="0" indent="-274320" algn="l" rtl="0">
              <a:spcBef>
                <a:spcPts val="600"/>
              </a:spcBef>
              <a:spcAft>
                <a:spcPts val="1200"/>
              </a:spcAft>
              <a:buSzPts val="1752"/>
              <a:buNone/>
            </a:pPr>
            <a:endParaRPr sz="2400"/>
          </a:p>
        </p:txBody>
      </p:sp>
      <p:pic>
        <p:nvPicPr>
          <p:cNvPr id="223" name="Google Shape;223;p21" descr="capture13.bmp"/>
          <p:cNvPicPr preferRelativeResize="0"/>
          <p:nvPr/>
        </p:nvPicPr>
        <p:blipFill rotWithShape="1">
          <a:blip r:embed="rId3">
            <a:alphaModFix/>
          </a:blip>
          <a:srcRect/>
          <a:stretch/>
        </p:blipFill>
        <p:spPr>
          <a:xfrm>
            <a:off x="1009650" y="3834475"/>
            <a:ext cx="6972300" cy="2257425"/>
          </a:xfrm>
          <a:prstGeom prst="rect">
            <a:avLst/>
          </a:prstGeom>
          <a:noFill/>
          <a:ln>
            <a:noFill/>
          </a:ln>
        </p:spPr>
      </p:pic>
      <p:sp>
        <p:nvSpPr>
          <p:cNvPr id="224" name="Google Shape;224;p21"/>
          <p:cNvSpPr txBox="1"/>
          <p:nvPr/>
        </p:nvSpPr>
        <p:spPr>
          <a:xfrm>
            <a:off x="367400" y="231325"/>
            <a:ext cx="7592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Lato"/>
                <a:ea typeface="Lato"/>
                <a:cs typeface="Lato"/>
                <a:sym typeface="Lato"/>
              </a:rPr>
              <a:t>LINK STATE DATABASE (LSDB)</a:t>
            </a:r>
            <a:endParaRPr sz="3300" b="1">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body" idx="1"/>
          </p:nvPr>
        </p:nvSpPr>
        <p:spPr>
          <a:xfrm>
            <a:off x="650400" y="1174001"/>
            <a:ext cx="7908600" cy="5275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52"/>
              <a:buNone/>
            </a:pPr>
            <a:r>
              <a:rPr lang="en-US" sz="2400">
                <a:solidFill>
                  <a:srgbClr val="A24A73"/>
                </a:solidFill>
              </a:rPr>
              <a:t>how each node can create this LSDB that contains information about the whole internet?</a:t>
            </a:r>
            <a:endParaRPr/>
          </a:p>
          <a:p>
            <a:pPr marL="274320" lvl="0" indent="-274320" algn="l" rtl="0">
              <a:spcBef>
                <a:spcPts val="600"/>
              </a:spcBef>
              <a:spcAft>
                <a:spcPts val="0"/>
              </a:spcAft>
              <a:buSzPts val="1606"/>
              <a:buChar char="●"/>
            </a:pPr>
            <a:r>
              <a:rPr lang="en-US" sz="2200"/>
              <a:t>This can be done by a process called </a:t>
            </a:r>
            <a:r>
              <a:rPr lang="en-US" sz="2200" b="1"/>
              <a:t>flooding.</a:t>
            </a:r>
            <a:endParaRPr/>
          </a:p>
          <a:p>
            <a:pPr marL="274320" lvl="0" indent="-274320" algn="l" rtl="0">
              <a:spcBef>
                <a:spcPts val="600"/>
              </a:spcBef>
              <a:spcAft>
                <a:spcPts val="0"/>
              </a:spcAft>
              <a:buSzPts val="1606"/>
              <a:buChar char="●"/>
            </a:pPr>
            <a:r>
              <a:rPr lang="en-US" sz="2200"/>
              <a:t>Each node can send some greeting messages to all its immediate neighbors to collect two pieces of information for each neighboring node: </a:t>
            </a:r>
            <a:endParaRPr/>
          </a:p>
          <a:p>
            <a:pPr marL="274320" lvl="0" indent="-274320" algn="l" rtl="0">
              <a:spcBef>
                <a:spcPts val="600"/>
              </a:spcBef>
              <a:spcAft>
                <a:spcPts val="0"/>
              </a:spcAft>
              <a:buSzPts val="1752"/>
              <a:buNone/>
            </a:pPr>
            <a:r>
              <a:rPr lang="en-US" sz="2400"/>
              <a:t>         </a:t>
            </a:r>
            <a:r>
              <a:rPr lang="en-US" sz="2000"/>
              <a:t>-The identity of the node. </a:t>
            </a:r>
            <a:endParaRPr/>
          </a:p>
          <a:p>
            <a:pPr marL="274320" lvl="0" indent="-274320" algn="l" rtl="0">
              <a:spcBef>
                <a:spcPts val="600"/>
              </a:spcBef>
              <a:spcAft>
                <a:spcPts val="0"/>
              </a:spcAft>
              <a:buSzPts val="1460"/>
              <a:buNone/>
            </a:pPr>
            <a:r>
              <a:rPr lang="en-US" sz="2000"/>
              <a:t>           -The cost of the link.</a:t>
            </a:r>
            <a:endParaRPr/>
          </a:p>
          <a:p>
            <a:pPr marL="274320" lvl="0" indent="-274320" algn="l" rtl="0">
              <a:spcBef>
                <a:spcPts val="600"/>
              </a:spcBef>
              <a:spcAft>
                <a:spcPts val="0"/>
              </a:spcAft>
              <a:buSzPts val="1460"/>
              <a:buChar char="●"/>
            </a:pPr>
            <a:r>
              <a:rPr lang="en-US" sz="2000"/>
              <a:t>The combination of these two pieces of information is called the LS packet (LSP).</a:t>
            </a:r>
            <a:endParaRPr/>
          </a:p>
          <a:p>
            <a:pPr marL="274320" lvl="0" indent="-274320" algn="l" rtl="0">
              <a:spcBef>
                <a:spcPts val="600"/>
              </a:spcBef>
              <a:spcAft>
                <a:spcPts val="1200"/>
              </a:spcAft>
              <a:buSzPts val="1460"/>
              <a:buChar char="●"/>
            </a:pPr>
            <a:r>
              <a:rPr lang="en-US" sz="2000"/>
              <a:t>The LSP is sent out of each interface, as shown in Figure 20.9 for our internet in Figure 20.</a:t>
            </a:r>
            <a:endParaRPr sz="2000"/>
          </a:p>
        </p:txBody>
      </p:sp>
      <p:sp>
        <p:nvSpPr>
          <p:cNvPr id="230" name="Google Shape;230;p22"/>
          <p:cNvSpPr txBox="1"/>
          <p:nvPr/>
        </p:nvSpPr>
        <p:spPr>
          <a:xfrm>
            <a:off x="367400" y="231325"/>
            <a:ext cx="7592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Lato"/>
                <a:ea typeface="Lato"/>
                <a:cs typeface="Lato"/>
                <a:sym typeface="Lato"/>
              </a:rPr>
              <a:t>LINK STATE DATABASE (LSDB)</a:t>
            </a:r>
            <a:endParaRPr sz="3300" b="1">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23" descr="capture14.bmp"/>
          <p:cNvPicPr preferRelativeResize="0">
            <a:picLocks noGrp="1"/>
          </p:cNvPicPr>
          <p:nvPr>
            <p:ph type="body" idx="1"/>
          </p:nvPr>
        </p:nvPicPr>
        <p:blipFill rotWithShape="1">
          <a:blip r:embed="rId3">
            <a:alphaModFix/>
          </a:blip>
          <a:srcRect/>
          <a:stretch/>
        </p:blipFill>
        <p:spPr>
          <a:xfrm>
            <a:off x="952500" y="1159325"/>
            <a:ext cx="7239000" cy="4800600"/>
          </a:xfrm>
          <a:prstGeom prst="rect">
            <a:avLst/>
          </a:prstGeom>
          <a:noFill/>
          <a:ln>
            <a:noFill/>
          </a:ln>
        </p:spPr>
      </p:pic>
      <p:sp>
        <p:nvSpPr>
          <p:cNvPr id="236" name="Google Shape;236;p23"/>
          <p:cNvSpPr txBox="1"/>
          <p:nvPr/>
        </p:nvSpPr>
        <p:spPr>
          <a:xfrm>
            <a:off x="367400" y="231325"/>
            <a:ext cx="7592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Lato"/>
                <a:ea typeface="Lato"/>
                <a:cs typeface="Lato"/>
                <a:sym typeface="Lato"/>
              </a:rPr>
              <a:t>LINK STATE DATABASE (LSDB)</a:t>
            </a:r>
            <a:endParaRPr sz="3300" b="1">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body" idx="1"/>
          </p:nvPr>
        </p:nvSpPr>
        <p:spPr>
          <a:xfrm>
            <a:off x="609600" y="1078741"/>
            <a:ext cx="7924800" cy="4846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06"/>
              <a:buChar char="●"/>
            </a:pPr>
            <a:r>
              <a:rPr lang="en-US" sz="2200"/>
              <a:t>When a node receives an LSP from one of its interfaces, it compares the LSP with the copy it may already have.</a:t>
            </a:r>
            <a:endParaRPr/>
          </a:p>
          <a:p>
            <a:pPr marL="274320" lvl="0" indent="-274320" algn="l" rtl="0">
              <a:spcBef>
                <a:spcPts val="600"/>
              </a:spcBef>
              <a:spcAft>
                <a:spcPts val="0"/>
              </a:spcAft>
              <a:buSzPts val="1606"/>
              <a:buChar char="●"/>
            </a:pPr>
            <a:r>
              <a:rPr lang="en-US" sz="2200"/>
              <a:t>If the arrived LSP is older than the one it has, it discards the arrived LSP. </a:t>
            </a:r>
            <a:endParaRPr/>
          </a:p>
          <a:p>
            <a:pPr marL="274320" lvl="0" indent="-274320" algn="l" rtl="0">
              <a:spcBef>
                <a:spcPts val="600"/>
              </a:spcBef>
              <a:spcAft>
                <a:spcPts val="0"/>
              </a:spcAft>
              <a:buSzPts val="1606"/>
              <a:buChar char="●"/>
            </a:pPr>
            <a:r>
              <a:rPr lang="en-US" sz="2200"/>
              <a:t>If it is newer than the one it has, the node discards the old LSP and keeps the received one.</a:t>
            </a:r>
            <a:endParaRPr/>
          </a:p>
          <a:p>
            <a:pPr marL="274320" lvl="0" indent="-274320" algn="l" rtl="0">
              <a:spcBef>
                <a:spcPts val="600"/>
              </a:spcBef>
              <a:spcAft>
                <a:spcPts val="0"/>
              </a:spcAft>
              <a:buSzPts val="1606"/>
              <a:buChar char="●"/>
            </a:pPr>
            <a:r>
              <a:rPr lang="en-US" sz="2200"/>
              <a:t>It then sends a copy of it out of each interface except the one from which the packet arrived.</a:t>
            </a:r>
            <a:endParaRPr sz="2200"/>
          </a:p>
        </p:txBody>
      </p:sp>
      <p:sp>
        <p:nvSpPr>
          <p:cNvPr id="242" name="Google Shape;242;p24"/>
          <p:cNvSpPr txBox="1"/>
          <p:nvPr/>
        </p:nvSpPr>
        <p:spPr>
          <a:xfrm>
            <a:off x="367400" y="231325"/>
            <a:ext cx="7592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b="1">
                <a:latin typeface="Lato"/>
                <a:ea typeface="Lato"/>
                <a:cs typeface="Lato"/>
                <a:sym typeface="Lato"/>
              </a:rPr>
              <a:t>LINK STATE DATABASE (LSDB)</a:t>
            </a:r>
            <a:endParaRPr sz="3300" b="1">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p:nvPr>
        </p:nvSpPr>
        <p:spPr>
          <a:xfrm>
            <a:off x="457200" y="320040"/>
            <a:ext cx="7239000" cy="51816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FORMATION OF LEAST-COST TREES</a:t>
            </a:r>
            <a:endParaRPr/>
          </a:p>
        </p:txBody>
      </p:sp>
      <p:sp>
        <p:nvSpPr>
          <p:cNvPr id="248" name="Google Shape;248;p25"/>
          <p:cNvSpPr txBox="1">
            <a:spLocks noGrp="1"/>
          </p:cNvSpPr>
          <p:nvPr>
            <p:ph type="body" idx="1"/>
          </p:nvPr>
        </p:nvSpPr>
        <p:spPr>
          <a:xfrm>
            <a:off x="228600" y="990600"/>
            <a:ext cx="8507100" cy="5791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98"/>
              <a:buNone/>
            </a:pPr>
            <a:r>
              <a:rPr lang="en-US" sz="1500" b="1">
                <a:solidFill>
                  <a:srgbClr val="9900FF"/>
                </a:solidFill>
              </a:rPr>
              <a:t>To create a least-cost tree for itself, using the shared LSDB, each node needs to run the famous Dijkstra Algorithm. </a:t>
            </a:r>
            <a:endParaRPr sz="1500" b="1">
              <a:solidFill>
                <a:srgbClr val="9900FF"/>
              </a:solidFill>
            </a:endParaRPr>
          </a:p>
          <a:p>
            <a:pPr marL="274320" lvl="0" indent="-274320" algn="l" rtl="0">
              <a:spcBef>
                <a:spcPts val="600"/>
              </a:spcBef>
              <a:spcAft>
                <a:spcPts val="0"/>
              </a:spcAft>
              <a:buSzPts val="1898"/>
              <a:buNone/>
            </a:pPr>
            <a:endParaRPr>
              <a:solidFill>
                <a:srgbClr val="A24A73"/>
              </a:solidFill>
            </a:endParaRPr>
          </a:p>
          <a:p>
            <a:pPr marL="274320" lvl="0" indent="-274320" algn="l" rtl="0">
              <a:spcBef>
                <a:spcPts val="600"/>
              </a:spcBef>
              <a:spcAft>
                <a:spcPts val="0"/>
              </a:spcAft>
              <a:buSzPts val="1898"/>
              <a:buNone/>
            </a:pPr>
            <a:r>
              <a:rPr lang="en-US" sz="1900"/>
              <a:t>This iterative algorithm uses the following steps:</a:t>
            </a:r>
            <a:endParaRPr sz="1900"/>
          </a:p>
          <a:p>
            <a:pPr marL="274320" lvl="0" indent="-274320" algn="l" rtl="0">
              <a:spcBef>
                <a:spcPts val="600"/>
              </a:spcBef>
              <a:spcAft>
                <a:spcPts val="0"/>
              </a:spcAft>
              <a:buSzPts val="1898"/>
              <a:buNone/>
            </a:pPr>
            <a:r>
              <a:rPr lang="en-US" sz="1900"/>
              <a:t>1. The node chooses itself as the root of the tree, creating a tree with a single node, and sets the total cost of each node based on the information in the LSDB.</a:t>
            </a:r>
            <a:endParaRPr sz="1900"/>
          </a:p>
          <a:p>
            <a:pPr marL="274320" lvl="0" indent="-274320" algn="l" rtl="0">
              <a:spcBef>
                <a:spcPts val="600"/>
              </a:spcBef>
              <a:spcAft>
                <a:spcPts val="0"/>
              </a:spcAft>
              <a:buSzPts val="1898"/>
              <a:buNone/>
            </a:pPr>
            <a:endParaRPr sz="1900"/>
          </a:p>
          <a:p>
            <a:pPr marL="274320" lvl="0" indent="-274320" algn="l" rtl="0">
              <a:spcBef>
                <a:spcPts val="600"/>
              </a:spcBef>
              <a:spcAft>
                <a:spcPts val="0"/>
              </a:spcAft>
              <a:buSzPts val="1898"/>
              <a:buNone/>
            </a:pPr>
            <a:r>
              <a:rPr lang="en-US" sz="1900"/>
              <a:t>2. The node selects one node, among all nodes not in the tree, which is closest to the root, and adds this to the tree. </a:t>
            </a:r>
            <a:endParaRPr sz="1900"/>
          </a:p>
          <a:p>
            <a:pPr marL="274320" lvl="0" indent="-274320" algn="l" rtl="0">
              <a:spcBef>
                <a:spcPts val="600"/>
              </a:spcBef>
              <a:spcAft>
                <a:spcPts val="0"/>
              </a:spcAft>
              <a:buSzPts val="1898"/>
              <a:buNone/>
            </a:pPr>
            <a:r>
              <a:rPr lang="en-US" sz="1900"/>
              <a:t>After this node is added to the tree, the cost of all other nodes not in the tree needs to be updated because the paths may have been changed.</a:t>
            </a:r>
            <a:endParaRPr sz="1900"/>
          </a:p>
          <a:p>
            <a:pPr marL="274320" lvl="0" indent="-274320" algn="l" rtl="0">
              <a:spcBef>
                <a:spcPts val="600"/>
              </a:spcBef>
              <a:spcAft>
                <a:spcPts val="0"/>
              </a:spcAft>
              <a:buSzPts val="1898"/>
              <a:buNone/>
            </a:pPr>
            <a:endParaRPr sz="1900"/>
          </a:p>
          <a:p>
            <a:pPr marL="274320" lvl="0" indent="-274320" algn="l" rtl="0">
              <a:spcBef>
                <a:spcPts val="600"/>
              </a:spcBef>
              <a:spcAft>
                <a:spcPts val="0"/>
              </a:spcAft>
              <a:buSzPts val="1898"/>
              <a:buNone/>
            </a:pPr>
            <a:r>
              <a:rPr lang="en-US" sz="1900"/>
              <a:t>3. The node repeats step 2 until all nodes are added to the tree. </a:t>
            </a:r>
            <a:endParaRPr sz="1900"/>
          </a:p>
          <a:p>
            <a:pPr marL="274320" lvl="0" indent="-274320" algn="l" rtl="0">
              <a:spcBef>
                <a:spcPts val="600"/>
              </a:spcBef>
              <a:spcAft>
                <a:spcPts val="0"/>
              </a:spcAft>
              <a:buSzPts val="1898"/>
              <a:buNone/>
            </a:pPr>
            <a:endParaRPr/>
          </a:p>
          <a:p>
            <a:pPr marL="274320" lvl="0" indent="-274320" algn="l" rtl="0">
              <a:spcBef>
                <a:spcPts val="600"/>
              </a:spcBef>
              <a:spcAft>
                <a:spcPts val="1200"/>
              </a:spcAft>
              <a:buSzPts val="1898"/>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p:nvPr>
        </p:nvSpPr>
        <p:spPr>
          <a:xfrm>
            <a:off x="76200" y="-304800"/>
            <a:ext cx="7239000" cy="7674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DIJKSTRA’S ALGORITHM</a:t>
            </a:r>
            <a:endParaRPr/>
          </a:p>
        </p:txBody>
      </p:sp>
      <p:pic>
        <p:nvPicPr>
          <p:cNvPr id="254" name="Google Shape;254;p26" descr="capture2.bmp"/>
          <p:cNvPicPr preferRelativeResize="0">
            <a:picLocks noGrp="1"/>
          </p:cNvPicPr>
          <p:nvPr>
            <p:ph type="body" idx="1"/>
          </p:nvPr>
        </p:nvPicPr>
        <p:blipFill rotWithShape="1">
          <a:blip r:embed="rId3">
            <a:alphaModFix/>
          </a:blip>
          <a:srcRect/>
          <a:stretch/>
        </p:blipFill>
        <p:spPr>
          <a:xfrm>
            <a:off x="1412425" y="767450"/>
            <a:ext cx="5841300" cy="570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p:nvPr>
        </p:nvSpPr>
        <p:spPr>
          <a:xfrm>
            <a:off x="457200" y="320040"/>
            <a:ext cx="7239000" cy="44196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FORMATION OF LEAST-COST TREES</a:t>
            </a:r>
            <a:endParaRPr/>
          </a:p>
        </p:txBody>
      </p:sp>
      <p:pic>
        <p:nvPicPr>
          <p:cNvPr id="260" name="Google Shape;260;p27"/>
          <p:cNvPicPr preferRelativeResize="0"/>
          <p:nvPr/>
        </p:nvPicPr>
        <p:blipFill rotWithShape="1">
          <a:blip r:embed="rId3">
            <a:alphaModFix/>
          </a:blip>
          <a:srcRect/>
          <a:stretch/>
        </p:blipFill>
        <p:spPr>
          <a:xfrm>
            <a:off x="786286" y="990600"/>
            <a:ext cx="6580827" cy="544629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457200" y="320040"/>
            <a:ext cx="7239000" cy="51816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CALCULATION OF ROUTING TABLE</a:t>
            </a:r>
            <a:endParaRPr/>
          </a:p>
        </p:txBody>
      </p:sp>
      <p:pic>
        <p:nvPicPr>
          <p:cNvPr id="266" name="Google Shape;266;p28"/>
          <p:cNvPicPr preferRelativeResize="0"/>
          <p:nvPr/>
        </p:nvPicPr>
        <p:blipFill rotWithShape="1">
          <a:blip r:embed="rId3">
            <a:alphaModFix/>
          </a:blip>
          <a:srcRect/>
          <a:stretch/>
        </p:blipFill>
        <p:spPr>
          <a:xfrm>
            <a:off x="1371600" y="1524000"/>
            <a:ext cx="5872633" cy="44791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a:spLocks noGrp="1"/>
          </p:cNvSpPr>
          <p:nvPr>
            <p:ph type="title"/>
          </p:nvPr>
        </p:nvSpPr>
        <p:spPr>
          <a:xfrm>
            <a:off x="457200" y="320046"/>
            <a:ext cx="7239000" cy="7278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PATH-VECTOR ROUTING</a:t>
            </a:r>
            <a:endParaRPr/>
          </a:p>
        </p:txBody>
      </p:sp>
      <p:sp>
        <p:nvSpPr>
          <p:cNvPr id="272" name="Google Shape;272;p29"/>
          <p:cNvSpPr txBox="1">
            <a:spLocks noGrp="1"/>
          </p:cNvSpPr>
          <p:nvPr>
            <p:ph type="body" idx="1"/>
          </p:nvPr>
        </p:nvSpPr>
        <p:spPr>
          <a:xfrm>
            <a:off x="952500" y="1119576"/>
            <a:ext cx="7660800" cy="5330100"/>
          </a:xfrm>
          <a:prstGeom prst="rect">
            <a:avLst/>
          </a:prstGeom>
          <a:noFill/>
          <a:ln>
            <a:noFill/>
          </a:ln>
        </p:spPr>
        <p:txBody>
          <a:bodyPr spcFirstLastPara="1" wrap="square" lIns="91425" tIns="45700" rIns="91425" bIns="45700" anchor="t" anchorCtr="0">
            <a:normAutofit fontScale="92500"/>
          </a:bodyPr>
          <a:lstStyle/>
          <a:p>
            <a:pPr marL="274320" lvl="0" indent="-274320" algn="l" rtl="0">
              <a:spcBef>
                <a:spcPts val="0"/>
              </a:spcBef>
              <a:spcAft>
                <a:spcPts val="0"/>
              </a:spcAft>
              <a:buSzPts val="1752"/>
              <a:buChar char="●"/>
            </a:pPr>
            <a:r>
              <a:rPr lang="en-US" sz="2400" dirty="0"/>
              <a:t>Both link-state and distance-vector routing are based on the least-cost goal.</a:t>
            </a:r>
            <a:endParaRPr dirty="0"/>
          </a:p>
          <a:p>
            <a:pPr marL="0" lvl="0" indent="0" algn="ctr" rtl="0">
              <a:spcBef>
                <a:spcPts val="600"/>
              </a:spcBef>
              <a:spcAft>
                <a:spcPts val="0"/>
              </a:spcAft>
              <a:buSzPts val="1752"/>
              <a:buNone/>
            </a:pPr>
            <a:endParaRPr sz="2400" dirty="0">
              <a:solidFill>
                <a:srgbClr val="FF0000"/>
              </a:solidFill>
            </a:endParaRPr>
          </a:p>
          <a:p>
            <a:pPr marL="0" lvl="0" indent="0" algn="ctr" rtl="0">
              <a:spcBef>
                <a:spcPts val="600"/>
              </a:spcBef>
              <a:spcAft>
                <a:spcPts val="0"/>
              </a:spcAft>
              <a:buSzPts val="1752"/>
              <a:buNone/>
            </a:pPr>
            <a:r>
              <a:rPr lang="en-US" sz="2400" dirty="0">
                <a:solidFill>
                  <a:srgbClr val="FF0000"/>
                </a:solidFill>
              </a:rPr>
              <a:t>Least cost goal is not a priority</a:t>
            </a:r>
            <a:endParaRPr sz="2400" dirty="0">
              <a:solidFill>
                <a:srgbClr val="FF0000"/>
              </a:solidFill>
            </a:endParaRPr>
          </a:p>
          <a:p>
            <a:pPr marL="274320" lvl="0" indent="-274320" algn="l" rtl="0">
              <a:spcBef>
                <a:spcPts val="600"/>
              </a:spcBef>
              <a:spcAft>
                <a:spcPts val="0"/>
              </a:spcAft>
              <a:buSzPts val="1752"/>
              <a:buNone/>
            </a:pPr>
            <a:endParaRPr sz="2400" dirty="0"/>
          </a:p>
          <a:p>
            <a:pPr marL="274320" lvl="0" indent="-274320" algn="l" rtl="0">
              <a:spcBef>
                <a:spcPts val="600"/>
              </a:spcBef>
              <a:spcAft>
                <a:spcPts val="0"/>
              </a:spcAft>
              <a:buSzPts val="1752"/>
              <a:buChar char="●"/>
            </a:pPr>
            <a:r>
              <a:rPr lang="en-US" sz="2400" dirty="0"/>
              <a:t>router may belong to an organization that does not provide enough security, or it may belong to a commercial rival of the sender which might inspect the packets for obtaining information.</a:t>
            </a:r>
            <a:endParaRPr dirty="0"/>
          </a:p>
          <a:p>
            <a:pPr marL="274320" lvl="0" indent="-274320" algn="l" rtl="0">
              <a:spcBef>
                <a:spcPts val="600"/>
              </a:spcBef>
              <a:spcAft>
                <a:spcPts val="0"/>
              </a:spcAft>
              <a:buSzPts val="1752"/>
              <a:buNone/>
            </a:pPr>
            <a:endParaRPr sz="2400" dirty="0"/>
          </a:p>
          <a:p>
            <a:pPr marL="274320" lvl="0" indent="-274320" algn="l" rtl="0">
              <a:spcBef>
                <a:spcPts val="600"/>
              </a:spcBef>
              <a:spcAft>
                <a:spcPts val="1200"/>
              </a:spcAft>
              <a:buSzPts val="1752"/>
              <a:buChar char="●"/>
            </a:pPr>
            <a:r>
              <a:rPr lang="en-US" sz="2400" dirty="0"/>
              <a:t>Least-cost routing does not prevent a packet from passing through an area when that area is in the least-cost path.</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INTRODUCTION</a:t>
            </a:r>
            <a:endParaRPr/>
          </a:p>
        </p:txBody>
      </p:sp>
      <p:sp>
        <p:nvSpPr>
          <p:cNvPr id="105" name="Google Shape;105;p3"/>
          <p:cNvSpPr txBox="1"/>
          <p:nvPr/>
        </p:nvSpPr>
        <p:spPr>
          <a:xfrm>
            <a:off x="156949" y="1733266"/>
            <a:ext cx="7391400"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Trebuchet MS"/>
                <a:ea typeface="Trebuchet MS"/>
                <a:cs typeface="Trebuchet MS"/>
                <a:sym typeface="Trebuchet MS"/>
              </a:rPr>
              <a:t>An internet is a combination of networks connected by routers. When a datagram goes from a source to a destination, it will probably pass through many routers until it reaches the router attached to the destination network.</a:t>
            </a:r>
            <a:endParaRPr/>
          </a:p>
          <a:p>
            <a:pPr marL="0" marR="0" lvl="0" indent="0" algn="just" rtl="0">
              <a:spcBef>
                <a:spcPts val="0"/>
              </a:spcBef>
              <a:spcAft>
                <a:spcPts val="0"/>
              </a:spcAft>
              <a:buNone/>
            </a:pPr>
            <a:endParaRPr sz="2400" b="0" i="0" u="none" strike="noStrike" cap="none">
              <a:solidFill>
                <a:srgbClr val="FF0000"/>
              </a:solidFill>
              <a:latin typeface="Trebuchet MS"/>
              <a:ea typeface="Trebuchet MS"/>
              <a:cs typeface="Trebuchet MS"/>
              <a:sym typeface="Trebuchet MS"/>
            </a:endParaRPr>
          </a:p>
          <a:p>
            <a:pPr marL="0" marR="0" lvl="0" indent="0" algn="l" rtl="0">
              <a:spcBef>
                <a:spcPts val="0"/>
              </a:spcBef>
              <a:spcAft>
                <a:spcPts val="0"/>
              </a:spcAft>
              <a:buNone/>
            </a:pPr>
            <a:endParaRPr sz="2400">
              <a:solidFill>
                <a:srgbClr val="FF0000"/>
              </a:solidFill>
              <a:latin typeface="Times"/>
              <a:ea typeface="Times"/>
              <a:cs typeface="Times"/>
              <a:sym typeface="Times"/>
            </a:endParaRPr>
          </a:p>
          <a:p>
            <a:pPr marL="0" marR="0" lvl="0" indent="0" algn="l" rtl="0">
              <a:spcBef>
                <a:spcPts val="0"/>
              </a:spcBef>
              <a:spcAft>
                <a:spcPts val="0"/>
              </a:spcAft>
              <a:buNone/>
            </a:pPr>
            <a:endParaRPr sz="2400">
              <a:solidFill>
                <a:srgbClr val="FF0000"/>
              </a:solidFill>
              <a:latin typeface="Times"/>
              <a:ea typeface="Times"/>
              <a:cs typeface="Times"/>
              <a:sym typeface="Times"/>
            </a:endParaRPr>
          </a:p>
          <a:p>
            <a:pPr marL="0" marR="0" lvl="0" indent="0" algn="just" rtl="0">
              <a:spcBef>
                <a:spcPts val="0"/>
              </a:spcBef>
              <a:spcAft>
                <a:spcPts val="0"/>
              </a:spcAft>
              <a:buNone/>
            </a:pPr>
            <a:endParaRPr sz="2400">
              <a:solidFill>
                <a:schemeClr val="dk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457200" y="320046"/>
            <a:ext cx="7239000" cy="6324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PATH-VECTOR ROUTING</a:t>
            </a:r>
            <a:endParaRPr/>
          </a:p>
        </p:txBody>
      </p:sp>
      <p:sp>
        <p:nvSpPr>
          <p:cNvPr id="278" name="Google Shape;278;p30"/>
          <p:cNvSpPr txBox="1">
            <a:spLocks noGrp="1"/>
          </p:cNvSpPr>
          <p:nvPr>
            <p:ph type="body" idx="1"/>
          </p:nvPr>
        </p:nvSpPr>
        <p:spPr>
          <a:xfrm>
            <a:off x="702125" y="1146776"/>
            <a:ext cx="8047200" cy="5357400"/>
          </a:xfrm>
          <a:prstGeom prst="rect">
            <a:avLst/>
          </a:prstGeom>
          <a:noFill/>
          <a:ln>
            <a:noFill/>
          </a:ln>
        </p:spPr>
        <p:txBody>
          <a:bodyPr spcFirstLastPara="1" wrap="square" lIns="91425" tIns="45700" rIns="91425" bIns="45700" anchor="t" anchorCtr="0">
            <a:normAutofit/>
          </a:bodyPr>
          <a:lstStyle/>
          <a:p>
            <a:pPr marL="274320" lvl="0" indent="-356870" algn="l" rtl="0">
              <a:spcBef>
                <a:spcPts val="0"/>
              </a:spcBef>
              <a:spcAft>
                <a:spcPts val="0"/>
              </a:spcAft>
              <a:buSzPts val="3198"/>
              <a:buChar char="●"/>
            </a:pPr>
            <a:r>
              <a:rPr lang="en-US" sz="2600" dirty="0"/>
              <a:t>Path-vector routing does not have the drawbacks of LS or DV routing as described above because it is not based on least-cost routing.</a:t>
            </a:r>
            <a:endParaRPr sz="2600" dirty="0"/>
          </a:p>
          <a:p>
            <a:pPr marL="274320" lvl="0" indent="-356870" algn="l" rtl="0">
              <a:spcBef>
                <a:spcPts val="600"/>
              </a:spcBef>
              <a:spcAft>
                <a:spcPts val="0"/>
              </a:spcAft>
              <a:buSzPts val="3198"/>
              <a:buChar char="●"/>
            </a:pPr>
            <a:r>
              <a:rPr lang="en-US" sz="2600" dirty="0"/>
              <a:t>The best route is </a:t>
            </a:r>
            <a:r>
              <a:rPr lang="en-US" sz="2600" u="sng" dirty="0"/>
              <a:t>determined by the source </a:t>
            </a:r>
            <a:r>
              <a:rPr lang="en-US" sz="2600" dirty="0"/>
              <a:t>using the policy it imposes on the route.</a:t>
            </a:r>
            <a:endParaRPr sz="2600" dirty="0"/>
          </a:p>
          <a:p>
            <a:pPr marL="274320" lvl="0" indent="-356870" algn="l" rtl="0">
              <a:spcBef>
                <a:spcPts val="600"/>
              </a:spcBef>
              <a:spcAft>
                <a:spcPts val="0"/>
              </a:spcAft>
              <a:buSzPts val="3198"/>
              <a:buChar char="●"/>
            </a:pPr>
            <a:r>
              <a:rPr lang="en-US" sz="2600" dirty="0"/>
              <a:t>In other words, the </a:t>
            </a:r>
            <a:r>
              <a:rPr lang="en-US" sz="2600" dirty="0">
                <a:solidFill>
                  <a:srgbClr val="FF0000"/>
                </a:solidFill>
              </a:rPr>
              <a:t>source</a:t>
            </a:r>
            <a:r>
              <a:rPr lang="en-US" sz="2600" dirty="0"/>
              <a:t> can control the path.</a:t>
            </a:r>
            <a:endParaRPr sz="2600" dirty="0"/>
          </a:p>
          <a:p>
            <a:pPr marL="274320" lvl="0" indent="-356870" algn="l" rtl="0">
              <a:spcBef>
                <a:spcPts val="600"/>
              </a:spcBef>
              <a:spcAft>
                <a:spcPts val="1200"/>
              </a:spcAft>
              <a:buSzPts val="3198"/>
              <a:buChar char="●"/>
            </a:pPr>
            <a:r>
              <a:rPr lang="en-US" sz="2600" dirty="0"/>
              <a:t>path-vector routing is not actually used in an internet, and is mostly designed to route a packet between ISPs</a:t>
            </a:r>
            <a:endParaRPr sz="2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457200" y="320046"/>
            <a:ext cx="7239000" cy="6597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i="1"/>
              <a:t>SPANNING TREES</a:t>
            </a:r>
            <a:endParaRPr/>
          </a:p>
        </p:txBody>
      </p:sp>
      <p:sp>
        <p:nvSpPr>
          <p:cNvPr id="284" name="Google Shape;284;p31"/>
          <p:cNvSpPr txBox="1">
            <a:spLocks noGrp="1"/>
          </p:cNvSpPr>
          <p:nvPr>
            <p:ph type="body" idx="1"/>
          </p:nvPr>
        </p:nvSpPr>
        <p:spPr>
          <a:xfrm>
            <a:off x="457200" y="1174001"/>
            <a:ext cx="8346600" cy="5221500"/>
          </a:xfrm>
          <a:prstGeom prst="rect">
            <a:avLst/>
          </a:prstGeom>
          <a:noFill/>
          <a:ln>
            <a:noFill/>
          </a:ln>
        </p:spPr>
        <p:txBody>
          <a:bodyPr spcFirstLastPara="1" wrap="square" lIns="91425" tIns="45700" rIns="91425" bIns="45700" anchor="t" anchorCtr="0">
            <a:normAutofit/>
          </a:bodyPr>
          <a:lstStyle/>
          <a:p>
            <a:pPr marL="274320" lvl="0" indent="-337820" algn="l" rtl="0">
              <a:spcBef>
                <a:spcPts val="0"/>
              </a:spcBef>
              <a:spcAft>
                <a:spcPts val="0"/>
              </a:spcAft>
              <a:buSzPts val="2898"/>
              <a:buChar char="●"/>
            </a:pPr>
            <a:r>
              <a:rPr lang="en-US" sz="2300" dirty="0"/>
              <a:t>The tree determined by the source when it imposes its own policy. </a:t>
            </a:r>
            <a:endParaRPr sz="2300" dirty="0"/>
          </a:p>
          <a:p>
            <a:pPr marL="274320" lvl="0" indent="-337820" algn="l" rtl="0">
              <a:spcBef>
                <a:spcPts val="600"/>
              </a:spcBef>
              <a:spcAft>
                <a:spcPts val="0"/>
              </a:spcAft>
              <a:buSzPts val="2898"/>
              <a:buChar char="●"/>
            </a:pPr>
            <a:r>
              <a:rPr lang="en-US" sz="2300" dirty="0"/>
              <a:t>If there is more than one route to a destination, the source can choose the route that meets its policy best.</a:t>
            </a:r>
            <a:endParaRPr sz="2300" dirty="0"/>
          </a:p>
          <a:p>
            <a:pPr marL="274320" lvl="0" indent="-337820" algn="l" rtl="0">
              <a:spcBef>
                <a:spcPts val="600"/>
              </a:spcBef>
              <a:spcAft>
                <a:spcPts val="0"/>
              </a:spcAft>
              <a:buSzPts val="2898"/>
              <a:buChar char="●"/>
            </a:pPr>
            <a:r>
              <a:rPr lang="en-US" sz="2300" dirty="0"/>
              <a:t>A source may apply several policies at the same time.</a:t>
            </a:r>
            <a:endParaRPr sz="2300" dirty="0"/>
          </a:p>
          <a:p>
            <a:pPr marL="274320" lvl="0" indent="-337820" algn="l" rtl="0">
              <a:spcBef>
                <a:spcPts val="600"/>
              </a:spcBef>
              <a:spcAft>
                <a:spcPts val="0"/>
              </a:spcAft>
              <a:buSzPts val="2898"/>
              <a:buChar char="●"/>
            </a:pPr>
            <a:r>
              <a:rPr lang="en-US" sz="2300" dirty="0"/>
              <a:t>One of the common policies uses the minimum number of nodes to be visited.</a:t>
            </a:r>
            <a:endParaRPr sz="2300" dirty="0"/>
          </a:p>
          <a:p>
            <a:pPr marL="274320" lvl="0" indent="-337820" algn="l" rtl="0">
              <a:spcBef>
                <a:spcPts val="600"/>
              </a:spcBef>
              <a:spcAft>
                <a:spcPts val="1200"/>
              </a:spcAft>
              <a:buSzPts val="2898"/>
              <a:buChar char="●"/>
            </a:pPr>
            <a:r>
              <a:rPr lang="en-US" sz="2300" dirty="0"/>
              <a:t>common policy is to avoid some nodes as the middle node in a route.</a:t>
            </a:r>
            <a:endParaRPr sz="23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457200" y="320045"/>
            <a:ext cx="7239000" cy="5508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2400"/>
              <a:buFont typeface="Trebuchet MS"/>
              <a:buNone/>
            </a:pPr>
            <a:r>
              <a:rPr lang="en-US" sz="2400" i="1"/>
              <a:t>SPANNING TREES IN PATH-VECTOR ROUTING</a:t>
            </a:r>
            <a:endParaRPr sz="2400"/>
          </a:p>
        </p:txBody>
      </p:sp>
      <p:sp>
        <p:nvSpPr>
          <p:cNvPr id="290" name="Google Shape;290;p32"/>
          <p:cNvSpPr txBox="1">
            <a:spLocks noGrp="1"/>
          </p:cNvSpPr>
          <p:nvPr>
            <p:ph type="body" idx="1"/>
          </p:nvPr>
        </p:nvSpPr>
        <p:spPr>
          <a:xfrm>
            <a:off x="457200" y="1133166"/>
            <a:ext cx="8001000" cy="4846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460"/>
              <a:buChar char="●"/>
            </a:pPr>
            <a:r>
              <a:rPr lang="en-US" sz="2000" dirty="0"/>
              <a:t>The policy imposed by all sources is to use the minimum number of nodes to reach a destination.</a:t>
            </a:r>
            <a:endParaRPr dirty="0"/>
          </a:p>
          <a:p>
            <a:pPr marL="274320" lvl="0" indent="-274320" algn="l" rtl="0">
              <a:spcBef>
                <a:spcPts val="600"/>
              </a:spcBef>
              <a:spcAft>
                <a:spcPts val="1200"/>
              </a:spcAft>
              <a:buSzPts val="1460"/>
              <a:buChar char="●"/>
            </a:pPr>
            <a:r>
              <a:rPr lang="en-US" sz="2000" dirty="0"/>
              <a:t>The spanning tree selected by </a:t>
            </a:r>
            <a:r>
              <a:rPr lang="en-US" sz="2000" dirty="0">
                <a:solidFill>
                  <a:srgbClr val="A24A73"/>
                </a:solidFill>
              </a:rPr>
              <a:t>A</a:t>
            </a:r>
            <a:r>
              <a:rPr lang="en-US" sz="2000" dirty="0"/>
              <a:t> and </a:t>
            </a:r>
            <a:r>
              <a:rPr lang="en-US" sz="2000" dirty="0">
                <a:solidFill>
                  <a:srgbClr val="A24A73"/>
                </a:solidFill>
              </a:rPr>
              <a:t>E</a:t>
            </a:r>
            <a:r>
              <a:rPr lang="en-US" sz="2000" dirty="0"/>
              <a:t> is such that the communication does not pass through D as a middle node.</a:t>
            </a:r>
            <a:endParaRPr sz="2000" dirty="0"/>
          </a:p>
        </p:txBody>
      </p:sp>
      <p:pic>
        <p:nvPicPr>
          <p:cNvPr id="291" name="Google Shape;291;p32" descr="capture7.bmp"/>
          <p:cNvPicPr preferRelativeResize="0"/>
          <p:nvPr/>
        </p:nvPicPr>
        <p:blipFill rotWithShape="1">
          <a:blip r:embed="rId3">
            <a:alphaModFix/>
          </a:blip>
          <a:srcRect/>
          <a:stretch/>
        </p:blipFill>
        <p:spPr>
          <a:xfrm>
            <a:off x="742950" y="2936425"/>
            <a:ext cx="7715250" cy="3429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xfrm>
            <a:off x="457200" y="320046"/>
            <a:ext cx="7239000" cy="6324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CREATION OF SPANNING TREES</a:t>
            </a:r>
            <a:endParaRPr/>
          </a:p>
        </p:txBody>
      </p:sp>
      <p:sp>
        <p:nvSpPr>
          <p:cNvPr id="297" name="Google Shape;297;p33"/>
          <p:cNvSpPr txBox="1">
            <a:spLocks noGrp="1"/>
          </p:cNvSpPr>
          <p:nvPr>
            <p:ph type="body" idx="1"/>
          </p:nvPr>
        </p:nvSpPr>
        <p:spPr>
          <a:xfrm>
            <a:off x="647700" y="1160366"/>
            <a:ext cx="7848600" cy="4846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52"/>
              <a:buChar char="●"/>
            </a:pPr>
            <a:r>
              <a:rPr lang="en-US" sz="2400" dirty="0"/>
              <a:t>When a node is booted, it creates a path vector based on the information it can obtain about its immediate neighbor.</a:t>
            </a:r>
            <a:endParaRPr dirty="0"/>
          </a:p>
          <a:p>
            <a:pPr marL="274320" lvl="0" indent="-274320" algn="l" rtl="0">
              <a:spcBef>
                <a:spcPts val="600"/>
              </a:spcBef>
              <a:spcAft>
                <a:spcPts val="0"/>
              </a:spcAft>
              <a:buSzPts val="1752"/>
              <a:buChar char="●"/>
            </a:pPr>
            <a:r>
              <a:rPr lang="en-US" sz="2400" dirty="0"/>
              <a:t>A node sends greeting messages to its immediate neighbors to collect these pieces of information.</a:t>
            </a:r>
            <a:endParaRPr dirty="0"/>
          </a:p>
          <a:p>
            <a:pPr marL="274320" lvl="0" indent="-163068" algn="l" rtl="0">
              <a:spcBef>
                <a:spcPts val="600"/>
              </a:spcBef>
              <a:spcAft>
                <a:spcPts val="1200"/>
              </a:spcAft>
              <a:buSzPts val="1752"/>
              <a:buNone/>
            </a:pPr>
            <a:endParaRPr sz="2400" dirty="0"/>
          </a:p>
        </p:txBody>
      </p:sp>
      <p:pic>
        <p:nvPicPr>
          <p:cNvPr id="298" name="Google Shape;298;p33" descr="capture8.bmp"/>
          <p:cNvPicPr preferRelativeResize="0"/>
          <p:nvPr/>
        </p:nvPicPr>
        <p:blipFill rotWithShape="1">
          <a:blip r:embed="rId3">
            <a:alphaModFix/>
          </a:blip>
          <a:srcRect/>
          <a:stretch/>
        </p:blipFill>
        <p:spPr>
          <a:xfrm>
            <a:off x="819150" y="3494325"/>
            <a:ext cx="7924800"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457200" y="320046"/>
            <a:ext cx="7239000" cy="6870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CREATION OF SPANNING TREES</a:t>
            </a:r>
            <a:endParaRPr/>
          </a:p>
        </p:txBody>
      </p:sp>
      <p:sp>
        <p:nvSpPr>
          <p:cNvPr id="304" name="Google Shape;304;p34"/>
          <p:cNvSpPr txBox="1">
            <a:spLocks noGrp="1"/>
          </p:cNvSpPr>
          <p:nvPr>
            <p:ph type="body" idx="1"/>
          </p:nvPr>
        </p:nvSpPr>
        <p:spPr>
          <a:xfrm>
            <a:off x="824575" y="1105975"/>
            <a:ext cx="7884000" cy="4846200"/>
          </a:xfrm>
          <a:prstGeom prst="rect">
            <a:avLst/>
          </a:prstGeom>
          <a:noFill/>
          <a:ln>
            <a:noFill/>
          </a:ln>
        </p:spPr>
        <p:txBody>
          <a:bodyPr spcFirstLastPara="1" wrap="square" lIns="91425" tIns="45700" rIns="91425" bIns="45700" anchor="t" anchorCtr="0">
            <a:normAutofit/>
          </a:bodyPr>
          <a:lstStyle/>
          <a:p>
            <a:pPr marL="274320" lvl="0" indent="-287020" algn="l" rtl="0">
              <a:spcBef>
                <a:spcPts val="0"/>
              </a:spcBef>
              <a:spcAft>
                <a:spcPts val="0"/>
              </a:spcAft>
              <a:buSzPts val="1660"/>
              <a:buChar char="●"/>
            </a:pPr>
            <a:r>
              <a:rPr lang="en-US" sz="2200" dirty="0"/>
              <a:t>The policy is defined by selecting the best of multiple paths. </a:t>
            </a:r>
            <a:endParaRPr sz="1500" dirty="0"/>
          </a:p>
          <a:p>
            <a:pPr marL="274320" lvl="0" indent="-181610" algn="l" rtl="0">
              <a:spcBef>
                <a:spcPts val="600"/>
              </a:spcBef>
              <a:spcAft>
                <a:spcPts val="0"/>
              </a:spcAft>
              <a:buSzPts val="1460"/>
              <a:buNone/>
            </a:pPr>
            <a:endParaRPr sz="2200" dirty="0"/>
          </a:p>
          <a:p>
            <a:pPr marL="274320" lvl="0" indent="-287020" algn="l" rtl="0">
              <a:spcBef>
                <a:spcPts val="600"/>
              </a:spcBef>
              <a:spcAft>
                <a:spcPts val="0"/>
              </a:spcAft>
              <a:buSzPts val="1660"/>
              <a:buChar char="●"/>
            </a:pPr>
            <a:r>
              <a:rPr lang="en-US" sz="2200"/>
              <a:t>Path-vector routing also imposes one more condition on this equation: If Path (x, y) includes x, that path is discarded to avoid a loop in the path.</a:t>
            </a:r>
            <a:endParaRPr sz="1500"/>
          </a:p>
          <a:p>
            <a:pPr marL="274320" lvl="0" indent="-181610" algn="l" rtl="0">
              <a:spcBef>
                <a:spcPts val="600"/>
              </a:spcBef>
              <a:spcAft>
                <a:spcPts val="0"/>
              </a:spcAft>
              <a:buSzPts val="1460"/>
              <a:buNone/>
            </a:pPr>
            <a:endParaRPr sz="2200" dirty="0"/>
          </a:p>
          <a:p>
            <a:pPr marL="274320" lvl="0" indent="-287020" algn="l" rtl="0">
              <a:spcBef>
                <a:spcPts val="600"/>
              </a:spcBef>
              <a:spcAft>
                <a:spcPts val="1200"/>
              </a:spcAft>
              <a:buSzPts val="1660"/>
              <a:buChar char="●"/>
            </a:pPr>
            <a:r>
              <a:rPr lang="en-US" sz="2200" dirty="0"/>
              <a:t> In other words, x does not want to visit itself when it selects a path to y.</a:t>
            </a:r>
            <a:endParaRPr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p:nvPr>
        </p:nvSpPr>
        <p:spPr>
          <a:xfrm>
            <a:off x="457200" y="320046"/>
            <a:ext cx="7239000" cy="6597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i="1"/>
              <a:t>UPDATING PATH VECTORS</a:t>
            </a:r>
            <a:endParaRPr/>
          </a:p>
        </p:txBody>
      </p:sp>
      <p:pic>
        <p:nvPicPr>
          <p:cNvPr id="310" name="Google Shape;310;p35" descr="capture9.bmp"/>
          <p:cNvPicPr preferRelativeResize="0">
            <a:picLocks noGrp="1"/>
          </p:cNvPicPr>
          <p:nvPr>
            <p:ph type="body" idx="1"/>
          </p:nvPr>
        </p:nvPicPr>
        <p:blipFill rotWithShape="1">
          <a:blip r:embed="rId3">
            <a:alphaModFix/>
          </a:blip>
          <a:srcRect/>
          <a:stretch/>
        </p:blipFill>
        <p:spPr>
          <a:xfrm>
            <a:off x="952500" y="1428750"/>
            <a:ext cx="7239000" cy="472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457200" y="-76200"/>
            <a:ext cx="7239000" cy="8382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PATH-VECTOR ALGORITHM</a:t>
            </a:r>
            <a:endParaRPr/>
          </a:p>
        </p:txBody>
      </p:sp>
      <p:pic>
        <p:nvPicPr>
          <p:cNvPr id="316" name="Google Shape;316;p36" descr="capture10.bmp"/>
          <p:cNvPicPr preferRelativeResize="0">
            <a:picLocks noGrp="1"/>
          </p:cNvPicPr>
          <p:nvPr>
            <p:ph type="body" idx="1"/>
          </p:nvPr>
        </p:nvPicPr>
        <p:blipFill rotWithShape="1">
          <a:blip r:embed="rId3">
            <a:alphaModFix/>
          </a:blip>
          <a:srcRect/>
          <a:stretch/>
        </p:blipFill>
        <p:spPr>
          <a:xfrm>
            <a:off x="685800" y="788826"/>
            <a:ext cx="6248400" cy="6069174"/>
          </a:xfrm>
          <a:prstGeom prst="rect">
            <a:avLst/>
          </a:prstGeom>
          <a:noFill/>
          <a:ln>
            <a:noFill/>
          </a:ln>
        </p:spPr>
      </p:pic>
      <p:sp>
        <p:nvSpPr>
          <p:cNvPr id="317" name="Google Shape;317;p36"/>
          <p:cNvSpPr txBox="1"/>
          <p:nvPr/>
        </p:nvSpPr>
        <p:spPr>
          <a:xfrm>
            <a:off x="7162800" y="6400800"/>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NEXT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152400"/>
            <a:ext cx="7239000" cy="1752600"/>
          </a:xfrm>
          <a:prstGeom prst="rect">
            <a:avLst/>
          </a:prstGeom>
          <a:noFill/>
          <a:ln>
            <a:noFill/>
          </a:ln>
        </p:spPr>
        <p:txBody>
          <a:bodyPr spcFirstLastPara="1" wrap="square" lIns="45700" tIns="0" rIns="45700" bIns="0" anchor="b" anchorCtr="0">
            <a:normAutofit fontScale="90000"/>
          </a:bodyPr>
          <a:lstStyle/>
          <a:p>
            <a:pPr marL="0" lvl="0" indent="0" algn="ctr" rtl="1">
              <a:spcBef>
                <a:spcPts val="0"/>
              </a:spcBef>
              <a:spcAft>
                <a:spcPts val="0"/>
              </a:spcAft>
              <a:buClr>
                <a:srgbClr val="FF0000"/>
              </a:buClr>
              <a:buSzPct val="100000"/>
              <a:buFont typeface="Times"/>
              <a:buNone/>
            </a:pPr>
            <a:br>
              <a:rPr lang="en-US" sz="4000">
                <a:solidFill>
                  <a:srgbClr val="FF0000"/>
                </a:solidFill>
                <a:latin typeface="Times"/>
                <a:ea typeface="Times"/>
                <a:cs typeface="Times"/>
                <a:sym typeface="Times"/>
              </a:rPr>
            </a:br>
            <a:br>
              <a:rPr lang="en-US" sz="4000">
                <a:solidFill>
                  <a:srgbClr val="FF0000"/>
                </a:solidFill>
                <a:latin typeface="Times"/>
                <a:ea typeface="Times"/>
                <a:cs typeface="Times"/>
                <a:sym typeface="Times"/>
              </a:rPr>
            </a:br>
            <a:br>
              <a:rPr lang="en-US" sz="4000">
                <a:solidFill>
                  <a:srgbClr val="FF0000"/>
                </a:solidFill>
                <a:latin typeface="Times"/>
                <a:ea typeface="Times"/>
                <a:cs typeface="Times"/>
                <a:sym typeface="Times"/>
              </a:rPr>
            </a:br>
            <a:br>
              <a:rPr lang="en-US" sz="4000">
                <a:solidFill>
                  <a:srgbClr val="FF0000"/>
                </a:solidFill>
                <a:latin typeface="Times"/>
                <a:ea typeface="Times"/>
                <a:cs typeface="Times"/>
                <a:sym typeface="Times"/>
              </a:rPr>
            </a:br>
            <a:br>
              <a:rPr lang="en-US" sz="4000">
                <a:solidFill>
                  <a:srgbClr val="FF0000"/>
                </a:solidFill>
                <a:latin typeface="Times"/>
                <a:ea typeface="Times"/>
                <a:cs typeface="Times"/>
                <a:sym typeface="Times"/>
              </a:rPr>
            </a:br>
            <a:br>
              <a:rPr lang="en-US" sz="4000">
                <a:solidFill>
                  <a:srgbClr val="FF0000"/>
                </a:solidFill>
                <a:latin typeface="Times"/>
                <a:ea typeface="Times"/>
                <a:cs typeface="Times"/>
                <a:sym typeface="Times"/>
              </a:rPr>
            </a:br>
            <a:br>
              <a:rPr lang="en-US" sz="4000">
                <a:solidFill>
                  <a:srgbClr val="FF0000"/>
                </a:solidFill>
                <a:latin typeface="Times"/>
                <a:ea typeface="Times"/>
                <a:cs typeface="Times"/>
                <a:sym typeface="Times"/>
              </a:rPr>
            </a:br>
            <a:r>
              <a:rPr lang="en-US" sz="4200"/>
              <a:t>INTER AND INTRA-DOMAIN ROUTING</a:t>
            </a:r>
            <a:br>
              <a:rPr lang="en-US" sz="4200"/>
            </a:br>
            <a:endParaRPr sz="4200"/>
          </a:p>
        </p:txBody>
      </p:sp>
      <p:sp>
        <p:nvSpPr>
          <p:cNvPr id="111" name="Google Shape;111;p4"/>
          <p:cNvSpPr txBox="1">
            <a:spLocks noGrp="1"/>
          </p:cNvSpPr>
          <p:nvPr>
            <p:ph type="body" idx="1"/>
          </p:nvPr>
        </p:nvSpPr>
        <p:spPr>
          <a:xfrm>
            <a:off x="457200" y="1609416"/>
            <a:ext cx="7239000" cy="4846320"/>
          </a:xfrm>
          <a:prstGeom prst="rect">
            <a:avLst/>
          </a:prstGeom>
          <a:noFill/>
          <a:ln>
            <a:noFill/>
          </a:ln>
        </p:spPr>
        <p:txBody>
          <a:bodyPr spcFirstLastPara="1" wrap="square" lIns="91425" tIns="45700" rIns="91425" bIns="45700" anchor="t" anchorCtr="0">
            <a:normAutofit fontScale="85000" lnSpcReduction="10000"/>
          </a:bodyPr>
          <a:lstStyle/>
          <a:p>
            <a:pPr marL="274320" lvl="0" indent="-154260" algn="r" rtl="1">
              <a:spcBef>
                <a:spcPts val="0"/>
              </a:spcBef>
              <a:spcAft>
                <a:spcPts val="0"/>
              </a:spcAft>
              <a:buSzPct val="73000"/>
              <a:buNone/>
            </a:pPr>
            <a:endParaRPr sz="2800">
              <a:solidFill>
                <a:srgbClr val="FF0000"/>
              </a:solidFill>
              <a:latin typeface="Times"/>
              <a:ea typeface="Times"/>
              <a:cs typeface="Times"/>
              <a:sym typeface="Times"/>
            </a:endParaRPr>
          </a:p>
          <a:p>
            <a:pPr marL="0" lvl="0" indent="0" algn="l" rtl="1">
              <a:spcBef>
                <a:spcPts val="600"/>
              </a:spcBef>
              <a:spcAft>
                <a:spcPts val="0"/>
              </a:spcAft>
              <a:buSzPct val="73000"/>
              <a:buNone/>
            </a:pPr>
            <a:r>
              <a:rPr lang="en-US" sz="2800">
                <a:latin typeface="Arimo"/>
                <a:ea typeface="Arimo"/>
                <a:cs typeface="Arimo"/>
                <a:sym typeface="Arimo"/>
              </a:rPr>
              <a:t>Today, an internet can be so large that one routing protocol cannot handle the task of updating the routing tables of all routers. For this reason, an internet is divided into autonomous systems. </a:t>
            </a:r>
            <a:endParaRPr sz="2800">
              <a:latin typeface="Arimo"/>
              <a:ea typeface="Arimo"/>
              <a:cs typeface="Arimo"/>
              <a:sym typeface="Arimo"/>
            </a:endParaRPr>
          </a:p>
          <a:p>
            <a:pPr marL="0" lvl="0" indent="0" algn="l" rtl="1">
              <a:spcBef>
                <a:spcPts val="600"/>
              </a:spcBef>
              <a:spcAft>
                <a:spcPts val="0"/>
              </a:spcAft>
              <a:buSzPct val="73000"/>
              <a:buNone/>
            </a:pPr>
            <a:r>
              <a:rPr lang="en-US" sz="2800">
                <a:latin typeface="Arimo"/>
                <a:ea typeface="Arimo"/>
                <a:cs typeface="Arimo"/>
                <a:sym typeface="Arimo"/>
              </a:rPr>
              <a:t>An autonomous system (AS) is a group of networks and routers under the authority of a single administration. Routing inside an autonomous system is called intra-domain routing. Routing between autonomous systems is called inter-domain routing</a:t>
            </a:r>
            <a:endParaRPr/>
          </a:p>
          <a:p>
            <a:pPr marL="274320" lvl="0" indent="-162836" algn="r" rtl="1">
              <a:spcBef>
                <a:spcPts val="600"/>
              </a:spcBef>
              <a:spcAft>
                <a:spcPts val="1200"/>
              </a:spcAft>
              <a:buSzPct val="145999"/>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395785" y="762000"/>
            <a:ext cx="7239000" cy="533400"/>
          </a:xfrm>
          <a:prstGeom prst="rect">
            <a:avLst/>
          </a:prstGeom>
          <a:noFill/>
          <a:ln>
            <a:noFill/>
          </a:ln>
        </p:spPr>
        <p:txBody>
          <a:bodyPr spcFirstLastPara="1" wrap="square" lIns="45700" tIns="0" rIns="45700" bIns="0" anchor="b" anchorCtr="0">
            <a:normAutofit fontScale="90000"/>
          </a:bodyPr>
          <a:lstStyle/>
          <a:p>
            <a:pPr marL="0" lvl="0" indent="0" algn="l" rtl="1">
              <a:spcBef>
                <a:spcPts val="0"/>
              </a:spcBef>
              <a:spcAft>
                <a:spcPts val="0"/>
              </a:spcAft>
              <a:buClr>
                <a:srgbClr val="FEF7F0"/>
              </a:buClr>
              <a:buSzPct val="100000"/>
              <a:buFont typeface="Trebuchet MS"/>
              <a:buNone/>
            </a:pPr>
            <a:r>
              <a:rPr lang="en-US" sz="4200"/>
              <a:t>AUTONOMOUS SYSTEMS</a:t>
            </a:r>
            <a:br>
              <a:rPr lang="en-US" i="1">
                <a:latin typeface="Times New Roman"/>
                <a:ea typeface="Times New Roman"/>
                <a:cs typeface="Times New Roman"/>
                <a:sym typeface="Times New Roman"/>
              </a:rPr>
            </a:br>
            <a:endParaRPr/>
          </a:p>
        </p:txBody>
      </p:sp>
      <p:pic>
        <p:nvPicPr>
          <p:cNvPr id="117" name="Google Shape;117;p5"/>
          <p:cNvPicPr preferRelativeResize="0"/>
          <p:nvPr/>
        </p:nvPicPr>
        <p:blipFill rotWithShape="1">
          <a:blip r:embed="rId3">
            <a:alphaModFix/>
          </a:blip>
          <a:srcRect/>
          <a:stretch/>
        </p:blipFill>
        <p:spPr>
          <a:xfrm>
            <a:off x="381000" y="1295400"/>
            <a:ext cx="2432050" cy="2794000"/>
          </a:xfrm>
          <a:prstGeom prst="rect">
            <a:avLst/>
          </a:prstGeom>
          <a:noFill/>
          <a:ln>
            <a:noFill/>
          </a:ln>
        </p:spPr>
      </p:pic>
      <p:pic>
        <p:nvPicPr>
          <p:cNvPr id="118" name="Google Shape;118;p5"/>
          <p:cNvPicPr preferRelativeResize="0"/>
          <p:nvPr/>
        </p:nvPicPr>
        <p:blipFill rotWithShape="1">
          <a:blip r:embed="rId4">
            <a:alphaModFix/>
          </a:blip>
          <a:srcRect/>
          <a:stretch/>
        </p:blipFill>
        <p:spPr>
          <a:xfrm>
            <a:off x="2878138" y="2532063"/>
            <a:ext cx="2989262" cy="1582737"/>
          </a:xfrm>
          <a:prstGeom prst="rect">
            <a:avLst/>
          </a:prstGeom>
          <a:noFill/>
          <a:ln>
            <a:noFill/>
          </a:ln>
        </p:spPr>
      </p:pic>
      <p:pic>
        <p:nvPicPr>
          <p:cNvPr id="119" name="Google Shape;119;p5"/>
          <p:cNvPicPr preferRelativeResize="0"/>
          <p:nvPr/>
        </p:nvPicPr>
        <p:blipFill rotWithShape="1">
          <a:blip r:embed="rId5">
            <a:alphaModFix/>
          </a:blip>
          <a:srcRect/>
          <a:stretch/>
        </p:blipFill>
        <p:spPr>
          <a:xfrm>
            <a:off x="309563" y="4244975"/>
            <a:ext cx="5557837" cy="2079625"/>
          </a:xfrm>
          <a:prstGeom prst="rect">
            <a:avLst/>
          </a:prstGeom>
          <a:noFill/>
          <a:ln>
            <a:noFill/>
          </a:ln>
        </p:spPr>
      </p:pic>
      <p:pic>
        <p:nvPicPr>
          <p:cNvPr id="120" name="Google Shape;120;p5"/>
          <p:cNvPicPr preferRelativeResize="0"/>
          <p:nvPr/>
        </p:nvPicPr>
        <p:blipFill rotWithShape="1">
          <a:blip r:embed="rId6">
            <a:alphaModFix/>
          </a:blip>
          <a:srcRect/>
          <a:stretch/>
        </p:blipFill>
        <p:spPr>
          <a:xfrm>
            <a:off x="6038850" y="4724400"/>
            <a:ext cx="2495550" cy="1468437"/>
          </a:xfrm>
          <a:prstGeom prst="rect">
            <a:avLst/>
          </a:prstGeom>
          <a:noFill/>
          <a:ln>
            <a:noFill/>
          </a:ln>
        </p:spPr>
      </p:pic>
      <p:pic>
        <p:nvPicPr>
          <p:cNvPr id="121" name="Google Shape;121;p5"/>
          <p:cNvPicPr preferRelativeResize="0"/>
          <p:nvPr/>
        </p:nvPicPr>
        <p:blipFill rotWithShape="1">
          <a:blip r:embed="rId7">
            <a:alphaModFix/>
          </a:blip>
          <a:srcRect/>
          <a:stretch/>
        </p:blipFill>
        <p:spPr>
          <a:xfrm>
            <a:off x="2397125" y="2743200"/>
            <a:ext cx="803275" cy="182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fade">
                                      <p:cBhvr>
                                        <p:cTn id="19" dur="1000"/>
                                        <p:tgtEl>
                                          <p:spTgt spid="12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457200" y="320040"/>
            <a:ext cx="7239000" cy="11430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POPULAR ROUTING PROTOCOLS</a:t>
            </a:r>
            <a:endParaRPr/>
          </a:p>
        </p:txBody>
      </p:sp>
      <p:pic>
        <p:nvPicPr>
          <p:cNvPr id="127" name="Google Shape;127;p6"/>
          <p:cNvPicPr preferRelativeResize="0"/>
          <p:nvPr/>
        </p:nvPicPr>
        <p:blipFill rotWithShape="1">
          <a:blip r:embed="rId3">
            <a:alphaModFix/>
          </a:blip>
          <a:srcRect/>
          <a:stretch/>
        </p:blipFill>
        <p:spPr>
          <a:xfrm>
            <a:off x="685800" y="1600200"/>
            <a:ext cx="6934200" cy="426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457200" y="320045"/>
            <a:ext cx="7239000" cy="5643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DISTANCE-VECTOR ROUTING</a:t>
            </a:r>
            <a:endParaRPr/>
          </a:p>
        </p:txBody>
      </p:sp>
      <p:sp>
        <p:nvSpPr>
          <p:cNvPr id="133" name="Google Shape;133;p7"/>
          <p:cNvSpPr txBox="1">
            <a:spLocks noGrp="1"/>
          </p:cNvSpPr>
          <p:nvPr>
            <p:ph type="body" idx="1"/>
          </p:nvPr>
        </p:nvSpPr>
        <p:spPr>
          <a:xfrm>
            <a:off x="370125" y="1078751"/>
            <a:ext cx="8202300" cy="5316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52"/>
              <a:buChar char="●"/>
            </a:pPr>
            <a:r>
              <a:rPr lang="en-US" sz="2400"/>
              <a:t>The distance-vector (DV) routing uses the goal to find the best route.</a:t>
            </a:r>
            <a:endParaRPr/>
          </a:p>
          <a:p>
            <a:pPr marL="274320" lvl="0" indent="-274320" algn="l" rtl="0">
              <a:spcBef>
                <a:spcPts val="600"/>
              </a:spcBef>
              <a:spcAft>
                <a:spcPts val="0"/>
              </a:spcAft>
              <a:buSzPts val="1752"/>
              <a:buChar char="●"/>
            </a:pPr>
            <a:r>
              <a:rPr lang="en-US" sz="2400"/>
              <a:t>The first thing each node creates is its own least-cost tree with the rudimentary information it has about its immediate neighbors.</a:t>
            </a:r>
            <a:endParaRPr/>
          </a:p>
          <a:p>
            <a:pPr marL="274320" lvl="0" indent="-274320" algn="l" rtl="0">
              <a:spcBef>
                <a:spcPts val="600"/>
              </a:spcBef>
              <a:spcAft>
                <a:spcPts val="0"/>
              </a:spcAft>
              <a:buSzPts val="1752"/>
              <a:buChar char="●"/>
            </a:pPr>
            <a:r>
              <a:rPr lang="en-US" sz="2400"/>
              <a:t>The incomplete trees are exchanged between immediate neighbors to make the trees more and more complete and to represent the whole internet.</a:t>
            </a:r>
            <a:endParaRPr/>
          </a:p>
          <a:p>
            <a:pPr marL="274320" lvl="0" indent="-274320" algn="l" rtl="0">
              <a:spcBef>
                <a:spcPts val="600"/>
              </a:spcBef>
              <a:spcAft>
                <a:spcPts val="0"/>
              </a:spcAft>
              <a:buSzPts val="1752"/>
              <a:buChar char="●"/>
            </a:pPr>
            <a:r>
              <a:rPr lang="en-US" sz="2400"/>
              <a:t>router continuously tells all of its neighbors what it knows about the whole internet, </a:t>
            </a:r>
            <a:endParaRPr/>
          </a:p>
          <a:p>
            <a:pPr marL="274320" lvl="0" indent="-274320" algn="l" rtl="0">
              <a:spcBef>
                <a:spcPts val="600"/>
              </a:spcBef>
              <a:spcAft>
                <a:spcPts val="1200"/>
              </a:spcAft>
              <a:buSzPts val="1752"/>
              <a:buNone/>
            </a:pPr>
            <a:r>
              <a:rPr lang="en-US" sz="2400"/>
              <a:t>   (although the knowledge can be incomplete).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457200" y="320046"/>
            <a:ext cx="7239000" cy="6324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BELLMAN-FORD EQUATION</a:t>
            </a:r>
            <a:endParaRPr/>
          </a:p>
        </p:txBody>
      </p:sp>
      <p:sp>
        <p:nvSpPr>
          <p:cNvPr id="139" name="Google Shape;139;p8"/>
          <p:cNvSpPr txBox="1">
            <a:spLocks noGrp="1"/>
          </p:cNvSpPr>
          <p:nvPr>
            <p:ph type="body" idx="1"/>
          </p:nvPr>
        </p:nvSpPr>
        <p:spPr>
          <a:xfrm>
            <a:off x="457200" y="1102175"/>
            <a:ext cx="8128800" cy="5456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460"/>
              <a:buChar char="●"/>
            </a:pPr>
            <a:r>
              <a:rPr lang="en-US" sz="2000"/>
              <a:t>Bellman-Ford equation is used to find the least cost (shortest distance) between a source node x and a destination node y through some intermediary nodes (a, b, c, . . .) when the </a:t>
            </a:r>
            <a:r>
              <a:rPr lang="en-US" sz="2000">
                <a:solidFill>
                  <a:srgbClr val="002060"/>
                </a:solidFill>
              </a:rPr>
              <a:t>costs between the source and the intermediary nodes </a:t>
            </a:r>
            <a:r>
              <a:rPr lang="en-US" sz="2000"/>
              <a:t>and the </a:t>
            </a:r>
            <a:r>
              <a:rPr lang="en-US" sz="2000">
                <a:solidFill>
                  <a:srgbClr val="002060"/>
                </a:solidFill>
              </a:rPr>
              <a:t>least costs between the intermediary nodes and the destination </a:t>
            </a:r>
            <a:r>
              <a:rPr lang="en-US" sz="2000"/>
              <a:t>are given.</a:t>
            </a:r>
            <a:endParaRPr/>
          </a:p>
          <a:p>
            <a:pPr marL="274320" lvl="0" indent="-181610" algn="l" rtl="0">
              <a:spcBef>
                <a:spcPts val="600"/>
              </a:spcBef>
              <a:spcAft>
                <a:spcPts val="0"/>
              </a:spcAft>
              <a:buSzPts val="1460"/>
              <a:buNone/>
            </a:pPr>
            <a:endParaRPr sz="2000"/>
          </a:p>
          <a:p>
            <a:pPr marL="274320" lvl="0" indent="-274320" algn="l" rtl="0">
              <a:spcBef>
                <a:spcPts val="600"/>
              </a:spcBef>
              <a:spcAft>
                <a:spcPts val="1200"/>
              </a:spcAft>
              <a:buSzPts val="1460"/>
              <a:buChar char="●"/>
            </a:pPr>
            <a:r>
              <a:rPr lang="en-US" sz="2000"/>
              <a:t>Equation</a:t>
            </a:r>
            <a:endParaRPr sz="2000"/>
          </a:p>
        </p:txBody>
      </p:sp>
      <p:pic>
        <p:nvPicPr>
          <p:cNvPr id="140" name="Google Shape;140;p8" descr="capture1.bmp"/>
          <p:cNvPicPr preferRelativeResize="0"/>
          <p:nvPr/>
        </p:nvPicPr>
        <p:blipFill rotWithShape="1">
          <a:blip r:embed="rId3">
            <a:alphaModFix/>
          </a:blip>
          <a:srcRect/>
          <a:stretch/>
        </p:blipFill>
        <p:spPr>
          <a:xfrm>
            <a:off x="800100" y="4566550"/>
            <a:ext cx="7543800" cy="2076450"/>
          </a:xfrm>
          <a:prstGeom prst="rect">
            <a:avLst/>
          </a:prstGeom>
          <a:noFill/>
          <a:ln>
            <a:noFill/>
          </a:ln>
        </p:spPr>
      </p:pic>
      <p:pic>
        <p:nvPicPr>
          <p:cNvPr id="141" name="Google Shape;141;p8" descr="capture2.bmp"/>
          <p:cNvPicPr preferRelativeResize="0"/>
          <p:nvPr/>
        </p:nvPicPr>
        <p:blipFill rotWithShape="1">
          <a:blip r:embed="rId4">
            <a:alphaModFix/>
          </a:blip>
          <a:srcRect/>
          <a:stretch/>
        </p:blipFill>
        <p:spPr>
          <a:xfrm>
            <a:off x="1447800" y="3876675"/>
            <a:ext cx="6591300" cy="31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title"/>
          </p:nvPr>
        </p:nvSpPr>
        <p:spPr>
          <a:xfrm>
            <a:off x="457200" y="320046"/>
            <a:ext cx="7239000" cy="645900"/>
          </a:xfrm>
          <a:prstGeom prst="rect">
            <a:avLst/>
          </a:prstGeom>
          <a:noFill/>
          <a:ln>
            <a:noFill/>
          </a:ln>
        </p:spPr>
        <p:txBody>
          <a:bodyPr spcFirstLastPara="1" wrap="square" lIns="45700" tIns="0" rIns="45700" bIns="0" anchor="b" anchorCtr="0">
            <a:normAutofit/>
          </a:bodyPr>
          <a:lstStyle/>
          <a:p>
            <a:pPr marL="0" lvl="0" indent="0" algn="l" rtl="1">
              <a:spcBef>
                <a:spcPts val="0"/>
              </a:spcBef>
              <a:spcAft>
                <a:spcPts val="0"/>
              </a:spcAft>
              <a:buClr>
                <a:srgbClr val="FEF7F0"/>
              </a:buClr>
              <a:buSzPts val="3800"/>
              <a:buFont typeface="Trebuchet MS"/>
              <a:buNone/>
            </a:pPr>
            <a:r>
              <a:rPr lang="en-US"/>
              <a:t>DISTANCE VECTORS</a:t>
            </a:r>
            <a:endParaRPr/>
          </a:p>
        </p:txBody>
      </p:sp>
      <p:sp>
        <p:nvSpPr>
          <p:cNvPr id="147" name="Google Shape;147;p9"/>
          <p:cNvSpPr txBox="1">
            <a:spLocks noGrp="1"/>
          </p:cNvSpPr>
          <p:nvPr>
            <p:ph type="body" idx="1"/>
          </p:nvPr>
        </p:nvSpPr>
        <p:spPr>
          <a:xfrm>
            <a:off x="383700" y="1143000"/>
            <a:ext cx="8515500" cy="52797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52"/>
              <a:buChar char="●"/>
            </a:pPr>
            <a:r>
              <a:rPr lang="en-US" sz="2400"/>
              <a:t>A least-cost tree is a combination of least-cost paths from the root of the tree to all destinations.</a:t>
            </a:r>
            <a:endParaRPr/>
          </a:p>
          <a:p>
            <a:pPr marL="274320" lvl="0" indent="-274320" algn="l" rtl="0">
              <a:spcBef>
                <a:spcPts val="600"/>
              </a:spcBef>
              <a:spcAft>
                <a:spcPts val="0"/>
              </a:spcAft>
              <a:buSzPts val="1752"/>
              <a:buChar char="●"/>
            </a:pPr>
            <a:r>
              <a:rPr lang="en-US" sz="2400"/>
              <a:t>These paths are graphically glued together to form the tree.</a:t>
            </a:r>
            <a:endParaRPr/>
          </a:p>
          <a:p>
            <a:pPr marL="274320" lvl="0" indent="-274320" algn="l" rtl="0">
              <a:spcBef>
                <a:spcPts val="600"/>
              </a:spcBef>
              <a:spcAft>
                <a:spcPts val="0"/>
              </a:spcAft>
              <a:buSzPts val="1752"/>
              <a:buChar char="●"/>
            </a:pPr>
            <a:r>
              <a:rPr lang="en-US" sz="2400"/>
              <a:t>Distance-vector routing unglues these paths and creates a </a:t>
            </a:r>
            <a:r>
              <a:rPr lang="en-US" sz="2400" i="1"/>
              <a:t>distance vector, a one-dimensional array to </a:t>
            </a:r>
            <a:r>
              <a:rPr lang="en-US" sz="2400"/>
              <a:t>represent the tree.</a:t>
            </a:r>
            <a:endParaRPr/>
          </a:p>
          <a:p>
            <a:pPr marL="274320" lvl="0" indent="-163068" algn="l" rtl="0">
              <a:spcBef>
                <a:spcPts val="600"/>
              </a:spcBef>
              <a:spcAft>
                <a:spcPts val="1200"/>
              </a:spcAft>
              <a:buSzPts val="1752"/>
              <a:buNone/>
            </a:pPr>
            <a:endParaRPr sz="2400"/>
          </a:p>
        </p:txBody>
      </p:sp>
      <p:pic>
        <p:nvPicPr>
          <p:cNvPr id="148" name="Google Shape;148;p9" descr="capture3.bmp"/>
          <p:cNvPicPr preferRelativeResize="0"/>
          <p:nvPr/>
        </p:nvPicPr>
        <p:blipFill rotWithShape="1">
          <a:blip r:embed="rId3">
            <a:alphaModFix/>
          </a:blip>
          <a:srcRect/>
          <a:stretch/>
        </p:blipFill>
        <p:spPr>
          <a:xfrm>
            <a:off x="941625" y="3899825"/>
            <a:ext cx="7105650" cy="23241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1796</Words>
  <Application>Microsoft Office PowerPoint</Application>
  <PresentationFormat>On-screen Show (4:3)</PresentationFormat>
  <Paragraphs>146</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Raleway</vt:lpstr>
      <vt:lpstr>Lato</vt:lpstr>
      <vt:lpstr>Times</vt:lpstr>
      <vt:lpstr>Times New Roman</vt:lpstr>
      <vt:lpstr>Arial</vt:lpstr>
      <vt:lpstr>Trebuchet MS</vt:lpstr>
      <vt:lpstr>Arimo</vt:lpstr>
      <vt:lpstr>Streamline</vt:lpstr>
      <vt:lpstr>CH-20  INTRO TO  NETWORK LAYER</vt:lpstr>
      <vt:lpstr>CONTENT</vt:lpstr>
      <vt:lpstr>INTRODUCTION</vt:lpstr>
      <vt:lpstr>       INTER AND INTRA-DOMAIN ROUTING </vt:lpstr>
      <vt:lpstr>AUTONOMOUS SYSTEMS </vt:lpstr>
      <vt:lpstr>POPULAR ROUTING PROTOCOLS</vt:lpstr>
      <vt:lpstr>DISTANCE-VECTOR ROUTING</vt:lpstr>
      <vt:lpstr>BELLMAN-FORD EQUATION</vt:lpstr>
      <vt:lpstr>DISTANCE VECTORS</vt:lpstr>
      <vt:lpstr>DISTANCE VECTORS</vt:lpstr>
      <vt:lpstr>HOW EACH NODE IN AN INTERNET ORIGINALLY CREATES THE CORRESPONDING VECTOR ? </vt:lpstr>
      <vt:lpstr>HOW EACH NODE IN AN INTERNET ORIGINALLY CREATES THE CORRESPONDING VECTOR ? </vt:lpstr>
      <vt:lpstr>DISTANCE-VECTOR ROUTING ALGORITHM</vt:lpstr>
      <vt:lpstr>COUNT TO INFINITY</vt:lpstr>
      <vt:lpstr>COUNT TO INFINITY</vt:lpstr>
      <vt:lpstr>SPLIT HORIZON</vt:lpstr>
      <vt:lpstr>POISON REVERSE </vt:lpstr>
      <vt:lpstr>LINK-STATE ROUTING</vt:lpstr>
      <vt:lpstr>LINK STATE ROUTING</vt:lpstr>
      <vt:lpstr>LINK STATE KNOWLEDGE</vt:lpstr>
      <vt:lpstr>PowerPoint Presentation</vt:lpstr>
      <vt:lpstr>PowerPoint Presentation</vt:lpstr>
      <vt:lpstr>PowerPoint Presentation</vt:lpstr>
      <vt:lpstr>PowerPoint Presentation</vt:lpstr>
      <vt:lpstr>FORMATION OF LEAST-COST TREES</vt:lpstr>
      <vt:lpstr>DIJKSTRA’S ALGORITHM</vt:lpstr>
      <vt:lpstr>FORMATION OF LEAST-COST TREES</vt:lpstr>
      <vt:lpstr>CALCULATION OF ROUTING TABLE</vt:lpstr>
      <vt:lpstr>PATH-VECTOR ROUTING</vt:lpstr>
      <vt:lpstr>PATH-VECTOR ROUTING</vt:lpstr>
      <vt:lpstr>SPANNING TREES</vt:lpstr>
      <vt:lpstr>SPANNING TREES IN PATH-VECTOR ROUTING</vt:lpstr>
      <vt:lpstr>CREATION OF SPANNING TREES</vt:lpstr>
      <vt:lpstr>CREATION OF SPANNING TREES</vt:lpstr>
      <vt:lpstr>UPDATING PATH VECTORS</vt:lpstr>
      <vt:lpstr>PATH-VECTOR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CH-20  INTRO TO  NETWORK LAYER</dc:title>
  <dc:creator>Abu Sayed</dc:creator>
  <cp:lastModifiedBy>Gopal Sonune</cp:lastModifiedBy>
  <cp:revision>1</cp:revision>
  <dcterms:created xsi:type="dcterms:W3CDTF">2006-08-16T00:00:00Z</dcterms:created>
  <dcterms:modified xsi:type="dcterms:W3CDTF">2023-11-02T09:15:18Z</dcterms:modified>
</cp:coreProperties>
</file>