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685" r:id="rId2"/>
    <p:sldId id="737" r:id="rId3"/>
    <p:sldId id="738" r:id="rId4"/>
    <p:sldId id="739" r:id="rId5"/>
    <p:sldId id="740" r:id="rId6"/>
    <p:sldId id="749" r:id="rId7"/>
    <p:sldId id="741" r:id="rId8"/>
    <p:sldId id="742" r:id="rId9"/>
    <p:sldId id="743" r:id="rId10"/>
    <p:sldId id="744" r:id="rId11"/>
    <p:sldId id="745" r:id="rId12"/>
    <p:sldId id="746" r:id="rId13"/>
    <p:sldId id="747" r:id="rId14"/>
    <p:sldId id="748" r:id="rId15"/>
    <p:sldId id="650" r:id="rId16"/>
    <p:sldId id="651" r:id="rId17"/>
    <p:sldId id="652" r:id="rId18"/>
    <p:sldId id="653" r:id="rId19"/>
    <p:sldId id="654" r:id="rId20"/>
    <p:sldId id="750"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60093"/>
    <a:srgbClr val="008000"/>
    <a:srgbClr val="33CC33"/>
    <a:srgbClr val="333399"/>
    <a:srgbClr val="FF0066"/>
    <a:srgbClr val="00FFFF"/>
    <a:srgbClr val="00FF00"/>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1627" autoAdjust="0"/>
  </p:normalViewPr>
  <p:slideViewPr>
    <p:cSldViewPr>
      <p:cViewPr varScale="1">
        <p:scale>
          <a:sx n="51" d="100"/>
          <a:sy n="51" d="100"/>
        </p:scale>
        <p:origin x="1688" y="5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846"/>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8/21/2024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8/21/2024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B533E-300C-4BE3-81B9-36747ECF45F0}" type="slidenum">
              <a:rPr lang="en-US"/>
              <a:pPr/>
              <a:t>17</a:t>
            </a:fld>
            <a:endParaRPr lang="en-US"/>
          </a:p>
        </p:txBody>
      </p:sp>
      <p:sp>
        <p:nvSpPr>
          <p:cNvPr id="1167362"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1167363" name="Rectangle 3"/>
          <p:cNvSpPr>
            <a:spLocks noGrp="1" noChangeArrowheads="1"/>
          </p:cNvSpPr>
          <p:nvPr>
            <p:ph type="body" idx="1"/>
          </p:nvPr>
        </p:nvSpPr>
        <p:spPr bwMode="auto">
          <a:xfrm>
            <a:off x="975361" y="4560570"/>
            <a:ext cx="5364480" cy="4320540"/>
          </a:xfrm>
          <a:prstGeom prst="rect">
            <a:avLst/>
          </a:prstGeom>
          <a:solidFill>
            <a:srgbClr val="FFFFFF"/>
          </a:solidFill>
          <a:ln>
            <a:solidFill>
              <a:srgbClr val="000000"/>
            </a:solidFill>
            <a:miter lim="800000"/>
            <a:headEnd/>
            <a:tailEnd/>
          </a:ln>
        </p:spPr>
        <p:txBody>
          <a:bodyPr lIns="95067" tIns="47534" rIns="95067" bIns="4753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B29B927-8C4F-467D-912C-1949F6F9A1CA}" type="datetime1">
              <a:rPr lang="en-US" smtClean="0"/>
              <a:t>8/21/2024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5E0729-FDCB-41E8-B8B0-7CE50D6B4DE4}" type="datetime1">
              <a:rPr lang="en-US" smtClean="0"/>
              <a:t>8/21/2024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CA5CFD-35B8-4515-BD75-DEC826BAF9D8}" type="datetime1">
              <a:rPr lang="en-US" smtClean="0"/>
              <a:t>8/21/2024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3029147F-3177-4E18-B6BD-11D9B9D48A0C}" type="datetime1">
              <a:rPr lang="en-US" smtClean="0"/>
              <a:t>8/21/2024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72A48D32-0817-400A-A3D2-E9C218BA752B}" type="datetime1">
              <a:rPr lang="en-US" smtClean="0"/>
              <a:t>8/21/2024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E5BF7B2-27C2-46BE-BD36-5778A9C91D22}" type="datetime1">
              <a:rPr lang="en-US" smtClean="0"/>
              <a:t>8/21/2024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E205FD37-23CB-46CA-8B19-A7FBC440F680}" type="datetime1">
              <a:rPr lang="en-US" smtClean="0"/>
              <a:t>8/21/2024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22236-F27C-4BFF-B500-E452A44529A4}" type="datetime1">
              <a:rPr lang="en-US" smtClean="0"/>
              <a:t>8/21/2024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8ED3085-B614-45D6-BB93-E7CCC8575A5B}" type="datetime1">
              <a:rPr lang="en-US" smtClean="0"/>
              <a:t>8/21/2024</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CCEDF5D-9683-4482-A37F-578C6812F5A8}" type="datetime1">
              <a:rPr lang="en-US" smtClean="0"/>
              <a:t>8/21/2024</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42E1B-3A0A-4F2A-AE30-AD06D445496D}" type="datetime1">
              <a:rPr lang="en-US" smtClean="0"/>
              <a:t>8/21/2024</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80FE75-529B-47ED-8384-72CD0D082539}" type="datetime1">
              <a:rPr lang="en-US" smtClean="0"/>
              <a:t>8/21/2024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03C437C-F860-4AC8-B87C-F7B861EF3680}" type="datetime1">
              <a:rPr lang="en-US" smtClean="0"/>
              <a:t>8/21/2024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88599966-CBF6-4BF6-BB26-8CF2B4EDD768}" type="datetime1">
              <a:rPr lang="en-US" smtClean="0"/>
              <a:t>8/21/2024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Graph Analytics</a:t>
            </a:r>
            <a:br>
              <a:rPr lang="en-US" sz="5400" dirty="0"/>
            </a:br>
            <a:r>
              <a:rPr lang="en-US" sz="2000" dirty="0"/>
              <a:t>Kaustubh Kulkarni</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Adopted from: Mining of Massive Datasets</a:t>
            </a:r>
          </a:p>
          <a:p>
            <a:r>
              <a:rPr lang="en-US" sz="2400" dirty="0"/>
              <a:t>Jure Leskovec, Anand Rajaraman,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5793651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E6E3-F0EC-02FF-37CF-13A8FB00BC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C79A2D-A0C4-87F2-4CB7-2B47308FE14E}"/>
              </a:ext>
            </a:extLst>
          </p:cNvPr>
          <p:cNvSpPr>
            <a:spLocks noGrp="1"/>
          </p:cNvSpPr>
          <p:nvPr>
            <p:ph idx="1"/>
          </p:nvPr>
        </p:nvSpPr>
        <p:spPr/>
        <p:txBody>
          <a:bodyPr/>
          <a:lstStyle/>
          <a:p>
            <a:r>
              <a:rPr lang="en-US" dirty="0"/>
              <a:t>The cases where X is C, E, or G are essentially the same.</a:t>
            </a:r>
          </a:p>
          <a:p>
            <a:r>
              <a:rPr lang="en-US" dirty="0"/>
              <a:t>In each case, X has only two neighbors, and the edge between the neighbors exists.</a:t>
            </a:r>
          </a:p>
          <a:p>
            <a:r>
              <a:rPr lang="en-US" dirty="0"/>
              <a:t>Thus, we have seen four positive examples and zero negative examples so far.</a:t>
            </a:r>
            <a:endParaRPr lang="en-IN" dirty="0"/>
          </a:p>
        </p:txBody>
      </p:sp>
      <p:sp>
        <p:nvSpPr>
          <p:cNvPr id="4" name="Footer Placeholder 3">
            <a:extLst>
              <a:ext uri="{FF2B5EF4-FFF2-40B4-BE49-F238E27FC236}">
                <a16:creationId xmlns:a16="http://schemas.microsoft.com/office/drawing/2014/main" id="{B25D8B47-8256-1FCA-F11E-9E486C2CF240}"/>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1EBDCE76-2BCA-1AFD-8A54-C66AF5C7A2F4}"/>
              </a:ext>
            </a:extLst>
          </p:cNvPr>
          <p:cNvSpPr>
            <a:spLocks noGrp="1"/>
          </p:cNvSpPr>
          <p:nvPr>
            <p:ph type="sldNum" sz="quarter" idx="12"/>
          </p:nvPr>
        </p:nvSpPr>
        <p:spPr/>
        <p:txBody>
          <a:bodyPr/>
          <a:lstStyle/>
          <a:p>
            <a:fld id="{19B12225-5612-419B-A8D5-4B8EEE4C217E}" type="slidenum">
              <a:rPr lang="en-US" smtClean="0"/>
              <a:pPr/>
              <a:t>10</a:t>
            </a:fld>
            <a:endParaRPr lang="en-US"/>
          </a:p>
        </p:txBody>
      </p:sp>
      <p:pic>
        <p:nvPicPr>
          <p:cNvPr id="6" name="Picture 5">
            <a:extLst>
              <a:ext uri="{FF2B5EF4-FFF2-40B4-BE49-F238E27FC236}">
                <a16:creationId xmlns:a16="http://schemas.microsoft.com/office/drawing/2014/main" id="{705AFBBA-9EFE-8E9A-D85B-DFE6B5B4E835}"/>
              </a:ext>
            </a:extLst>
          </p:cNvPr>
          <p:cNvPicPr>
            <a:picLocks noChangeAspect="1"/>
          </p:cNvPicPr>
          <p:nvPr/>
        </p:nvPicPr>
        <p:blipFill>
          <a:blip r:embed="rId2"/>
          <a:stretch>
            <a:fillRect/>
          </a:stretch>
        </p:blipFill>
        <p:spPr>
          <a:xfrm>
            <a:off x="3581400" y="4856088"/>
            <a:ext cx="4701105" cy="1864752"/>
          </a:xfrm>
          <a:prstGeom prst="rect">
            <a:avLst/>
          </a:prstGeom>
        </p:spPr>
      </p:pic>
    </p:spTree>
    <p:extLst>
      <p:ext uri="{BB962C8B-B14F-4D97-AF65-F5344CB8AC3E}">
        <p14:creationId xmlns:p14="http://schemas.microsoft.com/office/powerpoint/2010/main" val="390379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D13-083B-F6A4-9CDA-FBDED496D3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5D782A-5DBE-4533-CEEB-88F15E8350D3}"/>
              </a:ext>
            </a:extLst>
          </p:cNvPr>
          <p:cNvSpPr>
            <a:spLocks noGrp="1"/>
          </p:cNvSpPr>
          <p:nvPr>
            <p:ph idx="1"/>
          </p:nvPr>
        </p:nvSpPr>
        <p:spPr/>
        <p:txBody>
          <a:bodyPr/>
          <a:lstStyle/>
          <a:p>
            <a:r>
              <a:rPr lang="en-US" dirty="0"/>
              <a:t>Now, consider X = F. </a:t>
            </a:r>
          </a:p>
          <a:p>
            <a:r>
              <a:rPr lang="en-US" dirty="0"/>
              <a:t>F has three neighbors, D, E, and G.</a:t>
            </a:r>
          </a:p>
          <a:p>
            <a:r>
              <a:rPr lang="en-US" dirty="0"/>
              <a:t>There are edges between two of the three pairs of neighbors, but no edge between G and E.</a:t>
            </a:r>
          </a:p>
          <a:p>
            <a:r>
              <a:rPr lang="en-US" dirty="0"/>
              <a:t>Thus, we see two more positive examples and we see our first negative example.</a:t>
            </a:r>
            <a:endParaRPr lang="en-IN" dirty="0"/>
          </a:p>
        </p:txBody>
      </p:sp>
      <p:sp>
        <p:nvSpPr>
          <p:cNvPr id="4" name="Footer Placeholder 3">
            <a:extLst>
              <a:ext uri="{FF2B5EF4-FFF2-40B4-BE49-F238E27FC236}">
                <a16:creationId xmlns:a16="http://schemas.microsoft.com/office/drawing/2014/main" id="{B2AB07BB-8DF7-888D-7FCA-E3F24C7423E9}"/>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A1FA60E0-7AA3-CBCD-DA70-DC5A1F8390E9}"/>
              </a:ext>
            </a:extLst>
          </p:cNvPr>
          <p:cNvSpPr>
            <a:spLocks noGrp="1"/>
          </p:cNvSpPr>
          <p:nvPr>
            <p:ph type="sldNum" sz="quarter" idx="12"/>
          </p:nvPr>
        </p:nvSpPr>
        <p:spPr/>
        <p:txBody>
          <a:bodyPr/>
          <a:lstStyle/>
          <a:p>
            <a:fld id="{19B12225-5612-419B-A8D5-4B8EEE4C217E}" type="slidenum">
              <a:rPr lang="en-US" smtClean="0"/>
              <a:pPr/>
              <a:t>11</a:t>
            </a:fld>
            <a:endParaRPr lang="en-US"/>
          </a:p>
        </p:txBody>
      </p:sp>
      <p:pic>
        <p:nvPicPr>
          <p:cNvPr id="6" name="Picture 5">
            <a:extLst>
              <a:ext uri="{FF2B5EF4-FFF2-40B4-BE49-F238E27FC236}">
                <a16:creationId xmlns:a16="http://schemas.microsoft.com/office/drawing/2014/main" id="{55CCA78D-1454-1F4D-EC1B-3CE1B598AFBD}"/>
              </a:ext>
            </a:extLst>
          </p:cNvPr>
          <p:cNvPicPr>
            <a:picLocks noChangeAspect="1"/>
          </p:cNvPicPr>
          <p:nvPr/>
        </p:nvPicPr>
        <p:blipFill>
          <a:blip r:embed="rId2"/>
          <a:stretch>
            <a:fillRect/>
          </a:stretch>
        </p:blipFill>
        <p:spPr>
          <a:xfrm>
            <a:off x="3581400" y="4856088"/>
            <a:ext cx="4701105" cy="1864752"/>
          </a:xfrm>
          <a:prstGeom prst="rect">
            <a:avLst/>
          </a:prstGeom>
        </p:spPr>
      </p:pic>
    </p:spTree>
    <p:extLst>
      <p:ext uri="{BB962C8B-B14F-4D97-AF65-F5344CB8AC3E}">
        <p14:creationId xmlns:p14="http://schemas.microsoft.com/office/powerpoint/2010/main" val="326991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731B-9950-6BF7-C5EE-FC28DF9360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9D62BB-EDCA-710D-ACD7-87F8B5C9226F}"/>
              </a:ext>
            </a:extLst>
          </p:cNvPr>
          <p:cNvSpPr>
            <a:spLocks noGrp="1"/>
          </p:cNvSpPr>
          <p:nvPr>
            <p:ph idx="1"/>
          </p:nvPr>
        </p:nvSpPr>
        <p:spPr/>
        <p:txBody>
          <a:bodyPr>
            <a:normAutofit/>
          </a:bodyPr>
          <a:lstStyle/>
          <a:p>
            <a:r>
              <a:rPr lang="en-US" dirty="0"/>
              <a:t>If X = B, there are again three neighbors, A,C,D.</a:t>
            </a:r>
          </a:p>
          <a:p>
            <a:r>
              <a:rPr lang="en-US" dirty="0"/>
              <a:t>But only one pair of neighbors, A and C, has an edge.</a:t>
            </a:r>
          </a:p>
          <a:p>
            <a:r>
              <a:rPr lang="en-US" dirty="0"/>
              <a:t> Thus, we have two more negative examples, and one positive example.</a:t>
            </a:r>
          </a:p>
        </p:txBody>
      </p:sp>
      <p:sp>
        <p:nvSpPr>
          <p:cNvPr id="4" name="Footer Placeholder 3">
            <a:extLst>
              <a:ext uri="{FF2B5EF4-FFF2-40B4-BE49-F238E27FC236}">
                <a16:creationId xmlns:a16="http://schemas.microsoft.com/office/drawing/2014/main" id="{EB7EEF90-28E7-FBA5-1844-5064E4482DFA}"/>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57344C07-9E91-81F0-6A4E-84ED1D7FFE37}"/>
              </a:ext>
            </a:extLst>
          </p:cNvPr>
          <p:cNvSpPr>
            <a:spLocks noGrp="1"/>
          </p:cNvSpPr>
          <p:nvPr>
            <p:ph type="sldNum" sz="quarter" idx="12"/>
          </p:nvPr>
        </p:nvSpPr>
        <p:spPr/>
        <p:txBody>
          <a:bodyPr/>
          <a:lstStyle/>
          <a:p>
            <a:fld id="{19B12225-5612-419B-A8D5-4B8EEE4C217E}" type="slidenum">
              <a:rPr lang="en-US" smtClean="0"/>
              <a:pPr/>
              <a:t>12</a:t>
            </a:fld>
            <a:endParaRPr lang="en-US"/>
          </a:p>
        </p:txBody>
      </p:sp>
      <p:pic>
        <p:nvPicPr>
          <p:cNvPr id="6" name="Picture 5">
            <a:extLst>
              <a:ext uri="{FF2B5EF4-FFF2-40B4-BE49-F238E27FC236}">
                <a16:creationId xmlns:a16="http://schemas.microsoft.com/office/drawing/2014/main" id="{F26979E9-88DE-E2DA-C111-153284D158E3}"/>
              </a:ext>
            </a:extLst>
          </p:cNvPr>
          <p:cNvPicPr>
            <a:picLocks noChangeAspect="1"/>
          </p:cNvPicPr>
          <p:nvPr/>
        </p:nvPicPr>
        <p:blipFill>
          <a:blip r:embed="rId2"/>
          <a:stretch>
            <a:fillRect/>
          </a:stretch>
        </p:blipFill>
        <p:spPr>
          <a:xfrm>
            <a:off x="3581400" y="4856088"/>
            <a:ext cx="4701105" cy="1864752"/>
          </a:xfrm>
          <a:prstGeom prst="rect">
            <a:avLst/>
          </a:prstGeom>
        </p:spPr>
      </p:pic>
    </p:spTree>
    <p:extLst>
      <p:ext uri="{BB962C8B-B14F-4D97-AF65-F5344CB8AC3E}">
        <p14:creationId xmlns:p14="http://schemas.microsoft.com/office/powerpoint/2010/main" val="45640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C2DD-1E34-7F8C-2366-2D79B92F1A0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8413130-1AE6-B320-B727-69C353D52097}"/>
              </a:ext>
            </a:extLst>
          </p:cNvPr>
          <p:cNvSpPr>
            <a:spLocks noGrp="1"/>
          </p:cNvSpPr>
          <p:nvPr>
            <p:ph idx="1"/>
          </p:nvPr>
        </p:nvSpPr>
        <p:spPr/>
        <p:txBody>
          <a:bodyPr/>
          <a:lstStyle/>
          <a:p>
            <a:r>
              <a:rPr lang="en-US" dirty="0"/>
              <a:t>Finally, when X = D, there are four neighbors.</a:t>
            </a:r>
          </a:p>
          <a:p>
            <a:r>
              <a:rPr lang="en-US" dirty="0"/>
              <a:t>Of the six pairs of neighbors, only two have edges between them.</a:t>
            </a:r>
          </a:p>
          <a:p>
            <a:r>
              <a:rPr lang="en-IN" dirty="0"/>
              <a:t>Negative += 4, Positive += 2</a:t>
            </a:r>
          </a:p>
        </p:txBody>
      </p:sp>
      <p:sp>
        <p:nvSpPr>
          <p:cNvPr id="4" name="Footer Placeholder 3">
            <a:extLst>
              <a:ext uri="{FF2B5EF4-FFF2-40B4-BE49-F238E27FC236}">
                <a16:creationId xmlns:a16="http://schemas.microsoft.com/office/drawing/2014/main" id="{02F2E00E-4E62-4039-96C8-465E50162C0A}"/>
              </a:ext>
            </a:extLst>
          </p:cNvPr>
          <p:cNvSpPr>
            <a:spLocks noGrp="1"/>
          </p:cNvSpPr>
          <p:nvPr>
            <p:ph type="ftr" sz="quarter" idx="11"/>
          </p:nvPr>
        </p:nvSpPr>
        <p:spPr/>
        <p:txBody>
          <a:bodyPr/>
          <a:lstStyle/>
          <a:p>
            <a:r>
              <a:rPr lang="en-US" dirty="0"/>
              <a:t>J. </a:t>
            </a:r>
            <a:r>
              <a:rPr lang="en-US" dirty="0" err="1"/>
              <a:t>Leskovec</a:t>
            </a:r>
            <a:r>
              <a:rPr lang="en-US" dirty="0"/>
              <a:t>, A. Rajaraman, J. Ullman: Mining of Massive Datasets, http://www.mmds.org</a:t>
            </a:r>
          </a:p>
        </p:txBody>
      </p:sp>
      <p:sp>
        <p:nvSpPr>
          <p:cNvPr id="5" name="Slide Number Placeholder 4">
            <a:extLst>
              <a:ext uri="{FF2B5EF4-FFF2-40B4-BE49-F238E27FC236}">
                <a16:creationId xmlns:a16="http://schemas.microsoft.com/office/drawing/2014/main" id="{29D784B5-7B85-640D-D2DA-4BAC59EABB06}"/>
              </a:ext>
            </a:extLst>
          </p:cNvPr>
          <p:cNvSpPr>
            <a:spLocks noGrp="1"/>
          </p:cNvSpPr>
          <p:nvPr>
            <p:ph type="sldNum" sz="quarter" idx="12"/>
          </p:nvPr>
        </p:nvSpPr>
        <p:spPr/>
        <p:txBody>
          <a:bodyPr/>
          <a:lstStyle/>
          <a:p>
            <a:fld id="{19B12225-5612-419B-A8D5-4B8EEE4C217E}" type="slidenum">
              <a:rPr lang="en-US" smtClean="0"/>
              <a:pPr/>
              <a:t>13</a:t>
            </a:fld>
            <a:endParaRPr lang="en-US"/>
          </a:p>
        </p:txBody>
      </p:sp>
      <p:pic>
        <p:nvPicPr>
          <p:cNvPr id="6" name="Picture 5">
            <a:extLst>
              <a:ext uri="{FF2B5EF4-FFF2-40B4-BE49-F238E27FC236}">
                <a16:creationId xmlns:a16="http://schemas.microsoft.com/office/drawing/2014/main" id="{D045D919-F77D-7589-631D-681161EB55B6}"/>
              </a:ext>
            </a:extLst>
          </p:cNvPr>
          <p:cNvPicPr>
            <a:picLocks noChangeAspect="1"/>
          </p:cNvPicPr>
          <p:nvPr/>
        </p:nvPicPr>
        <p:blipFill>
          <a:blip r:embed="rId2"/>
          <a:stretch>
            <a:fillRect/>
          </a:stretch>
        </p:blipFill>
        <p:spPr>
          <a:xfrm>
            <a:off x="3581400" y="4856088"/>
            <a:ext cx="4701105" cy="1864752"/>
          </a:xfrm>
          <a:prstGeom prst="rect">
            <a:avLst/>
          </a:prstGeom>
        </p:spPr>
      </p:pic>
    </p:spTree>
    <p:extLst>
      <p:ext uri="{BB962C8B-B14F-4D97-AF65-F5344CB8AC3E}">
        <p14:creationId xmlns:p14="http://schemas.microsoft.com/office/powerpoint/2010/main" val="317298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C8FE-1892-4616-42FC-F1EB1D0938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E1B631-EEFA-24A5-0DF0-0F95C58EDB3C}"/>
              </a:ext>
            </a:extLst>
          </p:cNvPr>
          <p:cNvSpPr>
            <a:spLocks noGrp="1"/>
          </p:cNvSpPr>
          <p:nvPr>
            <p:ph idx="1"/>
          </p:nvPr>
        </p:nvSpPr>
        <p:spPr/>
        <p:txBody>
          <a:bodyPr/>
          <a:lstStyle/>
          <a:p>
            <a:r>
              <a:rPr lang="en-US" dirty="0"/>
              <a:t>Thus, the total number of positive examples is nine and the total number of negative examples is seven.</a:t>
            </a:r>
          </a:p>
          <a:p>
            <a:r>
              <a:rPr lang="en-IN" dirty="0"/>
              <a:t>Positive / (Negative+ Positive) =9/16=0.563</a:t>
            </a:r>
          </a:p>
          <a:p>
            <a:r>
              <a:rPr lang="en-US" dirty="0"/>
              <a:t>This fraction is considerably greater than the .368 expected value</a:t>
            </a:r>
            <a:endParaRPr lang="en-IN" dirty="0"/>
          </a:p>
          <a:p>
            <a:r>
              <a:rPr lang="en-US" dirty="0"/>
              <a:t>We conclude that our network does indeed exhibit the locality expected in a social network.</a:t>
            </a:r>
            <a:endParaRPr lang="en-IN" dirty="0"/>
          </a:p>
        </p:txBody>
      </p:sp>
      <p:sp>
        <p:nvSpPr>
          <p:cNvPr id="4" name="Footer Placeholder 3">
            <a:extLst>
              <a:ext uri="{FF2B5EF4-FFF2-40B4-BE49-F238E27FC236}">
                <a16:creationId xmlns:a16="http://schemas.microsoft.com/office/drawing/2014/main" id="{488AD7E6-296D-157F-13E8-825945FDE314}"/>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4A47E958-0E32-3953-8301-37AE7F319473}"/>
              </a:ext>
            </a:extLst>
          </p:cNvPr>
          <p:cNvSpPr>
            <a:spLocks noGrp="1"/>
          </p:cNvSpPr>
          <p:nvPr>
            <p:ph type="sldNum" sz="quarter" idx="12"/>
          </p:nvPr>
        </p:nvSpPr>
        <p:spPr/>
        <p:txBody>
          <a:bodyPr/>
          <a:lstStyle/>
          <a:p>
            <a:fld id="{19B12225-5612-419B-A8D5-4B8EEE4C217E}" type="slidenum">
              <a:rPr lang="en-US" smtClean="0"/>
              <a:pPr/>
              <a:t>14</a:t>
            </a:fld>
            <a:endParaRPr lang="en-US"/>
          </a:p>
        </p:txBody>
      </p:sp>
      <p:pic>
        <p:nvPicPr>
          <p:cNvPr id="6" name="Picture 5">
            <a:extLst>
              <a:ext uri="{FF2B5EF4-FFF2-40B4-BE49-F238E27FC236}">
                <a16:creationId xmlns:a16="http://schemas.microsoft.com/office/drawing/2014/main" id="{82C1E0B3-CB25-F9CD-23E0-1B3759FFC978}"/>
              </a:ext>
            </a:extLst>
          </p:cNvPr>
          <p:cNvPicPr>
            <a:picLocks noChangeAspect="1"/>
          </p:cNvPicPr>
          <p:nvPr/>
        </p:nvPicPr>
        <p:blipFill>
          <a:blip r:embed="rId2"/>
          <a:stretch>
            <a:fillRect/>
          </a:stretch>
        </p:blipFill>
        <p:spPr>
          <a:xfrm>
            <a:off x="4407724" y="5298048"/>
            <a:ext cx="3740591" cy="1483752"/>
          </a:xfrm>
          <a:prstGeom prst="rect">
            <a:avLst/>
          </a:prstGeom>
        </p:spPr>
      </p:pic>
    </p:spTree>
    <p:extLst>
      <p:ext uri="{BB962C8B-B14F-4D97-AF65-F5344CB8AC3E}">
        <p14:creationId xmlns:p14="http://schemas.microsoft.com/office/powerpoint/2010/main" val="273914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 &amp; Communities</a:t>
            </a:r>
          </a:p>
        </p:txBody>
      </p:sp>
      <p:sp>
        <p:nvSpPr>
          <p:cNvPr id="3" name="Content Placeholder 2"/>
          <p:cNvSpPr>
            <a:spLocks noGrp="1"/>
          </p:cNvSpPr>
          <p:nvPr>
            <p:ph idx="1"/>
          </p:nvPr>
        </p:nvSpPr>
        <p:spPr/>
        <p:txBody>
          <a:bodyPr>
            <a:normAutofit/>
          </a:bodyPr>
          <a:lstStyle/>
          <a:p>
            <a:r>
              <a:rPr lang="en-US" b="1" dirty="0"/>
              <a:t>We often think of networks being organized into </a:t>
            </a:r>
            <a:r>
              <a:rPr lang="en-US" b="1" dirty="0">
                <a:solidFill>
                  <a:srgbClr val="D60093"/>
                </a:solidFill>
              </a:rPr>
              <a:t>modules, cluster, communities:</a:t>
            </a:r>
          </a:p>
          <a:p>
            <a:endParaRPr lang="en-US" b="1" dirty="0">
              <a:solidFill>
                <a:srgbClr val="D60093"/>
              </a:solidFill>
            </a:endParaRPr>
          </a:p>
          <a:p>
            <a:endParaRPr lang="en-US" b="1" dirty="0">
              <a:solidFill>
                <a:srgbClr val="D60093"/>
              </a:solidFill>
            </a:endParaRPr>
          </a:p>
          <a:p>
            <a:endParaRPr lang="en-US" b="1" dirty="0">
              <a:solidFill>
                <a:srgbClr val="D60093"/>
              </a:solidFill>
            </a:endParaRPr>
          </a:p>
          <a:p>
            <a:endParaRPr lang="en-US" b="1" dirty="0">
              <a:solidFill>
                <a:srgbClr val="D60093"/>
              </a:solidFill>
            </a:endParaRPr>
          </a:p>
          <a:p>
            <a:endParaRPr lang="en-US" b="1" dirty="0">
              <a:solidFill>
                <a:srgbClr val="D60093"/>
              </a:solidFill>
            </a:endParaRPr>
          </a:p>
          <a:p>
            <a:endParaRPr lang="en-US" b="1" dirty="0">
              <a:solidFill>
                <a:srgbClr val="D60093"/>
              </a:solidFill>
            </a:endParaRPr>
          </a:p>
          <a:p>
            <a:pPr marL="118872" indent="0">
              <a:buNone/>
            </a:pPr>
            <a:endParaRPr lang="en-US" b="1" dirty="0">
              <a:solidFill>
                <a:srgbClr val="D60093"/>
              </a:solidFill>
            </a:endParaRPr>
          </a:p>
        </p:txBody>
      </p:sp>
      <p:pic>
        <p:nvPicPr>
          <p:cNvPr id="8" name="Picture 2"/>
          <p:cNvPicPr>
            <a:picLocks noChangeAspect="1" noChangeArrowheads="1"/>
          </p:cNvPicPr>
          <p:nvPr/>
        </p:nvPicPr>
        <p:blipFill>
          <a:blip r:embed="rId2" cstate="print"/>
          <a:srcRect/>
          <a:stretch>
            <a:fillRect/>
          </a:stretch>
        </p:blipFill>
        <p:spPr bwMode="auto">
          <a:xfrm>
            <a:off x="2133600" y="2475698"/>
            <a:ext cx="4947873" cy="4077502"/>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388679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Goal: Find Densely Linked Clusters</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447800"/>
            <a:ext cx="893286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113712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a:xfrm>
            <a:off x="76200" y="76200"/>
            <a:ext cx="9067800" cy="987552"/>
          </a:xfrm>
        </p:spPr>
        <p:txBody>
          <a:bodyPr>
            <a:normAutofit/>
          </a:bodyPr>
          <a:lstStyle/>
          <a:p>
            <a:r>
              <a:rPr lang="en-US" dirty="0"/>
              <a:t>Micro-Markets in Sponsored Search</a:t>
            </a:r>
          </a:p>
        </p:txBody>
      </p:sp>
      <p:sp>
        <p:nvSpPr>
          <p:cNvPr id="2" name="Content Placeholder 1"/>
          <p:cNvSpPr>
            <a:spLocks noGrp="1"/>
          </p:cNvSpPr>
          <p:nvPr>
            <p:ph idx="1"/>
          </p:nvPr>
        </p:nvSpPr>
        <p:spPr/>
        <p:txBody>
          <a:bodyPr/>
          <a:lstStyle/>
          <a:p>
            <a:r>
              <a:rPr lang="en-US" b="1" dirty="0">
                <a:solidFill>
                  <a:srgbClr val="0000FF"/>
                </a:solidFill>
              </a:rPr>
              <a:t>Find micro-markets by partitioning the query-to-advertiser graph:</a:t>
            </a:r>
          </a:p>
          <a:p>
            <a:endParaRPr lang="en-US" dirty="0"/>
          </a:p>
        </p:txBody>
      </p:sp>
      <p:pic>
        <p:nvPicPr>
          <p:cNvPr id="1166340" name="Picture 4" descr="betcord-ann2"/>
          <p:cNvPicPr>
            <a:picLocks noChangeAspect="1" noChangeArrowheads="1"/>
          </p:cNvPicPr>
          <p:nvPr/>
        </p:nvPicPr>
        <p:blipFill>
          <a:blip r:embed="rId3" cstate="print"/>
          <a:srcRect/>
          <a:stretch>
            <a:fillRect/>
          </a:stretch>
        </p:blipFill>
        <p:spPr bwMode="auto">
          <a:xfrm>
            <a:off x="2298700" y="2649537"/>
            <a:ext cx="4483100" cy="3325812"/>
          </a:xfrm>
          <a:prstGeom prst="rect">
            <a:avLst/>
          </a:prstGeom>
          <a:noFill/>
          <a:ln w="22225">
            <a:solidFill>
              <a:schemeClr val="tx1"/>
            </a:solidFill>
            <a:miter lim="800000"/>
            <a:headEnd/>
            <a:tailEnd/>
          </a:ln>
        </p:spPr>
      </p:pic>
      <p:sp>
        <p:nvSpPr>
          <p:cNvPr id="1166341" name="Text Box 5"/>
          <p:cNvSpPr txBox="1">
            <a:spLocks noChangeArrowheads="1"/>
          </p:cNvSpPr>
          <p:nvPr/>
        </p:nvSpPr>
        <p:spPr bwMode="auto">
          <a:xfrm>
            <a:off x="4187825" y="5943600"/>
            <a:ext cx="1323975" cy="304800"/>
          </a:xfrm>
          <a:prstGeom prst="rect">
            <a:avLst/>
          </a:prstGeom>
          <a:noFill/>
          <a:ln w="9525">
            <a:noFill/>
            <a:miter lim="800000"/>
            <a:headEnd/>
            <a:tailEnd/>
          </a:ln>
          <a:effectLst/>
        </p:spPr>
        <p:txBody>
          <a:bodyPr>
            <a:spAutoFit/>
          </a:bodyPr>
          <a:lstStyle/>
          <a:p>
            <a:r>
              <a:rPr lang="en-US" sz="1400" b="1">
                <a:latin typeface="Arial" charset="0"/>
                <a:cs typeface="Arial" charset="0"/>
              </a:rPr>
              <a:t>advertiser</a:t>
            </a:r>
          </a:p>
        </p:txBody>
      </p:sp>
      <p:sp>
        <p:nvSpPr>
          <p:cNvPr id="1166342" name="Text Box 6"/>
          <p:cNvSpPr txBox="1">
            <a:spLocks noChangeArrowheads="1"/>
          </p:cNvSpPr>
          <p:nvPr/>
        </p:nvSpPr>
        <p:spPr bwMode="auto">
          <a:xfrm rot="16200000">
            <a:off x="1786731" y="3845719"/>
            <a:ext cx="668337" cy="304800"/>
          </a:xfrm>
          <a:prstGeom prst="rect">
            <a:avLst/>
          </a:prstGeom>
          <a:noFill/>
          <a:ln w="9525">
            <a:noFill/>
            <a:miter lim="800000"/>
            <a:headEnd/>
            <a:tailEnd/>
          </a:ln>
          <a:effectLst/>
        </p:spPr>
        <p:txBody>
          <a:bodyPr wrap="none">
            <a:spAutoFit/>
          </a:bodyPr>
          <a:lstStyle/>
          <a:p>
            <a:r>
              <a:rPr lang="en-US" sz="1400" b="1">
                <a:latin typeface="Arial" charset="0"/>
                <a:cs typeface="Arial" charset="0"/>
              </a:rPr>
              <a:t>query</a:t>
            </a:r>
          </a:p>
        </p:txBody>
      </p:sp>
      <p:sp>
        <p:nvSpPr>
          <p:cNvPr id="11" name="TextBox 10"/>
          <p:cNvSpPr txBox="1"/>
          <p:nvPr/>
        </p:nvSpPr>
        <p:spPr>
          <a:xfrm>
            <a:off x="2133600" y="6367046"/>
            <a:ext cx="5035353" cy="338554"/>
          </a:xfrm>
          <a:prstGeom prst="rect">
            <a:avLst/>
          </a:prstGeom>
          <a:noFill/>
        </p:spPr>
        <p:txBody>
          <a:bodyPr wrap="none" rtlCol="0">
            <a:spAutoFit/>
          </a:bodyPr>
          <a:lstStyle/>
          <a:p>
            <a:r>
              <a:rPr lang="en-US" sz="1600" dirty="0">
                <a:solidFill>
                  <a:schemeClr val="bg1">
                    <a:lumMod val="50000"/>
                  </a:schemeClr>
                </a:solidFill>
                <a:latin typeface="Arial" pitchFamily="34" charset="0"/>
                <a:cs typeface="Arial" pitchFamily="34" charset="0"/>
              </a:rPr>
              <a:t>[Andersen, Lang: Communities from seed sets, 2006]</a:t>
            </a: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10384762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Movies and Actors</a:t>
            </a:r>
          </a:p>
        </p:txBody>
      </p:sp>
      <p:sp>
        <p:nvSpPr>
          <p:cNvPr id="3" name="Content Placeholder 2"/>
          <p:cNvSpPr>
            <a:spLocks noGrp="1"/>
          </p:cNvSpPr>
          <p:nvPr>
            <p:ph idx="1"/>
          </p:nvPr>
        </p:nvSpPr>
        <p:spPr/>
        <p:txBody>
          <a:bodyPr/>
          <a:lstStyle/>
          <a:p>
            <a:r>
              <a:rPr lang="en-US" b="1" dirty="0">
                <a:solidFill>
                  <a:srgbClr val="0000FF"/>
                </a:solidFill>
              </a:rPr>
              <a:t>Clusters in Movies-to-Actors graph:</a:t>
            </a: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944" y="1905000"/>
            <a:ext cx="68199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914400" y="6367046"/>
            <a:ext cx="5035353" cy="338554"/>
          </a:xfrm>
          <a:prstGeom prst="rect">
            <a:avLst/>
          </a:prstGeom>
          <a:solidFill>
            <a:schemeClr val="bg1"/>
          </a:solidFill>
        </p:spPr>
        <p:txBody>
          <a:bodyPr wrap="none" rtlCol="0">
            <a:spAutoFit/>
          </a:bodyPr>
          <a:lstStyle/>
          <a:p>
            <a:r>
              <a:rPr lang="en-US" sz="1600" dirty="0">
                <a:solidFill>
                  <a:schemeClr val="bg1">
                    <a:lumMod val="50000"/>
                  </a:schemeClr>
                </a:solidFill>
                <a:latin typeface="Arial" pitchFamily="34" charset="0"/>
                <a:cs typeface="Arial" pitchFamily="34" charset="0"/>
              </a:rPr>
              <a:t>[Andersen, Lang: Communities from seed sets, 2006]</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2911645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 &amp; Facebook</a:t>
            </a:r>
          </a:p>
        </p:txBody>
      </p:sp>
      <p:sp>
        <p:nvSpPr>
          <p:cNvPr id="3" name="Content Placeholder 2"/>
          <p:cNvSpPr>
            <a:spLocks noGrp="1"/>
          </p:cNvSpPr>
          <p:nvPr>
            <p:ph idx="1"/>
          </p:nvPr>
        </p:nvSpPr>
        <p:spPr/>
        <p:txBody>
          <a:bodyPr>
            <a:normAutofit/>
          </a:bodyPr>
          <a:lstStyle/>
          <a:p>
            <a:r>
              <a:rPr lang="en-US" b="1" dirty="0">
                <a:solidFill>
                  <a:srgbClr val="0000FF"/>
                </a:solidFill>
              </a:rPr>
              <a:t>Discovering social circles, circles of trust: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905750" cy="447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93748" y="6412468"/>
            <a:ext cx="6518900" cy="338554"/>
          </a:xfrm>
          <a:prstGeom prst="rect">
            <a:avLst/>
          </a:prstGeom>
          <a:noFill/>
        </p:spPr>
        <p:txBody>
          <a:bodyPr wrap="none" rtlCol="0">
            <a:spAutoFit/>
          </a:bodyPr>
          <a:lstStyle/>
          <a:p>
            <a:r>
              <a:rPr lang="en-US" sz="1600" dirty="0">
                <a:solidFill>
                  <a:schemeClr val="bg1">
                    <a:lumMod val="50000"/>
                  </a:schemeClr>
                </a:solidFill>
                <a:latin typeface="Arial" pitchFamily="34" charset="0"/>
                <a:cs typeface="Arial" pitchFamily="34" charset="0"/>
              </a:rPr>
              <a:t>[</a:t>
            </a:r>
            <a:r>
              <a:rPr lang="en-US" sz="1600" dirty="0" err="1">
                <a:solidFill>
                  <a:schemeClr val="bg1">
                    <a:lumMod val="50000"/>
                  </a:schemeClr>
                </a:solidFill>
                <a:latin typeface="Arial" pitchFamily="34" charset="0"/>
                <a:cs typeface="Arial" pitchFamily="34" charset="0"/>
              </a:rPr>
              <a:t>McAuley</a:t>
            </a:r>
            <a:r>
              <a:rPr lang="en-US" sz="1600" dirty="0">
                <a:solidFill>
                  <a:schemeClr val="bg1">
                    <a:lumMod val="50000"/>
                  </a:schemeClr>
                </a:solidFill>
                <a:latin typeface="Arial" pitchFamily="34" charset="0"/>
                <a:cs typeface="Arial" pitchFamily="34" charset="0"/>
              </a:rPr>
              <a:t>, </a:t>
            </a:r>
            <a:r>
              <a:rPr lang="en-US" sz="1600" dirty="0" err="1">
                <a:solidFill>
                  <a:schemeClr val="bg1">
                    <a:lumMod val="50000"/>
                  </a:schemeClr>
                </a:solidFill>
                <a:latin typeface="Arial" pitchFamily="34" charset="0"/>
                <a:cs typeface="Arial" pitchFamily="34" charset="0"/>
              </a:rPr>
              <a:t>Leskovec</a:t>
            </a:r>
            <a:r>
              <a:rPr lang="en-US" sz="1600" dirty="0">
                <a:solidFill>
                  <a:schemeClr val="bg1">
                    <a:lumMod val="50000"/>
                  </a:schemeClr>
                </a:solidFill>
                <a:latin typeface="Arial" pitchFamily="34" charset="0"/>
                <a:cs typeface="Arial" pitchFamily="34" charset="0"/>
              </a:rPr>
              <a:t>: Discovering social circles in ego networks, 2012]</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201559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7761-2D86-C246-7864-46D7834E42B8}"/>
              </a:ext>
            </a:extLst>
          </p:cNvPr>
          <p:cNvSpPr>
            <a:spLocks noGrp="1"/>
          </p:cNvSpPr>
          <p:nvPr>
            <p:ph type="title"/>
          </p:nvPr>
        </p:nvSpPr>
        <p:spPr/>
        <p:txBody>
          <a:bodyPr/>
          <a:lstStyle/>
          <a:p>
            <a:r>
              <a:rPr lang="en-US" dirty="0"/>
              <a:t>What is a Social Network?</a:t>
            </a:r>
            <a:endParaRPr lang="en-IN" dirty="0"/>
          </a:p>
        </p:txBody>
      </p:sp>
      <p:sp>
        <p:nvSpPr>
          <p:cNvPr id="3" name="Content Placeholder 2">
            <a:extLst>
              <a:ext uri="{FF2B5EF4-FFF2-40B4-BE49-F238E27FC236}">
                <a16:creationId xmlns:a16="http://schemas.microsoft.com/office/drawing/2014/main" id="{F15DEE68-A1E7-E1D0-6974-51DB0A1E323F}"/>
              </a:ext>
            </a:extLst>
          </p:cNvPr>
          <p:cNvSpPr>
            <a:spLocks noGrp="1"/>
          </p:cNvSpPr>
          <p:nvPr>
            <p:ph idx="1"/>
          </p:nvPr>
        </p:nvSpPr>
        <p:spPr/>
        <p:txBody>
          <a:bodyPr/>
          <a:lstStyle/>
          <a:p>
            <a:r>
              <a:rPr lang="en-US" dirty="0"/>
              <a:t> The essential characteristics of a social network are:</a:t>
            </a:r>
          </a:p>
          <a:p>
            <a:r>
              <a:rPr lang="en-US" dirty="0"/>
              <a:t>There is a collection of entities that participate in the network. </a:t>
            </a:r>
          </a:p>
          <a:p>
            <a:r>
              <a:rPr lang="en-US" dirty="0"/>
              <a:t>There is at least one relationship between entities of the network</a:t>
            </a:r>
          </a:p>
          <a:p>
            <a:r>
              <a:rPr lang="en-US" dirty="0"/>
              <a:t>There is an assumption of non-randomness or locality.</a:t>
            </a:r>
            <a:endParaRPr lang="en-IN" dirty="0"/>
          </a:p>
        </p:txBody>
      </p:sp>
      <p:sp>
        <p:nvSpPr>
          <p:cNvPr id="4" name="Footer Placeholder 3">
            <a:extLst>
              <a:ext uri="{FF2B5EF4-FFF2-40B4-BE49-F238E27FC236}">
                <a16:creationId xmlns:a16="http://schemas.microsoft.com/office/drawing/2014/main" id="{0E97FBBD-B97D-A6AC-4349-7C5078822A8E}"/>
              </a:ext>
            </a:extLst>
          </p:cNvPr>
          <p:cNvSpPr>
            <a:spLocks noGrp="1"/>
          </p:cNvSpPr>
          <p:nvPr>
            <p:ph type="ftr" sz="quarter" idx="11"/>
          </p:nvPr>
        </p:nvSpPr>
        <p:spPr/>
        <p:txBody>
          <a:bodyPr/>
          <a:lstStyle/>
          <a:p>
            <a:r>
              <a:rPr lang="en-US" dirty="0"/>
              <a:t>J. </a:t>
            </a:r>
            <a:r>
              <a:rPr lang="en-US" dirty="0" err="1"/>
              <a:t>Leskovec</a:t>
            </a:r>
            <a:r>
              <a:rPr lang="en-US"/>
              <a:t>, A. Rajaraman, J. Ullman: Mining of Massive Datasets, http://www.mmds.org</a:t>
            </a:r>
          </a:p>
        </p:txBody>
      </p:sp>
      <p:sp>
        <p:nvSpPr>
          <p:cNvPr id="5" name="Slide Number Placeholder 4">
            <a:extLst>
              <a:ext uri="{FF2B5EF4-FFF2-40B4-BE49-F238E27FC236}">
                <a16:creationId xmlns:a16="http://schemas.microsoft.com/office/drawing/2014/main" id="{475214B8-8FCF-79AA-8CA9-E324F7C6870F}"/>
              </a:ext>
            </a:extLst>
          </p:cNvPr>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287476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09395B-63A9-870F-76E9-2B48ECB5CE61}"/>
              </a:ext>
            </a:extLst>
          </p:cNvPr>
          <p:cNvSpPr>
            <a:spLocks noGrp="1"/>
          </p:cNvSpPr>
          <p:nvPr>
            <p:ph type="ctrTitle"/>
          </p:nvPr>
        </p:nvSpPr>
        <p:spPr/>
        <p:txBody>
          <a:bodyPr/>
          <a:lstStyle/>
          <a:p>
            <a:pPr algn="ctr"/>
            <a:r>
              <a:rPr lang="en-IN" dirty="0"/>
              <a:t>Questions?</a:t>
            </a:r>
          </a:p>
        </p:txBody>
      </p:sp>
      <p:sp>
        <p:nvSpPr>
          <p:cNvPr id="4" name="Footer Placeholder 3">
            <a:extLst>
              <a:ext uri="{FF2B5EF4-FFF2-40B4-BE49-F238E27FC236}">
                <a16:creationId xmlns:a16="http://schemas.microsoft.com/office/drawing/2014/main" id="{A0A977EC-6BC3-C80F-307F-4D766DC4C3A4}"/>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95087414-4513-4B74-BBFF-AA043D43846E}"/>
              </a:ext>
            </a:extLst>
          </p:cNvPr>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44550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89AF-2740-66C6-5B8A-B8A12B28DFBC}"/>
              </a:ext>
            </a:extLst>
          </p:cNvPr>
          <p:cNvSpPr>
            <a:spLocks noGrp="1"/>
          </p:cNvSpPr>
          <p:nvPr>
            <p:ph type="title"/>
          </p:nvPr>
        </p:nvSpPr>
        <p:spPr/>
        <p:txBody>
          <a:bodyPr/>
          <a:lstStyle/>
          <a:p>
            <a:pPr algn="ctr"/>
            <a:r>
              <a:rPr lang="en-IN" dirty="0"/>
              <a:t>Social Graphs</a:t>
            </a:r>
          </a:p>
        </p:txBody>
      </p:sp>
      <p:sp>
        <p:nvSpPr>
          <p:cNvPr id="3" name="Content Placeholder 2">
            <a:extLst>
              <a:ext uri="{FF2B5EF4-FFF2-40B4-BE49-F238E27FC236}">
                <a16:creationId xmlns:a16="http://schemas.microsoft.com/office/drawing/2014/main" id="{FBFE83DC-7105-50CF-EA1B-58BA8837892A}"/>
              </a:ext>
            </a:extLst>
          </p:cNvPr>
          <p:cNvSpPr>
            <a:spLocks noGrp="1"/>
          </p:cNvSpPr>
          <p:nvPr>
            <p:ph idx="1"/>
          </p:nvPr>
        </p:nvSpPr>
        <p:spPr/>
        <p:txBody>
          <a:bodyPr>
            <a:normAutofit fontScale="92500" lnSpcReduction="10000"/>
          </a:bodyPr>
          <a:lstStyle/>
          <a:p>
            <a:r>
              <a:rPr lang="en-US" dirty="0"/>
              <a:t>Social networks are naturally modeled as graphs, which we sometimes refer to as a </a:t>
            </a:r>
            <a:r>
              <a:rPr lang="en-US" b="1" dirty="0"/>
              <a:t>social graph</a:t>
            </a:r>
            <a:r>
              <a:rPr lang="en-US" dirty="0"/>
              <a:t>.</a:t>
            </a:r>
          </a:p>
          <a:p>
            <a:r>
              <a:rPr lang="en-US" dirty="0"/>
              <a:t>The entities are the nodes, and an edge connects two nodes if the nodes are related by the relationship that characterizes the network.</a:t>
            </a:r>
          </a:p>
          <a:p>
            <a:r>
              <a:rPr lang="en-US" dirty="0"/>
              <a:t>If there is a degree associated with the relationship, this degree is represented by labeling the edges.</a:t>
            </a:r>
          </a:p>
          <a:p>
            <a:r>
              <a:rPr lang="en-US" dirty="0"/>
              <a:t>Often, social graphs are undirected, as for the Facebook friends graph.</a:t>
            </a:r>
          </a:p>
          <a:p>
            <a:r>
              <a:rPr lang="en-US" dirty="0"/>
              <a:t>But they can be directed graphs, as for example the graphs of followers on X or Instagram.</a:t>
            </a:r>
            <a:endParaRPr lang="en-IN" dirty="0"/>
          </a:p>
        </p:txBody>
      </p:sp>
      <p:sp>
        <p:nvSpPr>
          <p:cNvPr id="4" name="Footer Placeholder 3">
            <a:extLst>
              <a:ext uri="{FF2B5EF4-FFF2-40B4-BE49-F238E27FC236}">
                <a16:creationId xmlns:a16="http://schemas.microsoft.com/office/drawing/2014/main" id="{62358919-9AFE-736B-AA92-23C8449C22D5}"/>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17863D30-66B4-F649-260C-52133461F59C}"/>
              </a:ext>
            </a:extLst>
          </p:cNvPr>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37024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9605-6BF5-1BFD-D4C8-57E03A09504C}"/>
              </a:ext>
            </a:extLst>
          </p:cNvPr>
          <p:cNvSpPr>
            <a:spLocks noGrp="1"/>
          </p:cNvSpPr>
          <p:nvPr>
            <p:ph type="title"/>
          </p:nvPr>
        </p:nvSpPr>
        <p:spPr/>
        <p:txBody>
          <a:bodyPr/>
          <a:lstStyle/>
          <a:p>
            <a:r>
              <a:rPr lang="en-IN" dirty="0"/>
              <a:t>Example of a social graph</a:t>
            </a:r>
          </a:p>
        </p:txBody>
      </p:sp>
      <p:sp>
        <p:nvSpPr>
          <p:cNvPr id="3" name="Content Placeholder 2">
            <a:extLst>
              <a:ext uri="{FF2B5EF4-FFF2-40B4-BE49-F238E27FC236}">
                <a16:creationId xmlns:a16="http://schemas.microsoft.com/office/drawing/2014/main" id="{8E4548AE-7C60-AEA0-7BC8-243767EB7B7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1C772978-7937-37F9-BBFD-A4061E7909FD}"/>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AB79ED02-0B68-9AD1-453F-631E68D17A79}"/>
              </a:ext>
            </a:extLst>
          </p:cNvPr>
          <p:cNvSpPr>
            <a:spLocks noGrp="1"/>
          </p:cNvSpPr>
          <p:nvPr>
            <p:ph type="sldNum" sz="quarter" idx="12"/>
          </p:nvPr>
        </p:nvSpPr>
        <p:spPr/>
        <p:txBody>
          <a:bodyPr/>
          <a:lstStyle/>
          <a:p>
            <a:fld id="{19B12225-5612-419B-A8D5-4B8EEE4C217E}" type="slidenum">
              <a:rPr lang="en-US" smtClean="0"/>
              <a:pPr/>
              <a:t>4</a:t>
            </a:fld>
            <a:endParaRPr lang="en-US"/>
          </a:p>
        </p:txBody>
      </p:sp>
      <p:pic>
        <p:nvPicPr>
          <p:cNvPr id="7" name="Picture 6">
            <a:extLst>
              <a:ext uri="{FF2B5EF4-FFF2-40B4-BE49-F238E27FC236}">
                <a16:creationId xmlns:a16="http://schemas.microsoft.com/office/drawing/2014/main" id="{A7E75C6D-4DCC-7664-F72B-5B57EFFCCA48}"/>
              </a:ext>
            </a:extLst>
          </p:cNvPr>
          <p:cNvPicPr>
            <a:picLocks noChangeAspect="1"/>
          </p:cNvPicPr>
          <p:nvPr/>
        </p:nvPicPr>
        <p:blipFill>
          <a:blip r:embed="rId2"/>
          <a:stretch>
            <a:fillRect/>
          </a:stretch>
        </p:blipFill>
        <p:spPr>
          <a:xfrm>
            <a:off x="861494" y="1957182"/>
            <a:ext cx="7421011" cy="2943636"/>
          </a:xfrm>
          <a:prstGeom prst="rect">
            <a:avLst/>
          </a:prstGeom>
        </p:spPr>
      </p:pic>
    </p:spTree>
    <p:extLst>
      <p:ext uri="{BB962C8B-B14F-4D97-AF65-F5344CB8AC3E}">
        <p14:creationId xmlns:p14="http://schemas.microsoft.com/office/powerpoint/2010/main" val="231205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57D7-DC73-F0AC-6172-402C617D0D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04EC27-E9E1-6949-2E51-8B7787AE4E82}"/>
              </a:ext>
            </a:extLst>
          </p:cNvPr>
          <p:cNvSpPr>
            <a:spLocks noGrp="1"/>
          </p:cNvSpPr>
          <p:nvPr>
            <p:ph idx="1"/>
          </p:nvPr>
        </p:nvSpPr>
        <p:spPr/>
        <p:txBody>
          <a:bodyPr>
            <a:normAutofit/>
          </a:bodyPr>
          <a:lstStyle/>
          <a:p>
            <a:r>
              <a:rPr lang="en-US" dirty="0"/>
              <a:t>Figure in the previous slide is an example of a tiny social network.</a:t>
            </a:r>
          </a:p>
          <a:p>
            <a:r>
              <a:rPr lang="en-US" dirty="0"/>
              <a:t>The entities are the nodes A through G.</a:t>
            </a:r>
          </a:p>
          <a:p>
            <a:r>
              <a:rPr lang="en-US" dirty="0"/>
              <a:t>B is friends with A, C, and D.</a:t>
            </a:r>
          </a:p>
          <a:p>
            <a:r>
              <a:rPr lang="en-US" dirty="0"/>
              <a:t>Is this graph really typical of a social network, in the sense that it exhibits locality of relationships?</a:t>
            </a:r>
          </a:p>
          <a:p>
            <a:endParaRPr lang="en-US" dirty="0"/>
          </a:p>
        </p:txBody>
      </p:sp>
      <p:sp>
        <p:nvSpPr>
          <p:cNvPr id="4" name="Footer Placeholder 3">
            <a:extLst>
              <a:ext uri="{FF2B5EF4-FFF2-40B4-BE49-F238E27FC236}">
                <a16:creationId xmlns:a16="http://schemas.microsoft.com/office/drawing/2014/main" id="{6D2F0D1C-4A2E-7ABF-74F4-B3F29E254355}"/>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AE85005D-212B-D3FD-8D07-6088DD8D2D1A}"/>
              </a:ext>
            </a:extLst>
          </p:cNvPr>
          <p:cNvSpPr>
            <a:spLocks noGrp="1"/>
          </p:cNvSpPr>
          <p:nvPr>
            <p:ph type="sldNum" sz="quarter" idx="12"/>
          </p:nvPr>
        </p:nvSpPr>
        <p:spPr/>
        <p:txBody>
          <a:bodyPr/>
          <a:lstStyle/>
          <a:p>
            <a:fld id="{19B12225-5612-419B-A8D5-4B8EEE4C217E}" type="slidenum">
              <a:rPr lang="en-US" smtClean="0"/>
              <a:pPr/>
              <a:t>5</a:t>
            </a:fld>
            <a:endParaRPr lang="en-US"/>
          </a:p>
        </p:txBody>
      </p:sp>
      <p:pic>
        <p:nvPicPr>
          <p:cNvPr id="6" name="Picture 5">
            <a:extLst>
              <a:ext uri="{FF2B5EF4-FFF2-40B4-BE49-F238E27FC236}">
                <a16:creationId xmlns:a16="http://schemas.microsoft.com/office/drawing/2014/main" id="{35817A89-3078-2650-F10F-46DE97AC6D74}"/>
              </a:ext>
            </a:extLst>
          </p:cNvPr>
          <p:cNvPicPr>
            <a:picLocks noChangeAspect="1"/>
          </p:cNvPicPr>
          <p:nvPr/>
        </p:nvPicPr>
        <p:blipFill>
          <a:blip r:embed="rId2"/>
          <a:stretch>
            <a:fillRect/>
          </a:stretch>
        </p:blipFill>
        <p:spPr>
          <a:xfrm>
            <a:off x="3124200" y="4674734"/>
            <a:ext cx="5158305" cy="2046106"/>
          </a:xfrm>
          <a:prstGeom prst="rect">
            <a:avLst/>
          </a:prstGeom>
        </p:spPr>
      </p:pic>
    </p:spTree>
    <p:extLst>
      <p:ext uri="{BB962C8B-B14F-4D97-AF65-F5344CB8AC3E}">
        <p14:creationId xmlns:p14="http://schemas.microsoft.com/office/powerpoint/2010/main" val="303518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57D7-DC73-F0AC-6172-402C617D0D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04EC27-E9E1-6949-2E51-8B7787AE4E82}"/>
              </a:ext>
            </a:extLst>
          </p:cNvPr>
          <p:cNvSpPr>
            <a:spLocks noGrp="1"/>
          </p:cNvSpPr>
          <p:nvPr>
            <p:ph idx="1"/>
          </p:nvPr>
        </p:nvSpPr>
        <p:spPr/>
        <p:txBody>
          <a:bodyPr>
            <a:normAutofit/>
          </a:bodyPr>
          <a:lstStyle/>
          <a:p>
            <a:r>
              <a:rPr lang="en-US" dirty="0"/>
              <a:t>First, note that the graph has nine edges out of the 7C2= 21 pairs of nodes that could have had an edge between them.</a:t>
            </a:r>
          </a:p>
          <a:p>
            <a:r>
              <a:rPr lang="en-US" dirty="0"/>
              <a:t> Suppose X, Y , and Z are nodes, with edges between X and Y and also between X and Z.</a:t>
            </a:r>
          </a:p>
          <a:p>
            <a:r>
              <a:rPr lang="en-US" dirty="0"/>
              <a:t>What would we expect the probability of an edge between Y and Z to be?</a:t>
            </a:r>
            <a:endParaRPr lang="en-IN" dirty="0"/>
          </a:p>
        </p:txBody>
      </p:sp>
      <p:sp>
        <p:nvSpPr>
          <p:cNvPr id="4" name="Footer Placeholder 3">
            <a:extLst>
              <a:ext uri="{FF2B5EF4-FFF2-40B4-BE49-F238E27FC236}">
                <a16:creationId xmlns:a16="http://schemas.microsoft.com/office/drawing/2014/main" id="{6D2F0D1C-4A2E-7ABF-74F4-B3F29E254355}"/>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AE85005D-212B-D3FD-8D07-6088DD8D2D1A}"/>
              </a:ext>
            </a:extLst>
          </p:cNvPr>
          <p:cNvSpPr>
            <a:spLocks noGrp="1"/>
          </p:cNvSpPr>
          <p:nvPr>
            <p:ph type="sldNum" sz="quarter" idx="12"/>
          </p:nvPr>
        </p:nvSpPr>
        <p:spPr/>
        <p:txBody>
          <a:bodyPr/>
          <a:lstStyle/>
          <a:p>
            <a:fld id="{19B12225-5612-419B-A8D5-4B8EEE4C217E}" type="slidenum">
              <a:rPr lang="en-US" smtClean="0"/>
              <a:pPr/>
              <a:t>6</a:t>
            </a:fld>
            <a:endParaRPr lang="en-US"/>
          </a:p>
        </p:txBody>
      </p:sp>
      <p:pic>
        <p:nvPicPr>
          <p:cNvPr id="6" name="Picture 5">
            <a:extLst>
              <a:ext uri="{FF2B5EF4-FFF2-40B4-BE49-F238E27FC236}">
                <a16:creationId xmlns:a16="http://schemas.microsoft.com/office/drawing/2014/main" id="{183016ED-6FF1-784A-D913-FFD776AA325F}"/>
              </a:ext>
            </a:extLst>
          </p:cNvPr>
          <p:cNvPicPr>
            <a:picLocks noChangeAspect="1"/>
          </p:cNvPicPr>
          <p:nvPr/>
        </p:nvPicPr>
        <p:blipFill>
          <a:blip r:embed="rId2"/>
          <a:stretch>
            <a:fillRect/>
          </a:stretch>
        </p:blipFill>
        <p:spPr>
          <a:xfrm>
            <a:off x="3581400" y="4856088"/>
            <a:ext cx="4701105" cy="1864752"/>
          </a:xfrm>
          <a:prstGeom prst="rect">
            <a:avLst/>
          </a:prstGeom>
        </p:spPr>
      </p:pic>
    </p:spTree>
    <p:extLst>
      <p:ext uri="{BB962C8B-B14F-4D97-AF65-F5344CB8AC3E}">
        <p14:creationId xmlns:p14="http://schemas.microsoft.com/office/powerpoint/2010/main" val="388506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42BB-B649-01BB-12C3-A301BA3FCA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2DACF6-B988-9EEE-3DB1-9862AEB5CDF1}"/>
              </a:ext>
            </a:extLst>
          </p:cNvPr>
          <p:cNvSpPr>
            <a:spLocks noGrp="1"/>
          </p:cNvSpPr>
          <p:nvPr>
            <p:ph idx="1"/>
          </p:nvPr>
        </p:nvSpPr>
        <p:spPr/>
        <p:txBody>
          <a:bodyPr/>
          <a:lstStyle/>
          <a:p>
            <a:r>
              <a:rPr lang="en-US" dirty="0"/>
              <a:t>Since we already know there are edges (X, Y ) and (X, Z), there are only seven edges remaining.</a:t>
            </a:r>
          </a:p>
          <a:p>
            <a:r>
              <a:rPr lang="en-US" dirty="0"/>
              <a:t>Those seven edges could run between any of the 19 remaining pairs of nodes.</a:t>
            </a:r>
          </a:p>
          <a:p>
            <a:r>
              <a:rPr lang="en-US" dirty="0"/>
              <a:t>Thus, the probability of an edge (Y, Z) is 7/19 = .368</a:t>
            </a:r>
            <a:endParaRPr lang="en-IN" dirty="0"/>
          </a:p>
        </p:txBody>
      </p:sp>
      <p:sp>
        <p:nvSpPr>
          <p:cNvPr id="4" name="Footer Placeholder 3">
            <a:extLst>
              <a:ext uri="{FF2B5EF4-FFF2-40B4-BE49-F238E27FC236}">
                <a16:creationId xmlns:a16="http://schemas.microsoft.com/office/drawing/2014/main" id="{0803FBEE-A423-ED64-ED0A-C5C4D70B978A}"/>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16512819-DCE0-2F0B-492F-74EF0833C992}"/>
              </a:ext>
            </a:extLst>
          </p:cNvPr>
          <p:cNvSpPr>
            <a:spLocks noGrp="1"/>
          </p:cNvSpPr>
          <p:nvPr>
            <p:ph type="sldNum" sz="quarter" idx="12"/>
          </p:nvPr>
        </p:nvSpPr>
        <p:spPr/>
        <p:txBody>
          <a:bodyPr/>
          <a:lstStyle/>
          <a:p>
            <a:fld id="{19B12225-5612-419B-A8D5-4B8EEE4C217E}" type="slidenum">
              <a:rPr lang="en-US" smtClean="0"/>
              <a:pPr/>
              <a:t>7</a:t>
            </a:fld>
            <a:endParaRPr lang="en-US"/>
          </a:p>
        </p:txBody>
      </p:sp>
      <p:pic>
        <p:nvPicPr>
          <p:cNvPr id="6" name="Picture 5">
            <a:extLst>
              <a:ext uri="{FF2B5EF4-FFF2-40B4-BE49-F238E27FC236}">
                <a16:creationId xmlns:a16="http://schemas.microsoft.com/office/drawing/2014/main" id="{A41BEBC5-6FAE-4153-6772-5579CAA64E40}"/>
              </a:ext>
            </a:extLst>
          </p:cNvPr>
          <p:cNvPicPr>
            <a:picLocks noChangeAspect="1"/>
          </p:cNvPicPr>
          <p:nvPr/>
        </p:nvPicPr>
        <p:blipFill>
          <a:blip r:embed="rId2"/>
          <a:stretch>
            <a:fillRect/>
          </a:stretch>
        </p:blipFill>
        <p:spPr>
          <a:xfrm>
            <a:off x="3249410" y="4724400"/>
            <a:ext cx="5033095" cy="1996440"/>
          </a:xfrm>
          <a:prstGeom prst="rect">
            <a:avLst/>
          </a:prstGeom>
        </p:spPr>
      </p:pic>
    </p:spTree>
    <p:extLst>
      <p:ext uri="{BB962C8B-B14F-4D97-AF65-F5344CB8AC3E}">
        <p14:creationId xmlns:p14="http://schemas.microsoft.com/office/powerpoint/2010/main" val="25468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2940-5EDC-48A6-8EE4-F2E296DA99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497A30-4ABA-486E-F13E-F9BF7C28C176}"/>
              </a:ext>
            </a:extLst>
          </p:cNvPr>
          <p:cNvSpPr>
            <a:spLocks noGrp="1" noRot="1" noMove="1" noResize="1" noEditPoints="1" noAdjustHandles="1" noChangeArrowheads="1" noChangeShapeType="1"/>
          </p:cNvSpPr>
          <p:nvPr>
            <p:ph idx="1"/>
          </p:nvPr>
        </p:nvSpPr>
        <p:spPr/>
        <p:txBody>
          <a:bodyPr/>
          <a:lstStyle/>
          <a:p>
            <a:endParaRPr lang="en-US" dirty="0"/>
          </a:p>
          <a:p>
            <a:r>
              <a:rPr lang="en-US" dirty="0"/>
              <a:t>Now, we must compute the probability that the edge (Y, Z) exists given that edges (X, Y ) and (X, Z) exist.</a:t>
            </a:r>
          </a:p>
          <a:p>
            <a:r>
              <a:rPr lang="en-US" dirty="0"/>
              <a:t>What we shall count is pairs of nodes that could be Y and Z, without worrying about which node is Y and which is Z</a:t>
            </a:r>
            <a:endParaRPr lang="en-IN" dirty="0"/>
          </a:p>
        </p:txBody>
      </p:sp>
      <p:sp>
        <p:nvSpPr>
          <p:cNvPr id="4" name="Footer Placeholder 3">
            <a:extLst>
              <a:ext uri="{FF2B5EF4-FFF2-40B4-BE49-F238E27FC236}">
                <a16:creationId xmlns:a16="http://schemas.microsoft.com/office/drawing/2014/main" id="{6147CEE7-9356-644D-D07F-9F27EFE59016}"/>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CCD6CE87-78A6-B94B-8C55-EB835A4829B2}"/>
              </a:ext>
            </a:extLst>
          </p:cNvPr>
          <p:cNvSpPr>
            <a:spLocks noGrp="1"/>
          </p:cNvSpPr>
          <p:nvPr>
            <p:ph type="sldNum" sz="quarter" idx="12"/>
          </p:nvPr>
        </p:nvSpPr>
        <p:spPr/>
        <p:txBody>
          <a:bodyPr/>
          <a:lstStyle/>
          <a:p>
            <a:fld id="{19B12225-5612-419B-A8D5-4B8EEE4C217E}" type="slidenum">
              <a:rPr lang="en-US" smtClean="0"/>
              <a:pPr/>
              <a:t>8</a:t>
            </a:fld>
            <a:endParaRPr lang="en-US"/>
          </a:p>
        </p:txBody>
      </p:sp>
      <p:pic>
        <p:nvPicPr>
          <p:cNvPr id="6" name="Picture 5">
            <a:extLst>
              <a:ext uri="{FF2B5EF4-FFF2-40B4-BE49-F238E27FC236}">
                <a16:creationId xmlns:a16="http://schemas.microsoft.com/office/drawing/2014/main" id="{13239544-CDB7-D8FC-D082-C28EDC750A94}"/>
              </a:ext>
            </a:extLst>
          </p:cNvPr>
          <p:cNvPicPr>
            <a:picLocks noChangeAspect="1"/>
          </p:cNvPicPr>
          <p:nvPr/>
        </p:nvPicPr>
        <p:blipFill>
          <a:blip r:embed="rId2"/>
          <a:stretch>
            <a:fillRect/>
          </a:stretch>
        </p:blipFill>
        <p:spPr>
          <a:xfrm>
            <a:off x="3581400" y="4856088"/>
            <a:ext cx="4701105" cy="1864752"/>
          </a:xfrm>
          <a:prstGeom prst="rect">
            <a:avLst/>
          </a:prstGeom>
        </p:spPr>
      </p:pic>
    </p:spTree>
    <p:extLst>
      <p:ext uri="{BB962C8B-B14F-4D97-AF65-F5344CB8AC3E}">
        <p14:creationId xmlns:p14="http://schemas.microsoft.com/office/powerpoint/2010/main" val="17562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EFAA-F78B-897C-50B8-AC5CAA4812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67D6AA-A2F8-A6B5-C415-1C6F13C5E11A}"/>
              </a:ext>
            </a:extLst>
          </p:cNvPr>
          <p:cNvSpPr>
            <a:spLocks noGrp="1"/>
          </p:cNvSpPr>
          <p:nvPr>
            <p:ph idx="1"/>
          </p:nvPr>
        </p:nvSpPr>
        <p:spPr/>
        <p:txBody>
          <a:bodyPr/>
          <a:lstStyle/>
          <a:p>
            <a:r>
              <a:rPr lang="en-US" dirty="0"/>
              <a:t>If X is A, then Y and Z must be B and C, in some order.</a:t>
            </a:r>
          </a:p>
          <a:p>
            <a:r>
              <a:rPr lang="en-US" dirty="0"/>
              <a:t>Since the edge (B, C) exists, X=A contributes one positive example (where the edge does exist) and no negative examples (where the edge is absent).</a:t>
            </a:r>
          </a:p>
          <a:p>
            <a:endParaRPr lang="en-IN" dirty="0"/>
          </a:p>
        </p:txBody>
      </p:sp>
      <p:sp>
        <p:nvSpPr>
          <p:cNvPr id="4" name="Footer Placeholder 3">
            <a:extLst>
              <a:ext uri="{FF2B5EF4-FFF2-40B4-BE49-F238E27FC236}">
                <a16:creationId xmlns:a16="http://schemas.microsoft.com/office/drawing/2014/main" id="{C2093EAC-08CE-E292-DD52-64AF6C2A4254}"/>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30EB9324-115A-2C56-6043-AB88EEFB0A28}"/>
              </a:ext>
            </a:extLst>
          </p:cNvPr>
          <p:cNvSpPr>
            <a:spLocks noGrp="1"/>
          </p:cNvSpPr>
          <p:nvPr>
            <p:ph type="sldNum" sz="quarter" idx="12"/>
          </p:nvPr>
        </p:nvSpPr>
        <p:spPr/>
        <p:txBody>
          <a:bodyPr/>
          <a:lstStyle/>
          <a:p>
            <a:fld id="{19B12225-5612-419B-A8D5-4B8EEE4C217E}" type="slidenum">
              <a:rPr lang="en-US" smtClean="0"/>
              <a:pPr/>
              <a:t>9</a:t>
            </a:fld>
            <a:endParaRPr lang="en-US"/>
          </a:p>
        </p:txBody>
      </p:sp>
      <p:pic>
        <p:nvPicPr>
          <p:cNvPr id="6" name="Picture 5">
            <a:extLst>
              <a:ext uri="{FF2B5EF4-FFF2-40B4-BE49-F238E27FC236}">
                <a16:creationId xmlns:a16="http://schemas.microsoft.com/office/drawing/2014/main" id="{9FA3C9F7-571B-594E-7CDE-4257FCB6CF18}"/>
              </a:ext>
            </a:extLst>
          </p:cNvPr>
          <p:cNvPicPr>
            <a:picLocks noChangeAspect="1"/>
          </p:cNvPicPr>
          <p:nvPr/>
        </p:nvPicPr>
        <p:blipFill>
          <a:blip r:embed="rId2"/>
          <a:stretch>
            <a:fillRect/>
          </a:stretch>
        </p:blipFill>
        <p:spPr>
          <a:xfrm>
            <a:off x="3581400" y="4856088"/>
            <a:ext cx="4701105" cy="1864752"/>
          </a:xfrm>
          <a:prstGeom prst="rect">
            <a:avLst/>
          </a:prstGeom>
        </p:spPr>
      </p:pic>
    </p:spTree>
    <p:extLst>
      <p:ext uri="{BB962C8B-B14F-4D97-AF65-F5344CB8AC3E}">
        <p14:creationId xmlns:p14="http://schemas.microsoft.com/office/powerpoint/2010/main" val="215570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33295</TotalTime>
  <Words>1363</Words>
  <Application>Microsoft Office PowerPoint</Application>
  <PresentationFormat>On-screen Show (4:3)</PresentationFormat>
  <Paragraphs>109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Wingdings</vt:lpstr>
      <vt:lpstr>Wingdings 2</vt:lpstr>
      <vt:lpstr>Module</vt:lpstr>
      <vt:lpstr>Graph Analytics Kaustubh Kulkarni</vt:lpstr>
      <vt:lpstr>What is a Social Network?</vt:lpstr>
      <vt:lpstr>Social Graphs</vt:lpstr>
      <vt:lpstr>Example of a social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Networks &amp; Communities</vt:lpstr>
      <vt:lpstr>Goal: Find Densely Linked Clusters</vt:lpstr>
      <vt:lpstr>Micro-Markets in Sponsored Search</vt:lpstr>
      <vt:lpstr>Movies and Actors</vt:lpstr>
      <vt:lpstr>Twitter &amp; Facebook</vt:lpstr>
      <vt:lpstr>Questions?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Kaustubh Kulkarni</cp:lastModifiedBy>
  <cp:revision>1691</cp:revision>
  <cp:lastPrinted>2014-02-12T18:03:05Z</cp:lastPrinted>
  <dcterms:created xsi:type="dcterms:W3CDTF">2009-06-12T17:14:38Z</dcterms:created>
  <dcterms:modified xsi:type="dcterms:W3CDTF">2024-08-21T06:14:39Z</dcterms:modified>
</cp:coreProperties>
</file>