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3" r:id="rId6"/>
    <p:sldId id="321"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6974A7-6D76-475A-ABA4-A6690131AFCE}" type="datetimeFigureOut">
              <a:rPr lang="en-IN" smtClean="0"/>
              <a:t>14-10-2024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172687-78EB-426B-9B54-FE72A152A539}" type="slidenum">
              <a:rPr lang="en-IN" smtClean="0"/>
              <a:t>‹#›</a:t>
            </a:fld>
            <a:endParaRPr lang="en-IN"/>
          </a:p>
        </p:txBody>
      </p:sp>
    </p:spTree>
    <p:extLst>
      <p:ext uri="{BB962C8B-B14F-4D97-AF65-F5344CB8AC3E}">
        <p14:creationId xmlns:p14="http://schemas.microsoft.com/office/powerpoint/2010/main" val="315174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BC47D2-03FC-43C1-8EE2-EF116E72FC80}"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130050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BC47D2-03FC-43C1-8EE2-EF116E72FC80}"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354152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BC47D2-03FC-43C1-8EE2-EF116E72FC80}"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410999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BC47D2-03FC-43C1-8EE2-EF116E72FC80}"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387538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BC47D2-03FC-43C1-8EE2-EF116E72FC80}" type="datetimeFigureOut">
              <a:rPr lang="en-IN" smtClean="0"/>
              <a:t>14-10-2024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288377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BC47D2-03FC-43C1-8EE2-EF116E72FC80}"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69913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BC47D2-03FC-43C1-8EE2-EF116E72FC80}" type="datetimeFigureOut">
              <a:rPr lang="en-IN" smtClean="0"/>
              <a:t>14-10-2024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377113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BC47D2-03FC-43C1-8EE2-EF116E72FC80}" type="datetimeFigureOut">
              <a:rPr lang="en-IN" smtClean="0"/>
              <a:t>14-10-2024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2701879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C47D2-03FC-43C1-8EE2-EF116E72FC80}" type="datetimeFigureOut">
              <a:rPr lang="en-IN" smtClean="0"/>
              <a:t>14-10-2024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64908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C47D2-03FC-43C1-8EE2-EF116E72FC80}"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346983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C47D2-03FC-43C1-8EE2-EF116E72FC80}" type="datetimeFigureOut">
              <a:rPr lang="en-IN" smtClean="0"/>
              <a:t>14-10-2024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93BFD-DD35-4E68-8EC2-7B3474535726}" type="slidenum">
              <a:rPr lang="en-IN" smtClean="0"/>
              <a:t>‹#›</a:t>
            </a:fld>
            <a:endParaRPr lang="en-IN"/>
          </a:p>
        </p:txBody>
      </p:sp>
    </p:spTree>
    <p:extLst>
      <p:ext uri="{BB962C8B-B14F-4D97-AF65-F5344CB8AC3E}">
        <p14:creationId xmlns:p14="http://schemas.microsoft.com/office/powerpoint/2010/main" val="346797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C47D2-03FC-43C1-8EE2-EF116E72FC80}" type="datetimeFigureOut">
              <a:rPr lang="en-IN" smtClean="0"/>
              <a:t>14-10-2024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93BFD-DD35-4E68-8EC2-7B3474535726}" type="slidenum">
              <a:rPr lang="en-IN" smtClean="0"/>
              <a:t>‹#›</a:t>
            </a:fld>
            <a:endParaRPr lang="en-IN"/>
          </a:p>
        </p:txBody>
      </p:sp>
    </p:spTree>
    <p:extLst>
      <p:ext uri="{BB962C8B-B14F-4D97-AF65-F5344CB8AC3E}">
        <p14:creationId xmlns:p14="http://schemas.microsoft.com/office/powerpoint/2010/main" val="268805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lms-kjsce.somaiya.edu/course/view.php?id=1209#section-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6D252-F53F-224C-8614-6F78ED09A243}"/>
              </a:ext>
            </a:extLst>
          </p:cNvPr>
          <p:cNvSpPr>
            <a:spLocks noGrp="1"/>
          </p:cNvSpPr>
          <p:nvPr>
            <p:ph type="ctrTitle"/>
          </p:nvPr>
        </p:nvSpPr>
        <p:spPr/>
        <p:txBody>
          <a:bodyPr/>
          <a:lstStyle/>
          <a:p>
            <a:r>
              <a:rPr lang="en-US" dirty="0"/>
              <a:t>Software Engineering </a:t>
            </a:r>
            <a:br>
              <a:rPr lang="en-US" dirty="0"/>
            </a:br>
            <a:r>
              <a:rPr lang="en-US" dirty="0"/>
              <a:t>2UCCE501</a:t>
            </a:r>
          </a:p>
        </p:txBody>
      </p:sp>
      <p:sp>
        <p:nvSpPr>
          <p:cNvPr id="3" name="Subtitle 2">
            <a:extLst>
              <a:ext uri="{FF2B5EF4-FFF2-40B4-BE49-F238E27FC236}">
                <a16:creationId xmlns:a16="http://schemas.microsoft.com/office/drawing/2014/main" xmlns="" id="{5464116F-1110-4746-8399-4F98421E182C}"/>
              </a:ext>
            </a:extLst>
          </p:cNvPr>
          <p:cNvSpPr>
            <a:spLocks noGrp="1"/>
          </p:cNvSpPr>
          <p:nvPr>
            <p:ph type="subTitle" idx="1"/>
          </p:nvPr>
        </p:nvSpPr>
        <p:spPr>
          <a:xfrm>
            <a:off x="1143000" y="4736387"/>
            <a:ext cx="6858000" cy="521413"/>
          </a:xfrm>
        </p:spPr>
        <p:txBody>
          <a:bodyPr>
            <a:normAutofit fontScale="92500" lnSpcReduction="10000"/>
          </a:bodyPr>
          <a:lstStyle/>
          <a:p>
            <a:r>
              <a:rPr lang="en-US" dirty="0"/>
              <a:t>Module 4</a:t>
            </a:r>
          </a:p>
        </p:txBody>
      </p:sp>
    </p:spTree>
    <p:extLst>
      <p:ext uri="{BB962C8B-B14F-4D97-AF65-F5344CB8AC3E}">
        <p14:creationId xmlns:p14="http://schemas.microsoft.com/office/powerpoint/2010/main" val="4129544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It is a systematic approach to manage all changes made to the product. </a:t>
            </a:r>
          </a:p>
          <a:p>
            <a:pPr algn="just"/>
            <a:endParaRPr lang="en-US" dirty="0"/>
          </a:p>
          <a:p>
            <a:pPr algn="just"/>
            <a:r>
              <a:rPr lang="en-US" dirty="0" smtClean="0"/>
              <a:t>Too much change control and we create problems. </a:t>
            </a:r>
          </a:p>
          <a:p>
            <a:pPr algn="just"/>
            <a:endParaRPr lang="en-US" dirty="0"/>
          </a:p>
          <a:p>
            <a:pPr algn="just"/>
            <a:r>
              <a:rPr lang="en-US" dirty="0" smtClean="0"/>
              <a:t>large software project, uncontrolled change rapidly leads to chaos(confusion).</a:t>
            </a:r>
          </a:p>
          <a:p>
            <a:pPr algn="just"/>
            <a:endParaRPr lang="en-US" dirty="0"/>
          </a:p>
          <a:p>
            <a:pPr algn="just"/>
            <a:r>
              <a:rPr lang="en-US" dirty="0" smtClean="0"/>
              <a:t>For </a:t>
            </a:r>
            <a:r>
              <a:rPr lang="en-US" b="1" dirty="0" smtClean="0"/>
              <a:t>large projects </a:t>
            </a:r>
            <a:r>
              <a:rPr lang="en-US" dirty="0" smtClean="0"/>
              <a:t>change control combines </a:t>
            </a:r>
            <a:r>
              <a:rPr lang="en-US" b="1" dirty="0" smtClean="0"/>
              <a:t>human procedures and automated tools </a:t>
            </a:r>
            <a:r>
              <a:rPr lang="en-US" dirty="0" smtClean="0"/>
              <a:t>to provide a mechanism for the control of change. </a:t>
            </a:r>
            <a:endParaRPr lang="en-US" dirty="0"/>
          </a:p>
        </p:txBody>
      </p:sp>
    </p:spTree>
    <p:extLst>
      <p:ext uri="{BB962C8B-B14F-4D97-AF65-F5344CB8AC3E}">
        <p14:creationId xmlns:p14="http://schemas.microsoft.com/office/powerpoint/2010/main" val="3979229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Content Placeholder 2"/>
          <p:cNvSpPr>
            <a:spLocks noGrp="1"/>
          </p:cNvSpPr>
          <p:nvPr>
            <p:ph idx="1"/>
          </p:nvPr>
        </p:nvSpPr>
        <p:spPr>
          <a:xfrm>
            <a:off x="457200" y="1600200"/>
            <a:ext cx="8229600" cy="5029200"/>
          </a:xfrm>
        </p:spPr>
        <p:txBody>
          <a:bodyPr/>
          <a:lstStyle/>
          <a:p>
            <a:pPr algn="just"/>
            <a:r>
              <a:rPr lang="en-US" dirty="0" smtClean="0"/>
              <a:t>engineering change order (ECO).</a:t>
            </a:r>
          </a:p>
          <a:p>
            <a:pPr algn="just"/>
            <a:endParaRPr lang="en-US" dirty="0" smtClean="0"/>
          </a:p>
          <a:p>
            <a:pPr algn="just"/>
            <a:r>
              <a:rPr lang="en-US" b="1" dirty="0" smtClean="0"/>
              <a:t>elements of change management:</a:t>
            </a:r>
          </a:p>
          <a:p>
            <a:pPr algn="just"/>
            <a:endParaRPr lang="en-US" b="1" dirty="0" smtClean="0"/>
          </a:p>
          <a:p>
            <a:pPr marL="514350" indent="-514350" algn="just">
              <a:buFont typeface="+mj-lt"/>
              <a:buAutoNum type="arabicPeriod"/>
            </a:pPr>
            <a:r>
              <a:rPr lang="en-US" b="1" dirty="0"/>
              <a:t>A</a:t>
            </a:r>
            <a:r>
              <a:rPr lang="en-US" b="1" dirty="0" smtClean="0"/>
              <a:t>ccess </a:t>
            </a:r>
            <a:r>
              <a:rPr lang="en-US" b="1" dirty="0"/>
              <a:t>C</a:t>
            </a:r>
            <a:r>
              <a:rPr lang="en-US" b="1" dirty="0" smtClean="0"/>
              <a:t>ontrol </a:t>
            </a:r>
          </a:p>
          <a:p>
            <a:pPr marL="514350" indent="-514350" algn="just"/>
            <a:r>
              <a:rPr lang="en-US" dirty="0" smtClean="0"/>
              <a:t>Access control governs which software engineers have the authority to access and modify a particular configuration object. </a:t>
            </a:r>
          </a:p>
        </p:txBody>
      </p:sp>
    </p:spTree>
    <p:extLst>
      <p:ext uri="{BB962C8B-B14F-4D97-AF65-F5344CB8AC3E}">
        <p14:creationId xmlns:p14="http://schemas.microsoft.com/office/powerpoint/2010/main" val="2217771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Content Placeholder 2"/>
          <p:cNvSpPr>
            <a:spLocks noGrp="1"/>
          </p:cNvSpPr>
          <p:nvPr>
            <p:ph idx="1"/>
          </p:nvPr>
        </p:nvSpPr>
        <p:spPr>
          <a:xfrm>
            <a:off x="457200" y="1600200"/>
            <a:ext cx="8229600" cy="5029200"/>
          </a:xfrm>
        </p:spPr>
        <p:txBody>
          <a:bodyPr/>
          <a:lstStyle/>
          <a:p>
            <a:pPr>
              <a:buNone/>
            </a:pPr>
            <a:r>
              <a:rPr lang="en-US" b="1" dirty="0" smtClean="0"/>
              <a:t>2. Synchronization Control.</a:t>
            </a:r>
          </a:p>
          <a:p>
            <a:pPr algn="just"/>
            <a:r>
              <a:rPr lang="en-US" dirty="0" smtClean="0"/>
              <a:t>Synchronization control helps to ensure that parallel changes, performed by two different people, don’t overwrite one another.</a:t>
            </a:r>
          </a:p>
          <a:p>
            <a:pPr algn="just"/>
            <a:endParaRPr lang="en-US" dirty="0"/>
          </a:p>
          <a:p>
            <a:pPr algn="just"/>
            <a:r>
              <a:rPr lang="en-US" b="1" dirty="0" smtClean="0">
                <a:solidFill>
                  <a:srgbClr val="FF0000"/>
                </a:solidFill>
              </a:rPr>
              <a:t>Informal Change Control</a:t>
            </a:r>
          </a:p>
          <a:p>
            <a:r>
              <a:rPr lang="en-US" dirty="0" smtClean="0"/>
              <a:t>Developer makes changes in project</a:t>
            </a:r>
            <a:endParaRPr lang="en-US" dirty="0"/>
          </a:p>
        </p:txBody>
      </p:sp>
    </p:spTree>
    <p:extLst>
      <p:ext uri="{BB962C8B-B14F-4D97-AF65-F5344CB8AC3E}">
        <p14:creationId xmlns:p14="http://schemas.microsoft.com/office/powerpoint/2010/main" val="3831741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Control</a:t>
            </a:r>
            <a:endParaRPr lang="en-US" dirty="0"/>
          </a:p>
        </p:txBody>
      </p:sp>
      <p:sp>
        <p:nvSpPr>
          <p:cNvPr id="3" name="Content Placeholder 2"/>
          <p:cNvSpPr>
            <a:spLocks noGrp="1"/>
          </p:cNvSpPr>
          <p:nvPr>
            <p:ph idx="1"/>
          </p:nvPr>
        </p:nvSpPr>
        <p:spPr/>
        <p:txBody>
          <a:bodyPr/>
          <a:lstStyle/>
          <a:p>
            <a:r>
              <a:rPr lang="en-US" b="1" dirty="0" smtClean="0">
                <a:solidFill>
                  <a:srgbClr val="FF0000"/>
                </a:solidFill>
              </a:rPr>
              <a:t>project level change control</a:t>
            </a:r>
          </a:p>
          <a:p>
            <a:r>
              <a:rPr lang="en-US" dirty="0" smtClean="0"/>
              <a:t>developer must gain approval from the project manager to makes changes.</a:t>
            </a:r>
          </a:p>
          <a:p>
            <a:endParaRPr lang="en-US" dirty="0"/>
          </a:p>
          <a:p>
            <a:r>
              <a:rPr lang="en-US" b="1" dirty="0" smtClean="0">
                <a:solidFill>
                  <a:srgbClr val="FF0000"/>
                </a:solidFill>
              </a:rPr>
              <a:t>formal change control </a:t>
            </a:r>
          </a:p>
          <a:p>
            <a:pPr algn="just"/>
            <a:r>
              <a:rPr lang="en-US" dirty="0" smtClean="0"/>
              <a:t>is instituted </a:t>
            </a:r>
            <a:r>
              <a:rPr lang="en-US" dirty="0"/>
              <a:t>w</a:t>
            </a:r>
            <a:r>
              <a:rPr lang="en-US" dirty="0" smtClean="0"/>
              <a:t>hen the software product is released to customers</a:t>
            </a:r>
            <a:endParaRPr lang="en-US" dirty="0"/>
          </a:p>
        </p:txBody>
      </p:sp>
    </p:spTree>
    <p:extLst>
      <p:ext uri="{BB962C8B-B14F-4D97-AF65-F5344CB8AC3E}">
        <p14:creationId xmlns:p14="http://schemas.microsoft.com/office/powerpoint/2010/main" val="3075629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685800" y="1"/>
            <a:ext cx="7924800" cy="6858000"/>
          </a:xfrm>
          <a:prstGeom prst="rect">
            <a:avLst/>
          </a:prstGeom>
          <a:noFill/>
          <a:ln w="9525">
            <a:noFill/>
            <a:miter lim="800000"/>
            <a:headEnd/>
            <a:tailEnd/>
          </a:ln>
          <a:effectLst/>
        </p:spPr>
      </p:pic>
    </p:spTree>
    <p:extLst>
      <p:ext uri="{BB962C8B-B14F-4D97-AF65-F5344CB8AC3E}">
        <p14:creationId xmlns:p14="http://schemas.microsoft.com/office/powerpoint/2010/main" val="1916495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41D63A-8D23-0B4E-AFBF-F254B34B8D6C}"/>
              </a:ext>
            </a:extLst>
          </p:cNvPr>
          <p:cNvSpPr>
            <a:spLocks noGrp="1"/>
          </p:cNvSpPr>
          <p:nvPr>
            <p:ph type="title"/>
          </p:nvPr>
        </p:nvSpPr>
        <p:spPr>
          <a:xfrm>
            <a:off x="191193" y="547962"/>
            <a:ext cx="8529897" cy="852755"/>
          </a:xfrm>
        </p:spPr>
        <p:txBody>
          <a:bodyPr>
            <a:noAutofit/>
          </a:bodyPr>
          <a:lstStyle/>
          <a:p>
            <a:pPr algn="ctr"/>
            <a:r>
              <a:rPr lang="en-US" sz="3200" b="1" dirty="0"/>
              <a:t>Module 4 </a:t>
            </a:r>
            <a:br>
              <a:rPr lang="en-US" sz="3200" b="1" dirty="0"/>
            </a:br>
            <a:r>
              <a:rPr lang="en-IN" sz="2800" dirty="0">
                <a:hlinkClick r:id="rId2">
                  <a:extLst>
                    <a:ext uri="{A12FA001-AC4F-418D-AE19-62706E023703}">
                      <ahyp:hlinkClr xmlns:ahyp="http://schemas.microsoft.com/office/drawing/2018/hyperlinkcolor" xmlns="" val="tx"/>
                    </a:ext>
                  </a:extLst>
                </a:hlinkClick>
              </a:rPr>
              <a:t>System Implementation, </a:t>
            </a:r>
            <a:r>
              <a:rPr lang="en-IN" sz="2800" dirty="0" smtClean="0">
                <a:hlinkClick r:id="rId2">
                  <a:extLst>
                    <a:ext uri="{A12FA001-AC4F-418D-AE19-62706E023703}">
                      <ahyp:hlinkClr xmlns:ahyp="http://schemas.microsoft.com/office/drawing/2018/hyperlinkcolor" xmlns="" val="tx"/>
                    </a:ext>
                  </a:extLst>
                </a:hlinkClick>
              </a:rPr>
              <a:t>Configuration Management </a:t>
            </a:r>
            <a:r>
              <a:rPr lang="en-IN" sz="2800" dirty="0">
                <a:hlinkClick r:id="rId2">
                  <a:extLst>
                    <a:ext uri="{A12FA001-AC4F-418D-AE19-62706E023703}">
                      <ahyp:hlinkClr xmlns:ahyp="http://schemas.microsoft.com/office/drawing/2018/hyperlinkcolor" xmlns="" val="tx"/>
                    </a:ext>
                  </a:extLst>
                </a:hlinkClick>
              </a:rPr>
              <a:t/>
            </a:r>
            <a:br>
              <a:rPr lang="en-IN" sz="2800" dirty="0">
                <a:hlinkClick r:id="rId2">
                  <a:extLst>
                    <a:ext uri="{A12FA001-AC4F-418D-AE19-62706E023703}">
                      <ahyp:hlinkClr xmlns:ahyp="http://schemas.microsoft.com/office/drawing/2018/hyperlinkcolor" xmlns="" val="tx"/>
                    </a:ext>
                  </a:extLst>
                </a:hlinkClick>
              </a:rPr>
            </a:br>
            <a:r>
              <a:rPr lang="en-IN" sz="2800" dirty="0">
                <a:hlinkClick r:id="rId2">
                  <a:extLst>
                    <a:ext uri="{A12FA001-AC4F-418D-AE19-62706E023703}">
                      <ahyp:hlinkClr xmlns:ahyp="http://schemas.microsoft.com/office/drawing/2018/hyperlinkcolor" xmlns="" val="tx"/>
                    </a:ext>
                  </a:extLst>
                </a:hlinkClick>
              </a:rPr>
              <a:t>&amp; Risk Management</a:t>
            </a:r>
            <a:r>
              <a:rPr lang="en-IN" sz="3200" b="1" dirty="0"/>
              <a:t/>
            </a:r>
            <a:br>
              <a:rPr lang="en-IN" sz="3200" b="1" dirty="0"/>
            </a:br>
            <a:endParaRPr lang="en-US" sz="3200" b="1" dirty="0"/>
          </a:p>
        </p:txBody>
      </p:sp>
      <p:sp>
        <p:nvSpPr>
          <p:cNvPr id="3" name="Content Placeholder 2">
            <a:extLst>
              <a:ext uri="{FF2B5EF4-FFF2-40B4-BE49-F238E27FC236}">
                <a16:creationId xmlns:a16="http://schemas.microsoft.com/office/drawing/2014/main" xmlns="" id="{F8F42246-7FDE-5846-A664-BA09029AE2E5}"/>
              </a:ext>
            </a:extLst>
          </p:cNvPr>
          <p:cNvSpPr>
            <a:spLocks noGrp="1"/>
          </p:cNvSpPr>
          <p:nvPr>
            <p:ph idx="1"/>
          </p:nvPr>
        </p:nvSpPr>
        <p:spPr>
          <a:xfrm>
            <a:off x="617220" y="1647121"/>
            <a:ext cx="8103870" cy="4891791"/>
          </a:xfrm>
        </p:spPr>
        <p:txBody>
          <a:bodyPr>
            <a:normAutofit fontScale="85000" lnSpcReduction="20000"/>
          </a:bodyPr>
          <a:lstStyle/>
          <a:p>
            <a:pPr marL="582613" indent="-582613">
              <a:buNone/>
            </a:pPr>
            <a:r>
              <a:rPr lang="en-IN" dirty="0"/>
              <a:t>4.1 Packages &amp; Interfaces: Distinguishing between classes versus interfaces. Exposing class &amp; package interfaces.</a:t>
            </a:r>
          </a:p>
          <a:p>
            <a:pPr marL="582613" indent="-582613">
              <a:buNone/>
            </a:pPr>
            <a:r>
              <a:rPr lang="en-IN" dirty="0">
                <a:solidFill>
                  <a:schemeClr val="bg1">
                    <a:lumMod val="85000"/>
                  </a:schemeClr>
                </a:solidFill>
              </a:rPr>
              <a:t>4.2 Mapping Model to code, Mapping object models to Database schema.</a:t>
            </a:r>
          </a:p>
          <a:p>
            <a:pPr marL="0" indent="0">
              <a:buNone/>
            </a:pPr>
            <a:r>
              <a:rPr lang="en-IN" dirty="0">
                <a:solidFill>
                  <a:schemeClr val="bg1">
                    <a:lumMod val="85000"/>
                  </a:schemeClr>
                </a:solidFill>
              </a:rPr>
              <a:t>4.3 Component &amp; Deployment Diagrams: Describing dependencies.</a:t>
            </a:r>
          </a:p>
          <a:p>
            <a:pPr marL="0" indent="0">
              <a:buNone/>
            </a:pPr>
            <a:r>
              <a:rPr lang="en-IN" dirty="0">
                <a:solidFill>
                  <a:schemeClr val="bg1">
                    <a:lumMod val="85000"/>
                  </a:schemeClr>
                </a:solidFill>
              </a:rPr>
              <a:t>4.4 Managing &amp; Controlling Changes: Managing &amp; Controlling versions.</a:t>
            </a:r>
          </a:p>
          <a:p>
            <a:pPr marL="582613" indent="-582613">
              <a:buNone/>
            </a:pPr>
            <a:r>
              <a:rPr lang="en-IN" dirty="0">
                <a:solidFill>
                  <a:schemeClr val="bg1">
                    <a:lumMod val="85000"/>
                  </a:schemeClr>
                </a:solidFill>
              </a:rPr>
              <a:t>4.5 Categories of Risks. Nature of risks, Types of risks, Risk identification, Risk assessment, Risk Planning and control, Risk Management, Evaluating risk to schedule, PERT technique.</a:t>
            </a:r>
          </a:p>
        </p:txBody>
      </p:sp>
      <p:sp>
        <p:nvSpPr>
          <p:cNvPr id="4" name="Footer Placeholder 3">
            <a:extLst>
              <a:ext uri="{FF2B5EF4-FFF2-40B4-BE49-F238E27FC236}">
                <a16:creationId xmlns:a16="http://schemas.microsoft.com/office/drawing/2014/main" xmlns="" id="{6D031A54-84D3-8948-83F5-C5F699C392D8}"/>
              </a:ext>
            </a:extLst>
          </p:cNvPr>
          <p:cNvSpPr>
            <a:spLocks noGrp="1"/>
          </p:cNvSpPr>
          <p:nvPr>
            <p:ph type="ftr" sz="quarter" idx="11"/>
          </p:nvPr>
        </p:nvSpPr>
        <p:spPr/>
        <p:txBody>
          <a:bodyPr/>
          <a:lstStyle/>
          <a:p>
            <a:r>
              <a:rPr lang="en-US"/>
              <a:t>Module 4.5  Risk Management</a:t>
            </a:r>
            <a:endParaRPr lang="en-US" dirty="0"/>
          </a:p>
        </p:txBody>
      </p:sp>
      <p:sp>
        <p:nvSpPr>
          <p:cNvPr id="5" name="Slide Number Placeholder 4">
            <a:extLst>
              <a:ext uri="{FF2B5EF4-FFF2-40B4-BE49-F238E27FC236}">
                <a16:creationId xmlns:a16="http://schemas.microsoft.com/office/drawing/2014/main" xmlns="" id="{FCAC2981-2AD2-F242-9CF1-694EB58F6B9D}"/>
              </a:ext>
            </a:extLst>
          </p:cNvPr>
          <p:cNvSpPr>
            <a:spLocks noGrp="1"/>
          </p:cNvSpPr>
          <p:nvPr>
            <p:ph type="sldNum" sz="quarter" idx="12"/>
          </p:nvPr>
        </p:nvSpPr>
        <p:spPr/>
        <p:txBody>
          <a:bodyPr/>
          <a:lstStyle/>
          <a:p>
            <a:fld id="{5A2CE164-8857-FD40-AD3D-45F3A691825F}" type="slidenum">
              <a:rPr lang="en-US" smtClean="0"/>
              <a:pPr/>
              <a:t>2</a:t>
            </a:fld>
            <a:endParaRPr lang="en-US"/>
          </a:p>
        </p:txBody>
      </p:sp>
    </p:spTree>
    <p:extLst>
      <p:ext uri="{BB962C8B-B14F-4D97-AF65-F5344CB8AC3E}">
        <p14:creationId xmlns:p14="http://schemas.microsoft.com/office/powerpoint/2010/main" val="159443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Packages &amp; Interfaces</a:t>
            </a:r>
            <a:endParaRPr lang="en-IN" dirty="0"/>
          </a:p>
        </p:txBody>
      </p:sp>
      <p:sp>
        <p:nvSpPr>
          <p:cNvPr id="3" name="Content Placeholder 2"/>
          <p:cNvSpPr>
            <a:spLocks noGrp="1"/>
          </p:cNvSpPr>
          <p:nvPr>
            <p:ph idx="1"/>
          </p:nvPr>
        </p:nvSpPr>
        <p:spPr/>
        <p:txBody>
          <a:bodyPr>
            <a:normAutofit/>
          </a:bodyPr>
          <a:lstStyle/>
          <a:p>
            <a:r>
              <a:rPr lang="en-US" b="1" dirty="0" smtClean="0"/>
              <a:t>Packages</a:t>
            </a:r>
            <a:r>
              <a:rPr lang="en-US" dirty="0" smtClean="0"/>
              <a:t>:</a:t>
            </a:r>
          </a:p>
          <a:p>
            <a:r>
              <a:rPr lang="en-US" dirty="0" smtClean="0"/>
              <a:t>Organize </a:t>
            </a:r>
            <a:r>
              <a:rPr lang="en-US" dirty="0"/>
              <a:t>related classes and interfaces into a single </a:t>
            </a:r>
            <a:r>
              <a:rPr lang="en-US" dirty="0" smtClean="0"/>
              <a:t>unit.</a:t>
            </a:r>
          </a:p>
          <a:p>
            <a:r>
              <a:rPr lang="en-IN" dirty="0"/>
              <a:t>Declared using package </a:t>
            </a:r>
            <a:r>
              <a:rPr lang="en-IN" dirty="0" smtClean="0"/>
              <a:t>keyword</a:t>
            </a:r>
          </a:p>
          <a:p>
            <a:r>
              <a:rPr lang="en-US" dirty="0"/>
              <a:t>Does not support multiple inheritance</a:t>
            </a:r>
            <a:r>
              <a:rPr lang="en-US" dirty="0" smtClean="0"/>
              <a:t>.</a:t>
            </a:r>
          </a:p>
          <a:p>
            <a:r>
              <a:rPr lang="en-US" dirty="0"/>
              <a:t>Group classes and interfaces based on </a:t>
            </a:r>
            <a:r>
              <a:rPr lang="en-US" dirty="0" smtClean="0"/>
              <a:t>functionality</a:t>
            </a:r>
          </a:p>
          <a:p>
            <a:r>
              <a:rPr lang="en-US" dirty="0" smtClean="0"/>
              <a:t>Syntax: </a:t>
            </a:r>
            <a:r>
              <a:rPr lang="en-IN" dirty="0" smtClean="0">
                <a:effectLst/>
              </a:rPr>
              <a:t>package </a:t>
            </a:r>
            <a:r>
              <a:rPr lang="en-IN" dirty="0" err="1" smtClean="0">
                <a:effectLst/>
              </a:rPr>
              <a:t>com.software.mypackage</a:t>
            </a:r>
            <a:r>
              <a:rPr lang="en-IN" dirty="0" smtClean="0">
                <a:effectLst/>
              </a:rPr>
              <a:t>;</a:t>
            </a:r>
            <a:endParaRPr lang="en-IN" dirty="0"/>
          </a:p>
        </p:txBody>
      </p:sp>
    </p:spTree>
    <p:extLst>
      <p:ext uri="{BB962C8B-B14F-4D97-AF65-F5344CB8AC3E}">
        <p14:creationId xmlns:p14="http://schemas.microsoft.com/office/powerpoint/2010/main" val="306892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Interfaces:</a:t>
            </a:r>
          </a:p>
          <a:p>
            <a:r>
              <a:rPr lang="en-US" dirty="0" smtClean="0"/>
              <a:t>Define </a:t>
            </a:r>
            <a:r>
              <a:rPr lang="en-US" dirty="0"/>
              <a:t>a contract for classes to </a:t>
            </a:r>
            <a:r>
              <a:rPr lang="en-US" dirty="0" smtClean="0"/>
              <a:t>implement</a:t>
            </a:r>
          </a:p>
          <a:p>
            <a:r>
              <a:rPr lang="en-IN" dirty="0"/>
              <a:t>Declared using interface keyword</a:t>
            </a:r>
            <a:r>
              <a:rPr lang="en-IN" dirty="0" smtClean="0"/>
              <a:t>.</a:t>
            </a:r>
          </a:p>
          <a:p>
            <a:r>
              <a:rPr lang="en-US" dirty="0"/>
              <a:t>Define method signatures that classes implementing the interface must provide implementations</a:t>
            </a:r>
            <a:r>
              <a:rPr lang="en-US" dirty="0" smtClean="0"/>
              <a:t>.</a:t>
            </a:r>
          </a:p>
          <a:p>
            <a:r>
              <a:rPr lang="en-US" dirty="0"/>
              <a:t>Interface methods are implicitly public and abstract</a:t>
            </a:r>
            <a:r>
              <a:rPr lang="en-US" dirty="0" smtClean="0"/>
              <a:t>.</a:t>
            </a:r>
          </a:p>
          <a:p>
            <a:r>
              <a:rPr lang="en-US" dirty="0"/>
              <a:t>Supports multiple inheritance as a class can implement multiple </a:t>
            </a:r>
            <a:r>
              <a:rPr lang="en-US" dirty="0" smtClean="0"/>
              <a:t>interfaces</a:t>
            </a:r>
          </a:p>
          <a:p>
            <a:endParaRPr lang="en-IN" dirty="0"/>
          </a:p>
        </p:txBody>
      </p:sp>
    </p:spTree>
    <p:extLst>
      <p:ext uri="{BB962C8B-B14F-4D97-AF65-F5344CB8AC3E}">
        <p14:creationId xmlns:p14="http://schemas.microsoft.com/office/powerpoint/2010/main" val="772474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dirty="0" smtClean="0"/>
              <a:t>Challenges in distributed work environment:</a:t>
            </a:r>
          </a:p>
          <a:p>
            <a:pPr lvl="1" algn="just"/>
            <a:r>
              <a:rPr lang="en-US" dirty="0" smtClean="0"/>
              <a:t>Collaboration</a:t>
            </a:r>
          </a:p>
          <a:p>
            <a:pPr lvl="1" algn="just"/>
            <a:r>
              <a:rPr lang="en-US" dirty="0" smtClean="0"/>
              <a:t>Restoring previous version</a:t>
            </a:r>
          </a:p>
          <a:p>
            <a:pPr lvl="1" algn="just"/>
            <a:r>
              <a:rPr lang="en-US" dirty="0" smtClean="0"/>
              <a:t>What and where change happen</a:t>
            </a:r>
          </a:p>
          <a:p>
            <a:pPr lvl="1" algn="just"/>
            <a:r>
              <a:rPr lang="en-US" dirty="0" smtClean="0"/>
              <a:t>Backup</a:t>
            </a:r>
          </a:p>
          <a:p>
            <a:pPr algn="just"/>
            <a:r>
              <a:rPr lang="en-US" dirty="0" smtClean="0"/>
              <a:t>A version control system is a kind of software that helps the developer team to efficiently communicate and manage(track) all the changes that have been made to the source code along with the information like who made and what changes have been made.</a:t>
            </a:r>
          </a:p>
          <a:p>
            <a:pPr algn="just"/>
            <a:endParaRPr lang="en-US" dirty="0" smtClean="0"/>
          </a:p>
          <a:p>
            <a:pPr algn="just"/>
            <a:endParaRPr lang="en-US" dirty="0" smtClean="0"/>
          </a:p>
          <a:p>
            <a:pPr algn="just"/>
            <a:endParaRPr lang="en-US" dirty="0"/>
          </a:p>
        </p:txBody>
      </p:sp>
    </p:spTree>
    <p:extLst>
      <p:ext uri="{BB962C8B-B14F-4D97-AF65-F5344CB8AC3E}">
        <p14:creationId xmlns:p14="http://schemas.microsoft.com/office/powerpoint/2010/main" val="108715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45127"/>
            <a:ext cx="6907469" cy="3363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254" y="4077072"/>
            <a:ext cx="5210175"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675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490066"/>
          </a:xfrm>
        </p:spPr>
        <p:txBody>
          <a:bodyPr>
            <a:normAutofit fontScale="90000"/>
          </a:bodyPr>
          <a:lstStyle/>
          <a:p>
            <a:r>
              <a:rPr lang="en-US" dirty="0" smtClean="0"/>
              <a:t>Version Control</a:t>
            </a:r>
            <a:endParaRPr lang="en-US" dirty="0"/>
          </a:p>
        </p:txBody>
      </p:sp>
      <p:sp>
        <p:nvSpPr>
          <p:cNvPr id="3" name="Content Placeholder 2"/>
          <p:cNvSpPr>
            <a:spLocks noGrp="1"/>
          </p:cNvSpPr>
          <p:nvPr>
            <p:ph idx="1"/>
          </p:nvPr>
        </p:nvSpPr>
        <p:spPr>
          <a:xfrm>
            <a:off x="467544" y="1124744"/>
            <a:ext cx="8219256" cy="5504656"/>
          </a:xfrm>
        </p:spPr>
        <p:txBody>
          <a:bodyPr>
            <a:normAutofit fontScale="70000" lnSpcReduction="20000"/>
          </a:bodyPr>
          <a:lstStyle/>
          <a:p>
            <a:pPr algn="just"/>
            <a:r>
              <a:rPr lang="en-US" dirty="0" smtClean="0"/>
              <a:t>Version control </a:t>
            </a:r>
            <a:r>
              <a:rPr lang="en-US" b="1" dirty="0" smtClean="0"/>
              <a:t>combines procedures and tools to manage different versions of configuration objects </a:t>
            </a:r>
            <a:r>
              <a:rPr lang="en-US" dirty="0" smtClean="0"/>
              <a:t>that are created during the software process. </a:t>
            </a:r>
          </a:p>
          <a:p>
            <a:pPr algn="just"/>
            <a:endParaRPr lang="en-US" dirty="0" smtClean="0"/>
          </a:p>
          <a:p>
            <a:pPr algn="just"/>
            <a:r>
              <a:rPr lang="en-US" dirty="0" smtClean="0"/>
              <a:t>A version control system implements four major capabilities:</a:t>
            </a:r>
          </a:p>
          <a:p>
            <a:pPr algn="just">
              <a:buNone/>
            </a:pPr>
            <a:endParaRPr lang="en-US" dirty="0" smtClean="0"/>
          </a:p>
          <a:p>
            <a:pPr algn="just">
              <a:buNone/>
            </a:pPr>
            <a:r>
              <a:rPr lang="en-US" dirty="0" smtClean="0"/>
              <a:t>(1) a </a:t>
            </a:r>
            <a:r>
              <a:rPr lang="en-US" b="1" dirty="0" smtClean="0"/>
              <a:t>project database </a:t>
            </a:r>
            <a:r>
              <a:rPr lang="en-US" dirty="0" smtClean="0"/>
              <a:t>that stores all relevant configuration objects </a:t>
            </a:r>
          </a:p>
          <a:p>
            <a:pPr algn="just"/>
            <a:endParaRPr lang="en-US" dirty="0" smtClean="0"/>
          </a:p>
          <a:p>
            <a:pPr algn="just">
              <a:buNone/>
            </a:pPr>
            <a:endParaRPr lang="en-US" dirty="0" smtClean="0"/>
          </a:p>
          <a:p>
            <a:pPr algn="just">
              <a:buNone/>
            </a:pPr>
            <a:r>
              <a:rPr lang="en-US" dirty="0" smtClean="0"/>
              <a:t>(2) a </a:t>
            </a:r>
            <a:r>
              <a:rPr lang="en-US" b="1" dirty="0" smtClean="0"/>
              <a:t>version management capability </a:t>
            </a:r>
            <a:r>
              <a:rPr lang="en-US" dirty="0" smtClean="0"/>
              <a:t>that </a:t>
            </a:r>
            <a:r>
              <a:rPr lang="en-US" b="1" dirty="0" smtClean="0"/>
              <a:t>stores all versions</a:t>
            </a:r>
            <a:r>
              <a:rPr lang="en-US" dirty="0" smtClean="0"/>
              <a:t> of a configuration object.</a:t>
            </a:r>
          </a:p>
          <a:p>
            <a:pPr algn="just">
              <a:buNone/>
            </a:pPr>
            <a:endParaRPr lang="en-US" dirty="0"/>
          </a:p>
          <a:p>
            <a:pPr algn="just">
              <a:buNone/>
            </a:pPr>
            <a:r>
              <a:rPr lang="en-US" dirty="0" smtClean="0"/>
              <a:t>(3) a make facility that enables </a:t>
            </a:r>
            <a:r>
              <a:rPr lang="en-US" b="1" dirty="0" smtClean="0"/>
              <a:t>construct a specific version of the software.  </a:t>
            </a:r>
          </a:p>
          <a:p>
            <a:pPr algn="just">
              <a:buNone/>
            </a:pPr>
            <a:endParaRPr lang="en-US" b="1" dirty="0"/>
          </a:p>
          <a:p>
            <a:pPr algn="just">
              <a:buNone/>
            </a:pPr>
            <a:r>
              <a:rPr lang="en-US" dirty="0" smtClean="0"/>
              <a:t>(4) version control and change control systems often implement an </a:t>
            </a:r>
            <a:r>
              <a:rPr lang="en-US" b="1" dirty="0" smtClean="0"/>
              <a:t>issues tracking (also called bug tracking) </a:t>
            </a:r>
            <a:r>
              <a:rPr lang="en-US" dirty="0" smtClean="0"/>
              <a:t>capability</a:t>
            </a:r>
            <a:endParaRPr lang="en-US" b="1" dirty="0"/>
          </a:p>
        </p:txBody>
      </p:sp>
    </p:spTree>
    <p:extLst>
      <p:ext uri="{BB962C8B-B14F-4D97-AF65-F5344CB8AC3E}">
        <p14:creationId xmlns:p14="http://schemas.microsoft.com/office/powerpoint/2010/main" val="194114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a:xfrm>
            <a:off x="152400" y="1371600"/>
            <a:ext cx="8763000" cy="5334000"/>
          </a:xfrm>
        </p:spPr>
        <p:txBody>
          <a:bodyPr>
            <a:normAutofit lnSpcReduction="10000"/>
          </a:bodyPr>
          <a:lstStyle/>
          <a:p>
            <a:pPr algn="just"/>
            <a:r>
              <a:rPr lang="en-US" dirty="0" smtClean="0"/>
              <a:t>A number of version control systems </a:t>
            </a:r>
            <a:r>
              <a:rPr lang="en-US" b="1" dirty="0" smtClean="0"/>
              <a:t>establish a change set</a:t>
            </a:r>
            <a:r>
              <a:rPr lang="en-US" dirty="0" smtClean="0"/>
              <a:t>—a collection of all changes that are required to create a specific version of the software.</a:t>
            </a:r>
          </a:p>
          <a:p>
            <a:pPr algn="just"/>
            <a:endParaRPr lang="en-US" dirty="0"/>
          </a:p>
          <a:p>
            <a:pPr algn="just"/>
            <a:r>
              <a:rPr lang="en-US" b="1" dirty="0" smtClean="0"/>
              <a:t>named change sets can be identified </a:t>
            </a:r>
            <a:r>
              <a:rPr lang="en-US" dirty="0" smtClean="0"/>
              <a:t>for an application or system.</a:t>
            </a:r>
          </a:p>
          <a:p>
            <a:pPr algn="just"/>
            <a:endParaRPr lang="en-US" dirty="0"/>
          </a:p>
          <a:p>
            <a:pPr algn="just"/>
            <a:r>
              <a:rPr lang="en-US" dirty="0" smtClean="0"/>
              <a:t>construct a version of the software by specifying the change sets </a:t>
            </a:r>
            <a:r>
              <a:rPr lang="en-US" b="1" dirty="0" smtClean="0"/>
              <a:t>(by name) </a:t>
            </a:r>
            <a:endParaRPr lang="en-US" b="1" dirty="0"/>
          </a:p>
        </p:txBody>
      </p:sp>
    </p:spTree>
    <p:extLst>
      <p:ext uri="{BB962C8B-B14F-4D97-AF65-F5344CB8AC3E}">
        <p14:creationId xmlns:p14="http://schemas.microsoft.com/office/powerpoint/2010/main" val="36573662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a:t>
            </a:r>
            <a:endParaRPr lang="en-US" dirty="0"/>
          </a:p>
        </p:txBody>
      </p:sp>
      <p:sp>
        <p:nvSpPr>
          <p:cNvPr id="3" name="Content Placeholder 2"/>
          <p:cNvSpPr>
            <a:spLocks noGrp="1"/>
          </p:cNvSpPr>
          <p:nvPr>
            <p:ph idx="1"/>
          </p:nvPr>
        </p:nvSpPr>
        <p:spPr/>
        <p:txBody>
          <a:bodyPr/>
          <a:lstStyle/>
          <a:p>
            <a:r>
              <a:rPr lang="en-US" dirty="0" smtClean="0"/>
              <a:t>Modeling approach for building new versions contains:</a:t>
            </a:r>
          </a:p>
          <a:p>
            <a:pPr marL="514350" indent="-514350">
              <a:buAutoNum type="arabicPeriod"/>
            </a:pPr>
            <a:r>
              <a:rPr lang="en-US" dirty="0" smtClean="0"/>
              <a:t>Template for building version</a:t>
            </a:r>
          </a:p>
          <a:p>
            <a:pPr marL="514350" indent="-514350">
              <a:buAutoNum type="arabicPeriod"/>
            </a:pPr>
            <a:r>
              <a:rPr lang="en-US" dirty="0" smtClean="0"/>
              <a:t>Construction rules</a:t>
            </a:r>
          </a:p>
          <a:p>
            <a:pPr marL="514350" indent="-514350">
              <a:buAutoNum type="arabicPeriod"/>
            </a:pPr>
            <a:r>
              <a:rPr lang="en-US" dirty="0" smtClean="0"/>
              <a:t>Verification rules</a:t>
            </a:r>
            <a:endParaRPr lang="en-US" dirty="0"/>
          </a:p>
        </p:txBody>
      </p:sp>
    </p:spTree>
    <p:extLst>
      <p:ext uri="{BB962C8B-B14F-4D97-AF65-F5344CB8AC3E}">
        <p14:creationId xmlns:p14="http://schemas.microsoft.com/office/powerpoint/2010/main" val="1709503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566</Words>
  <Application>Microsoft Office PowerPoint</Application>
  <PresentationFormat>On-screen Show (4:3)</PresentationFormat>
  <Paragraphs>82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Software Engineering  2UCCE501</vt:lpstr>
      <vt:lpstr>Module 4  System Implementation, Configuration Management  &amp; Risk Management </vt:lpstr>
      <vt:lpstr>Packages &amp; Interfaces</vt:lpstr>
      <vt:lpstr>PowerPoint Presentation</vt:lpstr>
      <vt:lpstr>Version Control</vt:lpstr>
      <vt:lpstr>PowerPoint Presentation</vt:lpstr>
      <vt:lpstr>Version Control</vt:lpstr>
      <vt:lpstr>Version Control</vt:lpstr>
      <vt:lpstr>Version Control</vt:lpstr>
      <vt:lpstr>Change Control</vt:lpstr>
      <vt:lpstr>Change Control</vt:lpstr>
      <vt:lpstr>Change Control</vt:lpstr>
      <vt:lpstr>Change Control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2UCCE501</dc:title>
  <dc:creator>kjscecomp</dc:creator>
  <cp:lastModifiedBy>kjscecomp</cp:lastModifiedBy>
  <cp:revision>21</cp:revision>
  <dcterms:created xsi:type="dcterms:W3CDTF">2024-09-11T05:43:08Z</dcterms:created>
  <dcterms:modified xsi:type="dcterms:W3CDTF">2024-10-14T06:25:23Z</dcterms:modified>
</cp:coreProperties>
</file>