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0" r:id="rId27"/>
    <p:sldId id="281" r:id="rId28"/>
    <p:sldId id="283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10" r:id="rId53"/>
    <p:sldId id="308" r:id="rId54"/>
    <p:sldId id="309" r:id="rId55"/>
    <p:sldId id="313" r:id="rId56"/>
    <p:sldId id="314" r:id="rId57"/>
    <p:sldId id="312" r:id="rId58"/>
    <p:sldId id="315" r:id="rId59"/>
    <p:sldId id="316" r:id="rId60"/>
    <p:sldId id="317" r:id="rId61"/>
    <p:sldId id="318" r:id="rId62"/>
    <p:sldId id="319" r:id="rId63"/>
    <p:sldId id="320" r:id="rId64"/>
    <p:sldId id="327" r:id="rId65"/>
    <p:sldId id="321" r:id="rId66"/>
    <p:sldId id="322" r:id="rId67"/>
    <p:sldId id="323" r:id="rId68"/>
    <p:sldId id="325" r:id="rId69"/>
    <p:sldId id="326" r:id="rId70"/>
    <p:sldId id="324" r:id="rId71"/>
    <p:sldId id="328" r:id="rId72"/>
    <p:sldId id="329" r:id="rId73"/>
    <p:sldId id="330" r:id="rId74"/>
    <p:sldId id="331" r:id="rId75"/>
    <p:sldId id="332" r:id="rId76"/>
    <p:sldId id="333" r:id="rId77"/>
    <p:sldId id="340" r:id="rId78"/>
    <p:sldId id="334" r:id="rId79"/>
    <p:sldId id="335" r:id="rId80"/>
    <p:sldId id="336" r:id="rId81"/>
    <p:sldId id="337" r:id="rId82"/>
    <p:sldId id="338" r:id="rId83"/>
    <p:sldId id="342" r:id="rId84"/>
    <p:sldId id="339" r:id="rId85"/>
    <p:sldId id="34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9A5-E58E-4FAA-A32C-F3C257BD1954}" type="datetimeFigureOut">
              <a:rPr lang="en-US" smtClean="0"/>
              <a:pPr/>
              <a:t>19/10/2018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2D4F-0200-435B-9B91-C8A23AD10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9A5-E58E-4FAA-A32C-F3C257BD1954}" type="datetimeFigureOut">
              <a:rPr lang="en-US" smtClean="0"/>
              <a:pPr/>
              <a:t>19/10/2018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2D4F-0200-435B-9B91-C8A23AD10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9A5-E58E-4FAA-A32C-F3C257BD1954}" type="datetimeFigureOut">
              <a:rPr lang="en-US" smtClean="0"/>
              <a:pPr/>
              <a:t>19/10/2018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2D4F-0200-435B-9B91-C8A23AD10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9A5-E58E-4FAA-A32C-F3C257BD1954}" type="datetimeFigureOut">
              <a:rPr lang="en-US" smtClean="0"/>
              <a:pPr/>
              <a:t>19/10/2018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2D4F-0200-435B-9B91-C8A23AD10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9A5-E58E-4FAA-A32C-F3C257BD1954}" type="datetimeFigureOut">
              <a:rPr lang="en-US" smtClean="0"/>
              <a:pPr/>
              <a:t>19/10/2018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2D4F-0200-435B-9B91-C8A23AD10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9A5-E58E-4FAA-A32C-F3C257BD1954}" type="datetimeFigureOut">
              <a:rPr lang="en-US" smtClean="0"/>
              <a:pPr/>
              <a:t>19/10/2018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2D4F-0200-435B-9B91-C8A23AD10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9A5-E58E-4FAA-A32C-F3C257BD1954}" type="datetimeFigureOut">
              <a:rPr lang="en-US" smtClean="0"/>
              <a:pPr/>
              <a:t>19/10/2018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2D4F-0200-435B-9B91-C8A23AD10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9A5-E58E-4FAA-A32C-F3C257BD1954}" type="datetimeFigureOut">
              <a:rPr lang="en-US" smtClean="0"/>
              <a:pPr/>
              <a:t>19/10/2018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2D4F-0200-435B-9B91-C8A23AD10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9A5-E58E-4FAA-A32C-F3C257BD1954}" type="datetimeFigureOut">
              <a:rPr lang="en-US" smtClean="0"/>
              <a:pPr/>
              <a:t>19/10/2018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2D4F-0200-435B-9B91-C8A23AD10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9A5-E58E-4FAA-A32C-F3C257BD1954}" type="datetimeFigureOut">
              <a:rPr lang="en-US" smtClean="0"/>
              <a:pPr/>
              <a:t>19/10/2018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2D4F-0200-435B-9B91-C8A23AD10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B9A5-E58E-4FAA-A32C-F3C257BD1954}" type="datetimeFigureOut">
              <a:rPr lang="en-US" smtClean="0"/>
              <a:pPr/>
              <a:t>19/10/2018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2D4F-0200-435B-9B91-C8A23AD10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AB9A5-E58E-4FAA-A32C-F3C257BD1954}" type="datetimeFigureOut">
              <a:rPr lang="en-US" smtClean="0"/>
              <a:pPr/>
              <a:t>19/10/2018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2D4F-0200-435B-9B91-C8A23AD108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21" y="1295400"/>
            <a:ext cx="889455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Transport Layer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Flow Control at Transport </a:t>
            </a:r>
            <a:r>
              <a:rPr lang="en-US" b="1" i="1" dirty="0" smtClean="0">
                <a:solidFill>
                  <a:srgbClr val="FF0000"/>
                </a:solidFill>
              </a:rPr>
              <a:t>Layer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09799"/>
            <a:ext cx="9144000" cy="457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i="1" dirty="0" smtClean="0"/>
              <a:t>Buffers</a:t>
            </a:r>
          </a:p>
          <a:p>
            <a:pPr algn="just"/>
            <a:r>
              <a:rPr lang="en-US" dirty="0"/>
              <a:t>use two buffers: one at the sending transport layer and the other at the </a:t>
            </a:r>
            <a:r>
              <a:rPr lang="en-US" dirty="0" smtClean="0"/>
              <a:t>receiving transport </a:t>
            </a:r>
            <a:r>
              <a:rPr lang="en-US" dirty="0"/>
              <a:t>layer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When the buffer of the sending transport layer is full, it informs the </a:t>
            </a:r>
            <a:r>
              <a:rPr lang="en-US" dirty="0" smtClean="0"/>
              <a:t>application layer </a:t>
            </a:r>
            <a:r>
              <a:rPr lang="en-US" dirty="0"/>
              <a:t>to stop passing chunks of </a:t>
            </a:r>
            <a:r>
              <a:rPr lang="en-US" dirty="0" smtClean="0"/>
              <a:t>messages.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When the buffer of the receiving transport layer is full, it informs the </a:t>
            </a:r>
            <a:r>
              <a:rPr lang="en-US" dirty="0" smtClean="0"/>
              <a:t>sending transport </a:t>
            </a:r>
            <a:r>
              <a:rPr lang="en-US" dirty="0"/>
              <a:t>layer to stop sending packets.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Transport Layer Services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Error </a:t>
            </a:r>
            <a:r>
              <a:rPr lang="en-US" b="1" i="1" dirty="0" smtClean="0">
                <a:solidFill>
                  <a:srgbClr val="FF0000"/>
                </a:solidFill>
              </a:rPr>
              <a:t>Control</a:t>
            </a:r>
          </a:p>
          <a:p>
            <a:r>
              <a:rPr lang="en-US" dirty="0"/>
              <a:t>Error control at the </a:t>
            </a:r>
            <a:r>
              <a:rPr lang="en-US" dirty="0" smtClean="0"/>
              <a:t>transport layer </a:t>
            </a:r>
            <a:r>
              <a:rPr lang="en-US" dirty="0"/>
              <a:t>is responsible for</a:t>
            </a:r>
          </a:p>
          <a:p>
            <a:pPr>
              <a:buNone/>
            </a:pPr>
            <a:r>
              <a:rPr lang="en-US" dirty="0"/>
              <a:t>1. Detecting and discarding corrupted packets.</a:t>
            </a:r>
          </a:p>
          <a:p>
            <a:pPr>
              <a:buNone/>
            </a:pPr>
            <a:r>
              <a:rPr lang="en-US" dirty="0"/>
              <a:t>2. Keeping track of lost and discarded packets and resending them.</a:t>
            </a:r>
          </a:p>
          <a:p>
            <a:pPr>
              <a:buNone/>
            </a:pPr>
            <a:r>
              <a:rPr lang="en-US" dirty="0"/>
              <a:t>3. Recognizing duplicate packets and discarding them.</a:t>
            </a:r>
          </a:p>
          <a:p>
            <a:pPr>
              <a:buNone/>
            </a:pPr>
            <a:r>
              <a:rPr lang="en-US" dirty="0"/>
              <a:t>4. Buffering out-of-order packets until the missing packets arrive.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Transport Layer Services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Transport Layer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Receiving transport layer manages error control, most of the time, by informing the sending transport layer about the problems.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05200"/>
            <a:ext cx="802013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Transport Layer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pPr algn="just"/>
            <a:r>
              <a:rPr lang="en-US" b="1" i="1" dirty="0" smtClean="0">
                <a:solidFill>
                  <a:srgbClr val="FF0000"/>
                </a:solidFill>
              </a:rPr>
              <a:t>Sequence Numbers</a:t>
            </a:r>
          </a:p>
          <a:p>
            <a:pPr algn="just"/>
            <a:r>
              <a:rPr lang="en-US" dirty="0" smtClean="0"/>
              <a:t>For error control, the sequence numbers are modulo 2m, where m is the size of the sequence number field in bits.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b="1" i="1" dirty="0" smtClean="0">
                <a:solidFill>
                  <a:srgbClr val="FF0000"/>
                </a:solidFill>
              </a:rPr>
              <a:t>Acknowledgment</a:t>
            </a:r>
          </a:p>
          <a:p>
            <a:pPr algn="just"/>
            <a:r>
              <a:rPr lang="en-US" dirty="0" smtClean="0"/>
              <a:t>both positive and negative </a:t>
            </a:r>
            <a:r>
              <a:rPr lang="en-US" dirty="0" err="1" smtClean="0"/>
              <a:t>ack</a:t>
            </a:r>
            <a:r>
              <a:rPr lang="en-US" dirty="0" smtClean="0"/>
              <a:t> signals as error control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Transport Layer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pPr algn="just"/>
            <a:r>
              <a:rPr lang="en-US" b="1" i="1" dirty="0" smtClean="0">
                <a:solidFill>
                  <a:srgbClr val="FF0000"/>
                </a:solidFill>
              </a:rPr>
              <a:t>Congestion Control</a:t>
            </a:r>
          </a:p>
          <a:p>
            <a:pPr algn="just"/>
            <a:r>
              <a:rPr lang="en-US" dirty="0" smtClean="0"/>
              <a:t>Congestion control refers to the mechanisms and techniques that control the congestion and keep the load below the capacity.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Congestion at the transport layer is actually the result of congestion at the network layer, which manifests itself at the transport layer.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Connectionless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7771"/>
            <a:ext cx="8915400" cy="543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Connection-Oriented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257800"/>
          </a:xfrm>
        </p:spPr>
        <p:txBody>
          <a:bodyPr/>
          <a:lstStyle/>
          <a:p>
            <a:pPr algn="just"/>
            <a:r>
              <a:rPr lang="en-US" dirty="0" smtClean="0"/>
              <a:t>Behavior of a transport-layer protocol, both when it provides a connectionless and when it provides a connection-oriented protocol, can be better shown as a </a:t>
            </a:r>
            <a:r>
              <a:rPr lang="en-US" b="1" dirty="0" smtClean="0"/>
              <a:t>finite state machine (FSM).</a:t>
            </a:r>
          </a:p>
          <a:p>
            <a:pPr algn="just"/>
            <a:endParaRPr lang="en-US" b="1" dirty="0" smtClean="0"/>
          </a:p>
          <a:p>
            <a:r>
              <a:rPr lang="en-US" dirty="0" smtClean="0"/>
              <a:t>each transport layer (sender or receiver) is taught as a machine with a finite number of states.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Transport Layer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Process-to-Process </a:t>
            </a:r>
            <a:r>
              <a:rPr lang="en-US" b="1" i="1" dirty="0" smtClean="0">
                <a:solidFill>
                  <a:srgbClr val="FF0000"/>
                </a:solidFill>
              </a:rPr>
              <a:t>Communication</a:t>
            </a:r>
          </a:p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19400"/>
            <a:ext cx="837471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998"/>
            <a:ext cx="9144000" cy="682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DATAGRAM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UDP is an unreliable connectionless transport-layer protocol used for its simplicity and efficiency in applications where error control can be provided by the application-layer process.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UDP?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just"/>
            <a:r>
              <a:rPr lang="en-US" dirty="0" smtClean="0"/>
              <a:t>UDP is a very simple protocol using a minimum of overhead.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a process wants to send a small message and does not care much about reliability, it can use UDP.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10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294"/>
            <a:ext cx="9144000" cy="681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UDP Services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Process-to-Process Communication</a:t>
            </a:r>
          </a:p>
          <a:p>
            <a:pPr algn="just"/>
            <a:r>
              <a:rPr lang="en-US" dirty="0" smtClean="0"/>
              <a:t>UDP provides process-to-process communication using </a:t>
            </a:r>
            <a:r>
              <a:rPr lang="en-US" b="1" dirty="0" smtClean="0"/>
              <a:t>socket addresses, a combination </a:t>
            </a:r>
            <a:r>
              <a:rPr lang="en-US" dirty="0" smtClean="0"/>
              <a:t>of IP addresses and port numbers.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5693"/>
            <a:ext cx="8811491" cy="67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UDP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b="1" i="1" dirty="0" smtClean="0"/>
              <a:t>Checksum</a:t>
            </a:r>
            <a:endParaRPr lang="en-US" dirty="0" smtClean="0"/>
          </a:p>
          <a:p>
            <a:pPr algn="just"/>
            <a:r>
              <a:rPr lang="en-US" dirty="0" smtClean="0"/>
              <a:t>What is Pseudo header?</a:t>
            </a:r>
          </a:p>
          <a:p>
            <a:pPr algn="just"/>
            <a:r>
              <a:rPr lang="en-US" dirty="0" smtClean="0"/>
              <a:t>In Simple words, Pseudo header is one type of demo header that basically helps in calculating the </a:t>
            </a:r>
            <a:r>
              <a:rPr lang="en-US" dirty="0" err="1" smtClean="0"/>
              <a:t>CheckSum</a:t>
            </a:r>
            <a:r>
              <a:rPr lang="en-US" dirty="0" smtClean="0"/>
              <a:t> of TCP/UDP Packets. From the TCP or UDP point of view, the TCP packet does not contain IP addresses. Thus, to do a proper checksum, a "pseudo-header" is included.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slashroot.in/sites/default/files/TCP%3AUDP%20Checksum%20Calcul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8878955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704" y="1143000"/>
            <a:ext cx="915070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Transport Layer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i="1" dirty="0">
                <a:solidFill>
                  <a:srgbClr val="FF0000"/>
                </a:solidFill>
              </a:rPr>
              <a:t>Addressing: Port </a:t>
            </a:r>
            <a:r>
              <a:rPr lang="en-US" b="1" i="1" dirty="0" smtClean="0">
                <a:solidFill>
                  <a:srgbClr val="FF0000"/>
                </a:solidFill>
              </a:rPr>
              <a:t>Numbers</a:t>
            </a:r>
          </a:p>
          <a:p>
            <a:pPr algn="just"/>
            <a:r>
              <a:rPr lang="en-US" dirty="0"/>
              <a:t>To define the processes, we need second identifiers, called </a:t>
            </a:r>
            <a:r>
              <a:rPr lang="en-US" b="1" dirty="0" smtClean="0"/>
              <a:t>port numbers.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Port Address – 16 bit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client program defines itself with a port number, called the </a:t>
            </a:r>
            <a:r>
              <a:rPr lang="en-US" b="1" dirty="0"/>
              <a:t>ephemeral </a:t>
            </a:r>
            <a:r>
              <a:rPr lang="en-US" b="1" dirty="0" smtClean="0"/>
              <a:t>port number – short lived</a:t>
            </a:r>
          </a:p>
          <a:p>
            <a:pPr algn="just"/>
            <a:endParaRPr lang="en-US" b="1" dirty="0" smtClean="0"/>
          </a:p>
          <a:p>
            <a:r>
              <a:rPr lang="en-US" dirty="0"/>
              <a:t>TCP/IP has decided to use universal port </a:t>
            </a:r>
            <a:r>
              <a:rPr lang="en-US" dirty="0" smtClean="0"/>
              <a:t>numbers for </a:t>
            </a:r>
            <a:r>
              <a:rPr lang="en-US" dirty="0"/>
              <a:t>servers; </a:t>
            </a:r>
            <a:r>
              <a:rPr lang="en-US" dirty="0" smtClean="0"/>
              <a:t>called </a:t>
            </a:r>
            <a:r>
              <a:rPr lang="en-US" b="1" dirty="0"/>
              <a:t>well-known port numbers.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13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818418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Connectionless Services</a:t>
            </a:r>
          </a:p>
          <a:p>
            <a:pPr algn="just"/>
            <a:r>
              <a:rPr lang="en-US" dirty="0" smtClean="0"/>
              <a:t>UDP provides a </a:t>
            </a:r>
            <a:r>
              <a:rPr lang="en-US" i="1" dirty="0" smtClean="0"/>
              <a:t>connectionless service.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dirty="0" smtClean="0"/>
              <a:t>Each user datagram sent by UDP is an independent datagram.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is no relationship between the different user </a:t>
            </a:r>
            <a:r>
              <a:rPr lang="en-US" dirty="0" err="1" smtClean="0"/>
              <a:t>datagrams</a:t>
            </a:r>
            <a:r>
              <a:rPr lang="en-US" dirty="0" smtClean="0"/>
              <a:t> even if they are coming from the same source process and going to the same destination program.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UDP Services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/>
              <a:t>Flow Control</a:t>
            </a:r>
          </a:p>
          <a:p>
            <a:pPr algn="just"/>
            <a:r>
              <a:rPr lang="en-US" dirty="0" smtClean="0"/>
              <a:t>UDP is a very simple protocol. There is no </a:t>
            </a:r>
            <a:r>
              <a:rPr lang="en-US" i="1" dirty="0" smtClean="0"/>
              <a:t>flow control</a:t>
            </a:r>
            <a:r>
              <a:rPr lang="en-US" dirty="0" smtClean="0"/>
              <a:t>, and hence no window mechanism.</a:t>
            </a:r>
          </a:p>
          <a:p>
            <a:pPr algn="just"/>
            <a:endParaRPr lang="en-US" dirty="0" smtClean="0"/>
          </a:p>
          <a:p>
            <a:r>
              <a:rPr lang="en-US" b="1" dirty="0" smtClean="0"/>
              <a:t>Error Control</a:t>
            </a:r>
          </a:p>
          <a:p>
            <a:r>
              <a:rPr lang="en-US" dirty="0" smtClean="0"/>
              <a:t>There is no error control mechanism in UDP except for the checksum. </a:t>
            </a:r>
          </a:p>
          <a:p>
            <a:endParaRPr lang="en-US" dirty="0" smtClean="0"/>
          </a:p>
          <a:p>
            <a:r>
              <a:rPr lang="en-US" dirty="0" smtClean="0"/>
              <a:t>Sender does not know if a message has been lost or duplicated. </a:t>
            </a:r>
          </a:p>
          <a:p>
            <a:endParaRPr lang="en-US" dirty="0" smtClean="0"/>
          </a:p>
          <a:p>
            <a:r>
              <a:rPr lang="en-US" dirty="0" smtClean="0"/>
              <a:t>When the receiver detects an error through the checksum, the user datagram is silently discarded. </a:t>
            </a:r>
          </a:p>
          <a:p>
            <a:endParaRPr lang="en-US" dirty="0" smtClean="0"/>
          </a:p>
          <a:p>
            <a:r>
              <a:rPr lang="en-US" dirty="0" smtClean="0"/>
              <a:t>The lack of error control means that the process using UDP should provide for this service, if needed.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UDP Services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Congestion Control</a:t>
            </a:r>
          </a:p>
          <a:p>
            <a:r>
              <a:rPr lang="en-US" dirty="0" smtClean="0"/>
              <a:t>UDP is a connectionless protocol, it does not provide congestion control.</a:t>
            </a:r>
          </a:p>
          <a:p>
            <a:endParaRPr lang="en-US" dirty="0" smtClean="0"/>
          </a:p>
          <a:p>
            <a:r>
              <a:rPr lang="en-US" b="1" i="1" dirty="0" smtClean="0"/>
              <a:t>Encapsulation and </a:t>
            </a:r>
            <a:r>
              <a:rPr lang="en-US" b="1" i="1" dirty="0" err="1" smtClean="0"/>
              <a:t>Decapsulation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UDP Services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12" y="914400"/>
            <a:ext cx="89353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8102"/>
            <a:ext cx="9144000" cy="494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Multiplexing and </a:t>
            </a:r>
            <a:r>
              <a:rPr lang="en-US" b="1" dirty="0" err="1" smtClean="0"/>
              <a:t>Demultiplexing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UDP Services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820" y="2310245"/>
            <a:ext cx="8176779" cy="443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UDP 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Trivial File Transfer Protocol (TFTP) process includes flow and error control. It can easily use UDP.</a:t>
            </a:r>
          </a:p>
          <a:p>
            <a:pPr algn="just"/>
            <a:r>
              <a:rPr lang="en-US" dirty="0" smtClean="0"/>
              <a:t>UDP is a suitable transport protocol for multicasting.</a:t>
            </a:r>
          </a:p>
          <a:p>
            <a:pPr algn="just"/>
            <a:r>
              <a:rPr lang="en-US" dirty="0" smtClean="0"/>
              <a:t>UDP is used for management processes such as SNMP</a:t>
            </a:r>
          </a:p>
          <a:p>
            <a:pPr algn="just"/>
            <a:r>
              <a:rPr lang="en-US" dirty="0" smtClean="0"/>
              <a:t>UDP is used for some route updating protocols such as Routing Information Protocol (RIP)</a:t>
            </a:r>
          </a:p>
          <a:p>
            <a:pPr algn="just"/>
            <a:r>
              <a:rPr lang="en-US" dirty="0" smtClean="0"/>
              <a:t>UDP is normally used for interactive real-time applications that cannot tolerate uneven delay between sections of a </a:t>
            </a:r>
            <a:r>
              <a:rPr lang="en-US" smtClean="0"/>
              <a:t>received message.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TRANSMISSION CONTROL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Transmission Control Protocol (TCP) is a </a:t>
            </a:r>
            <a:r>
              <a:rPr lang="en-US" b="1" dirty="0" smtClean="0"/>
              <a:t>connection-oriented, reliable protocol.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TCP explicitly defines </a:t>
            </a:r>
            <a:r>
              <a:rPr lang="en-US" b="1" dirty="0" smtClean="0"/>
              <a:t>connection establishment, data transfer, and connection termination phases </a:t>
            </a:r>
            <a:r>
              <a:rPr lang="en-US" dirty="0" smtClean="0"/>
              <a:t>to provide a connection-oriented service.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TCP uses a combination of </a:t>
            </a:r>
            <a:r>
              <a:rPr lang="en-US" b="1" dirty="0" smtClean="0"/>
              <a:t>GBN and SR protocols </a:t>
            </a:r>
            <a:r>
              <a:rPr lang="en-US" dirty="0" smtClean="0"/>
              <a:t>to provide reliability.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TCP uses </a:t>
            </a:r>
            <a:r>
              <a:rPr lang="en-US" b="1" dirty="0" smtClean="0"/>
              <a:t>checksum (for error detection), retransmission of lost or corrupted packets</a:t>
            </a:r>
            <a:r>
              <a:rPr lang="en-US" dirty="0" smtClean="0"/>
              <a:t>, cumulative and selective acknowledgments, and timers.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TCP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 smtClean="0"/>
              <a:t>Process-to-Process Communication</a:t>
            </a:r>
          </a:p>
          <a:p>
            <a:pPr marL="0" indent="0" algn="just">
              <a:buNone/>
            </a:pPr>
            <a:r>
              <a:rPr lang="en-US" dirty="0" smtClean="0"/>
              <a:t>TCP provides process-to-process communication using port numbers.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dirty="0" smtClean="0"/>
              <a:t>Stream Delivery Service</a:t>
            </a:r>
          </a:p>
          <a:p>
            <a:pPr marL="0" indent="0">
              <a:buNone/>
            </a:pPr>
            <a:r>
              <a:rPr lang="en-US" dirty="0" smtClean="0"/>
              <a:t>The sending process produces (writes to) the stream and the receiving process consumes (reads from)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Transport Layer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98852"/>
            <a:ext cx="8226573" cy="4801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TCP Services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76600" y="3733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Imaginary tube to carry date from S to R</a:t>
            </a:r>
            <a:endParaRPr lang="en-US" b="1" dirty="0"/>
          </a:p>
        </p:txBody>
      </p:sp>
      <p:sp>
        <p:nvSpPr>
          <p:cNvPr id="7" name="Down Arrow 6"/>
          <p:cNvSpPr/>
          <p:nvPr/>
        </p:nvSpPr>
        <p:spPr>
          <a:xfrm flipH="1">
            <a:off x="4419600" y="4419600"/>
            <a:ext cx="182881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Sending and Receiving Buffers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TCP Services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8763000" cy="429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i="1" dirty="0" smtClean="0"/>
              <a:t>Segments</a:t>
            </a:r>
          </a:p>
          <a:p>
            <a:pPr algn="just"/>
            <a:r>
              <a:rPr lang="en-US" dirty="0" smtClean="0"/>
              <a:t>Buffering - disparity between the speed of the producing and consuming processes.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network layer, as a service provider for TCP, needs to send data in packets, not as a stream of bytes.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TCP groups a number of bytes together into a packet called a segment.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Header added to every segment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TCP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054" y="1295400"/>
            <a:ext cx="8877888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 smtClean="0"/>
              <a:t>Full-Duplex Communication</a:t>
            </a:r>
          </a:p>
          <a:p>
            <a:pPr algn="just"/>
            <a:r>
              <a:rPr lang="en-US" dirty="0" smtClean="0"/>
              <a:t>TCP offers full-duplex services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dirty="0" smtClean="0"/>
              <a:t>Multiplexing and </a:t>
            </a:r>
            <a:r>
              <a:rPr lang="en-US" b="1" i="1" dirty="0" err="1" smtClean="0"/>
              <a:t>Demultiplexing</a:t>
            </a:r>
            <a:endParaRPr lang="en-US" b="1" i="1" dirty="0" smtClean="0"/>
          </a:p>
          <a:p>
            <a:pPr algn="just"/>
            <a:r>
              <a:rPr lang="en-US" dirty="0" smtClean="0"/>
              <a:t>Like UDP, TCP performs multiplexing at the sender and </a:t>
            </a:r>
            <a:r>
              <a:rPr lang="en-US" dirty="0" err="1" smtClean="0"/>
              <a:t>demultiplexing</a:t>
            </a:r>
            <a:r>
              <a:rPr lang="en-US" dirty="0" smtClean="0"/>
              <a:t> at the receiver.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TCP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TCP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algn="just"/>
            <a:r>
              <a:rPr lang="en-US" b="1" i="1" dirty="0" smtClean="0"/>
              <a:t>Connection-Oriented Service</a:t>
            </a:r>
          </a:p>
          <a:p>
            <a:pPr algn="just"/>
            <a:r>
              <a:rPr lang="en-US" dirty="0" smtClean="0"/>
              <a:t>TCP is connection oriented </a:t>
            </a:r>
          </a:p>
          <a:p>
            <a:pPr algn="just">
              <a:buNone/>
            </a:pPr>
            <a:r>
              <a:rPr lang="en-US" dirty="0" smtClean="0"/>
              <a:t>1. The two TCP’s establish a logical connection between them.</a:t>
            </a:r>
          </a:p>
          <a:p>
            <a:pPr algn="just">
              <a:buNone/>
            </a:pPr>
            <a:r>
              <a:rPr lang="en-US" dirty="0" smtClean="0"/>
              <a:t>2. Data are exchanged in both directions.</a:t>
            </a:r>
          </a:p>
          <a:p>
            <a:pPr algn="just">
              <a:buNone/>
            </a:pPr>
            <a:r>
              <a:rPr lang="en-US" dirty="0" smtClean="0"/>
              <a:t>3. The connection is terminated.</a:t>
            </a:r>
          </a:p>
          <a:p>
            <a:pPr algn="just"/>
            <a:r>
              <a:rPr lang="en-US" dirty="0" smtClean="0"/>
              <a:t>logical connection, not a physical connection.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 smtClean="0"/>
              <a:t>Reliable Service</a:t>
            </a:r>
          </a:p>
          <a:p>
            <a:pPr algn="just"/>
            <a:r>
              <a:rPr lang="en-US" dirty="0" smtClean="0"/>
              <a:t>TCP is a reliable transport protocol. </a:t>
            </a:r>
          </a:p>
          <a:p>
            <a:pPr algn="just"/>
            <a:r>
              <a:rPr lang="en-US" dirty="0" smtClean="0"/>
              <a:t>It uses an acknowledgment mechanism to check the safe and sound arrival of data.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TCP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i="1" dirty="0" smtClean="0"/>
              <a:t>Numbering System</a:t>
            </a:r>
            <a:endParaRPr lang="en-US" i="1" dirty="0" smtClean="0"/>
          </a:p>
          <a:p>
            <a:pPr algn="just"/>
            <a:r>
              <a:rPr lang="en-US" dirty="0" smtClean="0"/>
              <a:t>sequence number and the acknowledgment number. </a:t>
            </a:r>
          </a:p>
          <a:p>
            <a:pPr algn="just"/>
            <a:r>
              <a:rPr lang="en-US" dirty="0" smtClean="0"/>
              <a:t>These two fields refer to a byte number and not a segment number.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dirty="0" smtClean="0"/>
              <a:t>Byte Number</a:t>
            </a:r>
            <a:endParaRPr lang="en-US" dirty="0" smtClean="0"/>
          </a:p>
          <a:p>
            <a:pPr algn="just"/>
            <a:r>
              <a:rPr lang="en-US" dirty="0" smtClean="0"/>
              <a:t>TCP numbers all data bytes (octets) that are transmitted in a connection.</a:t>
            </a:r>
          </a:p>
          <a:p>
            <a:pPr algn="just"/>
            <a:r>
              <a:rPr lang="en-US" dirty="0" smtClean="0"/>
              <a:t>Numbering is arbitrary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b="1" i="1" dirty="0" smtClean="0"/>
              <a:t>Sequence Number</a:t>
            </a:r>
          </a:p>
          <a:p>
            <a:pPr algn="just">
              <a:buNone/>
            </a:pPr>
            <a:r>
              <a:rPr lang="en-US" b="1" dirty="0" smtClean="0"/>
              <a:t>1. The sequence number of the first segment is the ISN (initial sequence number),</a:t>
            </a:r>
          </a:p>
          <a:p>
            <a:pPr algn="just"/>
            <a:r>
              <a:rPr lang="en-US" dirty="0" smtClean="0"/>
              <a:t>which is a random number.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2. The sequence number of any other segment is the sequence number of the previous </a:t>
            </a:r>
            <a:r>
              <a:rPr lang="en-US" dirty="0" smtClean="0"/>
              <a:t>segment plus the number of bytes (real or imaginary) carried by the previous segment.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00" y="0"/>
            <a:ext cx="9146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Transport Layer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>
                <a:solidFill>
                  <a:srgbClr val="FF0000"/>
                </a:solidFill>
              </a:rPr>
              <a:t>ICANN (Internet Corporation for Assigned Names and Numbers</a:t>
            </a:r>
            <a:r>
              <a:rPr lang="en-US" b="1" i="1" dirty="0" smtClean="0">
                <a:solidFill>
                  <a:srgbClr val="FF0000"/>
                </a:solidFill>
              </a:rPr>
              <a:t>) Range</a:t>
            </a:r>
          </a:p>
          <a:p>
            <a:pPr algn="just"/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90800" y="5181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controlled by ICANN only registered here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6388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Assigned and controlled by ICANN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54102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Neither controlled nor registered by ICANN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Acknowledgment Number</a:t>
            </a:r>
          </a:p>
          <a:p>
            <a:pPr algn="just"/>
            <a:r>
              <a:rPr lang="en-US" dirty="0" smtClean="0"/>
              <a:t>The value of the acknowledgment field in a segment defines the number of the next byte a party expects to receive. The acknowledgment number is cumulative.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TCP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r>
              <a:rPr lang="en-US" b="1" dirty="0" smtClean="0"/>
              <a:t>Segment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TCP Features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153400" cy="505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2057400"/>
            <a:ext cx="891540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649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5" y="381000"/>
            <a:ext cx="9065511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Encapsulation</a:t>
            </a:r>
          </a:p>
          <a:p>
            <a:r>
              <a:rPr lang="en-US" dirty="0" smtClean="0"/>
              <a:t>A TCP segment encapsulates the data received from the application layer. The TCP segment is encapsulated in an IP datagram, which in turn is encapsulated in a frame at the data-link layer.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 TCP Connection</a:t>
            </a:r>
            <a:endParaRPr lang="en-US" sz="5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600200"/>
            <a:ext cx="6629400" cy="4525963"/>
          </a:xfrm>
        </p:spPr>
        <p:txBody>
          <a:bodyPr/>
          <a:lstStyle/>
          <a:p>
            <a:r>
              <a:rPr lang="en-US" dirty="0" smtClean="0"/>
              <a:t>Connection Establishment</a:t>
            </a:r>
          </a:p>
          <a:p>
            <a:endParaRPr lang="en-US" dirty="0"/>
          </a:p>
          <a:p>
            <a:r>
              <a:rPr lang="en-US" dirty="0" smtClean="0"/>
              <a:t>Data Transfer</a:t>
            </a:r>
          </a:p>
          <a:p>
            <a:endParaRPr lang="en-US" dirty="0" smtClean="0"/>
          </a:p>
          <a:p>
            <a:r>
              <a:rPr lang="en-US" dirty="0" smtClean="0"/>
              <a:t>Connection 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4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transmits data in full duplex mode.</a:t>
            </a:r>
          </a:p>
          <a:p>
            <a:r>
              <a:rPr lang="en-US" dirty="0" smtClean="0"/>
              <a:t>Three-Way Handshake</a:t>
            </a:r>
          </a:p>
          <a:p>
            <a:pPr lvl="1"/>
            <a:r>
              <a:rPr lang="en-US" dirty="0"/>
              <a:t>Server program tells its TCP that it is ready to accept a connection. This request is called a </a:t>
            </a:r>
            <a:r>
              <a:rPr lang="en-US" i="1" dirty="0">
                <a:solidFill>
                  <a:srgbClr val="FF0000"/>
                </a:solidFill>
              </a:rPr>
              <a:t>passive open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client program issues a request for an </a:t>
            </a:r>
            <a:r>
              <a:rPr lang="en-US" i="1" dirty="0">
                <a:solidFill>
                  <a:srgbClr val="FF0000"/>
                </a:solidFill>
              </a:rPr>
              <a:t>active open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" y="1524000"/>
            <a:ext cx="911166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Establishment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Establishment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/>
              <a:t>The client sends the first segment, a SYN </a:t>
            </a:r>
            <a:r>
              <a:rPr lang="en-US" dirty="0" smtClean="0"/>
              <a:t>segment</a:t>
            </a:r>
          </a:p>
          <a:p>
            <a:pPr lvl="1"/>
            <a:r>
              <a:rPr lang="en-US" dirty="0" smtClean="0"/>
              <a:t> Only </a:t>
            </a:r>
            <a:r>
              <a:rPr lang="en-US" dirty="0"/>
              <a:t>the SYN flag is set.</a:t>
            </a:r>
          </a:p>
          <a:p>
            <a:pPr lvl="1"/>
            <a:r>
              <a:rPr lang="en-US" dirty="0"/>
              <a:t>This segment is for </a:t>
            </a:r>
            <a:r>
              <a:rPr lang="en-US" dirty="0">
                <a:solidFill>
                  <a:srgbClr val="FF0000"/>
                </a:solidFill>
              </a:rPr>
              <a:t>synchronization of sequence </a:t>
            </a:r>
            <a:r>
              <a:rPr lang="en-US" dirty="0" smtClean="0">
                <a:solidFill>
                  <a:srgbClr val="FF0000"/>
                </a:solidFill>
              </a:rPr>
              <a:t>numbers</a:t>
            </a:r>
          </a:p>
          <a:p>
            <a:pPr lvl="1"/>
            <a:r>
              <a:rPr lang="en-US" dirty="0"/>
              <a:t>segment </a:t>
            </a:r>
            <a:r>
              <a:rPr lang="en-US" dirty="0">
                <a:solidFill>
                  <a:srgbClr val="FF0000"/>
                </a:solidFill>
              </a:rPr>
              <a:t>does not </a:t>
            </a:r>
            <a:r>
              <a:rPr lang="en-US" dirty="0"/>
              <a:t>contain an acknowledgment </a:t>
            </a:r>
            <a:r>
              <a:rPr lang="en-US" dirty="0" smtClean="0"/>
              <a:t>number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</a:t>
            </a:r>
            <a:r>
              <a:rPr lang="en-US" dirty="0" smtClean="0"/>
              <a:t>define window size.</a:t>
            </a:r>
          </a:p>
          <a:p>
            <a:pPr lvl="1"/>
            <a:r>
              <a:rPr lang="en-US" b="1" dirty="0"/>
              <a:t>SYN segment cannot carry data, but it consumes one sequence </a:t>
            </a:r>
            <a:r>
              <a:rPr lang="en-US" b="1" dirty="0" smtClean="0"/>
              <a:t>number </a:t>
            </a:r>
            <a:r>
              <a:rPr lang="en-US" dirty="0"/>
              <a:t>( for</a:t>
            </a:r>
            <a:r>
              <a:rPr lang="en-US" b="1" dirty="0" smtClean="0"/>
              <a:t> </a:t>
            </a:r>
            <a:r>
              <a:rPr lang="en-US" dirty="0" smtClean="0"/>
              <a:t>one </a:t>
            </a:r>
            <a:r>
              <a:rPr lang="en-US" dirty="0"/>
              <a:t>imaginary </a:t>
            </a:r>
            <a:r>
              <a:rPr lang="en-US" dirty="0" smtClean="0"/>
              <a:t>byte)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 fontScale="92500"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sends the second segment, a </a:t>
            </a:r>
            <a:r>
              <a:rPr lang="en-US" dirty="0">
                <a:solidFill>
                  <a:srgbClr val="FF0000"/>
                </a:solidFill>
              </a:rPr>
              <a:t>SYN + </a:t>
            </a:r>
            <a:r>
              <a:rPr lang="en-US" dirty="0" smtClean="0">
                <a:solidFill>
                  <a:srgbClr val="FF0000"/>
                </a:solidFill>
              </a:rPr>
              <a:t>ACK</a:t>
            </a:r>
            <a:r>
              <a:rPr lang="en-US" dirty="0" smtClean="0"/>
              <a:t>.</a:t>
            </a:r>
          </a:p>
          <a:p>
            <a:r>
              <a:rPr lang="en-US" dirty="0"/>
              <a:t>This segment has a dual </a:t>
            </a:r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SYN segment for communication in the other direction(initialize a sequence </a:t>
            </a:r>
            <a:r>
              <a:rPr lang="en-US" dirty="0"/>
              <a:t>number for numbering the bytes sent from the server to the </a:t>
            </a:r>
            <a:r>
              <a:rPr lang="en-US" dirty="0" smtClean="0"/>
              <a:t>client).</a:t>
            </a:r>
          </a:p>
          <a:p>
            <a:pPr lvl="1"/>
            <a:r>
              <a:rPr lang="en-US" dirty="0" smtClean="0"/>
              <a:t>The server </a:t>
            </a:r>
            <a:r>
              <a:rPr lang="en-US" dirty="0"/>
              <a:t>also acknowledges the receipt of the SYN segment from the </a:t>
            </a:r>
            <a:r>
              <a:rPr lang="en-US" dirty="0" smtClean="0"/>
              <a:t>client by setting ACK flag.</a:t>
            </a:r>
          </a:p>
          <a:p>
            <a:r>
              <a:rPr lang="en-US" dirty="0" smtClean="0"/>
              <a:t>Because segment contains an ACK, it also </a:t>
            </a:r>
            <a:r>
              <a:rPr lang="en-US" dirty="0" smtClean="0">
                <a:solidFill>
                  <a:srgbClr val="FF0000"/>
                </a:solidFill>
              </a:rPr>
              <a:t>need to define window size</a:t>
            </a:r>
            <a:r>
              <a:rPr lang="en-US" dirty="0" smtClean="0"/>
              <a:t>, </a:t>
            </a:r>
            <a:r>
              <a:rPr lang="en-US" i="1" dirty="0" err="1" smtClean="0"/>
              <a:t>rwnd</a:t>
            </a:r>
            <a:r>
              <a:rPr lang="en-US" dirty="0" smtClean="0"/>
              <a:t>(to be used by client).</a:t>
            </a:r>
          </a:p>
          <a:p>
            <a:r>
              <a:rPr lang="en-US" b="1" dirty="0"/>
              <a:t>A SYN +</a:t>
            </a:r>
            <a:r>
              <a:rPr lang="en-US" dirty="0" smtClean="0"/>
              <a:t> </a:t>
            </a:r>
            <a:r>
              <a:rPr lang="en-US" b="1" dirty="0"/>
              <a:t>ACK segment cannot carry </a:t>
            </a:r>
            <a:r>
              <a:rPr lang="en-US" b="1" dirty="0" smtClean="0"/>
              <a:t>data, but </a:t>
            </a:r>
            <a:r>
              <a:rPr lang="en-US" b="1" dirty="0"/>
              <a:t>it does consume one sequence number.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Transport Layer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Encapsulation and </a:t>
            </a:r>
            <a:r>
              <a:rPr lang="en-US" b="1" i="1" dirty="0" err="1" smtClean="0">
                <a:solidFill>
                  <a:srgbClr val="FF0000"/>
                </a:solidFill>
              </a:rPr>
              <a:t>Decapsulation</a:t>
            </a:r>
            <a:endParaRPr lang="en-US" b="1" i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/>
              <a:t>The client sends the third </a:t>
            </a:r>
            <a:r>
              <a:rPr lang="en-US" dirty="0" smtClean="0"/>
              <a:t>segment – an ACK segment.</a:t>
            </a:r>
          </a:p>
          <a:p>
            <a:r>
              <a:rPr lang="en-US" b="1" dirty="0"/>
              <a:t>An ACK segment, if carrying no data, </a:t>
            </a:r>
            <a:r>
              <a:rPr lang="en-US" b="1" dirty="0">
                <a:solidFill>
                  <a:srgbClr val="FF0000"/>
                </a:solidFill>
              </a:rPr>
              <a:t>consumes no sequence number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19"/>
            <a:ext cx="70104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1411"/>
            <a:ext cx="8216900" cy="636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382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After connection establishment, bidirectional data transfer can take place.</a:t>
            </a:r>
          </a:p>
          <a:p>
            <a:r>
              <a:rPr lang="en-US" dirty="0"/>
              <a:t>acknowledgment </a:t>
            </a:r>
            <a:r>
              <a:rPr lang="en-US" dirty="0" smtClean="0"/>
              <a:t>can be </a:t>
            </a:r>
            <a:r>
              <a:rPr lang="en-US" dirty="0">
                <a:solidFill>
                  <a:srgbClr val="FF0000"/>
                </a:solidFill>
              </a:rPr>
              <a:t>piggybacked</a:t>
            </a:r>
            <a:r>
              <a:rPr lang="en-US" dirty="0"/>
              <a:t> with the data.</a:t>
            </a:r>
            <a:endParaRPr lang="en-US" sz="2400" dirty="0" smtClean="0"/>
          </a:p>
          <a:p>
            <a:r>
              <a:rPr lang="en-US" dirty="0" smtClean="0"/>
              <a:t>Pushing Data:</a:t>
            </a:r>
          </a:p>
          <a:p>
            <a:pPr lvl="1"/>
            <a:r>
              <a:rPr lang="en-US" dirty="0"/>
              <a:t>Delayed transmission and delayed delivery of data </a:t>
            </a:r>
            <a:r>
              <a:rPr lang="en-US" dirty="0" smtClean="0"/>
              <a:t>may not </a:t>
            </a:r>
            <a:r>
              <a:rPr lang="en-US" dirty="0"/>
              <a:t>be acceptable by the application </a:t>
            </a:r>
            <a:r>
              <a:rPr lang="en-US" dirty="0" smtClean="0"/>
              <a:t>program.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program at the sender </a:t>
            </a:r>
            <a:r>
              <a:rPr lang="en-US" dirty="0" smtClean="0"/>
              <a:t>can request </a:t>
            </a:r>
            <a:r>
              <a:rPr lang="en-US" dirty="0"/>
              <a:t>a </a:t>
            </a:r>
            <a:r>
              <a:rPr lang="en-US" i="1" dirty="0"/>
              <a:t>push </a:t>
            </a:r>
            <a:r>
              <a:rPr lang="en-US" dirty="0"/>
              <a:t>operation</a:t>
            </a:r>
            <a:endParaRPr lang="en-US" dirty="0" smtClean="0"/>
          </a:p>
          <a:p>
            <a:pPr lvl="1"/>
            <a:r>
              <a:rPr lang="en-US" dirty="0"/>
              <a:t>TCP can choose whether or not to use </a:t>
            </a:r>
            <a:r>
              <a:rPr lang="en-US" dirty="0" smtClean="0"/>
              <a:t>this feature.</a:t>
            </a:r>
          </a:p>
        </p:txBody>
      </p:sp>
    </p:spTree>
    <p:extLst>
      <p:ext uri="{BB962C8B-B14F-4D97-AF65-F5344CB8AC3E}">
        <p14:creationId xmlns:p14="http://schemas.microsoft.com/office/powerpoint/2010/main" val="28761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382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After connection establishment, bidirectional data transfer can take place</a:t>
            </a:r>
          </a:p>
          <a:p>
            <a:r>
              <a:rPr lang="en-US" dirty="0" smtClean="0"/>
              <a:t>Urgent Data :</a:t>
            </a:r>
          </a:p>
          <a:p>
            <a:pPr lvl="1"/>
            <a:r>
              <a:rPr lang="en-US" dirty="0"/>
              <a:t>Each byte of data has a position in </a:t>
            </a:r>
            <a:r>
              <a:rPr lang="en-US" dirty="0" smtClean="0"/>
              <a:t>the stream</a:t>
            </a:r>
            <a:r>
              <a:rPr lang="en-US" dirty="0"/>
              <a:t>. However, there are occasions in which an application program needs to </a:t>
            </a:r>
            <a:r>
              <a:rPr lang="en-US" dirty="0" smtClean="0"/>
              <a:t>send </a:t>
            </a:r>
            <a:r>
              <a:rPr lang="en-US" i="1" dirty="0" smtClean="0"/>
              <a:t>urgent </a:t>
            </a:r>
            <a:r>
              <a:rPr lang="en-US" dirty="0" smtClean="0"/>
              <a:t>bytes</a:t>
            </a:r>
          </a:p>
          <a:p>
            <a:pPr lvl="1"/>
            <a:r>
              <a:rPr lang="en-US" dirty="0"/>
              <a:t>send a segment with the URG bit 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Sending TCP send </a:t>
            </a:r>
            <a:r>
              <a:rPr lang="en-US" dirty="0"/>
              <a:t>a segment with the URG bit 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Sending TCP </a:t>
            </a:r>
            <a:r>
              <a:rPr lang="en-US" dirty="0"/>
              <a:t>creates a segment and inserts the urgent data at the beginning of the </a:t>
            </a:r>
            <a:r>
              <a:rPr lang="en-US" dirty="0" smtClean="0"/>
              <a:t>segment, rest segment can carry normal data.</a:t>
            </a:r>
          </a:p>
          <a:p>
            <a:pPr lvl="1"/>
            <a:r>
              <a:rPr lang="en-US" dirty="0"/>
              <a:t>The urgent pointer field in </a:t>
            </a:r>
            <a:r>
              <a:rPr lang="en-US" dirty="0" smtClean="0"/>
              <a:t>the header </a:t>
            </a:r>
            <a:r>
              <a:rPr lang="en-US" dirty="0"/>
              <a:t>defines the end of the urgent data (the last byte of urgent data).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8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20738"/>
            <a:ext cx="83058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Urgent Flag/Pointer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example, if</a:t>
            </a:r>
          </a:p>
          <a:p>
            <a:r>
              <a:rPr lang="en-US" dirty="0"/>
              <a:t>the segment sequence number is 15000 and the value of the urgent pointer is 200, </a:t>
            </a:r>
            <a:r>
              <a:rPr lang="en-US" dirty="0" smtClean="0"/>
              <a:t>the first </a:t>
            </a:r>
            <a:r>
              <a:rPr lang="en-US" dirty="0"/>
              <a:t>byte of urgent data is the byte 15000 and the last byte is the byte 15200. The rest </a:t>
            </a:r>
            <a:r>
              <a:rPr lang="en-US" dirty="0" smtClean="0"/>
              <a:t>of the </a:t>
            </a:r>
            <a:r>
              <a:rPr lang="en-US" dirty="0"/>
              <a:t>bytes in the segment (if present) </a:t>
            </a:r>
            <a:r>
              <a:rPr lang="en-US" dirty="0" smtClean="0"/>
              <a:t>are non-urgent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0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of client or server can close the connection, usually initiated by the client.</a:t>
            </a:r>
          </a:p>
          <a:p>
            <a:r>
              <a:rPr lang="en-US" dirty="0" smtClean="0"/>
              <a:t>Most implementation allow two options:</a:t>
            </a:r>
          </a:p>
          <a:p>
            <a:pPr lvl="1"/>
            <a:r>
              <a:rPr lang="en-US" dirty="0" smtClean="0"/>
              <a:t>Three way handshaking</a:t>
            </a:r>
          </a:p>
          <a:p>
            <a:pPr lvl="1"/>
            <a:r>
              <a:rPr lang="en-US" dirty="0" smtClean="0"/>
              <a:t>Four way handshaking with Half-close 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Connection 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14400"/>
            <a:ext cx="8077200" cy="55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I. Three Way Handshake :</a:t>
            </a:r>
          </a:p>
          <a:p>
            <a:r>
              <a:rPr lang="en-US" dirty="0" smtClean="0"/>
              <a:t>Client TCP sends a FIN segment in which FIN flag is set.</a:t>
            </a:r>
          </a:p>
          <a:p>
            <a:r>
              <a:rPr lang="en-US" dirty="0"/>
              <a:t>FIN segment can include the last chunk of data sent by the client or it can </a:t>
            </a:r>
            <a:r>
              <a:rPr lang="en-US" dirty="0" smtClean="0"/>
              <a:t>be just </a:t>
            </a:r>
            <a:r>
              <a:rPr lang="en-US" dirty="0"/>
              <a:t>a control </a:t>
            </a:r>
            <a:r>
              <a:rPr lang="en-US" dirty="0" smtClean="0"/>
              <a:t>segment.</a:t>
            </a:r>
          </a:p>
          <a:p>
            <a:r>
              <a:rPr lang="en-US" b="1" dirty="0"/>
              <a:t>The FIN segment consumes one sequence number if it does not carry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II. Three Way Handshake :</a:t>
            </a:r>
          </a:p>
          <a:p>
            <a:r>
              <a:rPr lang="en-US" dirty="0" smtClean="0"/>
              <a:t>Server TCP, after receiving FIN segment sends a FIN+ACK segment to confirm receipt of FIN segment and also to announce closing of connection in other direction.</a:t>
            </a:r>
          </a:p>
          <a:p>
            <a:r>
              <a:rPr lang="en-US" dirty="0" smtClean="0"/>
              <a:t>This segment can also carry last chunk of data from server.</a:t>
            </a:r>
          </a:p>
          <a:p>
            <a:r>
              <a:rPr lang="en-US" dirty="0"/>
              <a:t>If it does not carry data, it consumes only one sequence </a:t>
            </a:r>
            <a:r>
              <a:rPr lang="en-US" dirty="0" smtClean="0"/>
              <a:t>number because </a:t>
            </a:r>
            <a:r>
              <a:rPr lang="en-US" dirty="0"/>
              <a:t>it needs to be </a:t>
            </a:r>
            <a:r>
              <a:rPr lang="en-US" dirty="0" smtClean="0"/>
              <a:t>acknowledged.</a:t>
            </a:r>
          </a:p>
        </p:txBody>
      </p:sp>
    </p:spTree>
    <p:extLst>
      <p:ext uri="{BB962C8B-B14F-4D97-AF65-F5344CB8AC3E}">
        <p14:creationId xmlns:p14="http://schemas.microsoft.com/office/powerpoint/2010/main" val="20535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III. Three Way Handshake :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TCP sends the last segment, an ACK segment, to confirm the receipt </a:t>
            </a:r>
            <a:r>
              <a:rPr lang="en-US" dirty="0" smtClean="0"/>
              <a:t>of the </a:t>
            </a:r>
            <a:r>
              <a:rPr lang="en-US" dirty="0"/>
              <a:t>FIN segment from the TCP server</a:t>
            </a:r>
            <a:r>
              <a:rPr lang="en-US" dirty="0" smtClean="0"/>
              <a:t>.</a:t>
            </a:r>
          </a:p>
          <a:p>
            <a:r>
              <a:rPr lang="en-US" dirty="0"/>
              <a:t>This segment cannot carry data and consumes no sequence numbers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8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Transport Layer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>
                <a:solidFill>
                  <a:srgbClr val="FF0000"/>
                </a:solidFill>
              </a:rPr>
              <a:t>Multiplexing and </a:t>
            </a:r>
            <a:r>
              <a:rPr lang="en-US" b="1" i="1" dirty="0" err="1" smtClean="0">
                <a:solidFill>
                  <a:srgbClr val="FF0000"/>
                </a:solidFill>
              </a:rPr>
              <a:t>Demultiplexing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The transport layer at the </a:t>
            </a:r>
            <a:r>
              <a:rPr lang="en-US" dirty="0" smtClean="0"/>
              <a:t>source performs </a:t>
            </a:r>
            <a:r>
              <a:rPr lang="en-US" dirty="0"/>
              <a:t>multiplexing; the transport layer at the destination performs </a:t>
            </a:r>
            <a:r>
              <a:rPr lang="en-US" dirty="0" err="1"/>
              <a:t>demultiplexing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814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Half Close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2000"/>
            <a:ext cx="7924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Close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end can stop sending data while still receiving data.</a:t>
            </a:r>
          </a:p>
        </p:txBody>
      </p:sp>
    </p:spTree>
    <p:extLst>
      <p:ext uri="{BB962C8B-B14F-4D97-AF65-F5344CB8AC3E}">
        <p14:creationId xmlns:p14="http://schemas.microsoft.com/office/powerpoint/2010/main" val="20465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at one end,</a:t>
            </a:r>
          </a:p>
          <a:p>
            <a:pPr lvl="1"/>
            <a:r>
              <a:rPr lang="en-US" dirty="0"/>
              <a:t>may deny a connection </a:t>
            </a:r>
            <a:r>
              <a:rPr lang="en-US" dirty="0" smtClean="0"/>
              <a:t>request</a:t>
            </a:r>
          </a:p>
          <a:p>
            <a:pPr lvl="1"/>
            <a:r>
              <a:rPr lang="en-US" dirty="0"/>
              <a:t>may abort an existing </a:t>
            </a:r>
            <a:r>
              <a:rPr lang="en-US" dirty="0" smtClean="0"/>
              <a:t>connection</a:t>
            </a:r>
          </a:p>
          <a:p>
            <a:pPr lvl="1"/>
            <a:r>
              <a:rPr lang="en-US" dirty="0"/>
              <a:t>may terminate an idle </a:t>
            </a:r>
            <a:r>
              <a:rPr lang="en-US" dirty="0" smtClean="0"/>
              <a:t>connection</a:t>
            </a:r>
          </a:p>
          <a:p>
            <a:r>
              <a:rPr lang="en-US" dirty="0" smtClean="0"/>
              <a:t>All above is done using RST flag.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4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Transition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457200"/>
            <a:ext cx="8153400" cy="62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260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09600"/>
            <a:ext cx="844953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239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Half Close Scenario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71601"/>
            <a:ext cx="8998810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65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 TCP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015" y="1295400"/>
            <a:ext cx="8265185" cy="53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794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end </a:t>
            </a:r>
            <a:r>
              <a:rPr lang="en-US" dirty="0"/>
              <a:t>window size is dictated by the receiver (flow control) </a:t>
            </a:r>
            <a:r>
              <a:rPr lang="en-US" dirty="0" smtClean="0"/>
              <a:t>and the </a:t>
            </a:r>
            <a:r>
              <a:rPr lang="en-US" dirty="0"/>
              <a:t>congestion in the underlying network (congestion control</a:t>
            </a:r>
            <a:r>
              <a:rPr lang="en-US" dirty="0" smtClean="0"/>
              <a:t>).</a:t>
            </a:r>
          </a:p>
          <a:p>
            <a:r>
              <a:rPr lang="en-US" dirty="0"/>
              <a:t>The figure </a:t>
            </a:r>
            <a:r>
              <a:rPr lang="en-US" dirty="0" smtClean="0"/>
              <a:t>shows how </a:t>
            </a:r>
            <a:r>
              <a:rPr lang="en-US" dirty="0"/>
              <a:t>a send window </a:t>
            </a:r>
            <a:r>
              <a:rPr lang="en-US" i="1" dirty="0"/>
              <a:t>opens</a:t>
            </a:r>
            <a:r>
              <a:rPr lang="en-US" dirty="0"/>
              <a:t>, </a:t>
            </a:r>
            <a:r>
              <a:rPr lang="en-US" i="1" dirty="0"/>
              <a:t>closes</a:t>
            </a:r>
            <a:r>
              <a:rPr lang="en-US" dirty="0"/>
              <a:t>, or </a:t>
            </a:r>
            <a:r>
              <a:rPr lang="en-US" i="1" dirty="0" smtClean="0"/>
              <a:t>shrinks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512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TCP and SR send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window size </a:t>
            </a:r>
            <a:r>
              <a:rPr lang="en-US" dirty="0" smtClean="0"/>
              <a:t>in SR </a:t>
            </a:r>
            <a:r>
              <a:rPr lang="en-US" dirty="0"/>
              <a:t>is the number of packets, but the window size in TCP is the number of </a:t>
            </a:r>
            <a:r>
              <a:rPr lang="en-US" dirty="0" smtClean="0"/>
              <a:t>bytes.</a:t>
            </a:r>
          </a:p>
          <a:p>
            <a:r>
              <a:rPr lang="en-US" dirty="0"/>
              <a:t>TCP can store </a:t>
            </a:r>
            <a:r>
              <a:rPr lang="en-US" dirty="0" smtClean="0"/>
              <a:t>data received </a:t>
            </a:r>
            <a:r>
              <a:rPr lang="en-US" dirty="0"/>
              <a:t>from the process and send them later, </a:t>
            </a:r>
            <a:r>
              <a:rPr lang="en-US" dirty="0" smtClean="0"/>
              <a:t>but sending TCP </a:t>
            </a:r>
            <a:r>
              <a:rPr lang="en-US" dirty="0"/>
              <a:t>is capable of sending segments of data as soon as it receives them from </a:t>
            </a:r>
            <a:r>
              <a:rPr lang="en-US" dirty="0" smtClean="0"/>
              <a:t>its process.</a:t>
            </a:r>
          </a:p>
          <a:p>
            <a:r>
              <a:rPr lang="en-US" dirty="0"/>
              <a:t>number of timers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827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Receive Window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964" y="1219200"/>
            <a:ext cx="8208836" cy="53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5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TCP and SR Receive window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TCP allows the receiving process to pull data at its </a:t>
            </a:r>
            <a:r>
              <a:rPr lang="en-US" dirty="0" smtClean="0"/>
              <a:t>own pace.</a:t>
            </a:r>
          </a:p>
          <a:p>
            <a:r>
              <a:rPr lang="en-US" dirty="0"/>
              <a:t>The receive window size </a:t>
            </a:r>
            <a:r>
              <a:rPr lang="en-US" dirty="0" smtClean="0"/>
              <a:t>determines the </a:t>
            </a:r>
            <a:r>
              <a:rPr lang="en-US" dirty="0"/>
              <a:t>number of bytes that the receive window can accept from the sender </a:t>
            </a:r>
            <a:r>
              <a:rPr lang="en-US" dirty="0" smtClean="0"/>
              <a:t>before being </a:t>
            </a:r>
            <a:r>
              <a:rPr lang="en-US" dirty="0"/>
              <a:t>overwhelmed (flow control)</a:t>
            </a:r>
            <a:endParaRPr lang="en-US" dirty="0" smtClean="0"/>
          </a:p>
          <a:p>
            <a:pPr marL="0" indent="0" algn="ctr">
              <a:buNone/>
            </a:pPr>
            <a:r>
              <a:rPr lang="en-US" sz="2400" b="1" i="1" dirty="0" err="1"/>
              <a:t>rwnd</a:t>
            </a:r>
            <a:r>
              <a:rPr lang="en-US" sz="2400" b="1" i="1" dirty="0"/>
              <a:t> </a:t>
            </a:r>
            <a:r>
              <a:rPr lang="en-US" sz="2400" dirty="0"/>
              <a:t>=</a:t>
            </a:r>
            <a:r>
              <a:rPr lang="en-US" sz="2400" dirty="0" smtClean="0"/>
              <a:t> </a:t>
            </a:r>
            <a:r>
              <a:rPr lang="en-US" sz="2400" b="1" dirty="0"/>
              <a:t>buffer size </a:t>
            </a:r>
            <a:r>
              <a:rPr lang="en-US" sz="2400" dirty="0"/>
              <a:t>-</a:t>
            </a:r>
            <a:r>
              <a:rPr lang="en-US" sz="2400" dirty="0" smtClean="0"/>
              <a:t> </a:t>
            </a:r>
            <a:r>
              <a:rPr lang="en-US" sz="2400" b="1" dirty="0"/>
              <a:t>number of waiting bytes to be </a:t>
            </a:r>
            <a:r>
              <a:rPr lang="en-US" sz="2400" b="1" dirty="0" smtClean="0"/>
              <a:t>pulled</a:t>
            </a:r>
          </a:p>
          <a:p>
            <a:r>
              <a:rPr lang="en-US" dirty="0" smtClean="0"/>
              <a:t>Acknowledgments : New version of </a:t>
            </a:r>
            <a:r>
              <a:rPr lang="en-US" dirty="0"/>
              <a:t>uses both cumulative and selective acknowledgments</a:t>
            </a:r>
          </a:p>
        </p:txBody>
      </p:sp>
    </p:spTree>
    <p:extLst>
      <p:ext uri="{BB962C8B-B14F-4D97-AF65-F5344CB8AC3E}">
        <p14:creationId xmlns:p14="http://schemas.microsoft.com/office/powerpoint/2010/main" val="25326944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459" y="1905000"/>
            <a:ext cx="803834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674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achieve flow control, TCP forces the sender and the receiver to </a:t>
            </a:r>
            <a:r>
              <a:rPr lang="en-US" dirty="0">
                <a:solidFill>
                  <a:srgbClr val="FF0000"/>
                </a:solidFill>
              </a:rPr>
              <a:t>adjust their </a:t>
            </a:r>
            <a:r>
              <a:rPr lang="en-US" dirty="0" smtClean="0">
                <a:solidFill>
                  <a:srgbClr val="FF0000"/>
                </a:solidFill>
              </a:rPr>
              <a:t>window sizes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size of the buffer for both parties is </a:t>
            </a:r>
            <a:r>
              <a:rPr lang="en-US" dirty="0">
                <a:solidFill>
                  <a:srgbClr val="FF0000"/>
                </a:solidFill>
              </a:rPr>
              <a:t>fixed</a:t>
            </a:r>
            <a:r>
              <a:rPr lang="en-US" dirty="0"/>
              <a:t> when the connection </a:t>
            </a:r>
            <a:r>
              <a:rPr lang="en-US" dirty="0" smtClean="0"/>
              <a:t>is established.</a:t>
            </a:r>
          </a:p>
          <a:p>
            <a:r>
              <a:rPr lang="en-US" dirty="0"/>
              <a:t>The opening, closing, and shrinking of the send window is controlled by </a:t>
            </a:r>
            <a:r>
              <a:rPr lang="en-US" dirty="0" smtClean="0"/>
              <a:t>the  receiver.</a:t>
            </a:r>
          </a:p>
          <a:p>
            <a:r>
              <a:rPr lang="en-US" dirty="0"/>
              <a:t>The send window closes (moves its left wall to the right) when a </a:t>
            </a:r>
            <a:r>
              <a:rPr lang="en-US" dirty="0" smtClean="0"/>
              <a:t>new acknowledgment </a:t>
            </a:r>
            <a:r>
              <a:rPr lang="en-US" dirty="0"/>
              <a:t>allows it to do </a:t>
            </a:r>
            <a:r>
              <a:rPr lang="en-US" dirty="0" smtClean="0"/>
              <a:t>so.</a:t>
            </a:r>
          </a:p>
          <a:p>
            <a:r>
              <a:rPr lang="en-US" dirty="0"/>
              <a:t>The send window opens (its right wall moves to </a:t>
            </a:r>
            <a:r>
              <a:rPr lang="en-US" dirty="0" smtClean="0"/>
              <a:t>the right</a:t>
            </a:r>
            <a:r>
              <a:rPr lang="en-US" dirty="0"/>
              <a:t>) when the receive window size (</a:t>
            </a:r>
            <a:r>
              <a:rPr lang="en-US" i="1" dirty="0" err="1"/>
              <a:t>rwnd</a:t>
            </a:r>
            <a:r>
              <a:rPr lang="en-US" dirty="0"/>
              <a:t>) advertised by the receiver allows it to do </a:t>
            </a:r>
            <a:r>
              <a:rPr lang="en-US" dirty="0" smtClean="0"/>
              <a:t>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142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receive window closes (moves its left wall to the right) when </a:t>
            </a:r>
            <a:r>
              <a:rPr lang="en-US" dirty="0" smtClean="0"/>
              <a:t>more bytes </a:t>
            </a:r>
            <a:r>
              <a:rPr lang="en-US" dirty="0"/>
              <a:t>arrive from the sender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opens (moves its right wall to the right) when </a:t>
            </a:r>
            <a:r>
              <a:rPr lang="en-US" dirty="0" smtClean="0"/>
              <a:t>more bytes </a:t>
            </a:r>
            <a:r>
              <a:rPr lang="en-US" dirty="0"/>
              <a:t>are pulled by the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8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Shrinking of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602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Receive </a:t>
            </a:r>
            <a:r>
              <a:rPr lang="en-US" dirty="0"/>
              <a:t>window cannot </a:t>
            </a:r>
            <a:r>
              <a:rPr lang="en-US" dirty="0" smtClean="0"/>
              <a:t>shrink.</a:t>
            </a:r>
          </a:p>
          <a:p>
            <a:r>
              <a:rPr lang="en-US" dirty="0"/>
              <a:t>S</a:t>
            </a:r>
            <a:r>
              <a:rPr lang="en-US" dirty="0" smtClean="0"/>
              <a:t>end </a:t>
            </a:r>
            <a:r>
              <a:rPr lang="en-US" dirty="0"/>
              <a:t>window, </a:t>
            </a:r>
            <a:r>
              <a:rPr lang="en-US" dirty="0" smtClean="0"/>
              <a:t>can </a:t>
            </a:r>
            <a:r>
              <a:rPr lang="en-US" dirty="0"/>
              <a:t>shrink if the </a:t>
            </a:r>
            <a:r>
              <a:rPr lang="en-US" dirty="0" smtClean="0"/>
              <a:t>receiver   defines </a:t>
            </a:r>
            <a:r>
              <a:rPr lang="en-US" dirty="0"/>
              <a:t>a value for </a:t>
            </a:r>
            <a:r>
              <a:rPr lang="en-US" i="1" dirty="0" err="1"/>
              <a:t>rwnd</a:t>
            </a:r>
            <a:r>
              <a:rPr lang="en-US" i="1" dirty="0"/>
              <a:t> </a:t>
            </a:r>
            <a:r>
              <a:rPr lang="en-US" dirty="0"/>
              <a:t>that results in shrinking </a:t>
            </a:r>
            <a:r>
              <a:rPr lang="en-US" dirty="0" smtClean="0"/>
              <a:t>the window</a:t>
            </a:r>
          </a:p>
          <a:p>
            <a:r>
              <a:rPr lang="en-US" dirty="0" smtClean="0"/>
              <a:t>Some implementation doesn’t allow shrinking of sender window </a:t>
            </a:r>
          </a:p>
          <a:p>
            <a:r>
              <a:rPr lang="en-US" dirty="0"/>
              <a:t>the receiver needs to keep the following relationship between the last </a:t>
            </a:r>
            <a:r>
              <a:rPr lang="en-US" dirty="0" smtClean="0"/>
              <a:t>and new </a:t>
            </a:r>
            <a:r>
              <a:rPr lang="en-US" dirty="0"/>
              <a:t>acknowledgment and the last and new </a:t>
            </a:r>
            <a:r>
              <a:rPr lang="en-US" i="1" dirty="0" err="1"/>
              <a:t>rwnd</a:t>
            </a:r>
            <a:r>
              <a:rPr lang="en-US" i="1" dirty="0"/>
              <a:t> </a:t>
            </a:r>
            <a:r>
              <a:rPr lang="en-US" dirty="0"/>
              <a:t>values to prevent shrinking of the </a:t>
            </a:r>
            <a:r>
              <a:rPr lang="en-US" dirty="0" smtClean="0"/>
              <a:t>send window.</a:t>
            </a:r>
          </a:p>
          <a:p>
            <a:pPr marL="0" indent="0">
              <a:buNone/>
            </a:pPr>
            <a:r>
              <a:rPr lang="en-US" b="1" dirty="0" smtClean="0"/>
              <a:t>       </a:t>
            </a:r>
            <a:r>
              <a:rPr lang="en-US" b="1" dirty="0" smtClean="0">
                <a:solidFill>
                  <a:srgbClr val="C00000"/>
                </a:solidFill>
              </a:rPr>
              <a:t>new </a:t>
            </a:r>
            <a:r>
              <a:rPr lang="en-US" b="1" dirty="0" err="1">
                <a:solidFill>
                  <a:srgbClr val="C00000"/>
                </a:solidFill>
              </a:rPr>
              <a:t>ackNo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new </a:t>
            </a:r>
            <a:r>
              <a:rPr lang="en-US" b="1" i="1" dirty="0" err="1">
                <a:solidFill>
                  <a:srgbClr val="C00000"/>
                </a:solidFill>
              </a:rPr>
              <a:t>rwnd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≥ </a:t>
            </a:r>
            <a:r>
              <a:rPr lang="en-US" b="1" dirty="0">
                <a:solidFill>
                  <a:srgbClr val="C00000"/>
                </a:solidFill>
              </a:rPr>
              <a:t>last </a:t>
            </a:r>
            <a:r>
              <a:rPr lang="en-US" b="1" dirty="0" err="1">
                <a:solidFill>
                  <a:srgbClr val="C00000"/>
                </a:solidFill>
              </a:rPr>
              <a:t>ackNo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last </a:t>
            </a:r>
            <a:r>
              <a:rPr lang="en-US" b="1" i="1" dirty="0" err="1" smtClean="0">
                <a:solidFill>
                  <a:srgbClr val="C00000"/>
                </a:solidFill>
              </a:rPr>
              <a:t>rwnd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	</a:t>
            </a:r>
            <a:r>
              <a:rPr lang="en-US" b="1" i="1" dirty="0" smtClean="0">
                <a:solidFill>
                  <a:srgbClr val="C00000"/>
                </a:solidFill>
              </a:rPr>
              <a:t>(210)        +       (4)	      &lt;	    (206)	+	(12)</a:t>
            </a:r>
          </a:p>
        </p:txBody>
      </p:sp>
    </p:spTree>
    <p:extLst>
      <p:ext uri="{BB962C8B-B14F-4D97-AF65-F5344CB8AC3E}">
        <p14:creationId xmlns:p14="http://schemas.microsoft.com/office/powerpoint/2010/main" val="27782783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Shrinking of </a:t>
            </a:r>
            <a:r>
              <a:rPr lang="en-US" dirty="0" err="1" smtClean="0"/>
              <a:t>WIndows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635" y="1698914"/>
            <a:ext cx="7498730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3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/>
          </a:bodyPr>
          <a:lstStyle/>
          <a:p>
            <a:pPr algn="just"/>
            <a:r>
              <a:rPr lang="en-US" b="1" i="1" dirty="0"/>
              <a:t>Flow </a:t>
            </a:r>
            <a:r>
              <a:rPr lang="en-US" b="1" i="1" dirty="0" smtClean="0"/>
              <a:t>Control</a:t>
            </a:r>
          </a:p>
          <a:p>
            <a:pPr algn="just"/>
            <a:r>
              <a:rPr lang="en-US" dirty="0"/>
              <a:t>balance between production </a:t>
            </a:r>
            <a:r>
              <a:rPr lang="en-US" dirty="0" smtClean="0"/>
              <a:t>and consumption </a:t>
            </a:r>
            <a:r>
              <a:rPr lang="en-US" dirty="0"/>
              <a:t>rates</a:t>
            </a:r>
            <a:r>
              <a:rPr lang="en-US" dirty="0" smtClean="0"/>
              <a:t>.</a:t>
            </a:r>
          </a:p>
          <a:p>
            <a:pPr algn="just"/>
            <a:r>
              <a:rPr lang="en-US" b="1" i="1" dirty="0"/>
              <a:t>Pushing or </a:t>
            </a:r>
            <a:r>
              <a:rPr lang="en-US" b="1" i="1" dirty="0" smtClean="0"/>
              <a:t>Pulling</a:t>
            </a:r>
          </a:p>
          <a:p>
            <a:pPr algn="just"/>
            <a:r>
              <a:rPr lang="en-US" b="1" i="1" dirty="0" smtClean="0"/>
              <a:t>Pushing - </a:t>
            </a:r>
            <a:r>
              <a:rPr lang="en-US" dirty="0"/>
              <a:t>If the sender delivers items whenever they are </a:t>
            </a:r>
            <a:r>
              <a:rPr lang="en-US" dirty="0" smtClean="0"/>
              <a:t>produced ⎯ without </a:t>
            </a:r>
            <a:r>
              <a:rPr lang="en-US" dirty="0"/>
              <a:t>a </a:t>
            </a:r>
            <a:r>
              <a:rPr lang="en-US" dirty="0" smtClean="0"/>
              <a:t>prior request </a:t>
            </a:r>
            <a:r>
              <a:rPr lang="en-US" dirty="0"/>
              <a:t>from the </a:t>
            </a:r>
            <a:r>
              <a:rPr lang="en-US" dirty="0" smtClean="0"/>
              <a:t>consumer</a:t>
            </a:r>
          </a:p>
          <a:p>
            <a:pPr algn="just"/>
            <a:r>
              <a:rPr lang="en-US" b="1" i="1" dirty="0" smtClean="0"/>
              <a:t>Pulling -</a:t>
            </a:r>
            <a:r>
              <a:rPr lang="en-US" dirty="0" smtClean="0"/>
              <a:t> </a:t>
            </a:r>
            <a:r>
              <a:rPr lang="en-US" dirty="0"/>
              <a:t>If the </a:t>
            </a:r>
            <a:r>
              <a:rPr lang="en-US" dirty="0" smtClean="0"/>
              <a:t>producer delivers </a:t>
            </a:r>
            <a:r>
              <a:rPr lang="en-US" dirty="0"/>
              <a:t>the items after the consumer has requested </a:t>
            </a:r>
            <a:r>
              <a:rPr lang="en-US" dirty="0" smtClean="0"/>
              <a:t>them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Transport Layer Services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2397</Words>
  <Application>Microsoft Office PowerPoint</Application>
  <PresentationFormat>On-screen Show (4:3)</PresentationFormat>
  <Paragraphs>286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8" baseType="lpstr">
      <vt:lpstr>Arial</vt:lpstr>
      <vt:lpstr>Calibri</vt:lpstr>
      <vt:lpstr>Office Theme</vt:lpstr>
      <vt:lpstr>Transport Layer</vt:lpstr>
      <vt:lpstr>Transport Layer Services</vt:lpstr>
      <vt:lpstr>Transport Layer Services</vt:lpstr>
      <vt:lpstr>Transport Layer Services</vt:lpstr>
      <vt:lpstr>Transport Layer Services</vt:lpstr>
      <vt:lpstr>Transport Layer Services</vt:lpstr>
      <vt:lpstr>Transport Layer Services</vt:lpstr>
      <vt:lpstr>PowerPoint Presentation</vt:lpstr>
      <vt:lpstr>Transport Layer Services</vt:lpstr>
      <vt:lpstr>PowerPoint Presentation</vt:lpstr>
      <vt:lpstr>Transport Layer Services</vt:lpstr>
      <vt:lpstr>Transport Layer Services</vt:lpstr>
      <vt:lpstr>Transport Layer Services</vt:lpstr>
      <vt:lpstr>Transport Layer Services</vt:lpstr>
      <vt:lpstr>Transport Layer Services</vt:lpstr>
      <vt:lpstr>Transport Layer Services</vt:lpstr>
      <vt:lpstr>Connectionless service</vt:lpstr>
      <vt:lpstr>Connection-Oriented Service</vt:lpstr>
      <vt:lpstr>Finite State Machine</vt:lpstr>
      <vt:lpstr>PowerPoint Presentation</vt:lpstr>
      <vt:lpstr>USER DATAGRAM PROTOCOL</vt:lpstr>
      <vt:lpstr>Why use UDP?</vt:lpstr>
      <vt:lpstr>PowerPoint Presentation</vt:lpstr>
      <vt:lpstr>PowerPoint Presentation</vt:lpstr>
      <vt:lpstr>UDP Services</vt:lpstr>
      <vt:lpstr>PowerPoint Presentation</vt:lpstr>
      <vt:lpstr>UDP Services</vt:lpstr>
      <vt:lpstr>PowerPoint Presentation</vt:lpstr>
      <vt:lpstr>PowerPoint Presentation</vt:lpstr>
      <vt:lpstr>PowerPoint Presentation</vt:lpstr>
      <vt:lpstr>UDP Services</vt:lpstr>
      <vt:lpstr>UDP Services</vt:lpstr>
      <vt:lpstr>UDP Services</vt:lpstr>
      <vt:lpstr>PowerPoint Presentation</vt:lpstr>
      <vt:lpstr>PowerPoint Presentation</vt:lpstr>
      <vt:lpstr>UDP Services</vt:lpstr>
      <vt:lpstr>UDP Applications</vt:lpstr>
      <vt:lpstr>TRANSMISSION CONTROL PROTOCOL</vt:lpstr>
      <vt:lpstr>TCP Services</vt:lpstr>
      <vt:lpstr>TCP Services</vt:lpstr>
      <vt:lpstr>TCP Services</vt:lpstr>
      <vt:lpstr>TCP Services</vt:lpstr>
      <vt:lpstr>PowerPoint Presentation</vt:lpstr>
      <vt:lpstr>TCP Services</vt:lpstr>
      <vt:lpstr>TCP Services</vt:lpstr>
      <vt:lpstr>TCP Services</vt:lpstr>
      <vt:lpstr>TCP Features</vt:lpstr>
      <vt:lpstr>TCP Features</vt:lpstr>
      <vt:lpstr>PowerPoint Presentation</vt:lpstr>
      <vt:lpstr>TCP Features</vt:lpstr>
      <vt:lpstr>TCP Features</vt:lpstr>
      <vt:lpstr>PowerPoint Presentation</vt:lpstr>
      <vt:lpstr>PowerPoint Presentation</vt:lpstr>
      <vt:lpstr>TCP Features</vt:lpstr>
      <vt:lpstr>A TCP Connection</vt:lpstr>
      <vt:lpstr>Connection Establishment</vt:lpstr>
      <vt:lpstr>Connection Establishment</vt:lpstr>
      <vt:lpstr>Connection Establishment</vt:lpstr>
      <vt:lpstr>Connection Establishment</vt:lpstr>
      <vt:lpstr>Connection Establishment</vt:lpstr>
      <vt:lpstr>Data Transfer</vt:lpstr>
      <vt:lpstr>Data Transfer</vt:lpstr>
      <vt:lpstr>Data Transfer</vt:lpstr>
      <vt:lpstr>Urgent Flag/Pointer</vt:lpstr>
      <vt:lpstr>Connection Termination</vt:lpstr>
      <vt:lpstr>Connection Termination</vt:lpstr>
      <vt:lpstr>Connection Termination</vt:lpstr>
      <vt:lpstr>Connection Termination</vt:lpstr>
      <vt:lpstr>Connection Termination</vt:lpstr>
      <vt:lpstr>Half Close</vt:lpstr>
      <vt:lpstr>Half Close</vt:lpstr>
      <vt:lpstr>Connection Reset</vt:lpstr>
      <vt:lpstr>State Transition Diagram</vt:lpstr>
      <vt:lpstr>PowerPoint Presentation</vt:lpstr>
      <vt:lpstr>Half Close Scenario</vt:lpstr>
      <vt:lpstr>Windows in TCP</vt:lpstr>
      <vt:lpstr>Send Window</vt:lpstr>
      <vt:lpstr>Difference between TCP and SR send window</vt:lpstr>
      <vt:lpstr>Receive Window</vt:lpstr>
      <vt:lpstr>Difference between TCP and SR Receive window </vt:lpstr>
      <vt:lpstr>Flow Control</vt:lpstr>
      <vt:lpstr>Flow Control</vt:lpstr>
      <vt:lpstr>PowerPoint Presentation</vt:lpstr>
      <vt:lpstr>Shrinking of Windows</vt:lpstr>
      <vt:lpstr>Shrinking of 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</dc:title>
  <dc:creator>poonam madam</dc:creator>
  <cp:lastModifiedBy>Windows User</cp:lastModifiedBy>
  <cp:revision>156</cp:revision>
  <dcterms:created xsi:type="dcterms:W3CDTF">2018-10-01T19:03:23Z</dcterms:created>
  <dcterms:modified xsi:type="dcterms:W3CDTF">2018-10-19T09:43:34Z</dcterms:modified>
</cp:coreProperties>
</file>