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47" r:id="rId2"/>
    <p:sldId id="392" r:id="rId3"/>
    <p:sldId id="393" r:id="rId4"/>
    <p:sldId id="394" r:id="rId5"/>
    <p:sldId id="395" r:id="rId6"/>
    <p:sldId id="368" r:id="rId7"/>
    <p:sldId id="369" r:id="rId8"/>
    <p:sldId id="370" r:id="rId9"/>
    <p:sldId id="371" r:id="rId10"/>
    <p:sldId id="372" r:id="rId11"/>
    <p:sldId id="391" r:id="rId12"/>
    <p:sldId id="396" r:id="rId13"/>
    <p:sldId id="397" r:id="rId14"/>
    <p:sldId id="398" r:id="rId15"/>
    <p:sldId id="399" r:id="rId16"/>
    <p:sldId id="400" r:id="rId17"/>
    <p:sldId id="401" r:id="rId18"/>
    <p:sldId id="402" r:id="rId19"/>
    <p:sldId id="3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84698" autoAdjust="0"/>
  </p:normalViewPr>
  <p:slideViewPr>
    <p:cSldViewPr>
      <p:cViewPr varScale="1">
        <p:scale>
          <a:sx n="53" d="100"/>
          <a:sy n="53" d="100"/>
        </p:scale>
        <p:origin x="1660" y="52"/>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22-08-2024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8/22/2024</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8/22/2024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8/22/2024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8/22/2024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8/22/2024</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8/22/2024</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8/22/2024</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8/22/2024</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8/22/2024</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8/22/2024</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3" name="Picture 22">
            <a:extLst>
              <a:ext uri="{FF2B5EF4-FFF2-40B4-BE49-F238E27FC236}">
                <a16:creationId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fontScale="90000"/>
          </a:bodyPr>
          <a:lstStyle/>
          <a:p>
            <a:pPr algn="ctr"/>
            <a:r>
              <a:rPr lang="en-IN" sz="5400" dirty="0">
                <a:solidFill>
                  <a:srgbClr val="C00000"/>
                </a:solidFill>
                <a:latin typeface="Marcellus" panose="020E0602050203020307" pitchFamily="34" charset="0"/>
              </a:rPr>
              <a:t>Data Types in </a:t>
            </a:r>
            <a:r>
              <a:rPr lang="en-IN" sz="5400">
                <a:solidFill>
                  <a:srgbClr val="C00000"/>
                </a:solidFill>
                <a:latin typeface="Marcellus" panose="020E0602050203020307" pitchFamily="34" charset="0"/>
              </a:rPr>
              <a:t>Data Analytics </a:t>
            </a:r>
            <a:endParaRPr lang="en-IN" sz="5400" dirty="0">
              <a:solidFill>
                <a:srgbClr val="C00000"/>
              </a:solidFill>
              <a:latin typeface="Marcellus" panose="020E0602050203020307" pitchFamily="34"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Tree>
    <p:extLst>
      <p:ext uri="{BB962C8B-B14F-4D97-AF65-F5344CB8AC3E}">
        <p14:creationId xmlns:p14="http://schemas.microsoft.com/office/powerpoint/2010/main" val="42001538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3. </a:t>
            </a:r>
            <a:r>
              <a:rPr lang="en-IN" b="1" dirty="0"/>
              <a:t>Continuous</a:t>
            </a:r>
            <a:r>
              <a:rPr lang="en-IN" dirty="0"/>
              <a:t>: Continuous data have an infinite no of states. Continuous data is of float type. There can be many values between 2 and 3.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526971"/>
            <a:ext cx="26289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171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Normal Distribution of data</a:t>
            </a:r>
          </a:p>
        </p:txBody>
      </p:sp>
      <p:sp>
        <p:nvSpPr>
          <p:cNvPr id="3" name="Content Placeholder 2"/>
          <p:cNvSpPr>
            <a:spLocks noGrp="1"/>
          </p:cNvSpPr>
          <p:nvPr>
            <p:ph idx="1"/>
          </p:nvPr>
        </p:nvSpPr>
        <p:spPr/>
        <p:txBody>
          <a:bodyPr/>
          <a:lstStyle/>
          <a:p>
            <a:r>
              <a:rPr lang="en-IN" dirty="0"/>
              <a:t>In a normal distribution, data is symmetrically distributed with no skew. When plotted on a graph, the data follows a bell shape, with most values clustering around a central region and tapering off as they go further away from the </a:t>
            </a:r>
            <a:r>
              <a:rPr lang="en-IN" dirty="0" err="1"/>
              <a:t>center</a:t>
            </a:r>
            <a:r>
              <a:rPr lang="en-IN" dirty="0"/>
              <a:t>.</a:t>
            </a:r>
          </a:p>
          <a:p>
            <a:endParaRPr lang="en-IN" dirty="0"/>
          </a:p>
          <a:p>
            <a:r>
              <a:rPr lang="en-IN" dirty="0"/>
              <a:t>Normal distributions are also called Gaussian distributions or bell curves because of their shape.</a:t>
            </a:r>
          </a:p>
        </p:txBody>
      </p:sp>
    </p:spTree>
    <p:extLst>
      <p:ext uri="{BB962C8B-B14F-4D97-AF65-F5344CB8AC3E}">
        <p14:creationId xmlns:p14="http://schemas.microsoft.com/office/powerpoint/2010/main" val="108974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7388" y="1820069"/>
            <a:ext cx="571500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64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All kinds of variables in natural and social sciences are normally or approximately normally distributed. Height, birth weight, reading ability, job satisfaction, or SAT scores are just a few examples of such variables.</a:t>
            </a:r>
          </a:p>
          <a:p>
            <a:endParaRPr lang="en-IN" dirty="0"/>
          </a:p>
          <a:p>
            <a:r>
              <a:rPr lang="en-IN" dirty="0"/>
              <a:t>Because normally distributed variables are so common, many statistical tests are designed for normally distributed populations.</a:t>
            </a:r>
          </a:p>
          <a:p>
            <a:endParaRPr lang="en-IN" dirty="0"/>
          </a:p>
          <a:p>
            <a:r>
              <a:rPr lang="en-IN" dirty="0"/>
              <a:t>Understanding the properties of normal distributions means you can use inferential statistics to compare different groups and make estimates about populations using samples.</a:t>
            </a:r>
          </a:p>
        </p:txBody>
      </p:sp>
    </p:spTree>
    <p:extLst>
      <p:ext uri="{BB962C8B-B14F-4D97-AF65-F5344CB8AC3E}">
        <p14:creationId xmlns:p14="http://schemas.microsoft.com/office/powerpoint/2010/main" val="51440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properties of normal distributions</a:t>
            </a:r>
          </a:p>
        </p:txBody>
      </p:sp>
      <p:sp>
        <p:nvSpPr>
          <p:cNvPr id="3" name="Content Placeholder 2"/>
          <p:cNvSpPr>
            <a:spLocks noGrp="1"/>
          </p:cNvSpPr>
          <p:nvPr>
            <p:ph idx="1"/>
          </p:nvPr>
        </p:nvSpPr>
        <p:spPr/>
        <p:txBody>
          <a:bodyPr/>
          <a:lstStyle/>
          <a:p>
            <a:r>
              <a:rPr lang="en-IN" dirty="0"/>
              <a:t>Normal distributions have key characteristics that are easy to spot in graphs:</a:t>
            </a:r>
          </a:p>
          <a:p>
            <a:r>
              <a:rPr lang="en-IN" dirty="0"/>
              <a:t>The mean, median and mode are the same.</a:t>
            </a:r>
          </a:p>
          <a:p>
            <a:r>
              <a:rPr lang="en-IN" dirty="0"/>
              <a:t>The distribution is symmetric about the mean—half the values fall below the mean and half above the mean.</a:t>
            </a:r>
          </a:p>
          <a:p>
            <a:r>
              <a:rPr lang="en-IN" dirty="0"/>
              <a:t>The distribution can be described by two values: the mean and the standard deviation.</a:t>
            </a:r>
          </a:p>
        </p:txBody>
      </p:sp>
    </p:spTree>
    <p:extLst>
      <p:ext uri="{BB962C8B-B14F-4D97-AF65-F5344CB8AC3E}">
        <p14:creationId xmlns:p14="http://schemas.microsoft.com/office/powerpoint/2010/main" val="3353428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1150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8010" y="1323975"/>
            <a:ext cx="635375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13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828" y="404664"/>
            <a:ext cx="8229600" cy="4525963"/>
          </a:xfrm>
        </p:spPr>
        <p:txBody>
          <a:bodyPr/>
          <a:lstStyle/>
          <a:p>
            <a:r>
              <a:rPr lang="en-IN" dirty="0"/>
              <a:t>The mean is the location parameter while the standard deviation is the scale parameter.</a:t>
            </a:r>
          </a:p>
          <a:p>
            <a:endParaRPr lang="en-IN" dirty="0"/>
          </a:p>
          <a:p>
            <a:r>
              <a:rPr lang="en-IN" dirty="0"/>
              <a:t>The mean determines where the peak of the curve is </a:t>
            </a:r>
            <a:r>
              <a:rPr lang="en-IN" dirty="0" err="1"/>
              <a:t>centered</a:t>
            </a:r>
            <a:r>
              <a:rPr lang="en-IN" dirty="0"/>
              <a:t>. Increasing the mean moves the curve right, while decreasing it moves the curve left.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5025752" cy="31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14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standard deviation stretches or squeezes the curve. A small standard deviation results in a narrow curve, while a large standard deviation leads to a wide curve.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582813"/>
            <a:ext cx="5025752" cy="31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2456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5841" y="2967335"/>
            <a:ext cx="2852320" cy="175432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Question</a:t>
            </a:r>
          </a:p>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p>
        </p:txBody>
      </p:sp>
    </p:spTree>
    <p:extLst>
      <p:ext uri="{BB962C8B-B14F-4D97-AF65-F5344CB8AC3E}">
        <p14:creationId xmlns:p14="http://schemas.microsoft.com/office/powerpoint/2010/main" val="192312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Attribute:</a:t>
            </a:r>
          </a:p>
        </p:txBody>
      </p:sp>
      <p:sp>
        <p:nvSpPr>
          <p:cNvPr id="3" name="Content Placeholder 2"/>
          <p:cNvSpPr>
            <a:spLocks noGrp="1"/>
          </p:cNvSpPr>
          <p:nvPr>
            <p:ph idx="1"/>
          </p:nvPr>
        </p:nvSpPr>
        <p:spPr/>
        <p:txBody>
          <a:bodyPr/>
          <a:lstStyle/>
          <a:p>
            <a:r>
              <a:rPr lang="en-IN" dirty="0"/>
              <a:t>It can be seen as a data field that represents the characteristics or features of a data object. </a:t>
            </a:r>
          </a:p>
          <a:p>
            <a:r>
              <a:rPr lang="en-IN" dirty="0"/>
              <a:t>For a customer, object attributes can be customer Id, address, etc.</a:t>
            </a:r>
          </a:p>
          <a:p>
            <a:r>
              <a:rPr lang="en-IN" dirty="0"/>
              <a:t>It can be seen as a data field that represents the characteristics or features of a data object. For a customer, object attributes can be customer Id, address, etc.</a:t>
            </a:r>
          </a:p>
        </p:txBody>
      </p:sp>
    </p:spTree>
    <p:extLst>
      <p:ext uri="{BB962C8B-B14F-4D97-AF65-F5344CB8AC3E}">
        <p14:creationId xmlns:p14="http://schemas.microsoft.com/office/powerpoint/2010/main" val="15854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 of attributes :</a:t>
            </a:r>
            <a:endParaRPr lang="en-IN" dirty="0"/>
          </a:p>
        </p:txBody>
      </p:sp>
      <p:sp>
        <p:nvSpPr>
          <p:cNvPr id="3" name="Content Placeholder 2"/>
          <p:cNvSpPr>
            <a:spLocks noGrp="1"/>
          </p:cNvSpPr>
          <p:nvPr>
            <p:ph idx="1"/>
          </p:nvPr>
        </p:nvSpPr>
        <p:spPr/>
        <p:txBody>
          <a:bodyPr/>
          <a:lstStyle/>
          <a:p>
            <a:pPr fontAlgn="base"/>
            <a:r>
              <a:rPr lang="en-IN" dirty="0"/>
              <a:t>Qualitative (Nominal (N), Ordinal (O), Binary(B)). </a:t>
            </a:r>
          </a:p>
          <a:p>
            <a:pPr fontAlgn="base"/>
            <a:r>
              <a:rPr lang="en-IN" dirty="0"/>
              <a:t> Quantitative (Numeric, Discrete, Continuous) </a:t>
            </a:r>
          </a:p>
          <a:p>
            <a:endParaRPr lang="en-IN" dirty="0"/>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78000"/>
                    </a14:imgEffect>
                    <a14:imgEffect>
                      <a14:brightnessContrast bright="-36000" contrast="100000"/>
                    </a14:imgEffect>
                  </a14:imgLayer>
                </a14:imgProps>
              </a:ext>
              <a:ext uri="{28A0092B-C50C-407E-A947-70E740481C1C}">
                <a14:useLocalDpi xmlns:a14="http://schemas.microsoft.com/office/drawing/2010/main" val="0"/>
              </a:ext>
            </a:extLst>
          </a:blip>
          <a:srcRect/>
          <a:stretch>
            <a:fillRect/>
          </a:stretch>
        </p:blipFill>
        <p:spPr bwMode="auto">
          <a:xfrm>
            <a:off x="1691680" y="2587994"/>
            <a:ext cx="6004902" cy="310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415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Qualitative Attributes:</a:t>
            </a:r>
            <a:br>
              <a:rPr lang="en-IN" b="1" dirty="0"/>
            </a:br>
            <a:endParaRPr lang="en-IN" dirty="0"/>
          </a:p>
        </p:txBody>
      </p:sp>
      <p:sp>
        <p:nvSpPr>
          <p:cNvPr id="3" name="Content Placeholder 2"/>
          <p:cNvSpPr>
            <a:spLocks noGrp="1"/>
          </p:cNvSpPr>
          <p:nvPr>
            <p:ph idx="1"/>
          </p:nvPr>
        </p:nvSpPr>
        <p:spPr/>
        <p:txBody>
          <a:bodyPr/>
          <a:lstStyle/>
          <a:p>
            <a:r>
              <a:rPr lang="en-IN" b="1" dirty="0"/>
              <a:t>Nominal Attributes – related to names: </a:t>
            </a:r>
            <a:r>
              <a:rPr lang="en-IN" dirty="0"/>
              <a:t>The values of a Nominal attribute are names of things, some kind of symbols. Values of Nominal attributes represents some category or state and that’s why nominal attribute also referred as </a:t>
            </a:r>
            <a:r>
              <a:rPr lang="en-IN" b="1" dirty="0"/>
              <a:t>categorical attributes</a:t>
            </a:r>
            <a:r>
              <a:rPr lang="en-IN" dirty="0"/>
              <a:t> and there is no order (rank, position) among values of the nominal attribute. </a:t>
            </a:r>
          </a:p>
        </p:txBody>
      </p:sp>
    </p:spTree>
    <p:extLst>
      <p:ext uri="{BB962C8B-B14F-4D97-AF65-F5344CB8AC3E}">
        <p14:creationId xmlns:p14="http://schemas.microsoft.com/office/powerpoint/2010/main" val="9863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2775" y="3010694"/>
            <a:ext cx="33242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838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b="1" dirty="0"/>
              <a:t>Binary Attributes:</a:t>
            </a:r>
            <a:r>
              <a:rPr lang="en-IN" dirty="0"/>
              <a:t> Binary data has only 2 values/states. For Example yes or no, affected or unaffected, true or false. </a:t>
            </a:r>
          </a:p>
          <a:p>
            <a:pPr fontAlgn="base"/>
            <a:r>
              <a:rPr lang="en-IN" b="1" dirty="0"/>
              <a:t>Symmetric:</a:t>
            </a:r>
            <a:r>
              <a:rPr lang="en-IN" dirty="0"/>
              <a:t> Both values are equally important (Gender). </a:t>
            </a:r>
          </a:p>
          <a:p>
            <a:pPr fontAlgn="base"/>
            <a:r>
              <a:rPr lang="en-IN" b="1" dirty="0"/>
              <a:t>Asymmetric:</a:t>
            </a:r>
            <a:r>
              <a:rPr lang="en-IN" dirty="0"/>
              <a:t> Both values are not equally important (Result).</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000093"/>
            <a:ext cx="18573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4390493"/>
            <a:ext cx="201930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91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IN" dirty="0"/>
              <a:t>Ordinal Attributes : The Ordinal Attributes contains values that have a meaningful sequence or ranking(order) between them, but the magnitude between values is not actually known, the order of values that shows what is important but don’t indicate how important it is. </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7061" y="4293096"/>
            <a:ext cx="23050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97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Quantitative Attributes:</a:t>
            </a:r>
            <a:br>
              <a:rPr lang="en-IN" b="1" dirty="0"/>
            </a:br>
            <a:br>
              <a:rPr lang="en-IN" dirty="0"/>
            </a:b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IN" b="1" dirty="0"/>
              <a:t>1. Numeric:</a:t>
            </a:r>
            <a:r>
              <a:rPr lang="en-IN" dirty="0"/>
              <a:t> A numeric attribute is quantitative because, it is a measurable quantity, represented in integer or real values. Numerical attributes are of 2 types, </a:t>
            </a:r>
            <a:r>
              <a:rPr lang="en-IN" b="1" dirty="0"/>
              <a:t>interval</a:t>
            </a:r>
            <a:r>
              <a:rPr lang="en-IN" dirty="0"/>
              <a:t>, and </a:t>
            </a:r>
            <a:r>
              <a:rPr lang="en-IN" b="1" dirty="0"/>
              <a:t>ratio</a:t>
            </a:r>
            <a:r>
              <a:rPr lang="en-IN" dirty="0"/>
              <a:t>. </a:t>
            </a:r>
          </a:p>
          <a:p>
            <a:pPr lvl="1" fontAlgn="base"/>
            <a:r>
              <a:rPr lang="en-IN" dirty="0"/>
              <a:t>An </a:t>
            </a:r>
            <a:r>
              <a:rPr lang="en-IN" b="1" dirty="0"/>
              <a:t>interval-scaled</a:t>
            </a:r>
            <a:r>
              <a:rPr lang="en-IN" dirty="0"/>
              <a:t> attribute has values, whose differences are interpretable, but the numerical attributes do not have the correct reference point, or we can call zero points. Data can be added and subtracted at an interval scale but can not be multiplied or divided. Consider an example of temperature in degrees Centigrade. If a day’s temperature of one day is twice of the other day we cannot say that one day is twice as hot as another day. </a:t>
            </a:r>
          </a:p>
          <a:p>
            <a:pPr lvl="1" fontAlgn="base"/>
            <a:r>
              <a:rPr lang="en-IN" dirty="0"/>
              <a:t>A</a:t>
            </a:r>
            <a:r>
              <a:rPr lang="en-IN" b="1" dirty="0"/>
              <a:t> ratio-scaled</a:t>
            </a:r>
            <a:r>
              <a:rPr lang="en-IN" dirty="0"/>
              <a:t> attribute is a numeric attribute with a fix zero-point. If a measurement is ratio-scaled, we can say of a value as being a multiple (or ratio) of another value. The values are ordered, and we can also compute the difference between values, and the mean, median, mode, Quantile-range, and Five number summary can be given.</a:t>
            </a:r>
          </a:p>
          <a:p>
            <a:endParaRPr lang="en-IN" dirty="0"/>
          </a:p>
        </p:txBody>
      </p:sp>
    </p:spTree>
    <p:extLst>
      <p:ext uri="{BB962C8B-B14F-4D97-AF65-F5344CB8AC3E}">
        <p14:creationId xmlns:p14="http://schemas.microsoft.com/office/powerpoint/2010/main" val="214450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2. Discrete : </a:t>
            </a:r>
            <a:r>
              <a:rPr lang="en-IN" dirty="0"/>
              <a:t>Discrete data have finite values it can be numerical and can also be in categorical form. These attributes has finite or countably infinite set of values.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2862263"/>
            <a:ext cx="26479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498967"/>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803</Words>
  <Application>Microsoft Office PowerPoint</Application>
  <PresentationFormat>On-screen Show (4:3)</PresentationFormat>
  <Paragraphs>41</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Marcellus</vt:lpstr>
      <vt:lpstr>Symbol</vt:lpstr>
      <vt:lpstr>Times New Roman</vt:lpstr>
      <vt:lpstr>2_Custom Design</vt:lpstr>
      <vt:lpstr>Data Types in Data Analytics </vt:lpstr>
      <vt:lpstr>Attribute:</vt:lpstr>
      <vt:lpstr>Type of attributes :</vt:lpstr>
      <vt:lpstr>Qualitative Attributes: </vt:lpstr>
      <vt:lpstr>PowerPoint Presentation</vt:lpstr>
      <vt:lpstr>PowerPoint Presentation</vt:lpstr>
      <vt:lpstr>PowerPoint Presentation</vt:lpstr>
      <vt:lpstr>Quantitative Attributes:  </vt:lpstr>
      <vt:lpstr>PowerPoint Presentation</vt:lpstr>
      <vt:lpstr>PowerPoint Presentation</vt:lpstr>
      <vt:lpstr>Normal Distribution of data</vt:lpstr>
      <vt:lpstr>PowerPoint Presentation</vt:lpstr>
      <vt:lpstr>PowerPoint Presentation</vt:lpstr>
      <vt:lpstr>The properties of normal distributions</vt:lpstr>
      <vt:lpstr>PowerPoint Presentation</vt:lpstr>
      <vt:lpstr>PowerPoint Presentation</vt:lpstr>
      <vt:lpstr>PowerPoint Presentation</vt:lpstr>
      <vt:lpstr>PowerPoint Presentation</vt:lpstr>
      <vt:lpstr>PowerPoint Presentation</vt:lpstr>
    </vt:vector>
  </TitlesOfParts>
  <Manager>Vaibhav Vasani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Kaustubh Kulkarni</cp:lastModifiedBy>
  <cp:revision>24</cp:revision>
  <dcterms:created xsi:type="dcterms:W3CDTF">2021-02-11T03:47:51Z</dcterms:created>
  <dcterms:modified xsi:type="dcterms:W3CDTF">2024-08-22T04:49:02Z</dcterms:modified>
  <cp:category>Honours</cp:category>
</cp:coreProperties>
</file>