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0" r:id="rId13"/>
    <p:sldId id="291" r:id="rId14"/>
    <p:sldId id="28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74248" autoAdjust="0"/>
  </p:normalViewPr>
  <p:slideViewPr>
    <p:cSldViewPr snapToGrid="0">
      <p:cViewPr varScale="1">
        <p:scale>
          <a:sx n="50" d="100"/>
          <a:sy n="50" d="100"/>
        </p:scale>
        <p:origin x="-1240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53FDE6-BD76-C041-9DA9-4D4368B8060D}" type="doc">
      <dgm:prSet loTypeId="urn:microsoft.com/office/officeart/2005/8/layout/process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4C509E-DF8E-9247-8122-1057A2E09E58}">
      <dgm:prSet phldrT="[Text]"/>
      <dgm:spPr/>
      <dgm:t>
        <a:bodyPr/>
        <a:lstStyle/>
        <a:p>
          <a:r>
            <a:rPr lang="en-US" dirty="0" smtClean="0"/>
            <a:t>Swapper</a:t>
          </a:r>
          <a:endParaRPr lang="en-US" dirty="0"/>
        </a:p>
      </dgm:t>
    </dgm:pt>
    <dgm:pt modelId="{7A9A0F38-5836-1C43-B11D-B10678223ACE}" type="parTrans" cxnId="{DF61E421-2CB6-AE41-A088-6DD4DB11967F}">
      <dgm:prSet/>
      <dgm:spPr/>
      <dgm:t>
        <a:bodyPr/>
        <a:lstStyle/>
        <a:p>
          <a:endParaRPr lang="en-US"/>
        </a:p>
      </dgm:t>
    </dgm:pt>
    <dgm:pt modelId="{DC7C8EC4-4D70-484E-9921-0ABDB2044780}" type="sibTrans" cxnId="{DF61E421-2CB6-AE41-A088-6DD4DB11967F}">
      <dgm:prSet/>
      <dgm:spPr>
        <a:solidFill>
          <a:schemeClr val="accent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336B093B-4930-754E-895F-2D39589AF807}">
      <dgm:prSet/>
      <dgm:spPr/>
      <dgm:t>
        <a:bodyPr/>
        <a:lstStyle/>
        <a:p>
          <a:r>
            <a:rPr lang="en-US" dirty="0" smtClean="0"/>
            <a:t>Block I/O device control</a:t>
          </a:r>
        </a:p>
      </dgm:t>
    </dgm:pt>
    <dgm:pt modelId="{AA92045D-24D5-E040-9A1D-51823696D4A8}" type="parTrans" cxnId="{B0E0B964-2F19-6E4D-9562-492CF724DBCB}">
      <dgm:prSet/>
      <dgm:spPr/>
      <dgm:t>
        <a:bodyPr/>
        <a:lstStyle/>
        <a:p>
          <a:endParaRPr lang="en-US"/>
        </a:p>
      </dgm:t>
    </dgm:pt>
    <dgm:pt modelId="{5933237D-D4A6-F74C-ABAB-72F0E09FE40B}" type="sibTrans" cxnId="{B0E0B964-2F19-6E4D-9562-492CF724DBCB}">
      <dgm:prSet/>
      <dgm:spPr>
        <a:solidFill>
          <a:schemeClr val="accent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331FC843-516F-BE46-8644-5BD4ADDF9667}">
      <dgm:prSet/>
      <dgm:spPr/>
      <dgm:t>
        <a:bodyPr/>
        <a:lstStyle/>
        <a:p>
          <a:r>
            <a:rPr lang="en-US" dirty="0" smtClean="0"/>
            <a:t>File manipulation</a:t>
          </a:r>
        </a:p>
      </dgm:t>
    </dgm:pt>
    <dgm:pt modelId="{4CE32C78-B624-2640-8A0E-14AF5ADF3C58}" type="parTrans" cxnId="{BB95BA35-BBDE-3348-BF6A-6C09ABFB6BF8}">
      <dgm:prSet/>
      <dgm:spPr/>
      <dgm:t>
        <a:bodyPr/>
        <a:lstStyle/>
        <a:p>
          <a:endParaRPr lang="en-US"/>
        </a:p>
      </dgm:t>
    </dgm:pt>
    <dgm:pt modelId="{45E6CB41-D2F0-F042-87B1-CF041596CAC1}" type="sibTrans" cxnId="{BB95BA35-BBDE-3348-BF6A-6C09ABFB6BF8}">
      <dgm:prSet/>
      <dgm:spPr>
        <a:solidFill>
          <a:schemeClr val="accent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1CA6E6AB-4006-344E-BA96-C868D4BEE032}">
      <dgm:prSet/>
      <dgm:spPr/>
      <dgm:t>
        <a:bodyPr/>
        <a:lstStyle/>
        <a:p>
          <a:r>
            <a:rPr lang="en-US" smtClean="0"/>
            <a:t>Character I/O device control</a:t>
          </a:r>
          <a:endParaRPr lang="en-US" dirty="0" smtClean="0"/>
        </a:p>
      </dgm:t>
    </dgm:pt>
    <dgm:pt modelId="{E39B8459-829C-054B-BA33-F4C9F1E7A2C3}" type="parTrans" cxnId="{C1EFB3D3-BC3A-B548-A9B2-4E2EBAB0E96D}">
      <dgm:prSet/>
      <dgm:spPr/>
      <dgm:t>
        <a:bodyPr/>
        <a:lstStyle/>
        <a:p>
          <a:endParaRPr lang="en-US"/>
        </a:p>
      </dgm:t>
    </dgm:pt>
    <dgm:pt modelId="{99EDA01A-C0DA-1040-B2FF-70C7AB15981E}" type="sibTrans" cxnId="{C1EFB3D3-BC3A-B548-A9B2-4E2EBAB0E96D}">
      <dgm:prSet/>
      <dgm:spPr>
        <a:solidFill>
          <a:schemeClr val="accent6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endParaRPr lang="en-US"/>
        </a:p>
      </dgm:t>
    </dgm:pt>
    <dgm:pt modelId="{62F4233A-FDE1-9A41-99EF-F689DFBCE70E}">
      <dgm:prSet/>
      <dgm:spPr/>
      <dgm:t>
        <a:bodyPr/>
        <a:lstStyle/>
        <a:p>
          <a:r>
            <a:rPr lang="en-US" dirty="0" smtClean="0"/>
            <a:t>User processes</a:t>
          </a:r>
        </a:p>
      </dgm:t>
    </dgm:pt>
    <dgm:pt modelId="{14861878-5ED6-0640-8FCE-73F4C56F5397}" type="parTrans" cxnId="{416D7551-9663-9749-A36C-D97E5FBEE3B2}">
      <dgm:prSet/>
      <dgm:spPr/>
      <dgm:t>
        <a:bodyPr/>
        <a:lstStyle/>
        <a:p>
          <a:endParaRPr lang="en-US"/>
        </a:p>
      </dgm:t>
    </dgm:pt>
    <dgm:pt modelId="{5E52BD1B-7E47-F640-B65B-E96AFC76FF0F}" type="sibTrans" cxnId="{416D7551-9663-9749-A36C-D97E5FBEE3B2}">
      <dgm:prSet/>
      <dgm:spPr/>
      <dgm:t>
        <a:bodyPr/>
        <a:lstStyle/>
        <a:p>
          <a:endParaRPr lang="en-US"/>
        </a:p>
      </dgm:t>
    </dgm:pt>
    <dgm:pt modelId="{E6862DF3-A6C1-214B-B0F1-E3CDDD4FF0AE}" type="pres">
      <dgm:prSet presAssocID="{5453FDE6-BD76-C041-9DA9-4D4368B8060D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F9A08E-42A6-7645-AA6B-F1468D740536}" type="pres">
      <dgm:prSet presAssocID="{524C509E-DF8E-9247-8122-1057A2E09E5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72DD9-70A0-F442-880D-B40CF5A0F423}" type="pres">
      <dgm:prSet presAssocID="{DC7C8EC4-4D70-484E-9921-0ABDB204478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678AE51-CD94-7141-8A34-3FCE3E3F4FAD}" type="pres">
      <dgm:prSet presAssocID="{DC7C8EC4-4D70-484E-9921-0ABDB204478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62C0D355-5755-744D-B36F-2A541DE98AFF}" type="pres">
      <dgm:prSet presAssocID="{336B093B-4930-754E-895F-2D39589AF80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A45BC-3E04-8B4F-909C-F6B3C3C9C38F}" type="pres">
      <dgm:prSet presAssocID="{5933237D-D4A6-F74C-ABAB-72F0E09FE40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9D2F289-8194-794F-BCAC-EF571E4E19DA}" type="pres">
      <dgm:prSet presAssocID="{5933237D-D4A6-F74C-ABAB-72F0E09FE40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EDB11753-27F9-2243-BB56-041EB61686FA}" type="pres">
      <dgm:prSet presAssocID="{331FC843-516F-BE46-8644-5BD4ADDF966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E51F1-256B-5240-8FB2-6269B99BF76B}" type="pres">
      <dgm:prSet presAssocID="{45E6CB41-D2F0-F042-87B1-CF041596CAC1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CAE0810-2D7F-704B-BF33-B859A3C558FC}" type="pres">
      <dgm:prSet presAssocID="{45E6CB41-D2F0-F042-87B1-CF041596CAC1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18F303A-0470-204E-8D92-D2273947DE15}" type="pres">
      <dgm:prSet presAssocID="{1CA6E6AB-4006-344E-BA96-C868D4BEE03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624C1-63BA-F242-8F20-028F51040F17}" type="pres">
      <dgm:prSet presAssocID="{99EDA01A-C0DA-1040-B2FF-70C7AB15981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10182001-D7DF-784D-83F6-4BA164BB76AD}" type="pres">
      <dgm:prSet presAssocID="{99EDA01A-C0DA-1040-B2FF-70C7AB15981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19EEC716-98B5-5C43-A841-0BA6BFEE5521}" type="pres">
      <dgm:prSet presAssocID="{62F4233A-FDE1-9A41-99EF-F689DFBCE70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A24F7A-2471-4938-AFEF-748332245210}" type="presOf" srcId="{1CA6E6AB-4006-344E-BA96-C868D4BEE032}" destId="{718F303A-0470-204E-8D92-D2273947DE15}" srcOrd="0" destOrd="0" presId="urn:microsoft.com/office/officeart/2005/8/layout/process2"/>
    <dgm:cxn modelId="{3C423C26-111B-4B86-8675-FEF07960DF3E}" type="presOf" srcId="{DC7C8EC4-4D70-484E-9921-0ABDB2044780}" destId="{9678AE51-CD94-7141-8A34-3FCE3E3F4FAD}" srcOrd="1" destOrd="0" presId="urn:microsoft.com/office/officeart/2005/8/layout/process2"/>
    <dgm:cxn modelId="{2E12E9AA-B8BE-4D4E-BA66-08BD354BBB71}" type="presOf" srcId="{524C509E-DF8E-9247-8122-1057A2E09E58}" destId="{FFF9A08E-42A6-7645-AA6B-F1468D740536}" srcOrd="0" destOrd="0" presId="urn:microsoft.com/office/officeart/2005/8/layout/process2"/>
    <dgm:cxn modelId="{D5460F03-E01F-47AD-A691-7B6181F58024}" type="presOf" srcId="{99EDA01A-C0DA-1040-B2FF-70C7AB15981E}" destId="{8F5624C1-63BA-F242-8F20-028F51040F17}" srcOrd="0" destOrd="0" presId="urn:microsoft.com/office/officeart/2005/8/layout/process2"/>
    <dgm:cxn modelId="{5F2F001F-B2A9-44E8-8028-F9CCA23CF463}" type="presOf" srcId="{DC7C8EC4-4D70-484E-9921-0ABDB2044780}" destId="{71272DD9-70A0-F442-880D-B40CF5A0F423}" srcOrd="0" destOrd="0" presId="urn:microsoft.com/office/officeart/2005/8/layout/process2"/>
    <dgm:cxn modelId="{3145F518-2B88-49D5-8DE4-CB641FBAFF81}" type="presOf" srcId="{336B093B-4930-754E-895F-2D39589AF807}" destId="{62C0D355-5755-744D-B36F-2A541DE98AFF}" srcOrd="0" destOrd="0" presId="urn:microsoft.com/office/officeart/2005/8/layout/process2"/>
    <dgm:cxn modelId="{416D7551-9663-9749-A36C-D97E5FBEE3B2}" srcId="{5453FDE6-BD76-C041-9DA9-4D4368B8060D}" destId="{62F4233A-FDE1-9A41-99EF-F689DFBCE70E}" srcOrd="4" destOrd="0" parTransId="{14861878-5ED6-0640-8FCE-73F4C56F5397}" sibTransId="{5E52BD1B-7E47-F640-B65B-E96AFC76FF0F}"/>
    <dgm:cxn modelId="{7A175C66-E84D-4177-9233-4D75905789DA}" type="presOf" srcId="{5933237D-D4A6-F74C-ABAB-72F0E09FE40B}" destId="{0B9A45BC-3E04-8B4F-909C-F6B3C3C9C38F}" srcOrd="0" destOrd="0" presId="urn:microsoft.com/office/officeart/2005/8/layout/process2"/>
    <dgm:cxn modelId="{B88D3760-50AA-469C-AA30-FAE9A84FEDC7}" type="presOf" srcId="{62F4233A-FDE1-9A41-99EF-F689DFBCE70E}" destId="{19EEC716-98B5-5C43-A841-0BA6BFEE5521}" srcOrd="0" destOrd="0" presId="urn:microsoft.com/office/officeart/2005/8/layout/process2"/>
    <dgm:cxn modelId="{439358C0-9276-4C3E-89C2-8072A50B2798}" type="presOf" srcId="{5933237D-D4A6-F74C-ABAB-72F0E09FE40B}" destId="{49D2F289-8194-794F-BCAC-EF571E4E19DA}" srcOrd="1" destOrd="0" presId="urn:microsoft.com/office/officeart/2005/8/layout/process2"/>
    <dgm:cxn modelId="{AF3DD716-605B-4BE8-823C-9545ECB65FC4}" type="presOf" srcId="{331FC843-516F-BE46-8644-5BD4ADDF9667}" destId="{EDB11753-27F9-2243-BB56-041EB61686FA}" srcOrd="0" destOrd="0" presId="urn:microsoft.com/office/officeart/2005/8/layout/process2"/>
    <dgm:cxn modelId="{BB95BA35-BBDE-3348-BF6A-6C09ABFB6BF8}" srcId="{5453FDE6-BD76-C041-9DA9-4D4368B8060D}" destId="{331FC843-516F-BE46-8644-5BD4ADDF9667}" srcOrd="2" destOrd="0" parTransId="{4CE32C78-B624-2640-8A0E-14AF5ADF3C58}" sibTransId="{45E6CB41-D2F0-F042-87B1-CF041596CAC1}"/>
    <dgm:cxn modelId="{DF61E421-2CB6-AE41-A088-6DD4DB11967F}" srcId="{5453FDE6-BD76-C041-9DA9-4D4368B8060D}" destId="{524C509E-DF8E-9247-8122-1057A2E09E58}" srcOrd="0" destOrd="0" parTransId="{7A9A0F38-5836-1C43-B11D-B10678223ACE}" sibTransId="{DC7C8EC4-4D70-484E-9921-0ABDB2044780}"/>
    <dgm:cxn modelId="{B0E0B964-2F19-6E4D-9562-492CF724DBCB}" srcId="{5453FDE6-BD76-C041-9DA9-4D4368B8060D}" destId="{336B093B-4930-754E-895F-2D39589AF807}" srcOrd="1" destOrd="0" parTransId="{AA92045D-24D5-E040-9A1D-51823696D4A8}" sibTransId="{5933237D-D4A6-F74C-ABAB-72F0E09FE40B}"/>
    <dgm:cxn modelId="{E8C4F8E3-DFBD-4BAC-AD81-63279D0A0919}" type="presOf" srcId="{45E6CB41-D2F0-F042-87B1-CF041596CAC1}" destId="{FCAE0810-2D7F-704B-BF33-B859A3C558FC}" srcOrd="1" destOrd="0" presId="urn:microsoft.com/office/officeart/2005/8/layout/process2"/>
    <dgm:cxn modelId="{E23D9506-434A-401E-9A44-612DE966BF31}" type="presOf" srcId="{5453FDE6-BD76-C041-9DA9-4D4368B8060D}" destId="{E6862DF3-A6C1-214B-B0F1-E3CDDD4FF0AE}" srcOrd="0" destOrd="0" presId="urn:microsoft.com/office/officeart/2005/8/layout/process2"/>
    <dgm:cxn modelId="{C1EFB3D3-BC3A-B548-A9B2-4E2EBAB0E96D}" srcId="{5453FDE6-BD76-C041-9DA9-4D4368B8060D}" destId="{1CA6E6AB-4006-344E-BA96-C868D4BEE032}" srcOrd="3" destOrd="0" parTransId="{E39B8459-829C-054B-BA33-F4C9F1E7A2C3}" sibTransId="{99EDA01A-C0DA-1040-B2FF-70C7AB15981E}"/>
    <dgm:cxn modelId="{55864EA9-6F80-440E-81EF-3C8DD1ED762E}" type="presOf" srcId="{45E6CB41-D2F0-F042-87B1-CF041596CAC1}" destId="{F21E51F1-256B-5240-8FB2-6269B99BF76B}" srcOrd="0" destOrd="0" presId="urn:microsoft.com/office/officeart/2005/8/layout/process2"/>
    <dgm:cxn modelId="{FC43C9AB-1ED5-4571-B872-D9F31273E2C5}" type="presOf" srcId="{99EDA01A-C0DA-1040-B2FF-70C7AB15981E}" destId="{10182001-D7DF-784D-83F6-4BA164BB76AD}" srcOrd="1" destOrd="0" presId="urn:microsoft.com/office/officeart/2005/8/layout/process2"/>
    <dgm:cxn modelId="{2FA6DBCF-24C1-43EA-AF89-BE31238A70FD}" type="presParOf" srcId="{E6862DF3-A6C1-214B-B0F1-E3CDDD4FF0AE}" destId="{FFF9A08E-42A6-7645-AA6B-F1468D740536}" srcOrd="0" destOrd="0" presId="urn:microsoft.com/office/officeart/2005/8/layout/process2"/>
    <dgm:cxn modelId="{1588C589-27FE-4A83-8814-442ABA2277B8}" type="presParOf" srcId="{E6862DF3-A6C1-214B-B0F1-E3CDDD4FF0AE}" destId="{71272DD9-70A0-F442-880D-B40CF5A0F423}" srcOrd="1" destOrd="0" presId="urn:microsoft.com/office/officeart/2005/8/layout/process2"/>
    <dgm:cxn modelId="{829845AC-F297-4AD1-8A2A-7EF6A3C9DB98}" type="presParOf" srcId="{71272DD9-70A0-F442-880D-B40CF5A0F423}" destId="{9678AE51-CD94-7141-8A34-3FCE3E3F4FAD}" srcOrd="0" destOrd="0" presId="urn:microsoft.com/office/officeart/2005/8/layout/process2"/>
    <dgm:cxn modelId="{738B1D7D-86A7-477E-BC9F-66427D0CD107}" type="presParOf" srcId="{E6862DF3-A6C1-214B-B0F1-E3CDDD4FF0AE}" destId="{62C0D355-5755-744D-B36F-2A541DE98AFF}" srcOrd="2" destOrd="0" presId="urn:microsoft.com/office/officeart/2005/8/layout/process2"/>
    <dgm:cxn modelId="{469A0DEF-5ACF-43A2-9E80-5D5DE24E72FC}" type="presParOf" srcId="{E6862DF3-A6C1-214B-B0F1-E3CDDD4FF0AE}" destId="{0B9A45BC-3E04-8B4F-909C-F6B3C3C9C38F}" srcOrd="3" destOrd="0" presId="urn:microsoft.com/office/officeart/2005/8/layout/process2"/>
    <dgm:cxn modelId="{F4E3639B-04EC-43C5-8BA3-19E715D6F5DD}" type="presParOf" srcId="{0B9A45BC-3E04-8B4F-909C-F6B3C3C9C38F}" destId="{49D2F289-8194-794F-BCAC-EF571E4E19DA}" srcOrd="0" destOrd="0" presId="urn:microsoft.com/office/officeart/2005/8/layout/process2"/>
    <dgm:cxn modelId="{F30EEDA2-E506-4D04-AC47-736D86BD8A93}" type="presParOf" srcId="{E6862DF3-A6C1-214B-B0F1-E3CDDD4FF0AE}" destId="{EDB11753-27F9-2243-BB56-041EB61686FA}" srcOrd="4" destOrd="0" presId="urn:microsoft.com/office/officeart/2005/8/layout/process2"/>
    <dgm:cxn modelId="{A506E401-C295-4CC2-AC32-BD3A5346F678}" type="presParOf" srcId="{E6862DF3-A6C1-214B-B0F1-E3CDDD4FF0AE}" destId="{F21E51F1-256B-5240-8FB2-6269B99BF76B}" srcOrd="5" destOrd="0" presId="urn:microsoft.com/office/officeart/2005/8/layout/process2"/>
    <dgm:cxn modelId="{8F65E900-B5A1-4616-AACF-FEFB8CF16666}" type="presParOf" srcId="{F21E51F1-256B-5240-8FB2-6269B99BF76B}" destId="{FCAE0810-2D7F-704B-BF33-B859A3C558FC}" srcOrd="0" destOrd="0" presId="urn:microsoft.com/office/officeart/2005/8/layout/process2"/>
    <dgm:cxn modelId="{ED57359B-9D63-4C9D-88C2-328927E86829}" type="presParOf" srcId="{E6862DF3-A6C1-214B-B0F1-E3CDDD4FF0AE}" destId="{718F303A-0470-204E-8D92-D2273947DE15}" srcOrd="6" destOrd="0" presId="urn:microsoft.com/office/officeart/2005/8/layout/process2"/>
    <dgm:cxn modelId="{56FAE198-62FE-47B2-9B0E-482F495786CB}" type="presParOf" srcId="{E6862DF3-A6C1-214B-B0F1-E3CDDD4FF0AE}" destId="{8F5624C1-63BA-F242-8F20-028F51040F17}" srcOrd="7" destOrd="0" presId="urn:microsoft.com/office/officeart/2005/8/layout/process2"/>
    <dgm:cxn modelId="{0731A02F-9AE7-4B37-9CCF-2BE9E41A6D25}" type="presParOf" srcId="{8F5624C1-63BA-F242-8F20-028F51040F17}" destId="{10182001-D7DF-784D-83F6-4BA164BB76AD}" srcOrd="0" destOrd="0" presId="urn:microsoft.com/office/officeart/2005/8/layout/process2"/>
    <dgm:cxn modelId="{CD4161DE-DFD4-44AA-9291-B99547E5BAEA}" type="presParOf" srcId="{E6862DF3-A6C1-214B-B0F1-E3CDDD4FF0AE}" destId="{19EEC716-98B5-5C43-A841-0BA6BFEE5521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9A08E-42A6-7645-AA6B-F1468D740536}">
      <dsp:nvSpPr>
        <dsp:cNvPr id="0" name=""/>
        <dsp:cNvSpPr/>
      </dsp:nvSpPr>
      <dsp:spPr>
        <a:xfrm>
          <a:off x="3540821" y="514"/>
          <a:ext cx="1249556" cy="602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Swapper</a:t>
          </a:r>
          <a:endParaRPr lang="en-US" sz="1500" kern="1200" dirty="0"/>
        </a:p>
      </dsp:txBody>
      <dsp:txXfrm>
        <a:off x="3558459" y="18152"/>
        <a:ext cx="1214280" cy="566919"/>
      </dsp:txXfrm>
    </dsp:sp>
    <dsp:sp modelId="{71272DD9-70A0-F442-880D-B40CF5A0F423}">
      <dsp:nvSpPr>
        <dsp:cNvPr id="0" name=""/>
        <dsp:cNvSpPr/>
      </dsp:nvSpPr>
      <dsp:spPr>
        <a:xfrm rot="5400000">
          <a:off x="4052688" y="617765"/>
          <a:ext cx="225823" cy="270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4084304" y="640348"/>
        <a:ext cx="162592" cy="158076"/>
      </dsp:txXfrm>
    </dsp:sp>
    <dsp:sp modelId="{62C0D355-5755-744D-B36F-2A541DE98AFF}">
      <dsp:nvSpPr>
        <dsp:cNvPr id="0" name=""/>
        <dsp:cNvSpPr/>
      </dsp:nvSpPr>
      <dsp:spPr>
        <a:xfrm>
          <a:off x="3540821" y="903808"/>
          <a:ext cx="1249556" cy="602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Block I/O device control</a:t>
          </a:r>
        </a:p>
      </dsp:txBody>
      <dsp:txXfrm>
        <a:off x="3558459" y="921446"/>
        <a:ext cx="1214280" cy="566919"/>
      </dsp:txXfrm>
    </dsp:sp>
    <dsp:sp modelId="{0B9A45BC-3E04-8B4F-909C-F6B3C3C9C38F}">
      <dsp:nvSpPr>
        <dsp:cNvPr id="0" name=""/>
        <dsp:cNvSpPr/>
      </dsp:nvSpPr>
      <dsp:spPr>
        <a:xfrm rot="5400000">
          <a:off x="4052688" y="1521059"/>
          <a:ext cx="225823" cy="270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4084304" y="1543642"/>
        <a:ext cx="162592" cy="158076"/>
      </dsp:txXfrm>
    </dsp:sp>
    <dsp:sp modelId="{EDB11753-27F9-2243-BB56-041EB61686FA}">
      <dsp:nvSpPr>
        <dsp:cNvPr id="0" name=""/>
        <dsp:cNvSpPr/>
      </dsp:nvSpPr>
      <dsp:spPr>
        <a:xfrm>
          <a:off x="3540821" y="1807102"/>
          <a:ext cx="1249556" cy="602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File manipulation</a:t>
          </a:r>
        </a:p>
      </dsp:txBody>
      <dsp:txXfrm>
        <a:off x="3558459" y="1824740"/>
        <a:ext cx="1214280" cy="566919"/>
      </dsp:txXfrm>
    </dsp:sp>
    <dsp:sp modelId="{F21E51F1-256B-5240-8FB2-6269B99BF76B}">
      <dsp:nvSpPr>
        <dsp:cNvPr id="0" name=""/>
        <dsp:cNvSpPr/>
      </dsp:nvSpPr>
      <dsp:spPr>
        <a:xfrm rot="5400000">
          <a:off x="4052688" y="2424352"/>
          <a:ext cx="225823" cy="270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4084304" y="2446935"/>
        <a:ext cx="162592" cy="158076"/>
      </dsp:txXfrm>
    </dsp:sp>
    <dsp:sp modelId="{718F303A-0470-204E-8D92-D2273947DE15}">
      <dsp:nvSpPr>
        <dsp:cNvPr id="0" name=""/>
        <dsp:cNvSpPr/>
      </dsp:nvSpPr>
      <dsp:spPr>
        <a:xfrm>
          <a:off x="3540821" y="2710395"/>
          <a:ext cx="1249556" cy="602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Character I/O device control</a:t>
          </a:r>
          <a:endParaRPr lang="en-US" sz="1500" kern="1200" dirty="0" smtClean="0"/>
        </a:p>
      </dsp:txBody>
      <dsp:txXfrm>
        <a:off x="3558459" y="2728033"/>
        <a:ext cx="1214280" cy="566919"/>
      </dsp:txXfrm>
    </dsp:sp>
    <dsp:sp modelId="{8F5624C1-63BA-F242-8F20-028F51040F17}">
      <dsp:nvSpPr>
        <dsp:cNvPr id="0" name=""/>
        <dsp:cNvSpPr/>
      </dsp:nvSpPr>
      <dsp:spPr>
        <a:xfrm rot="5400000">
          <a:off x="4052688" y="3327646"/>
          <a:ext cx="225823" cy="2709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-5400000">
        <a:off x="4084304" y="3350229"/>
        <a:ext cx="162592" cy="158076"/>
      </dsp:txXfrm>
    </dsp:sp>
    <dsp:sp modelId="{19EEC716-98B5-5C43-A841-0BA6BFEE5521}">
      <dsp:nvSpPr>
        <dsp:cNvPr id="0" name=""/>
        <dsp:cNvSpPr/>
      </dsp:nvSpPr>
      <dsp:spPr>
        <a:xfrm>
          <a:off x="3540821" y="3613689"/>
          <a:ext cx="1249556" cy="6021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User processes</a:t>
          </a:r>
        </a:p>
      </dsp:txBody>
      <dsp:txXfrm>
        <a:off x="3558459" y="3631327"/>
        <a:ext cx="1214280" cy="566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47C54-65F2-4495-9FED-AC305973A90B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659B6-3CAE-445F-B2DC-F8D9948076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3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https://www.cl.cam.ac.uk/teaching/2324/OpSystems/materials/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659B6-3CAE-445F-B2DC-F8D99480760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260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E42F5FA-4F1B-48A1-826A-CFDC956F782B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1DA9127-EE21-46B6-A53C-B9054C7A899F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scheduling algorithms discussed so far treat the collection of ready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as a single pool of processes from which to select the next running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pool may be broken down by priority but is otherwise homogeneous.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in a multiuser system, if individual user applications or jobs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as multiple processes (or threads), then there is a structure to the collection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processes that is not recognized by a traditional scheduler. From the user’s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of view, the concern is not how a particular process performs but rather how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 or her set of processes, which constitute a single application, performs. Thus,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would be attractive to make scheduling decisions on the basis of these process sets.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is generally known as fair-share scheduling. Further, the concept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extended to groups of users, even if each user is represented by a single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in a time-sharing system, we might wish to consider all of the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 given department to be members of the same group. Scheduling decisions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then be made that attempt to give each group similar service. Thus, if a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people from one department log onto the system, we would like to see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time degradation primarily affect members of that department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users from other departments.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fair share indicates the philosophy behind such a scheduler.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is assigned a weighting of some sort that defines that user’s share of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as a fraction of the total usage of those resources. In particular,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is assigned a share of the processor. Such a scheme should operate in a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less linear fashion, so that if user A has twice the weighting of user B, then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long run, user A should be able to do twice as much work as user B. The objective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fair-share scheduler is to monitor usage to give fewer resources to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 have had more than their fair share and more to those who have had less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fair share.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9.16 is an example in which process A is in one group and processes 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 are in a second group, with each group having a weighting of 0.5. Assume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processes are processor bound and are usually ready to run. All processes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base priority of 60. Processor utilization is measured as follows: The processor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interrupted 60 times per second; during each interrupt, the processor usage field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currently running process is incremented, as is the corresponding group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field. Once per second, priorities are recalculated.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figure, process A is scheduled first. At the end of one second,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preempted. Processes B and C now have the higher priority, and process B is scheduled.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the end of the second time unit, process A has the highest priority. Note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pattern repeats: the kernel schedules the processes in order: A, B, A, C, A,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B, and so on. Thus, 50% of the processor is allocated to process A, which constitutes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group, and 50% to processes B and C, which constitute another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section we examine traditional UNIX scheduling, which is used in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SVR3 and 4.3 BSD UNIX. These systems are primarily targeted at the time-sharing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interactive environment. The scheduling algorithm is designed to provide good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response time for interactive users while ensuring that low-priority background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jobs do not starve. Although this algorithm has been replaced in modern UNIX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systems, it is worthwhile to examine the approach because it is representative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practical time-sharing scheduling algorithms. The scheduling scheme for SVR4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includes an accommodation for real-time requirements, and so its discussion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deferred to Chapter 10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traditional UNIX scheduler employs multilevel feedback using round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robin within each of the priority queues. The system makes use of one-second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preemption. That is, if a running process does not block or complete within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it is preempted. Priority is based on process type and execution history.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priority of each process is recomputed once per second, at which time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scheduling decision is made. The purpose of the base priority is to divide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into fixed bands of priority levels.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 and nice components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 to prevent a process from migrating out of its assigned band (assigned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base priority level). These bands are used to optimize access to block devices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(e.g., disk) and to allow the operating system to respond quickly to system calls.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decreasing order of priority, the bands are: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Swapper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Block I/O device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File manipulation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Character I/O device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User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hierarchy should provide the most efficient use of the I/O devices.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user process band, the use of execution history tends to penalize processor-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bound processes at the expense of I/O-bound processes. Again, this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 efficiency. Coupled with the round-robin preemption scheme, the scheduling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 is well equipped to satisfy the requirements for general-purpose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sharing.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 of process scheduling is shown in Figure 9.17 . Processes A, B,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 are created at the same time with base priorities of 60 (we will ignore the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nice value). The clock interrupts the system 60 times per second and increments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counter for the running process. The example assumes that none of the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 themselves and that no other processes are ready to run. Compare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with Figure 9.16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7892A26-D834-4E62-9F06-F10FBB4EEB61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E42F5FA-4F1B-48A1-826A-CFDC956F782B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2067" y="2286001"/>
            <a:ext cx="10464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62B1BE-7229-4612-B077-302E9FB27D58}" type="datetimeFigureOut">
              <a:rPr lang="en-US" smtClean="0"/>
              <a:pPr>
                <a:defRPr/>
              </a:pPr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367C90-D8D8-4A11-9BC3-E7451ACC5E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872067" y="4302966"/>
            <a:ext cx="104648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53614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rgbClr val="C00000"/>
                </a:solidFill>
                <a:latin typeface="Marcellus" panose="020E0602050203020307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97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979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639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6639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6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93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3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393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58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5805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8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13FC-66C6-4930-AAD8-6C0E37E6E5C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639" y="365126"/>
            <a:ext cx="10515600" cy="1090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639" y="1616050"/>
            <a:ext cx="10515600" cy="4377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13FC-66C6-4930-AAD8-6C0E37E6E5C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E5CB-9241-4665-889D-78B918CC363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7A4B2AD0-4086-4A88-937B-573DCB53B204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464" y="6086095"/>
            <a:ext cx="968545" cy="72192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B3F4F26F-8249-41F0-8102-C32774B208E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38"/>
            <a:ext cx="3245736" cy="8114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6333640-932F-4C77-B782-ECA0B282988A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536218" y="0"/>
            <a:ext cx="655782" cy="68557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120F924-AB6D-45B8-931B-EE03BFA4E94A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1157527" y="0"/>
            <a:ext cx="378691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0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 dirty="0">
          <a:solidFill>
            <a:srgbClr val="C00000"/>
          </a:solidFill>
          <a:latin typeface="Marcellus" panose="020E0602050203020307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07666-8F65-456D-A31A-787FB5615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Scheduling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4A77D88-C44D-4148-8BD6-EA7B41E8C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algn="r"/>
            <a:r>
              <a:rPr lang="en-US" dirty="0" err="1"/>
              <a:t>Nirmala</a:t>
            </a:r>
            <a:r>
              <a:rPr lang="en-US" dirty="0"/>
              <a:t> </a:t>
            </a:r>
            <a:r>
              <a:rPr lang="en-US" dirty="0" err="1"/>
              <a:t>Shinde</a:t>
            </a:r>
            <a:r>
              <a:rPr lang="en-US" dirty="0"/>
              <a:t> </a:t>
            </a:r>
            <a:r>
              <a:rPr lang="en-US" dirty="0" err="1"/>
              <a:t>Baloorkar</a:t>
            </a:r>
            <a:endParaRPr lang="en-US" dirty="0"/>
          </a:p>
          <a:p>
            <a:pPr algn="r"/>
            <a:r>
              <a:rPr lang="en-US" dirty="0"/>
              <a:t>Assistant Professor</a:t>
            </a:r>
          </a:p>
          <a:p>
            <a:pPr algn="r"/>
            <a:r>
              <a:rPr lang="en-US" dirty="0"/>
              <a:t>Department of Computer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83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Linux Scheduling in Version 2.6.23 +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b="1" i="1" dirty="0" smtClean="0"/>
              <a:t>Completely Fair Scheduler </a:t>
            </a:r>
            <a:r>
              <a:rPr lang="en-US" altLang="en-US" dirty="0" smtClean="0"/>
              <a:t>(CFS)</a:t>
            </a:r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solidFill>
                  <a:srgbClr val="3366FF"/>
                </a:solidFill>
              </a:rPr>
              <a:t>Scheduling classes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Each has specific priority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Scheduler picks highest priority task in highest scheduling class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Rather than quantum based on fixed time allotments, based on proportion of CPU time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2 scheduling classes included, others can be added</a:t>
            </a:r>
          </a:p>
          <a:p>
            <a:pPr marL="1095375" lvl="2" indent="-239713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altLang="en-US" sz="2400" dirty="0" smtClean="0"/>
              <a:t>default</a:t>
            </a:r>
          </a:p>
          <a:p>
            <a:pPr marL="1095375" lvl="2" indent="-239713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altLang="en-US" sz="2400" dirty="0" smtClean="0"/>
              <a:t>real-time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 smtClean="0"/>
          </a:p>
          <a:p>
            <a:pPr marL="1095375" lvl="2" indent="-239713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1601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Linux Scheduling in Version 2.6.23 + (</a:t>
            </a:r>
            <a:r>
              <a:rPr lang="en-US" altLang="en-US" sz="2800" dirty="0" err="1" smtClean="0"/>
              <a:t>cont</a:t>
            </a:r>
            <a:r>
              <a:rPr lang="en-US" altLang="en-US" sz="2800" dirty="0" smtClean="0"/>
              <a:t>…)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Quantum calculated based on </a:t>
            </a:r>
            <a:r>
              <a:rPr lang="en-US" altLang="en-US" b="1" dirty="0" smtClean="0">
                <a:solidFill>
                  <a:srgbClr val="3366FF"/>
                </a:solidFill>
              </a:rPr>
              <a:t>nice value </a:t>
            </a:r>
            <a:r>
              <a:rPr lang="en-US" altLang="en-US" dirty="0" smtClean="0"/>
              <a:t>from -20 to +19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Lower value is higher priority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Calculates </a:t>
            </a:r>
            <a:r>
              <a:rPr lang="en-US" altLang="en-US" b="1" dirty="0" smtClean="0">
                <a:solidFill>
                  <a:srgbClr val="3366FF"/>
                </a:solidFill>
              </a:rPr>
              <a:t>target latency </a:t>
            </a:r>
            <a:r>
              <a:rPr lang="en-US" altLang="en-US" dirty="0" smtClean="0"/>
              <a:t>– interval of time during which task should run at least once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Target latency can increase if say number of active tasks increases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CFS scheduler maintains per task </a:t>
            </a:r>
            <a:r>
              <a:rPr lang="en-US" altLang="en-US" b="1" dirty="0" smtClean="0">
                <a:solidFill>
                  <a:srgbClr val="3366FF"/>
                </a:solidFill>
              </a:rPr>
              <a:t>virtual run time </a:t>
            </a:r>
            <a:r>
              <a:rPr lang="en-US" altLang="en-US" dirty="0" smtClean="0"/>
              <a:t>in variable </a:t>
            </a:r>
            <a:r>
              <a:rPr lang="en-US" altLang="en-US" b="1" dirty="0" err="1" smtClean="0"/>
              <a:t>vruntime</a:t>
            </a:r>
            <a:endParaRPr lang="en-US" altLang="en-US" b="1" dirty="0" smtClean="0"/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Associated with decay factor based on priority of task – lower priority is higher decay rate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Normal default priority yields virtual run time = actual run time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To decide next task to run, scheduler picks task with lowest virtual run time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  <a:p>
            <a:pPr marL="1095375" lvl="2" indent="-239713"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657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784" y="138113"/>
            <a:ext cx="10479616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CFS Performance</a:t>
            </a:r>
          </a:p>
        </p:txBody>
      </p:sp>
      <p:pic>
        <p:nvPicPr>
          <p:cNvPr id="54275" name="Picture 4" descr="Screen Shot 2012-12-17 at 9.25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351" y="1077913"/>
            <a:ext cx="5852583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855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609600" y="163513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Linux Scheduling (Cont.)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176867" y="1144589"/>
            <a:ext cx="10388600" cy="4530725"/>
          </a:xfrm>
        </p:spPr>
        <p:txBody>
          <a:bodyPr/>
          <a:lstStyle/>
          <a:p>
            <a:r>
              <a:rPr lang="en-US" altLang="en-US" smtClean="0"/>
              <a:t>Real-time scheduling according to POSIX.1b</a:t>
            </a:r>
          </a:p>
          <a:p>
            <a:pPr lvl="1"/>
            <a:r>
              <a:rPr lang="en-US" altLang="en-US" smtClean="0"/>
              <a:t>Real-time tasks have static priorities</a:t>
            </a:r>
          </a:p>
          <a:p>
            <a:r>
              <a:rPr lang="en-US" altLang="en-US" smtClean="0"/>
              <a:t>Real-time plus normal map into global priority scheme</a:t>
            </a:r>
          </a:p>
          <a:p>
            <a:r>
              <a:rPr lang="en-US" altLang="en-US" smtClean="0"/>
              <a:t>Nice value of -20 maps to global priority 100</a:t>
            </a:r>
          </a:p>
          <a:p>
            <a:r>
              <a:rPr lang="en-US" altLang="en-US" smtClean="0"/>
              <a:t>Nice value of +19 maps to priority 139</a:t>
            </a:r>
          </a:p>
          <a:p>
            <a:endParaRPr lang="en-US" altLang="en-US" smtClean="0"/>
          </a:p>
        </p:txBody>
      </p:sp>
      <p:pic>
        <p:nvPicPr>
          <p:cNvPr id="55300" name="Picture 1" descr="Screen Shot 2012-12-17 at 9.28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34" y="3821114"/>
            <a:ext cx="8108951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30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3439" y="2740026"/>
            <a:ext cx="10515600" cy="1090504"/>
          </a:xfrm>
        </p:spPr>
        <p:txBody>
          <a:bodyPr/>
          <a:lstStyle/>
          <a:p>
            <a:r>
              <a:rPr lang="en-US"/>
              <a:t>Question ?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99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 Share Scheduling</a:t>
            </a:r>
          </a:p>
          <a:p>
            <a:r>
              <a:rPr lang="en-US" dirty="0" smtClean="0"/>
              <a:t>Traditional </a:t>
            </a:r>
            <a:r>
              <a:rPr lang="en-US" smtClean="0"/>
              <a:t>UNIX Scheduling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881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Fair-Share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Scheduling decisions based on the process sets</a:t>
            </a:r>
          </a:p>
          <a:p>
            <a:r>
              <a:rPr lang="en-US" sz="2800" dirty="0" smtClean="0"/>
              <a:t>Each user is assigned a share of the processor</a:t>
            </a:r>
          </a:p>
          <a:p>
            <a:r>
              <a:rPr lang="en-US" sz="2800" dirty="0" smtClean="0"/>
              <a:t>Objective is to </a:t>
            </a:r>
            <a:r>
              <a:rPr lang="en-US" sz="2800" b="1" dirty="0" smtClean="0"/>
              <a:t>monitor usage to give fewer resources to users </a:t>
            </a:r>
            <a:r>
              <a:rPr lang="en-US" sz="2800" dirty="0" smtClean="0"/>
              <a:t>who have had more than their fair share and more to those who have had less than their fair share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0" y="4292194"/>
            <a:ext cx="2641600" cy="147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71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9261" y="3006726"/>
            <a:ext cx="4130961" cy="574674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Fair-Share Scheduler</a:t>
            </a:r>
            <a:endParaRPr lang="en-US" sz="4400" dirty="0"/>
          </a:p>
        </p:txBody>
      </p:sp>
      <p:pic>
        <p:nvPicPr>
          <p:cNvPr id="4" name="Content Placeholder 3" descr="Fig09_16.gif"/>
          <p:cNvPicPr>
            <a:picLocks noGrp="1" noChangeAspect="1"/>
          </p:cNvPicPr>
          <p:nvPr>
            <p:ph idx="4294967295"/>
          </p:nvPr>
        </p:nvPicPr>
        <p:blipFill>
          <a:blip r:embed="rId3"/>
          <a:srcRect t="-11422" b="-11422"/>
          <a:stretch>
            <a:fillRect/>
          </a:stretch>
        </p:blipFill>
        <p:spPr>
          <a:xfrm>
            <a:off x="3109913" y="0"/>
            <a:ext cx="8066087" cy="7086600"/>
          </a:xfrm>
        </p:spPr>
      </p:pic>
    </p:spTree>
    <p:extLst>
      <p:ext uri="{BB962C8B-B14F-4D97-AF65-F5344CB8AC3E}">
        <p14:creationId xmlns:p14="http://schemas.microsoft.com/office/powerpoint/2010/main" val="3313710327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Traditional UNIX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in both SVR3 and 4.3 BSD UNIX</a:t>
            </a:r>
          </a:p>
          <a:p>
            <a:pPr lvl="1"/>
            <a:r>
              <a:rPr lang="en-US" dirty="0" smtClean="0"/>
              <a:t>these systems are primarily targeted at the time-sharing interactive environment</a:t>
            </a:r>
          </a:p>
          <a:p>
            <a:pPr marL="282575" lvl="2">
              <a:spcBef>
                <a:spcPts val="1800"/>
              </a:spcBef>
            </a:pPr>
            <a:r>
              <a:rPr lang="en-US" sz="2800" dirty="0" smtClean="0"/>
              <a:t>Designed to provide good response time for interactive users while ensuring that low-priority background jobs do not starve</a:t>
            </a:r>
          </a:p>
          <a:p>
            <a:pPr marL="282575" lvl="2">
              <a:spcBef>
                <a:spcPts val="1800"/>
              </a:spcBef>
            </a:pPr>
            <a:r>
              <a:rPr lang="en-US" sz="2800" dirty="0" smtClean="0"/>
              <a:t>Employs multilevel feedback using round robin within each of the priority queues</a:t>
            </a:r>
          </a:p>
          <a:p>
            <a:pPr marL="282575" lvl="2">
              <a:spcBef>
                <a:spcPts val="1800"/>
              </a:spcBef>
            </a:pPr>
            <a:r>
              <a:rPr lang="en-US" sz="2800" dirty="0" smtClean="0"/>
              <a:t>Makes use of one-second preemption</a:t>
            </a:r>
          </a:p>
          <a:p>
            <a:pPr marL="282575" lvl="2">
              <a:spcBef>
                <a:spcPts val="1800"/>
              </a:spcBef>
            </a:pPr>
            <a:r>
              <a:rPr lang="en-US" sz="2800" dirty="0" smtClean="0"/>
              <a:t>Priority is based on process type and execution history</a:t>
            </a:r>
          </a:p>
        </p:txBody>
      </p:sp>
    </p:spTree>
    <p:extLst>
      <p:ext uri="{BB962C8B-B14F-4D97-AF65-F5344CB8AC3E}">
        <p14:creationId xmlns:p14="http://schemas.microsoft.com/office/powerpoint/2010/main" val="214126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NZ" dirty="0"/>
              <a:t>Scheduling Formula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200" y="1346200"/>
            <a:ext cx="994410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79286215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optimize access to block devices and to allow the operating system to respond quickly to system calls</a:t>
            </a:r>
          </a:p>
          <a:p>
            <a:r>
              <a:rPr lang="en-US" dirty="0" smtClean="0"/>
              <a:t>In decreasing order of priority, the bands are:</a:t>
            </a:r>
          </a:p>
          <a:p>
            <a:endParaRPr lang="en-US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4267200" y="2133600"/>
          <a:ext cx="83312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16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914400"/>
            <a:ext cx="2209800" cy="20955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Traditional </a:t>
            </a:r>
            <a:br>
              <a:rPr lang="en-US" dirty="0" smtClean="0"/>
            </a:br>
            <a:r>
              <a:rPr lang="en-US" dirty="0" smtClean="0"/>
              <a:t>UNIX Process Scheduling</a:t>
            </a:r>
            <a:endParaRPr lang="en-US" dirty="0"/>
          </a:p>
        </p:txBody>
      </p:sp>
      <p:pic>
        <p:nvPicPr>
          <p:cNvPr id="4" name="Content Placeholder 3" descr="Fig09_17.gif"/>
          <p:cNvPicPr>
            <a:picLocks noGrp="1" noChangeAspect="1"/>
          </p:cNvPicPr>
          <p:nvPr>
            <p:ph idx="1"/>
          </p:nvPr>
        </p:nvPicPr>
        <p:blipFill>
          <a:blip r:embed="rId3"/>
          <a:srcRect t="-5300" b="-5300"/>
          <a:stretch>
            <a:fillRect/>
          </a:stretch>
        </p:blipFill>
        <p:spPr>
          <a:xfrm>
            <a:off x="2705100" y="177800"/>
            <a:ext cx="8534400" cy="6286500"/>
          </a:xfrm>
        </p:spPr>
      </p:pic>
    </p:spTree>
    <p:extLst>
      <p:ext uri="{BB962C8B-B14F-4D97-AF65-F5344CB8AC3E}">
        <p14:creationId xmlns:p14="http://schemas.microsoft.com/office/powerpoint/2010/main" val="847901132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Linux Scheduling Through Version 2.5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Prior to kernel version 2.5, ran variation of standard UNIX scheduling algorithm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Version 2.5 moved to constant order </a:t>
            </a:r>
            <a:r>
              <a:rPr lang="en-US" altLang="en-US" i="1" dirty="0" smtClean="0"/>
              <a:t>O</a:t>
            </a:r>
            <a:r>
              <a:rPr lang="en-US" altLang="en-US" dirty="0" smtClean="0"/>
              <a:t>(1) scheduling time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Preemptive, priority based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Two priority ranges: time-sharing and real-time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 smtClean="0"/>
              <a:t>Real-time </a:t>
            </a:r>
            <a:r>
              <a:rPr lang="en-US" altLang="en-US" sz="1600" dirty="0" smtClean="0"/>
              <a:t>range from 0 to 99 and </a:t>
            </a:r>
            <a:r>
              <a:rPr lang="en-US" altLang="en-US" sz="1600" b="1" dirty="0" smtClean="0"/>
              <a:t>nice </a:t>
            </a:r>
            <a:r>
              <a:rPr lang="en-US" altLang="en-US" sz="1600" dirty="0" smtClean="0"/>
              <a:t>value from 100 to 140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Map into  global priority with numerically lower values indicating higher priority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Higher priority gets larger q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Task run-able as long as time left in time slice (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active</a:t>
            </a:r>
            <a:r>
              <a:rPr lang="en-US" altLang="en-US" sz="16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If no time left (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expired</a:t>
            </a:r>
            <a:r>
              <a:rPr lang="en-US" altLang="en-US" sz="1600" dirty="0" smtClean="0"/>
              <a:t>), not run-able until all other tasks use their slices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 smtClean="0"/>
              <a:t>All run-able tasks tracked in per-CPU </a:t>
            </a:r>
            <a:r>
              <a:rPr lang="en-US" altLang="en-US" sz="1600" b="1" dirty="0" err="1" smtClean="0">
                <a:solidFill>
                  <a:srgbClr val="3366FF"/>
                </a:solidFill>
              </a:rPr>
              <a:t>runqueue</a:t>
            </a:r>
            <a:r>
              <a:rPr lang="en-US" altLang="en-US" sz="1600" b="1" dirty="0" smtClean="0">
                <a:solidFill>
                  <a:srgbClr val="3366FF"/>
                </a:solidFill>
              </a:rPr>
              <a:t> </a:t>
            </a:r>
            <a:r>
              <a:rPr lang="en-US" altLang="en-US" sz="1600" dirty="0" smtClean="0"/>
              <a:t>data structure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 smtClean="0"/>
              <a:t>Two priority arrays (active, expired)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 smtClean="0"/>
              <a:t>Tasks indexed by priority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 smtClean="0"/>
              <a:t>When no more active, arrays are exchanged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Worked well, but poor response times for interactive processes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350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1569</Words>
  <Application>Microsoft Office PowerPoint</Application>
  <PresentationFormat>Custom</PresentationFormat>
  <Paragraphs>167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Linux Scheduling </vt:lpstr>
      <vt:lpstr>Outline</vt:lpstr>
      <vt:lpstr>Fair-Share Scheduling</vt:lpstr>
      <vt:lpstr>Fair-Share Scheduler</vt:lpstr>
      <vt:lpstr>Traditional UNIX Scheduling</vt:lpstr>
      <vt:lpstr>Scheduling Formula</vt:lpstr>
      <vt:lpstr>Bands</vt:lpstr>
      <vt:lpstr>Example of Traditional  UNIX Process Scheduling</vt:lpstr>
      <vt:lpstr>Linux Scheduling Through Version 2.5</vt:lpstr>
      <vt:lpstr>Linux Scheduling in Version 2.6.23 +</vt:lpstr>
      <vt:lpstr>Linux Scheduling in Version 2.6.23 + (cont…)</vt:lpstr>
      <vt:lpstr>CFS Performance</vt:lpstr>
      <vt:lpstr>Linux Scheduling (Cont.)</vt:lpstr>
      <vt:lpstr>Question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Aditi  Rajani</dc:creator>
  <cp:lastModifiedBy>NKS</cp:lastModifiedBy>
  <cp:revision>43</cp:revision>
  <dcterms:created xsi:type="dcterms:W3CDTF">2020-04-30T07:52:47Z</dcterms:created>
  <dcterms:modified xsi:type="dcterms:W3CDTF">2024-09-06T11:17:14Z</dcterms:modified>
</cp:coreProperties>
</file>