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47" r:id="rId2"/>
    <p:sldId id="382" r:id="rId3"/>
    <p:sldId id="383" r:id="rId4"/>
    <p:sldId id="394" r:id="rId5"/>
    <p:sldId id="384" r:id="rId6"/>
    <p:sldId id="385" r:id="rId7"/>
    <p:sldId id="388" r:id="rId8"/>
    <p:sldId id="387" r:id="rId9"/>
    <p:sldId id="386" r:id="rId10"/>
    <p:sldId id="393" r:id="rId11"/>
    <p:sldId id="395" r:id="rId12"/>
    <p:sldId id="389" r:id="rId13"/>
    <p:sldId id="396" r:id="rId14"/>
    <p:sldId id="392" r:id="rId15"/>
    <p:sldId id="3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4" autoAdjust="0"/>
    <p:restoredTop sz="95388" autoAdjust="0"/>
  </p:normalViewPr>
  <p:slideViewPr>
    <p:cSldViewPr>
      <p:cViewPr varScale="1">
        <p:scale>
          <a:sx n="89" d="100"/>
          <a:sy n="89" d="100"/>
        </p:scale>
        <p:origin x="1282" y="72"/>
      </p:cViewPr>
      <p:guideLst>
        <p:guide orient="horz" pos="2160"/>
        <p:guide pos="2880"/>
      </p:guideLst>
    </p:cSldViewPr>
  </p:slideViewPr>
  <p:outlineViewPr>
    <p:cViewPr>
      <p:scale>
        <a:sx n="33" d="100"/>
        <a:sy n="33" d="100"/>
      </p:scale>
      <p:origin x="30" y="7002"/>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48141C-1FE4-4D87-B00D-6A681C6ABDAB}" type="datetimeFigureOut">
              <a:rPr lang="en-IN" smtClean="0"/>
              <a:t>17-04-2025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1A97293-404B-44E7-8FF7-D9A57321EE43}" type="slidenum">
              <a:rPr lang="en-IN" smtClean="0"/>
              <a:t>‹#›</a:t>
            </a:fld>
            <a:endParaRPr lang="en-IN"/>
          </a:p>
        </p:txBody>
      </p:sp>
    </p:spTree>
    <p:extLst>
      <p:ext uri="{BB962C8B-B14F-4D97-AF65-F5344CB8AC3E}">
        <p14:creationId xmlns:p14="http://schemas.microsoft.com/office/powerpoint/2010/main" val="185678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09910DCD-4B35-41B5-9D33-ACFB34421816}" type="slidenum">
              <a:rPr lang="en-IN" smtClean="0"/>
              <a:t>1</a:t>
            </a:fld>
            <a:endParaRPr lang="en-IN"/>
          </a:p>
        </p:txBody>
      </p:sp>
    </p:spTree>
    <p:extLst>
      <p:ext uri="{BB962C8B-B14F-4D97-AF65-F5344CB8AC3E}">
        <p14:creationId xmlns:p14="http://schemas.microsoft.com/office/powerpoint/2010/main" val="10137028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7C3D-6B96-4033-2980-FAE6BFBB0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00EBEE-7C45-9466-AACB-F3690F69D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FABFD-D682-2C6A-E3DD-3B5228B90E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429638-FED8-0CE6-2E80-8ACDEAAA491F}"/>
              </a:ext>
            </a:extLst>
          </p:cNvPr>
          <p:cNvSpPr>
            <a:spLocks noGrp="1"/>
          </p:cNvSpPr>
          <p:nvPr>
            <p:ph type="sldNum" sz="quarter" idx="5"/>
          </p:nvPr>
        </p:nvSpPr>
        <p:spPr/>
        <p:txBody>
          <a:bodyPr/>
          <a:lstStyle/>
          <a:p>
            <a:fld id="{F1A97293-404B-44E7-8FF7-D9A57321EE43}" type="slidenum">
              <a:rPr lang="en-IN" smtClean="0"/>
              <a:t>13</a:t>
            </a:fld>
            <a:endParaRPr lang="en-IN"/>
          </a:p>
        </p:txBody>
      </p:sp>
    </p:spTree>
    <p:extLst>
      <p:ext uri="{BB962C8B-B14F-4D97-AF65-F5344CB8AC3E}">
        <p14:creationId xmlns:p14="http://schemas.microsoft.com/office/powerpoint/2010/main" val="307428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F39D6-6217-DB66-C167-F96B9EFFF2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D7D28-374B-260F-C237-8611CD170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B785A-D8DF-6FEE-AC0C-C19BFC9BF3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6DDF20-6DAD-12DA-83ED-A7E1586A47B9}"/>
              </a:ext>
            </a:extLst>
          </p:cNvPr>
          <p:cNvSpPr>
            <a:spLocks noGrp="1"/>
          </p:cNvSpPr>
          <p:nvPr>
            <p:ph type="sldNum" sz="quarter" idx="5"/>
          </p:nvPr>
        </p:nvSpPr>
        <p:spPr/>
        <p:txBody>
          <a:bodyPr/>
          <a:lstStyle/>
          <a:p>
            <a:fld id="{F1A97293-404B-44E7-8FF7-D9A57321EE43}" type="slidenum">
              <a:rPr lang="en-IN" smtClean="0"/>
              <a:t>14</a:t>
            </a:fld>
            <a:endParaRPr lang="en-IN"/>
          </a:p>
        </p:txBody>
      </p:sp>
    </p:spTree>
    <p:extLst>
      <p:ext uri="{BB962C8B-B14F-4D97-AF65-F5344CB8AC3E}">
        <p14:creationId xmlns:p14="http://schemas.microsoft.com/office/powerpoint/2010/main" val="3319304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97293-404B-44E7-8FF7-D9A57321EE43}" type="slidenum">
              <a:rPr lang="en-IN" smtClean="0"/>
              <a:t>5</a:t>
            </a:fld>
            <a:endParaRPr lang="en-IN"/>
          </a:p>
        </p:txBody>
      </p:sp>
    </p:spTree>
    <p:extLst>
      <p:ext uri="{BB962C8B-B14F-4D97-AF65-F5344CB8AC3E}">
        <p14:creationId xmlns:p14="http://schemas.microsoft.com/office/powerpoint/2010/main" val="273499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A97293-404B-44E7-8FF7-D9A57321EE43}" type="slidenum">
              <a:rPr lang="en-IN" smtClean="0"/>
              <a:t>6</a:t>
            </a:fld>
            <a:endParaRPr lang="en-IN"/>
          </a:p>
        </p:txBody>
      </p:sp>
    </p:spTree>
    <p:extLst>
      <p:ext uri="{BB962C8B-B14F-4D97-AF65-F5344CB8AC3E}">
        <p14:creationId xmlns:p14="http://schemas.microsoft.com/office/powerpoint/2010/main" val="3855028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37189-D8E6-17B1-FCE1-F98E13F1ED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0BB125-7ABA-53E5-CB33-E26A99C66B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662F3-184E-6CD9-F7B4-8FA2B7587F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C6D4FF-7221-75B7-FC2F-4DBD7CBA44E2}"/>
              </a:ext>
            </a:extLst>
          </p:cNvPr>
          <p:cNvSpPr>
            <a:spLocks noGrp="1"/>
          </p:cNvSpPr>
          <p:nvPr>
            <p:ph type="sldNum" sz="quarter" idx="5"/>
          </p:nvPr>
        </p:nvSpPr>
        <p:spPr/>
        <p:txBody>
          <a:bodyPr/>
          <a:lstStyle/>
          <a:p>
            <a:fld id="{F1A97293-404B-44E7-8FF7-D9A57321EE43}" type="slidenum">
              <a:rPr lang="en-IN" smtClean="0"/>
              <a:t>7</a:t>
            </a:fld>
            <a:endParaRPr lang="en-IN"/>
          </a:p>
        </p:txBody>
      </p:sp>
    </p:spTree>
    <p:extLst>
      <p:ext uri="{BB962C8B-B14F-4D97-AF65-F5344CB8AC3E}">
        <p14:creationId xmlns:p14="http://schemas.microsoft.com/office/powerpoint/2010/main" val="3063648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4D28E3-C0F4-5C78-029F-1FD280460E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E27329-E016-4935-0232-EFB07DCE62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D0411A-A3CA-02A0-C4B5-3689AE6165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B16C6F-7344-ADAB-9142-333CCF482689}"/>
              </a:ext>
            </a:extLst>
          </p:cNvPr>
          <p:cNvSpPr>
            <a:spLocks noGrp="1"/>
          </p:cNvSpPr>
          <p:nvPr>
            <p:ph type="sldNum" sz="quarter" idx="5"/>
          </p:nvPr>
        </p:nvSpPr>
        <p:spPr/>
        <p:txBody>
          <a:bodyPr/>
          <a:lstStyle/>
          <a:p>
            <a:fld id="{F1A97293-404B-44E7-8FF7-D9A57321EE43}" type="slidenum">
              <a:rPr lang="en-IN" smtClean="0"/>
              <a:t>8</a:t>
            </a:fld>
            <a:endParaRPr lang="en-IN"/>
          </a:p>
        </p:txBody>
      </p:sp>
    </p:spTree>
    <p:extLst>
      <p:ext uri="{BB962C8B-B14F-4D97-AF65-F5344CB8AC3E}">
        <p14:creationId xmlns:p14="http://schemas.microsoft.com/office/powerpoint/2010/main" val="3753906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5729A-D9DE-03DC-E6BA-A0A6299792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9FC9F-652C-9626-6E6A-1FB2B05CCE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2D35E3-8F83-036F-26C3-0AD4D3074C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418209-6F8E-50AA-FF11-656BD2F8094D}"/>
              </a:ext>
            </a:extLst>
          </p:cNvPr>
          <p:cNvSpPr>
            <a:spLocks noGrp="1"/>
          </p:cNvSpPr>
          <p:nvPr>
            <p:ph type="sldNum" sz="quarter" idx="5"/>
          </p:nvPr>
        </p:nvSpPr>
        <p:spPr/>
        <p:txBody>
          <a:bodyPr/>
          <a:lstStyle/>
          <a:p>
            <a:fld id="{F1A97293-404B-44E7-8FF7-D9A57321EE43}" type="slidenum">
              <a:rPr lang="en-IN" smtClean="0"/>
              <a:t>9</a:t>
            </a:fld>
            <a:endParaRPr lang="en-IN"/>
          </a:p>
        </p:txBody>
      </p:sp>
    </p:spTree>
    <p:extLst>
      <p:ext uri="{BB962C8B-B14F-4D97-AF65-F5344CB8AC3E}">
        <p14:creationId xmlns:p14="http://schemas.microsoft.com/office/powerpoint/2010/main" val="58268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16CFC-D7E5-6476-D0AB-B0B7416479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8FD140-A355-D494-1BF2-899ABEA7FB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9840B1-36B0-5B71-ED0B-0CB8C058F8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CFA279-28F9-59EB-BE67-2277B496FD58}"/>
              </a:ext>
            </a:extLst>
          </p:cNvPr>
          <p:cNvSpPr>
            <a:spLocks noGrp="1"/>
          </p:cNvSpPr>
          <p:nvPr>
            <p:ph type="sldNum" sz="quarter" idx="5"/>
          </p:nvPr>
        </p:nvSpPr>
        <p:spPr/>
        <p:txBody>
          <a:bodyPr/>
          <a:lstStyle/>
          <a:p>
            <a:fld id="{F1A97293-404B-44E7-8FF7-D9A57321EE43}" type="slidenum">
              <a:rPr lang="en-IN" smtClean="0"/>
              <a:t>10</a:t>
            </a:fld>
            <a:endParaRPr lang="en-IN"/>
          </a:p>
        </p:txBody>
      </p:sp>
    </p:spTree>
    <p:extLst>
      <p:ext uri="{BB962C8B-B14F-4D97-AF65-F5344CB8AC3E}">
        <p14:creationId xmlns:p14="http://schemas.microsoft.com/office/powerpoint/2010/main" val="2052421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9A181-D0C0-92E3-8B0A-C3897FC4AA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5FF890-2EF1-ADED-B0F3-6BE3993B6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90ACE3-5ED0-D1F4-A9F0-1CACC81D2A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FD44B1-6B5D-6C4B-05D5-40134B7D3396}"/>
              </a:ext>
            </a:extLst>
          </p:cNvPr>
          <p:cNvSpPr>
            <a:spLocks noGrp="1"/>
          </p:cNvSpPr>
          <p:nvPr>
            <p:ph type="sldNum" sz="quarter" idx="5"/>
          </p:nvPr>
        </p:nvSpPr>
        <p:spPr/>
        <p:txBody>
          <a:bodyPr/>
          <a:lstStyle/>
          <a:p>
            <a:fld id="{F1A97293-404B-44E7-8FF7-D9A57321EE43}" type="slidenum">
              <a:rPr lang="en-IN" smtClean="0"/>
              <a:t>11</a:t>
            </a:fld>
            <a:endParaRPr lang="en-IN"/>
          </a:p>
        </p:txBody>
      </p:sp>
    </p:spTree>
    <p:extLst>
      <p:ext uri="{BB962C8B-B14F-4D97-AF65-F5344CB8AC3E}">
        <p14:creationId xmlns:p14="http://schemas.microsoft.com/office/powerpoint/2010/main" val="1503110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6E99A-4A49-6D36-62DD-636E11D840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77D94-2481-EDE0-3223-93CF3D6237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370375-70D6-B1BF-F68F-157237837A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DF1DD0-81E8-BA90-329D-198D6829A008}"/>
              </a:ext>
            </a:extLst>
          </p:cNvPr>
          <p:cNvSpPr>
            <a:spLocks noGrp="1"/>
          </p:cNvSpPr>
          <p:nvPr>
            <p:ph type="sldNum" sz="quarter" idx="5"/>
          </p:nvPr>
        </p:nvSpPr>
        <p:spPr/>
        <p:txBody>
          <a:bodyPr/>
          <a:lstStyle/>
          <a:p>
            <a:fld id="{F1A97293-404B-44E7-8FF7-D9A57321EE43}" type="slidenum">
              <a:rPr lang="en-IN" smtClean="0"/>
              <a:t>12</a:t>
            </a:fld>
            <a:endParaRPr lang="en-IN"/>
          </a:p>
        </p:txBody>
      </p:sp>
    </p:spTree>
    <p:extLst>
      <p:ext uri="{BB962C8B-B14F-4D97-AF65-F5344CB8AC3E}">
        <p14:creationId xmlns:p14="http://schemas.microsoft.com/office/powerpoint/2010/main" val="874891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5F6FE439-C49D-4EC1-BB5F-F12E4768289D}" type="datetime1">
              <a:rPr lang="en-US">
                <a:solidFill>
                  <a:prstClr val="black"/>
                </a:solidFill>
              </a:rPr>
              <a:pPr/>
              <a:t>4/17/2025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94264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774D2745-A1BB-4740-B2A6-77A91BD6B24F}" type="datetime1">
              <a:rPr lang="en-US">
                <a:solidFill>
                  <a:prstClr val="black"/>
                </a:solidFill>
              </a:rPr>
              <a:pPr/>
              <a:t>4/17/2025</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8304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46D82B56-AE6E-4339-A450-F4754EE48308}" type="datetime1">
              <a:rPr lang="en-US">
                <a:solidFill>
                  <a:prstClr val="black"/>
                </a:solidFill>
              </a:rPr>
              <a:pPr/>
              <a:t>4/17/2025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763579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BDE04EE8-9791-44D9-8C72-CADA01B0B9BA}" type="datetime1">
              <a:rPr lang="en-US">
                <a:solidFill>
                  <a:prstClr val="black"/>
                </a:solidFill>
              </a:rPr>
              <a:pPr/>
              <a:t>4/17/2025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508065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52754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5041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p:txBody>
          <a:bodyPr/>
          <a:lstStyle>
            <a:lvl1pPr>
              <a:defRPr/>
            </a:lvl1pPr>
          </a:lstStyle>
          <a:p>
            <a:pPr>
              <a:defRPr/>
            </a:pPr>
            <a:r>
              <a:rPr lang="en-US">
                <a:solidFill>
                  <a:prstClr val="black"/>
                </a:solidFill>
              </a:rPr>
              <a:t>Copyright © 2009 Addison-Wesley. All rights reserved.</a:t>
            </a:r>
          </a:p>
        </p:txBody>
      </p:sp>
      <p:sp>
        <p:nvSpPr>
          <p:cNvPr id="5" name="Rectangle 5"/>
          <p:cNvSpPr>
            <a:spLocks noGrp="1" noChangeArrowheads="1"/>
          </p:cNvSpPr>
          <p:nvPr>
            <p:ph type="sldNum" sz="quarter" idx="11"/>
          </p:nvPr>
        </p:nvSpPr>
        <p:spPr/>
        <p:txBody>
          <a:bodyPr/>
          <a:lstStyle>
            <a:lvl1pPr>
              <a:defRPr/>
            </a:lvl1pPr>
          </a:lstStyle>
          <a:p>
            <a:pPr>
              <a:defRPr/>
            </a:pPr>
            <a:r>
              <a:rPr lang="en-US" altLang="en-US">
                <a:solidFill>
                  <a:prstClr val="black"/>
                </a:solidFill>
              </a:rPr>
              <a:t>1-</a:t>
            </a:r>
            <a:fld id="{2720CEF3-E9D1-4755-A08F-1B10BC3280D2}" type="slidenum">
              <a:rPr lang="en-US" altLang="en-US">
                <a:solidFill>
                  <a:prstClr val="black"/>
                </a:solidFill>
              </a:rPr>
              <a:pPr>
                <a:defRPr/>
              </a:pPr>
              <a:t>‹#›</a:t>
            </a:fld>
            <a:endParaRPr lang="en-US" altLang="en-US">
              <a:solidFill>
                <a:prstClr val="black"/>
              </a:solidFill>
            </a:endParaRPr>
          </a:p>
        </p:txBody>
      </p:sp>
    </p:spTree>
    <p:extLst>
      <p:ext uri="{BB962C8B-B14F-4D97-AF65-F5344CB8AC3E}">
        <p14:creationId xmlns:p14="http://schemas.microsoft.com/office/powerpoint/2010/main" val="1426705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315397" name="Rectangle 5"/>
          <p:cNvSpPr>
            <a:spLocks noGrp="1" noChangeArrowheads="1"/>
          </p:cNvSpPr>
          <p:nvPr>
            <p:ph type="ctrTitle"/>
          </p:nvPr>
        </p:nvSpPr>
        <p:spPr>
          <a:xfrm>
            <a:off x="685800" y="2130425"/>
            <a:ext cx="7772400" cy="1470025"/>
          </a:xfrm>
          <a:prstGeom prst="rect">
            <a:avLst/>
          </a:prstGeom>
        </p:spPr>
        <p:txBody>
          <a:bodyPr/>
          <a:lstStyle>
            <a:lvl1pPr>
              <a:defRPr/>
            </a:lvl1pPr>
          </a:lstStyle>
          <a:p>
            <a:r>
              <a:rPr lang="en-US"/>
              <a:t>Click to edit Master title style</a:t>
            </a:r>
          </a:p>
        </p:txBody>
      </p:sp>
      <p:sp>
        <p:nvSpPr>
          <p:cNvPr id="315398" name="Rectangle 6"/>
          <p:cNvSpPr>
            <a:spLocks noGrp="1" noChangeArrowheads="1"/>
          </p:cNvSpPr>
          <p:nvPr>
            <p:ph type="subTitle" idx="1"/>
          </p:nvPr>
        </p:nvSpPr>
        <p:spPr>
          <a:xfrm>
            <a:off x="685800" y="3886200"/>
            <a:ext cx="7086600" cy="1752600"/>
          </a:xfrm>
          <a:prstGeom prst="rect">
            <a:avLst/>
          </a:prstGeom>
        </p:spPr>
        <p:txBody>
          <a:bodyPr/>
          <a:lstStyle>
            <a:lvl1pPr marL="0" indent="0">
              <a:buFont typeface="Symbol" charset="2"/>
              <a:buNone/>
              <a:defRPr/>
            </a:lvl1pPr>
          </a:lstStyle>
          <a:p>
            <a:r>
              <a:rPr lang="en-US"/>
              <a:t>Click to edit Master subtitle style</a:t>
            </a:r>
          </a:p>
        </p:txBody>
      </p:sp>
    </p:spTree>
    <p:extLst>
      <p:ext uri="{BB962C8B-B14F-4D97-AF65-F5344CB8AC3E}">
        <p14:creationId xmlns:p14="http://schemas.microsoft.com/office/powerpoint/2010/main" val="413621550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F74E0460-F78B-4751-ACD5-CB1FA823892D}" type="datetime1">
              <a:rPr lang="en-US">
                <a:solidFill>
                  <a:prstClr val="black"/>
                </a:solidFill>
              </a:rPr>
              <a:pPr/>
              <a:t>4/17/2025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ext Placeholder 2"/>
          <p:cNvSpPr>
            <a:spLocks noGrp="1"/>
          </p:cNvSpPr>
          <p:nvPr>
            <p:ph idx="1"/>
          </p:nvPr>
        </p:nvSpPr>
        <p:spPr>
          <a:xfrm>
            <a:off x="728983"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18043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28650" y="6356351"/>
            <a:ext cx="2057400" cy="365125"/>
          </a:xfrm>
          <a:prstGeom prst="rect">
            <a:avLst/>
          </a:prstGeom>
        </p:spPr>
        <p:txBody>
          <a:bodyPr/>
          <a:lstStyle/>
          <a:p>
            <a:fld id="{57CA7694-521A-450C-9D96-31F4F6DC37F1}" type="datetime1">
              <a:rPr lang="en-US">
                <a:solidFill>
                  <a:prstClr val="black"/>
                </a:solidFill>
              </a:rPr>
              <a:pPr/>
              <a:t>4/17/2025</a:t>
            </a:fld>
            <a:endParaRPr lang="en-US">
              <a:solidFill>
                <a:prstClr val="black"/>
              </a:solidFill>
            </a:endParaRPr>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
        <p:nvSpPr>
          <p:cNvPr id="7" name="Title 1"/>
          <p:cNvSpPr>
            <a:spLocks noGrp="1"/>
          </p:cNvSpPr>
          <p:nvPr>
            <p:ph type="title"/>
          </p:nvPr>
        </p:nvSpPr>
        <p:spPr>
          <a:xfrm>
            <a:off x="2483768" y="214817"/>
            <a:ext cx="5736438"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9" name="Text Placeholder 2"/>
          <p:cNvSpPr>
            <a:spLocks noGrp="1"/>
          </p:cNvSpPr>
          <p:nvPr>
            <p:ph idx="1"/>
          </p:nvPr>
        </p:nvSpPr>
        <p:spPr>
          <a:xfrm>
            <a:off x="700004" y="1324629"/>
            <a:ext cx="8229600" cy="4525963"/>
          </a:xfrm>
          <a:prstGeom prst="rect">
            <a:avLst/>
          </a:prstGeom>
        </p:spPr>
        <p:txBody>
          <a:bodyPr vert="horz" lIns="91440" tIns="45720" rIns="91440" bIns="45720" rtlCol="0">
            <a:normAutofit/>
          </a:bodyPr>
          <a:lstStyle>
            <a:lvl1pPr marL="285750" indent="-285750">
              <a:buFont typeface="Arial" panose="020B0604020202020204" pitchFamily="34" charset="0"/>
              <a:buChar char="•"/>
              <a:defRPr sz="2800">
                <a:latin typeface="Times New Roman" panose="02020603050405020304" pitchFamily="18" charset="0"/>
                <a:cs typeface="Times New Roman" panose="02020603050405020304" pitchFamily="18" charset="0"/>
              </a:defRPr>
            </a:lvl1pPr>
            <a:lvl2pPr marL="742950" indent="-285750">
              <a:buFont typeface="Courier New" panose="02070309020205020404" pitchFamily="49" charset="0"/>
              <a:buChar char="o"/>
              <a:defRPr sz="2400">
                <a:latin typeface="Times New Roman" panose="02020603050405020304" pitchFamily="18" charset="0"/>
                <a:cs typeface="Times New Roman" panose="02020603050405020304" pitchFamily="18" charset="0"/>
              </a:defRPr>
            </a:lvl2pPr>
            <a:lvl3pPr marL="1200150" indent="-137160">
              <a:buFont typeface="Calibri" panose="020F0502020204030204" pitchFamily="34" charset="0"/>
              <a:buChar char="−"/>
              <a:defRPr sz="2000">
                <a:latin typeface="Times New Roman" panose="02020603050405020304" pitchFamily="18" charset="0"/>
                <a:cs typeface="Times New Roman" panose="02020603050405020304" pitchFamily="18" charset="0"/>
              </a:defRPr>
            </a:lvl3pPr>
            <a:lvl4pPr>
              <a:defRPr sz="18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365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787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7323" y="214817"/>
            <a:ext cx="7402883" cy="874951"/>
          </a:xfrm>
          <a:prstGeom prst="rect">
            <a:avLst/>
          </a:prstGeom>
        </p:spPr>
        <p:txBody>
          <a:bodyPr/>
          <a:lstStyle>
            <a:lvl1pPr algn="ctr">
              <a:defRPr sz="3600">
                <a:solidFill>
                  <a:srgbClr val="930B0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655370" y="1189973"/>
            <a:ext cx="8248389" cy="4899308"/>
          </a:xfrm>
          <a:prstGeom prst="rect">
            <a:avLst/>
          </a:prstGeom>
        </p:spPr>
        <p:txBody>
          <a:bodyPr/>
          <a:lstStyle>
            <a:lvl1pPr>
              <a:defRPr>
                <a:latin typeface="Times New Roman" panose="02020603050405020304" pitchFamily="18" charset="0"/>
                <a:cs typeface="Times New Roman" panose="02020603050405020304" pitchFamily="18" charset="0"/>
              </a:defRPr>
            </a:lvl1pPr>
            <a:lvl2pPr marL="685800" indent="-228600">
              <a:buClr>
                <a:schemeClr val="accent2">
                  <a:lumMod val="75000"/>
                </a:schemeClr>
              </a:buClr>
              <a:buSzPct val="70000"/>
              <a:buFont typeface="Courier New" panose="02070309020205020404" pitchFamily="49" charset="0"/>
              <a:buChar char="o"/>
              <a:defRPr>
                <a:latin typeface="Times New Roman" panose="02020603050405020304" pitchFamily="18" charset="0"/>
                <a:cs typeface="Times New Roman" panose="02020603050405020304" pitchFamily="18" charset="0"/>
              </a:defRPr>
            </a:lvl2pPr>
            <a:lvl3pPr marL="1143000" indent="-228600">
              <a:buClr>
                <a:srgbClr val="8D4427"/>
              </a:buClr>
              <a:buSzPct val="70000"/>
              <a:buFont typeface="Times New Roman" panose="02020603050405020304" pitchFamily="18" charset="0"/>
              <a:buChar cha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05911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681575" y="1606006"/>
            <a:ext cx="3868340"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03704"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803013" y="1681163"/>
            <a:ext cx="3887391"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803013"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28650" y="6356351"/>
            <a:ext cx="2057400" cy="365125"/>
          </a:xfrm>
          <a:prstGeom prst="rect">
            <a:avLst/>
          </a:prstGeom>
        </p:spPr>
        <p:txBody>
          <a:bodyPr/>
          <a:lstStyle/>
          <a:p>
            <a:fld id="{AC268793-EB06-4C2E-A344-050FACD6263B}" type="datetime1">
              <a:rPr lang="en-US">
                <a:solidFill>
                  <a:prstClr val="black"/>
                </a:solidFill>
              </a:rPr>
              <a:pPr/>
              <a:t>4/17/2025</a:t>
            </a:fld>
            <a:endParaRPr lang="en-US">
              <a:solidFill>
                <a:prstClr val="black"/>
              </a:solidFill>
            </a:endParaRPr>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80750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28650" y="6356351"/>
            <a:ext cx="2057400" cy="365125"/>
          </a:xfrm>
          <a:prstGeom prst="rect">
            <a:avLst/>
          </a:prstGeom>
        </p:spPr>
        <p:txBody>
          <a:bodyPr/>
          <a:lstStyle/>
          <a:p>
            <a:fld id="{2FF30AE1-1730-442F-9262-909CF92DC89A}" type="datetime1">
              <a:rPr lang="en-US">
                <a:solidFill>
                  <a:prstClr val="black"/>
                </a:solidFill>
              </a:rPr>
              <a:pPr/>
              <a:t>4/17/2025</a:t>
            </a:fld>
            <a:endParaRPr lang="en-US">
              <a:solidFill>
                <a:prstClr val="black"/>
              </a:solidFill>
            </a:endParaRPr>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5789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6356351"/>
            <a:ext cx="2057400" cy="365125"/>
          </a:xfrm>
          <a:prstGeom prst="rect">
            <a:avLst/>
          </a:prstGeom>
        </p:spPr>
        <p:txBody>
          <a:bodyPr/>
          <a:lstStyle/>
          <a:p>
            <a:fld id="{3ED5625C-EF98-48BD-8FC8-5BF7C67FC7BA}" type="datetime1">
              <a:rPr lang="en-US">
                <a:solidFill>
                  <a:prstClr val="black"/>
                </a:solidFill>
              </a:rPr>
              <a:pPr/>
              <a:t>4/17/2025</a:t>
            </a:fld>
            <a:endParaRPr lang="en-US">
              <a:solidFill>
                <a:prstClr val="black"/>
              </a:solidFill>
            </a:endParaRPr>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27433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628650" y="6356351"/>
            <a:ext cx="2057400" cy="365125"/>
          </a:xfrm>
          <a:prstGeom prst="rect">
            <a:avLst/>
          </a:prstGeom>
        </p:spPr>
        <p:txBody>
          <a:bodyPr/>
          <a:lstStyle/>
          <a:p>
            <a:fld id="{22647B38-CBE4-43F0-83C7-2BFE19C03D99}" type="datetime1">
              <a:rPr lang="en-US">
                <a:solidFill>
                  <a:prstClr val="black"/>
                </a:solidFill>
              </a:rPr>
              <a:pPr/>
              <a:t>4/17/2025</a:t>
            </a:fld>
            <a:endParaRPr lang="en-US">
              <a:solidFill>
                <a:prstClr val="black"/>
              </a:solidFill>
            </a:endParaRPr>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lang="en-US">
                <a:solidFill>
                  <a:prstClr val="black"/>
                </a:solidFill>
              </a:rPr>
              <a:t>SIRAC/29-5-2020</a:t>
            </a:r>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E564FDC1-7B51-4592-AE98-E280758EE1BE}"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16122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5" name="Google Shape;12;p5">
            <a:extLst>
              <a:ext uri="{FF2B5EF4-FFF2-40B4-BE49-F238E27FC236}">
                <a16:creationId xmlns:a16="http://schemas.microsoft.com/office/drawing/2014/main" id="{44909106-E9FD-B340-07F3-E7E43E0C87E5}"/>
              </a:ext>
            </a:extLst>
          </p:cNvPr>
          <p:cNvSpPr/>
          <p:nvPr userDrawn="1"/>
        </p:nvSpPr>
        <p:spPr>
          <a:xfrm>
            <a:off x="0" y="6080760"/>
            <a:ext cx="838200" cy="79049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3" name="Group 2"/>
          <p:cNvGrpSpPr/>
          <p:nvPr userDrawn="1"/>
        </p:nvGrpSpPr>
        <p:grpSpPr>
          <a:xfrm>
            <a:off x="838198" y="6356350"/>
            <a:ext cx="8305802" cy="514901"/>
            <a:chOff x="838198" y="6356350"/>
            <a:chExt cx="11353802" cy="514901"/>
          </a:xfrm>
        </p:grpSpPr>
        <p:sp>
          <p:nvSpPr>
            <p:cNvPr id="26" name="Google Shape;13;p5">
              <a:extLst>
                <a:ext uri="{FF2B5EF4-FFF2-40B4-BE49-F238E27FC236}">
                  <a16:creationId xmlns:a16="http://schemas.microsoft.com/office/drawing/2014/main" id="{EAAF044C-1D0D-0CFE-1234-30E94B876495}"/>
                </a:ext>
              </a:extLst>
            </p:cNvPr>
            <p:cNvSpPr/>
            <p:nvPr userDrawn="1"/>
          </p:nvSpPr>
          <p:spPr>
            <a:xfrm>
              <a:off x="10169610" y="6356350"/>
              <a:ext cx="2022390" cy="514900"/>
            </a:xfrm>
            <a:prstGeom prst="rect">
              <a:avLst/>
            </a:prstGeom>
            <a:solidFill>
              <a:srgbClr val="D9222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sp>
          <p:nvSpPr>
            <p:cNvPr id="29" name="Google Shape;14;p5">
              <a:extLst>
                <a:ext uri="{FF2B5EF4-FFF2-40B4-BE49-F238E27FC236}">
                  <a16:creationId xmlns:a16="http://schemas.microsoft.com/office/drawing/2014/main" id="{5526ECCB-9585-9619-412C-AF7D491C3AAD}"/>
                </a:ext>
              </a:extLst>
            </p:cNvPr>
            <p:cNvSpPr/>
            <p:nvPr userDrawn="1"/>
          </p:nvSpPr>
          <p:spPr>
            <a:xfrm>
              <a:off x="838198" y="6356350"/>
              <a:ext cx="9331411" cy="514901"/>
            </a:xfrm>
            <a:prstGeom prst="rect">
              <a:avLst/>
            </a:prstGeom>
            <a:solidFill>
              <a:srgbClr val="A4253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Fira Sans"/>
                <a:ea typeface="Fira Sans"/>
                <a:cs typeface="Fira Sans"/>
                <a:sym typeface="Fira Sans"/>
              </a:endParaRPr>
            </a:p>
          </p:txBody>
        </p:sp>
      </p:grpSp>
      <p:pic>
        <p:nvPicPr>
          <p:cNvPr id="31" name="Google Shape;21;p5" descr="Graphical user interface, text, application&#10;&#10;Description automatically generated">
            <a:extLst>
              <a:ext uri="{FF2B5EF4-FFF2-40B4-BE49-F238E27FC236}">
                <a16:creationId xmlns:a16="http://schemas.microsoft.com/office/drawing/2014/main" id="{93B2F81F-E84E-30FC-261A-95AAEEBA8CF0}"/>
              </a:ext>
            </a:extLst>
          </p:cNvPr>
          <p:cNvPicPr preferRelativeResize="0"/>
          <p:nvPr userDrawn="1"/>
        </p:nvPicPr>
        <p:blipFill rotWithShape="1">
          <a:blip r:embed="rId18">
            <a:alphaModFix/>
          </a:blip>
          <a:srcRect/>
          <a:stretch/>
        </p:blipFill>
        <p:spPr>
          <a:xfrm>
            <a:off x="8316416" y="117998"/>
            <a:ext cx="728472" cy="539609"/>
          </a:xfrm>
          <a:prstGeom prst="rect">
            <a:avLst/>
          </a:prstGeom>
          <a:noFill/>
          <a:ln>
            <a:noFill/>
          </a:ln>
        </p:spPr>
      </p:pic>
      <p:pic>
        <p:nvPicPr>
          <p:cNvPr id="2" name="Picture 1">
            <a:extLst>
              <a:ext uri="{FF2B5EF4-FFF2-40B4-BE49-F238E27FC236}">
                <a16:creationId xmlns:a16="http://schemas.microsoft.com/office/drawing/2014/main" id="{12D7986D-061A-F5CB-481D-91C73FB5DBCF}"/>
              </a:ext>
            </a:extLst>
          </p:cNvPr>
          <p:cNvPicPr>
            <a:picLocks noChangeAspect="1"/>
          </p:cNvPicPr>
          <p:nvPr userDrawn="1"/>
        </p:nvPicPr>
        <p:blipFill>
          <a:blip r:embed="rId19"/>
          <a:stretch>
            <a:fillRect/>
          </a:stretch>
        </p:blipFill>
        <p:spPr>
          <a:xfrm>
            <a:off x="-7708" y="0"/>
            <a:ext cx="2563484" cy="814113"/>
          </a:xfrm>
          <a:prstGeom prst="rect">
            <a:avLst/>
          </a:prstGeom>
        </p:spPr>
      </p:pic>
    </p:spTree>
    <p:extLst>
      <p:ext uri="{BB962C8B-B14F-4D97-AF65-F5344CB8AC3E}">
        <p14:creationId xmlns:p14="http://schemas.microsoft.com/office/powerpoint/2010/main" val="15701487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9891"/>
            <a:ext cx="7772400" cy="1470025"/>
          </a:xfrm>
        </p:spPr>
        <p:txBody>
          <a:bodyPr>
            <a:normAutofit/>
          </a:bodyPr>
          <a:lstStyle/>
          <a:p>
            <a:pPr algn="ctr"/>
            <a:r>
              <a:rPr lang="en-GB" sz="5400" dirty="0">
                <a:solidFill>
                  <a:srgbClr val="C00000"/>
                </a:solidFill>
                <a:latin typeface="Times New Roman" panose="02020603050405020304" pitchFamily="18" charset="0"/>
                <a:cs typeface="Times New Roman" panose="02020603050405020304" pitchFamily="18" charset="0"/>
              </a:rPr>
              <a:t>Voice Assistant AI</a:t>
            </a:r>
            <a:br>
              <a:rPr lang="en-GB" sz="5400" dirty="0">
                <a:solidFill>
                  <a:srgbClr val="C00000"/>
                </a:solidFill>
                <a:latin typeface="Times New Roman" panose="02020603050405020304" pitchFamily="18" charset="0"/>
                <a:cs typeface="Times New Roman" panose="02020603050405020304" pitchFamily="18" charset="0"/>
              </a:rPr>
            </a:br>
            <a:r>
              <a:rPr lang="en-GB" sz="2700" dirty="0">
                <a:solidFill>
                  <a:srgbClr val="C00000"/>
                </a:solidFill>
                <a:latin typeface="Times New Roman" panose="02020603050405020304" pitchFamily="18" charset="0"/>
                <a:cs typeface="Times New Roman" panose="02020603050405020304" pitchFamily="18" charset="0"/>
              </a:rPr>
              <a:t>A Voice-Enabled Chatbot with Gemini AI Integration</a:t>
            </a:r>
            <a:endParaRPr lang="en-IN" sz="2700" dirty="0">
              <a:solidFill>
                <a:srgbClr val="C0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04833" y="1484784"/>
            <a:ext cx="7734334" cy="484852"/>
          </a:xfrm>
        </p:spPr>
        <p:txBody>
          <a:bodyPr>
            <a:noAutofit/>
          </a:bodyPr>
          <a:lstStyle/>
          <a:p>
            <a:pPr algn="ct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AI IA-2 PRESENTATION</a:t>
            </a:r>
          </a:p>
        </p:txBody>
      </p:sp>
      <p:sp>
        <p:nvSpPr>
          <p:cNvPr id="9" name="Rectangle 8"/>
          <p:cNvSpPr/>
          <p:nvPr/>
        </p:nvSpPr>
        <p:spPr>
          <a:xfrm>
            <a:off x="1165996" y="4221088"/>
            <a:ext cx="6812008" cy="1938992"/>
          </a:xfrm>
          <a:prstGeom prst="rect">
            <a:avLst/>
          </a:prstGeom>
        </p:spPr>
        <p:txBody>
          <a:bodyPr wrap="square">
            <a:spAutoFit/>
          </a:bodyPr>
          <a:lstStyle/>
          <a:p>
            <a:pPr algn="ctr"/>
            <a:r>
              <a:rPr lang="en-IN" sz="2400" dirty="0" err="1">
                <a:solidFill>
                  <a:schemeClr val="tx1">
                    <a:lumMod val="85000"/>
                    <a:lumOff val="15000"/>
                  </a:schemeClr>
                </a:solidFill>
                <a:latin typeface="Times New Roman" panose="02020603050405020304" pitchFamily="18" charset="0"/>
                <a:cs typeface="Times New Roman" panose="02020603050405020304" pitchFamily="18" charset="0"/>
              </a:rPr>
              <a:t>Minav</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 Karia - 16010122083</a:t>
            </a:r>
          </a:p>
          <a:p>
            <a:pPr algn="ctr"/>
            <a:r>
              <a:rPr lang="en-IN" sz="2400" dirty="0" err="1">
                <a:solidFill>
                  <a:schemeClr val="tx1">
                    <a:lumMod val="85000"/>
                    <a:lumOff val="15000"/>
                  </a:schemeClr>
                </a:solidFill>
                <a:latin typeface="Times New Roman" panose="02020603050405020304" pitchFamily="18" charset="0"/>
                <a:cs typeface="Times New Roman" panose="02020603050405020304" pitchFamily="18" charset="0"/>
              </a:rPr>
              <a:t>Yashank</a:t>
            </a: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 Kothari - 16010122089</a:t>
            </a:r>
          </a:p>
          <a:p>
            <a:pPr algn="ct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Romil Lodaya - 16010122096</a:t>
            </a:r>
          </a:p>
          <a:p>
            <a:pPr algn="ct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Aakriti Mehta - 16010122109 </a:t>
            </a:r>
          </a:p>
          <a:p>
            <a:pPr algn="ct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Siddhi Somaiya - 16010122255 </a:t>
            </a:r>
          </a:p>
        </p:txBody>
      </p:sp>
    </p:spTree>
    <p:extLst>
      <p:ext uri="{BB962C8B-B14F-4D97-AF65-F5344CB8AC3E}">
        <p14:creationId xmlns:p14="http://schemas.microsoft.com/office/powerpoint/2010/main" val="420015385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38AE6-A9E8-E9D1-BEDD-6FBF844C94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15F72D-C182-7746-D484-159389AEF2D8}"/>
              </a:ext>
            </a:extLst>
          </p:cNvPr>
          <p:cNvSpPr>
            <a:spLocks noGrp="1"/>
          </p:cNvSpPr>
          <p:nvPr>
            <p:ph type="title"/>
          </p:nvPr>
        </p:nvSpPr>
        <p:spPr>
          <a:xfrm>
            <a:off x="457200" y="805272"/>
            <a:ext cx="8229600" cy="1143000"/>
          </a:xfrm>
        </p:spPr>
        <p:txBody>
          <a:bodyPr/>
          <a:lstStyle/>
          <a:p>
            <a:r>
              <a:rPr lang="en-US" dirty="0"/>
              <a:t>Implementation : Text - to - Speech</a:t>
            </a:r>
            <a:endParaRPr dirty="0"/>
          </a:p>
        </p:txBody>
      </p:sp>
      <p:sp>
        <p:nvSpPr>
          <p:cNvPr id="7" name="Rectangle 3">
            <a:extLst>
              <a:ext uri="{FF2B5EF4-FFF2-40B4-BE49-F238E27FC236}">
                <a16:creationId xmlns:a16="http://schemas.microsoft.com/office/drawing/2014/main" id="{30E575AF-15F8-CEE0-7443-B77097022B01}"/>
              </a:ext>
            </a:extLst>
          </p:cNvPr>
          <p:cNvSpPr>
            <a:spLocks noChangeArrowheads="1"/>
          </p:cNvSpPr>
          <p:nvPr/>
        </p:nvSpPr>
        <p:spPr bwMode="auto">
          <a:xfrm>
            <a:off x="457200" y="2506549"/>
            <a:ext cx="4464496"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a:buNone/>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Speech Synthesis</a:t>
            </a:r>
            <a:endParaRPr lang="en-US" sz="2400" b="1"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Response formatting</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Voice selection</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Speech rate control</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Audio playback</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Error handling</a:t>
            </a:r>
            <a:endParaRPr lang="en-US" sz="1700" b="0" dirty="0">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BCE4F1D-59FC-49E6-0FF1-0C3551706505}"/>
              </a:ext>
            </a:extLst>
          </p:cNvPr>
          <p:cNvPicPr>
            <a:picLocks noChangeAspect="1"/>
          </p:cNvPicPr>
          <p:nvPr/>
        </p:nvPicPr>
        <p:blipFill>
          <a:blip r:embed="rId3"/>
          <a:stretch>
            <a:fillRect/>
          </a:stretch>
        </p:blipFill>
        <p:spPr>
          <a:xfrm>
            <a:off x="3923928" y="1722586"/>
            <a:ext cx="3067478" cy="4086795"/>
          </a:xfrm>
          <a:prstGeom prst="rect">
            <a:avLst/>
          </a:prstGeom>
        </p:spPr>
      </p:pic>
      <p:pic>
        <p:nvPicPr>
          <p:cNvPr id="9" name="Picture 8">
            <a:extLst>
              <a:ext uri="{FF2B5EF4-FFF2-40B4-BE49-F238E27FC236}">
                <a16:creationId xmlns:a16="http://schemas.microsoft.com/office/drawing/2014/main" id="{57E1EFA7-84D4-E0B8-D87F-08E9E1608B92}"/>
              </a:ext>
            </a:extLst>
          </p:cNvPr>
          <p:cNvPicPr>
            <a:picLocks noChangeAspect="1"/>
          </p:cNvPicPr>
          <p:nvPr/>
        </p:nvPicPr>
        <p:blipFill>
          <a:blip r:embed="rId4"/>
          <a:stretch>
            <a:fillRect/>
          </a:stretch>
        </p:blipFill>
        <p:spPr>
          <a:xfrm>
            <a:off x="6025254" y="1722586"/>
            <a:ext cx="2923648" cy="1798599"/>
          </a:xfrm>
          <a:prstGeom prst="rect">
            <a:avLst/>
          </a:prstGeom>
        </p:spPr>
      </p:pic>
      <p:pic>
        <p:nvPicPr>
          <p:cNvPr id="12" name="Picture 11">
            <a:extLst>
              <a:ext uri="{FF2B5EF4-FFF2-40B4-BE49-F238E27FC236}">
                <a16:creationId xmlns:a16="http://schemas.microsoft.com/office/drawing/2014/main" id="{AE3CA3F6-B13A-186B-E35B-DB89063EB026}"/>
              </a:ext>
            </a:extLst>
          </p:cNvPr>
          <p:cNvPicPr>
            <a:picLocks noChangeAspect="1"/>
          </p:cNvPicPr>
          <p:nvPr/>
        </p:nvPicPr>
        <p:blipFill>
          <a:blip r:embed="rId5"/>
          <a:stretch>
            <a:fillRect/>
          </a:stretch>
        </p:blipFill>
        <p:spPr>
          <a:xfrm>
            <a:off x="6757846" y="3765983"/>
            <a:ext cx="2191056" cy="523948"/>
          </a:xfrm>
          <a:prstGeom prst="rect">
            <a:avLst/>
          </a:prstGeom>
        </p:spPr>
      </p:pic>
      <p:pic>
        <p:nvPicPr>
          <p:cNvPr id="14" name="Picture 13">
            <a:extLst>
              <a:ext uri="{FF2B5EF4-FFF2-40B4-BE49-F238E27FC236}">
                <a16:creationId xmlns:a16="http://schemas.microsoft.com/office/drawing/2014/main" id="{71E42019-B2BC-DDB9-9773-6EA1E2A8074A}"/>
              </a:ext>
            </a:extLst>
          </p:cNvPr>
          <p:cNvPicPr>
            <a:picLocks noChangeAspect="1"/>
          </p:cNvPicPr>
          <p:nvPr/>
        </p:nvPicPr>
        <p:blipFill>
          <a:blip r:embed="rId6"/>
          <a:stretch>
            <a:fillRect/>
          </a:stretch>
        </p:blipFill>
        <p:spPr>
          <a:xfrm>
            <a:off x="5171341" y="4587383"/>
            <a:ext cx="3828551" cy="1221997"/>
          </a:xfrm>
          <a:prstGeom prst="rect">
            <a:avLst/>
          </a:prstGeom>
        </p:spPr>
      </p:pic>
    </p:spTree>
    <p:extLst>
      <p:ext uri="{BB962C8B-B14F-4D97-AF65-F5344CB8AC3E}">
        <p14:creationId xmlns:p14="http://schemas.microsoft.com/office/powerpoint/2010/main" val="2296951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76851-510E-3A36-963F-AA8A7E7C12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3C8FE31-5B6E-633B-8FD3-51A0087451B9}"/>
              </a:ext>
            </a:extLst>
          </p:cNvPr>
          <p:cNvSpPr>
            <a:spLocks noGrp="1"/>
          </p:cNvSpPr>
          <p:nvPr>
            <p:ph type="title"/>
          </p:nvPr>
        </p:nvSpPr>
        <p:spPr>
          <a:xfrm>
            <a:off x="457200" y="805272"/>
            <a:ext cx="8229600" cy="1143000"/>
          </a:xfrm>
        </p:spPr>
        <p:txBody>
          <a:bodyPr/>
          <a:lstStyle/>
          <a:p>
            <a:r>
              <a:rPr lang="en-US" dirty="0"/>
              <a:t>Result Analysis</a:t>
            </a:r>
          </a:p>
        </p:txBody>
      </p:sp>
      <p:sp>
        <p:nvSpPr>
          <p:cNvPr id="2" name="Content Placeholder 2">
            <a:extLst>
              <a:ext uri="{FF2B5EF4-FFF2-40B4-BE49-F238E27FC236}">
                <a16:creationId xmlns:a16="http://schemas.microsoft.com/office/drawing/2014/main" id="{57A4B9B6-E144-BE4C-DCB2-02116E827F12}"/>
              </a:ext>
            </a:extLst>
          </p:cNvPr>
          <p:cNvSpPr>
            <a:spLocks noGrp="1"/>
          </p:cNvSpPr>
          <p:nvPr>
            <p:ph idx="1"/>
          </p:nvPr>
        </p:nvSpPr>
        <p:spPr>
          <a:xfrm>
            <a:off x="683568" y="1786482"/>
            <a:ext cx="7632848" cy="4162798"/>
          </a:xfrm>
        </p:spPr>
        <p:txBody>
          <a:bodyPr anchor="t">
            <a:normAutofit/>
          </a:bodyPr>
          <a:lstStyle/>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Performance &amp; Accuracy: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lgn="just"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Voice recognition consistently identifies user input under normal acoustic conditions.</a:t>
            </a:r>
          </a:p>
          <a:p>
            <a:pPr lvl="1" algn="just"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Gemini responses are context-aware, informative, and adapt well to diverse prompts.</a:t>
            </a: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Multilingual Capability: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lgn="just"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Successfully handles language translation and voice output for 10+ languages.</a:t>
            </a:r>
          </a:p>
          <a:p>
            <a:pPr lvl="1" algn="just"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Real-time translation maintains user intent across language boundaries.</a:t>
            </a: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Response Time: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lgn="just" eaLnBrk="0" fontAlgn="base" hangingPunct="0">
              <a:lnSpc>
                <a:spcPct val="16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Average response time (voice input → TTS output): </a:t>
            </a:r>
            <a:r>
              <a:rPr kumimoji="0" lang="en-US" altLang="en-US" sz="1400" b="1" i="0" u="none" strike="noStrike" cap="none" normalizeH="0" baseline="0" dirty="0">
                <a:ln>
                  <a:noFill/>
                </a:ln>
                <a:solidFill>
                  <a:schemeClr val="tx1"/>
                </a:solidFill>
                <a:effectLst/>
                <a:latin typeface="Arial" panose="020B0604020202020204" pitchFamily="34" charset="0"/>
              </a:rPr>
              <a:t>3–5 seconds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algn="just" eaLnBrk="0" fontAlgn="base" hangingPunct="0">
              <a:lnSpc>
                <a:spcPct val="16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Minimal latency observed in streaming replies or audio playback.</a:t>
            </a: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User Experience: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algn="just" eaLnBrk="0" fontAlgn="base" hangingPunct="0">
              <a:lnSpc>
                <a:spcPct val="16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Voice + text interaction improves accessibility and engagement.</a:t>
            </a:r>
          </a:p>
          <a:p>
            <a:pPr lvl="1" algn="just" eaLnBrk="0" fontAlgn="base" hangingPunct="0">
              <a:lnSpc>
                <a:spcPct val="160000"/>
              </a:lnSpc>
              <a:spcBef>
                <a:spcPct val="0"/>
              </a:spcBef>
              <a:spcAft>
                <a:spcPct val="0"/>
              </a:spcAft>
            </a:pPr>
            <a:r>
              <a:rPr kumimoji="0" lang="en-US" altLang="en-US" sz="1400" b="0" i="0" u="none" strike="noStrike" cap="none" normalizeH="0" baseline="0" dirty="0">
                <a:ln>
                  <a:noFill/>
                </a:ln>
                <a:solidFill>
                  <a:schemeClr val="tx1"/>
                </a:solidFill>
                <a:effectLst/>
                <a:latin typeface="Arial" panose="020B0604020202020204" pitchFamily="34" charset="0"/>
              </a:rPr>
              <a:t>Dark mode UI and language switching enhance usability and inclusiveness.</a:t>
            </a:r>
          </a:p>
        </p:txBody>
      </p:sp>
    </p:spTree>
    <p:extLst>
      <p:ext uri="{BB962C8B-B14F-4D97-AF65-F5344CB8AC3E}">
        <p14:creationId xmlns:p14="http://schemas.microsoft.com/office/powerpoint/2010/main" val="3600645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A9D4C-0506-5588-5046-C8A5C018E98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D83EDE4-DFD6-BD8B-F376-C536AFEC1D29}"/>
              </a:ext>
            </a:extLst>
          </p:cNvPr>
          <p:cNvSpPr>
            <a:spLocks noGrp="1"/>
          </p:cNvSpPr>
          <p:nvPr>
            <p:ph type="title"/>
          </p:nvPr>
        </p:nvSpPr>
        <p:spPr>
          <a:xfrm>
            <a:off x="457200" y="805272"/>
            <a:ext cx="8229600" cy="1143000"/>
          </a:xfrm>
        </p:spPr>
        <p:txBody>
          <a:bodyPr/>
          <a:lstStyle/>
          <a:p>
            <a:r>
              <a:rPr lang="en-US" dirty="0"/>
              <a:t>Future Enhancements</a:t>
            </a:r>
            <a:endParaRPr dirty="0"/>
          </a:p>
        </p:txBody>
      </p:sp>
      <p:sp>
        <p:nvSpPr>
          <p:cNvPr id="6" name="AutoShape 2" descr="Lossy vs Lossless Compression: Comprehensive Analysis - ShortPixel Blog">
            <a:extLst>
              <a:ext uri="{FF2B5EF4-FFF2-40B4-BE49-F238E27FC236}">
                <a16:creationId xmlns:a16="http://schemas.microsoft.com/office/drawing/2014/main" id="{69FEAC32-FEC5-2317-0A56-F4DA89E64BFB}"/>
              </a:ext>
            </a:extLst>
          </p:cNvPr>
          <p:cNvSpPr>
            <a:spLocks noChangeAspect="1" noChangeArrowheads="1"/>
          </p:cNvSpPr>
          <p:nvPr/>
        </p:nvSpPr>
        <p:spPr bwMode="auto">
          <a:xfrm>
            <a:off x="4419600" y="620688"/>
            <a:ext cx="2960712" cy="2960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B17A02-6EC5-3AA4-202F-08518A9CFB58}"/>
              </a:ext>
            </a:extLst>
          </p:cNvPr>
          <p:cNvSpPr>
            <a:spLocks noGrp="1"/>
          </p:cNvSpPr>
          <p:nvPr>
            <p:ph idx="1"/>
          </p:nvPr>
        </p:nvSpPr>
        <p:spPr>
          <a:xfrm>
            <a:off x="683568" y="1786482"/>
            <a:ext cx="7632848" cy="3514725"/>
          </a:xfrm>
        </p:spPr>
        <p:txBody>
          <a:bodyPr anchor="t">
            <a:normAutofit/>
          </a:bodyPr>
          <a:lstStyle/>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Custom Voice Tones:</a:t>
            </a:r>
            <a:r>
              <a:rPr kumimoji="0" lang="en-US" altLang="en-US" sz="1700" b="0" i="0" u="none" strike="noStrike" cap="none" normalizeH="0" baseline="0" dirty="0">
                <a:ln>
                  <a:noFill/>
                </a:ln>
                <a:solidFill>
                  <a:schemeClr val="tx1"/>
                </a:solidFill>
                <a:effectLst/>
              </a:rPr>
              <a:t> Integration with advanced TTS engines like Amazon Polly or </a:t>
            </a:r>
            <a:r>
              <a:rPr kumimoji="0" lang="en-US" altLang="en-US" sz="1700" b="0" i="0" u="none" strike="noStrike" cap="none" normalizeH="0" baseline="0" dirty="0" err="1">
                <a:ln>
                  <a:noFill/>
                </a:ln>
                <a:solidFill>
                  <a:schemeClr val="tx1"/>
                </a:solidFill>
                <a:effectLst/>
              </a:rPr>
              <a:t>ElevenLabs</a:t>
            </a:r>
            <a:r>
              <a:rPr kumimoji="0" lang="en-US" altLang="en-US" sz="1700" b="0" i="0" u="none" strike="noStrike" cap="none" normalizeH="0" baseline="0" dirty="0">
                <a:ln>
                  <a:noFill/>
                </a:ln>
                <a:solidFill>
                  <a:schemeClr val="tx1"/>
                </a:solidFill>
                <a:effectLst/>
              </a:rPr>
              <a:t> for premium voices.</a:t>
            </a:r>
          </a:p>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Offline Mode:</a:t>
            </a:r>
            <a:r>
              <a:rPr kumimoji="0" lang="en-US" altLang="en-US" sz="1700" b="0" i="0" u="none" strike="noStrike" cap="none" normalizeH="0" baseline="0" dirty="0">
                <a:ln>
                  <a:noFill/>
                </a:ln>
                <a:solidFill>
                  <a:schemeClr val="tx1"/>
                </a:solidFill>
                <a:effectLst/>
              </a:rPr>
              <a:t> Bundle offline STT and TTS modules to work without internet.</a:t>
            </a:r>
          </a:p>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Mobile App Integration:</a:t>
            </a:r>
            <a:r>
              <a:rPr kumimoji="0" lang="en-US" altLang="en-US" sz="1700" b="0" i="0" u="none" strike="noStrike" cap="none" normalizeH="0" baseline="0" dirty="0">
                <a:ln>
                  <a:noFill/>
                </a:ln>
                <a:solidFill>
                  <a:schemeClr val="tx1"/>
                </a:solidFill>
                <a:effectLst/>
              </a:rPr>
              <a:t> Convert the project into a mobile or progressive web app for greater accessibility.</a:t>
            </a:r>
          </a:p>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Login and User Sessions:</a:t>
            </a:r>
            <a:r>
              <a:rPr kumimoji="0" lang="en-US" altLang="en-US" sz="1700" b="0" i="0" u="none" strike="noStrike" cap="none" normalizeH="0" baseline="0" dirty="0">
                <a:ln>
                  <a:noFill/>
                </a:ln>
                <a:solidFill>
                  <a:schemeClr val="tx1"/>
                </a:solidFill>
                <a:effectLst/>
              </a:rPr>
              <a:t> Enable saving conversation logs per user for continuity.</a:t>
            </a:r>
          </a:p>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Expanded Language Support:</a:t>
            </a:r>
            <a:r>
              <a:rPr kumimoji="0" lang="en-US" altLang="en-US" sz="1700" b="0" i="0" u="none" strike="noStrike" cap="none" normalizeH="0" baseline="0" dirty="0">
                <a:ln>
                  <a:noFill/>
                </a:ln>
                <a:solidFill>
                  <a:schemeClr val="tx1"/>
                </a:solidFill>
                <a:effectLst/>
              </a:rPr>
              <a:t> Add regional dialects and code-switching capabilities.</a:t>
            </a:r>
          </a:p>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Emotion Detection:</a:t>
            </a:r>
            <a:r>
              <a:rPr kumimoji="0" lang="en-US" altLang="en-US" sz="1700" b="0" i="0" u="none" strike="noStrike" cap="none" normalizeH="0" baseline="0" dirty="0">
                <a:ln>
                  <a:noFill/>
                </a:ln>
                <a:solidFill>
                  <a:schemeClr val="tx1"/>
                </a:solidFill>
                <a:effectLst/>
              </a:rPr>
              <a:t> Use sentiment analysis to generate emotionally aware responses or voice tones.</a:t>
            </a:r>
          </a:p>
          <a:p>
            <a:pPr algn="just" eaLnBrk="0" fontAlgn="base" hangingPunct="0">
              <a:lnSpc>
                <a:spcPct val="100000"/>
              </a:lnSpc>
              <a:spcBef>
                <a:spcPct val="0"/>
              </a:spcBef>
              <a:spcAft>
                <a:spcPct val="0"/>
              </a:spcAft>
            </a:pPr>
            <a:r>
              <a:rPr kumimoji="0" lang="en-US" altLang="en-US" sz="1700" b="1" i="0" u="none" strike="noStrike" cap="none" normalizeH="0" baseline="0" dirty="0">
                <a:ln>
                  <a:noFill/>
                </a:ln>
                <a:solidFill>
                  <a:schemeClr val="tx1"/>
                </a:solidFill>
                <a:effectLst/>
              </a:rPr>
              <a:t>AI Model Expansion:</a:t>
            </a:r>
            <a:r>
              <a:rPr kumimoji="0" lang="en-US" altLang="en-US" sz="1700" b="0" i="0" u="none" strike="noStrike" cap="none" normalizeH="0" baseline="0" dirty="0">
                <a:ln>
                  <a:noFill/>
                </a:ln>
                <a:solidFill>
                  <a:schemeClr val="tx1"/>
                </a:solidFill>
                <a:effectLst/>
              </a:rPr>
              <a:t> Combine Gemini with other models (e.g., Whisper, GPT) for hybrid capabilities.</a:t>
            </a:r>
          </a:p>
        </p:txBody>
      </p:sp>
    </p:spTree>
    <p:extLst>
      <p:ext uri="{BB962C8B-B14F-4D97-AF65-F5344CB8AC3E}">
        <p14:creationId xmlns:p14="http://schemas.microsoft.com/office/powerpoint/2010/main" val="1754590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727FE-053F-1AC4-ED22-6404796D47E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D9C473C-4231-78FA-3424-4ABD8ECC0157}"/>
              </a:ext>
            </a:extLst>
          </p:cNvPr>
          <p:cNvSpPr>
            <a:spLocks noGrp="1"/>
          </p:cNvSpPr>
          <p:nvPr>
            <p:ph type="title"/>
          </p:nvPr>
        </p:nvSpPr>
        <p:spPr>
          <a:xfrm>
            <a:off x="457200" y="620688"/>
            <a:ext cx="8229600" cy="1143000"/>
          </a:xfrm>
        </p:spPr>
        <p:txBody>
          <a:bodyPr/>
          <a:lstStyle/>
          <a:p>
            <a:r>
              <a:rPr lang="en-US" dirty="0"/>
              <a:t>Turnitin Report</a:t>
            </a:r>
            <a:endParaRPr dirty="0"/>
          </a:p>
        </p:txBody>
      </p:sp>
      <p:sp>
        <p:nvSpPr>
          <p:cNvPr id="6" name="AutoShape 2" descr="Lossy vs Lossless Compression: Comprehensive Analysis - ShortPixel Blog">
            <a:extLst>
              <a:ext uri="{FF2B5EF4-FFF2-40B4-BE49-F238E27FC236}">
                <a16:creationId xmlns:a16="http://schemas.microsoft.com/office/drawing/2014/main" id="{6963C059-4649-E37E-D510-B41DB82BB8B0}"/>
              </a:ext>
            </a:extLst>
          </p:cNvPr>
          <p:cNvSpPr>
            <a:spLocks noChangeAspect="1" noChangeArrowheads="1"/>
          </p:cNvSpPr>
          <p:nvPr/>
        </p:nvSpPr>
        <p:spPr bwMode="auto">
          <a:xfrm>
            <a:off x="4419600" y="620688"/>
            <a:ext cx="2960712" cy="2960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C28AFF55-05BF-9FE6-8CD2-E291C6EC3BC7}"/>
              </a:ext>
            </a:extLst>
          </p:cNvPr>
          <p:cNvPicPr>
            <a:picLocks noChangeAspect="1"/>
          </p:cNvPicPr>
          <p:nvPr/>
        </p:nvPicPr>
        <p:blipFill>
          <a:blip r:embed="rId3"/>
          <a:srcRect t="2107" r="986"/>
          <a:stretch/>
        </p:blipFill>
        <p:spPr>
          <a:xfrm rot="5400000">
            <a:off x="1955056" y="1820169"/>
            <a:ext cx="5151500" cy="3826803"/>
          </a:xfrm>
          <a:prstGeom prst="rect">
            <a:avLst/>
          </a:prstGeom>
        </p:spPr>
      </p:pic>
    </p:spTree>
    <p:extLst>
      <p:ext uri="{BB962C8B-B14F-4D97-AF65-F5344CB8AC3E}">
        <p14:creationId xmlns:p14="http://schemas.microsoft.com/office/powerpoint/2010/main" val="107273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0CA73-30E6-1C64-7928-DDD0D1FA74B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EB585B1-A37D-F20E-BA53-5C0CD9D415C7}"/>
              </a:ext>
            </a:extLst>
          </p:cNvPr>
          <p:cNvSpPr>
            <a:spLocks noGrp="1"/>
          </p:cNvSpPr>
          <p:nvPr>
            <p:ph type="title"/>
          </p:nvPr>
        </p:nvSpPr>
        <p:spPr>
          <a:xfrm>
            <a:off x="457200" y="805272"/>
            <a:ext cx="8229600" cy="1143000"/>
          </a:xfrm>
        </p:spPr>
        <p:txBody>
          <a:bodyPr/>
          <a:lstStyle/>
          <a:p>
            <a:r>
              <a:rPr lang="en-US" dirty="0"/>
              <a:t>Conclusion</a:t>
            </a:r>
            <a:endParaRPr dirty="0"/>
          </a:p>
        </p:txBody>
      </p:sp>
      <p:sp>
        <p:nvSpPr>
          <p:cNvPr id="6" name="AutoShape 2" descr="Lossy vs Lossless Compression: Comprehensive Analysis - ShortPixel Blog">
            <a:extLst>
              <a:ext uri="{FF2B5EF4-FFF2-40B4-BE49-F238E27FC236}">
                <a16:creationId xmlns:a16="http://schemas.microsoft.com/office/drawing/2014/main" id="{FD8C1478-F1EF-8624-9F57-C56B7EDB133F}"/>
              </a:ext>
            </a:extLst>
          </p:cNvPr>
          <p:cNvSpPr>
            <a:spLocks noChangeAspect="1" noChangeArrowheads="1"/>
          </p:cNvSpPr>
          <p:nvPr/>
        </p:nvSpPr>
        <p:spPr bwMode="auto">
          <a:xfrm>
            <a:off x="4419600" y="620688"/>
            <a:ext cx="2960712" cy="2960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Content Placeholder 2">
            <a:extLst>
              <a:ext uri="{FF2B5EF4-FFF2-40B4-BE49-F238E27FC236}">
                <a16:creationId xmlns:a16="http://schemas.microsoft.com/office/drawing/2014/main" id="{1D18C3D1-7869-C91A-46FD-AEA069266D86}"/>
              </a:ext>
            </a:extLst>
          </p:cNvPr>
          <p:cNvSpPr>
            <a:spLocks noGrp="1"/>
          </p:cNvSpPr>
          <p:nvPr>
            <p:ph idx="1"/>
          </p:nvPr>
        </p:nvSpPr>
        <p:spPr>
          <a:xfrm>
            <a:off x="755576" y="1948272"/>
            <a:ext cx="7632848" cy="3514725"/>
          </a:xfrm>
        </p:spPr>
        <p:txBody>
          <a:bodyPr anchor="t">
            <a:normAutofit/>
          </a:bodyPr>
          <a:lstStyle/>
          <a:p>
            <a:pPr algn="just" eaLnBrk="0" fontAlgn="base" hangingPunct="0">
              <a:lnSpc>
                <a:spcPct val="100000"/>
              </a:lnSpc>
              <a:spcBef>
                <a:spcPct val="0"/>
              </a:spcBef>
              <a:spcAft>
                <a:spcPct val="0"/>
              </a:spcAft>
            </a:pPr>
            <a:r>
              <a:rPr kumimoji="0" lang="en-US" altLang="en-US" sz="1700" b="0" i="0" u="none" strike="noStrike" cap="none" normalizeH="0" baseline="0" dirty="0">
                <a:ln>
                  <a:noFill/>
                </a:ln>
                <a:solidFill>
                  <a:schemeClr val="tx1"/>
                </a:solidFill>
                <a:effectLst/>
              </a:rPr>
              <a:t>Delivered a real-time, voice-interactive chatbot capable of natural communication.</a:t>
            </a:r>
          </a:p>
          <a:p>
            <a:pPr algn="just" eaLnBrk="0" fontAlgn="base" hangingPunct="0">
              <a:lnSpc>
                <a:spcPct val="100000"/>
              </a:lnSpc>
              <a:spcBef>
                <a:spcPct val="0"/>
              </a:spcBef>
              <a:spcAft>
                <a:spcPct val="0"/>
              </a:spcAft>
            </a:pPr>
            <a:r>
              <a:rPr kumimoji="0" lang="en-US" altLang="en-US" sz="1700" b="0" i="0" u="none" strike="noStrike" cap="none" normalizeH="0" baseline="0" dirty="0">
                <a:ln>
                  <a:noFill/>
                </a:ln>
                <a:solidFill>
                  <a:schemeClr val="tx1"/>
                </a:solidFill>
                <a:effectLst/>
              </a:rPr>
              <a:t>Used Google Gemini for robust AI capabilities and modern NLP interaction.</a:t>
            </a:r>
          </a:p>
          <a:p>
            <a:pPr algn="just" eaLnBrk="0" fontAlgn="base" hangingPunct="0">
              <a:lnSpc>
                <a:spcPct val="100000"/>
              </a:lnSpc>
              <a:spcBef>
                <a:spcPct val="0"/>
              </a:spcBef>
              <a:spcAft>
                <a:spcPct val="0"/>
              </a:spcAft>
            </a:pPr>
            <a:r>
              <a:rPr kumimoji="0" lang="en-US" altLang="en-US" sz="1700" b="0" i="0" u="none" strike="noStrike" cap="none" normalizeH="0" baseline="0" dirty="0">
                <a:ln>
                  <a:noFill/>
                </a:ln>
                <a:solidFill>
                  <a:schemeClr val="tx1"/>
                </a:solidFill>
                <a:effectLst/>
              </a:rPr>
              <a:t>Multilingual support and TTS playback create a highly inclusive user experience.</a:t>
            </a:r>
          </a:p>
          <a:p>
            <a:pPr algn="just" eaLnBrk="0" fontAlgn="base" hangingPunct="0">
              <a:lnSpc>
                <a:spcPct val="100000"/>
              </a:lnSpc>
              <a:spcBef>
                <a:spcPct val="0"/>
              </a:spcBef>
              <a:spcAft>
                <a:spcPct val="0"/>
              </a:spcAft>
            </a:pPr>
            <a:r>
              <a:rPr kumimoji="0" lang="en-US" altLang="en-US" sz="1700" b="0" i="0" u="none" strike="noStrike" cap="none" normalizeH="0" baseline="0" dirty="0">
                <a:ln>
                  <a:noFill/>
                </a:ln>
                <a:solidFill>
                  <a:schemeClr val="tx1"/>
                </a:solidFill>
                <a:effectLst/>
              </a:rPr>
              <a:t>Code is modular, scalable, and well-suited for future extensions.</a:t>
            </a:r>
          </a:p>
          <a:p>
            <a:pPr algn="just" eaLnBrk="0" fontAlgn="base" hangingPunct="0">
              <a:lnSpc>
                <a:spcPct val="100000"/>
              </a:lnSpc>
              <a:spcBef>
                <a:spcPct val="0"/>
              </a:spcBef>
              <a:spcAft>
                <a:spcPct val="0"/>
              </a:spcAft>
            </a:pPr>
            <a:r>
              <a:rPr kumimoji="0" lang="en-US" altLang="en-US" sz="1700" b="0" i="0" u="none" strike="noStrike" cap="none" normalizeH="0" baseline="0" dirty="0">
                <a:ln>
                  <a:noFill/>
                </a:ln>
                <a:solidFill>
                  <a:schemeClr val="tx1"/>
                </a:solidFill>
                <a:effectLst/>
              </a:rPr>
              <a:t>Demonstrated end-to-end integration of AI, voice processing, translation, and web technologies.</a:t>
            </a:r>
          </a:p>
          <a:p>
            <a:pPr algn="just" eaLnBrk="0" fontAlgn="base" hangingPunct="0">
              <a:lnSpc>
                <a:spcPct val="100000"/>
              </a:lnSpc>
              <a:spcBef>
                <a:spcPct val="0"/>
              </a:spcBef>
              <a:spcAft>
                <a:spcPct val="0"/>
              </a:spcAft>
            </a:pPr>
            <a:r>
              <a:rPr kumimoji="0" lang="en-US" altLang="en-US" sz="1700" b="0" i="0" u="none" strike="noStrike" cap="none" normalizeH="0" baseline="0" dirty="0">
                <a:ln>
                  <a:noFill/>
                </a:ln>
                <a:solidFill>
                  <a:schemeClr val="tx1"/>
                </a:solidFill>
                <a:effectLst/>
              </a:rPr>
              <a:t>Opens up possibilities for accessibility-focused applications, educational tools, and AI-powered assistants.</a:t>
            </a:r>
          </a:p>
        </p:txBody>
      </p:sp>
    </p:spTree>
    <p:extLst>
      <p:ext uri="{BB962C8B-B14F-4D97-AF65-F5344CB8AC3E}">
        <p14:creationId xmlns:p14="http://schemas.microsoft.com/office/powerpoint/2010/main" val="1663729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67644" y="2636912"/>
            <a:ext cx="6408711" cy="1323439"/>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8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Tree>
    <p:extLst>
      <p:ext uri="{BB962C8B-B14F-4D97-AF65-F5344CB8AC3E}">
        <p14:creationId xmlns:p14="http://schemas.microsoft.com/office/powerpoint/2010/main" val="1923128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4AD3DCC-8A63-BCED-0B4D-2FA70A20D27F}"/>
              </a:ext>
            </a:extLst>
          </p:cNvPr>
          <p:cNvSpPr>
            <a:spLocks noGrp="1"/>
          </p:cNvSpPr>
          <p:nvPr>
            <p:ph type="title"/>
          </p:nvPr>
        </p:nvSpPr>
        <p:spPr>
          <a:xfrm>
            <a:off x="457200" y="753129"/>
            <a:ext cx="8229600" cy="1143000"/>
          </a:xfrm>
        </p:spPr>
        <p:txBody>
          <a:bodyPr/>
          <a:lstStyle/>
          <a:p>
            <a:r>
              <a:rPr lang="en-US" dirty="0"/>
              <a:t>Problem Definition</a:t>
            </a:r>
          </a:p>
        </p:txBody>
      </p:sp>
      <p:sp>
        <p:nvSpPr>
          <p:cNvPr id="6" name="AutoShape 2" descr="Lossy vs Lossless Compression: Comprehensive Analysis - ShortPixel Blog">
            <a:extLst>
              <a:ext uri="{FF2B5EF4-FFF2-40B4-BE49-F238E27FC236}">
                <a16:creationId xmlns:a16="http://schemas.microsoft.com/office/drawing/2014/main" id="{287F81DF-F68C-D55B-7F71-6582216A0A0C}"/>
              </a:ext>
            </a:extLst>
          </p:cNvPr>
          <p:cNvSpPr>
            <a:spLocks noChangeAspect="1" noChangeArrowheads="1"/>
          </p:cNvSpPr>
          <p:nvPr/>
        </p:nvSpPr>
        <p:spPr bwMode="auto">
          <a:xfrm>
            <a:off x="4419600" y="620688"/>
            <a:ext cx="2960712" cy="296071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latin typeface="Times New Roman" panose="02020603050405020304" pitchFamily="18" charset="0"/>
              <a:cs typeface="Times New Roman" panose="02020603050405020304" pitchFamily="18" charset="0"/>
            </a:endParaRPr>
          </a:p>
        </p:txBody>
      </p:sp>
      <p:sp>
        <p:nvSpPr>
          <p:cNvPr id="9" name="Rectangle 5">
            <a:extLst>
              <a:ext uri="{FF2B5EF4-FFF2-40B4-BE49-F238E27FC236}">
                <a16:creationId xmlns:a16="http://schemas.microsoft.com/office/drawing/2014/main" id="{B91BA01D-4500-3F4A-EAE3-8B104D0208A0}"/>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Content Placeholder 2">
            <a:extLst>
              <a:ext uri="{FF2B5EF4-FFF2-40B4-BE49-F238E27FC236}">
                <a16:creationId xmlns:a16="http://schemas.microsoft.com/office/drawing/2014/main" id="{8998FFBF-D892-82E3-7035-2418180F75E5}"/>
              </a:ext>
            </a:extLst>
          </p:cNvPr>
          <p:cNvSpPr>
            <a:spLocks noGrp="1"/>
          </p:cNvSpPr>
          <p:nvPr>
            <p:ph idx="1"/>
          </p:nvPr>
        </p:nvSpPr>
        <p:spPr>
          <a:xfrm>
            <a:off x="683568" y="1786482"/>
            <a:ext cx="7632848" cy="3514725"/>
          </a:xfrm>
        </p:spPr>
        <p:txBody>
          <a:bodyPr anchor="t">
            <a:normAutofit/>
          </a:bodyPr>
          <a:lstStyle/>
          <a:p>
            <a:pPr marL="0" indent="0" algn="just" eaLnBrk="0" fontAlgn="base" hangingPunct="0">
              <a:buSzPts val="1800"/>
              <a:buNone/>
            </a:pPr>
            <a:r>
              <a:rPr lang="en-US" sz="1800" i="0" kern="1200" baseline="0" dirty="0">
                <a:ln>
                  <a:noFill/>
                </a:ln>
                <a:solidFill>
                  <a:srgbClr val="000000"/>
                </a:solidFill>
                <a:effectLst/>
              </a:rPr>
              <a:t>Traditional chatbots primarily depend on manual text input, which poses considerable challenges for individuals with disabilities or those who are not technologically adept. The absence of natural interaction modes, such as voice communication, significantly reduces user engagement and overall experience. Moreover, most existing solutions lack effective multilingual support, making them less accessible to non-English-speaking users. In today’s increasingly diverse and fast-paced environment, there is a pressing need for AI systems capable of understanding real-time voice input and generating human-like audio responses to foster more natural and intuitive interactions. Such hands-free, conversational interfaces are vital for enhancing productivity, inclusivity, and accessibility in human-AI communication.</a:t>
            </a:r>
            <a:endParaRPr lang="en-IN" dirty="0">
              <a:effectLst/>
            </a:endParaRPr>
          </a:p>
        </p:txBody>
      </p:sp>
    </p:spTree>
    <p:extLst>
      <p:ext uri="{BB962C8B-B14F-4D97-AF65-F5344CB8AC3E}">
        <p14:creationId xmlns:p14="http://schemas.microsoft.com/office/powerpoint/2010/main" val="3131556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B82C6A-214B-4226-09B0-613C81F063ED}"/>
              </a:ext>
            </a:extLst>
          </p:cNvPr>
          <p:cNvSpPr txBox="1">
            <a:spLocks/>
          </p:cNvSpPr>
          <p:nvPr/>
        </p:nvSpPr>
        <p:spPr>
          <a:xfrm>
            <a:off x="1704181" y="764704"/>
            <a:ext cx="5735637" cy="874712"/>
          </a:xfrm>
          <a:prstGeom prst="rect">
            <a:avLst/>
          </a:prstGeom>
        </p:spPr>
        <p:txBody>
          <a:bodyPr/>
          <a:lstStyle>
            <a:lvl1pPr algn="ctr" defTabSz="914400" rtl="0" eaLnBrk="1" latinLnBrk="0" hangingPunct="1">
              <a:lnSpc>
                <a:spcPct val="90000"/>
              </a:lnSpc>
              <a:spcBef>
                <a:spcPct val="0"/>
              </a:spcBef>
              <a:buNone/>
              <a:defRPr sz="3600" kern="1200">
                <a:solidFill>
                  <a:srgbClr val="930B0B"/>
                </a:solidFill>
                <a:latin typeface="Times New Roman" panose="02020603050405020304" pitchFamily="18" charset="0"/>
                <a:ea typeface="+mj-ea"/>
                <a:cs typeface="Times New Roman" panose="02020603050405020304" pitchFamily="18" charset="0"/>
              </a:defRPr>
            </a:lvl1pPr>
          </a:lstStyle>
          <a:p>
            <a:r>
              <a:rPr lang="en-US" dirty="0"/>
              <a:t>Objectives</a:t>
            </a:r>
          </a:p>
        </p:txBody>
      </p:sp>
      <p:sp>
        <p:nvSpPr>
          <p:cNvPr id="4" name="Content Placeholder 2">
            <a:extLst>
              <a:ext uri="{FF2B5EF4-FFF2-40B4-BE49-F238E27FC236}">
                <a16:creationId xmlns:a16="http://schemas.microsoft.com/office/drawing/2014/main" id="{9FA14D07-7921-E61B-F279-776C4FD2A4A2}"/>
              </a:ext>
            </a:extLst>
          </p:cNvPr>
          <p:cNvSpPr txBox="1">
            <a:spLocks/>
          </p:cNvSpPr>
          <p:nvPr/>
        </p:nvSpPr>
        <p:spPr>
          <a:xfrm>
            <a:off x="683568" y="2276872"/>
            <a:ext cx="9001000" cy="3429050"/>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Times New Roman" panose="02020603050405020304" pitchFamily="18" charset="0"/>
                <a:ea typeface="+mn-ea"/>
                <a:cs typeface="Times New Roman" panose="02020603050405020304" pitchFamily="18" charset="0"/>
              </a:defRPr>
            </a:lvl2pPr>
            <a:lvl3pPr marL="1200150" indent="-13716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buNone/>
            </a:pPr>
            <a:endParaRPr lang="en-US" dirty="0"/>
          </a:p>
        </p:txBody>
      </p:sp>
      <p:sp>
        <p:nvSpPr>
          <p:cNvPr id="7" name="Content Placeholder 2">
            <a:extLst>
              <a:ext uri="{FF2B5EF4-FFF2-40B4-BE49-F238E27FC236}">
                <a16:creationId xmlns:a16="http://schemas.microsoft.com/office/drawing/2014/main" id="{843F8D5A-BCF8-EA38-7DCA-AFDCDBBBE2AE}"/>
              </a:ext>
            </a:extLst>
          </p:cNvPr>
          <p:cNvSpPr>
            <a:spLocks noGrp="1"/>
          </p:cNvSpPr>
          <p:nvPr>
            <p:ph idx="1"/>
          </p:nvPr>
        </p:nvSpPr>
        <p:spPr>
          <a:xfrm>
            <a:off x="683568" y="1786482"/>
            <a:ext cx="7632848" cy="3514725"/>
          </a:xfrm>
        </p:spPr>
        <p:txBody>
          <a:bodyPr anchor="t">
            <a:normAutofit/>
          </a:bodyPr>
          <a:lstStyle/>
          <a:p>
            <a:pPr algn="just" eaLnBrk="0" fontAlgn="base" hangingPunct="0">
              <a:buSzPts val="1800"/>
            </a:pPr>
            <a:r>
              <a:rPr lang="en-US" sz="1700" b="0" i="0" kern="1200" baseline="0" dirty="0">
                <a:ln>
                  <a:noFill/>
                </a:ln>
                <a:solidFill>
                  <a:srgbClr val="000000"/>
                </a:solidFill>
                <a:effectLst/>
              </a:rPr>
              <a:t>Develop a fully functional voice-enabled chatbot using </a:t>
            </a:r>
            <a:r>
              <a:rPr lang="en-US" sz="1700" b="1" i="0" kern="1200" baseline="0" dirty="0">
                <a:ln>
                  <a:noFill/>
                </a:ln>
                <a:solidFill>
                  <a:srgbClr val="000000"/>
                </a:solidFill>
                <a:effectLst/>
              </a:rPr>
              <a:t>Google Gemini AI</a:t>
            </a:r>
            <a:r>
              <a:rPr lang="en-US" sz="1700" b="0" i="0" kern="1200" baseline="0" dirty="0">
                <a:ln>
                  <a:noFill/>
                </a:ln>
                <a:solidFill>
                  <a:srgbClr val="000000"/>
                </a:solidFill>
                <a:effectLst/>
              </a:rPr>
              <a:t> as the brain of the assistant.</a:t>
            </a:r>
            <a:endParaRPr lang="en-IN" sz="1700" dirty="0">
              <a:effectLst/>
            </a:endParaRPr>
          </a:p>
          <a:p>
            <a:pPr algn="just" eaLnBrk="0" fontAlgn="base" hangingPunct="0"/>
            <a:r>
              <a:rPr lang="en-US" sz="1700" b="0" i="0" kern="1200" baseline="0" dirty="0">
                <a:ln>
                  <a:noFill/>
                </a:ln>
                <a:solidFill>
                  <a:srgbClr val="000000"/>
                </a:solidFill>
                <a:effectLst/>
              </a:rPr>
              <a:t>Implement real-time </a:t>
            </a:r>
            <a:r>
              <a:rPr lang="en-US" sz="1700" b="1" i="0" kern="1200" baseline="0" dirty="0">
                <a:ln>
                  <a:noFill/>
                </a:ln>
                <a:solidFill>
                  <a:srgbClr val="000000"/>
                </a:solidFill>
                <a:effectLst/>
              </a:rPr>
              <a:t>speech recognition</a:t>
            </a:r>
            <a:r>
              <a:rPr lang="en-US" sz="1700" b="0" i="0" kern="1200" baseline="0" dirty="0">
                <a:ln>
                  <a:noFill/>
                </a:ln>
                <a:solidFill>
                  <a:srgbClr val="000000"/>
                </a:solidFill>
                <a:effectLst/>
              </a:rPr>
              <a:t> to convert spoken queries into textual prompts.</a:t>
            </a:r>
            <a:endParaRPr lang="en-IN" sz="1700" dirty="0">
              <a:effectLst/>
            </a:endParaRPr>
          </a:p>
          <a:p>
            <a:pPr algn="just" eaLnBrk="0" fontAlgn="base" hangingPunct="0"/>
            <a:r>
              <a:rPr lang="en-US" sz="1700" b="0" i="0" kern="1200" baseline="0" dirty="0">
                <a:ln>
                  <a:noFill/>
                </a:ln>
                <a:solidFill>
                  <a:srgbClr val="000000"/>
                </a:solidFill>
                <a:effectLst/>
              </a:rPr>
              <a:t>Integrate </a:t>
            </a:r>
            <a:r>
              <a:rPr lang="en-US" sz="1700" b="1" i="0" kern="1200" baseline="0" dirty="0">
                <a:ln>
                  <a:noFill/>
                </a:ln>
                <a:solidFill>
                  <a:srgbClr val="000000"/>
                </a:solidFill>
                <a:effectLst/>
              </a:rPr>
              <a:t>Text-to-Speech (TTS)</a:t>
            </a:r>
            <a:r>
              <a:rPr lang="en-US" sz="1700" b="0" i="0" kern="1200" baseline="0" dirty="0">
                <a:ln>
                  <a:noFill/>
                </a:ln>
                <a:solidFill>
                  <a:srgbClr val="000000"/>
                </a:solidFill>
                <a:effectLst/>
              </a:rPr>
              <a:t> systems for generating lifelike, natural responses in the user's selected language.</a:t>
            </a:r>
            <a:endParaRPr lang="en-IN" sz="1700" dirty="0">
              <a:effectLst/>
            </a:endParaRPr>
          </a:p>
          <a:p>
            <a:pPr algn="just" eaLnBrk="0" fontAlgn="base" hangingPunct="0"/>
            <a:r>
              <a:rPr lang="en-US" sz="1700" b="0" i="0" kern="1200" baseline="0" dirty="0">
                <a:ln>
                  <a:noFill/>
                </a:ln>
                <a:solidFill>
                  <a:srgbClr val="000000"/>
                </a:solidFill>
                <a:effectLst/>
              </a:rPr>
              <a:t>Allow users to interact via both voice and text input interchangeably.</a:t>
            </a:r>
            <a:endParaRPr lang="en-IN" sz="1700" dirty="0">
              <a:effectLst/>
            </a:endParaRPr>
          </a:p>
          <a:p>
            <a:pPr algn="just" eaLnBrk="0" fontAlgn="base" hangingPunct="0"/>
            <a:r>
              <a:rPr lang="en-US" sz="1700" b="0" i="0" kern="1200" baseline="0" dirty="0">
                <a:ln>
                  <a:noFill/>
                </a:ln>
                <a:solidFill>
                  <a:srgbClr val="000000"/>
                </a:solidFill>
                <a:effectLst/>
              </a:rPr>
              <a:t>Build a dynamic and accessible </a:t>
            </a:r>
            <a:r>
              <a:rPr lang="en-US" sz="1700" b="1" i="0" kern="1200" baseline="0" dirty="0" err="1">
                <a:ln>
                  <a:noFill/>
                </a:ln>
                <a:solidFill>
                  <a:srgbClr val="000000"/>
                </a:solidFill>
                <a:effectLst/>
              </a:rPr>
              <a:t>Streamlit</a:t>
            </a:r>
            <a:r>
              <a:rPr lang="en-US" sz="1700" b="1" i="0" kern="1200" baseline="0" dirty="0">
                <a:ln>
                  <a:noFill/>
                </a:ln>
                <a:solidFill>
                  <a:srgbClr val="000000"/>
                </a:solidFill>
                <a:effectLst/>
              </a:rPr>
              <a:t> web interface</a:t>
            </a:r>
            <a:r>
              <a:rPr lang="en-US" sz="1700" b="0" i="0" kern="1200" baseline="0" dirty="0">
                <a:ln>
                  <a:noFill/>
                </a:ln>
                <a:solidFill>
                  <a:srgbClr val="000000"/>
                </a:solidFill>
                <a:effectLst/>
              </a:rPr>
              <a:t> with dark mode support.</a:t>
            </a:r>
            <a:endParaRPr lang="en-IN" sz="1700" dirty="0">
              <a:effectLst/>
            </a:endParaRPr>
          </a:p>
          <a:p>
            <a:pPr algn="just" eaLnBrk="0" fontAlgn="base" hangingPunct="0"/>
            <a:r>
              <a:rPr lang="en-US" sz="1700" b="0" i="0" kern="1200" baseline="0" dirty="0">
                <a:ln>
                  <a:noFill/>
                </a:ln>
                <a:solidFill>
                  <a:srgbClr val="000000"/>
                </a:solidFill>
                <a:effectLst/>
              </a:rPr>
              <a:t>Enable </a:t>
            </a:r>
            <a:r>
              <a:rPr lang="en-US" sz="1700" b="1" i="0" kern="1200" baseline="0" dirty="0">
                <a:ln>
                  <a:noFill/>
                </a:ln>
                <a:solidFill>
                  <a:srgbClr val="000000"/>
                </a:solidFill>
                <a:effectLst/>
              </a:rPr>
              <a:t>multilingual communication</a:t>
            </a:r>
            <a:r>
              <a:rPr lang="en-US" sz="1700" b="0" i="0" kern="1200" baseline="0" dirty="0">
                <a:ln>
                  <a:noFill/>
                </a:ln>
                <a:solidFill>
                  <a:srgbClr val="000000"/>
                </a:solidFill>
                <a:effectLst/>
              </a:rPr>
              <a:t> using Google Translate for voice input and response translation.</a:t>
            </a:r>
            <a:endParaRPr lang="en-IN" sz="1700" dirty="0">
              <a:effectLst/>
            </a:endParaRPr>
          </a:p>
        </p:txBody>
      </p:sp>
    </p:spTree>
    <p:extLst>
      <p:ext uri="{BB962C8B-B14F-4D97-AF65-F5344CB8AC3E}">
        <p14:creationId xmlns:p14="http://schemas.microsoft.com/office/powerpoint/2010/main" val="298066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9EB51-794F-D331-BEF0-AD54498A0D8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3943FE73-C5F2-46FE-AFC7-A2F03AB229BD}"/>
              </a:ext>
            </a:extLst>
          </p:cNvPr>
          <p:cNvSpPr txBox="1">
            <a:spLocks/>
          </p:cNvSpPr>
          <p:nvPr/>
        </p:nvSpPr>
        <p:spPr>
          <a:xfrm>
            <a:off x="1704181" y="764704"/>
            <a:ext cx="5735637" cy="874712"/>
          </a:xfrm>
          <a:prstGeom prst="rect">
            <a:avLst/>
          </a:prstGeom>
        </p:spPr>
        <p:txBody>
          <a:bodyPr/>
          <a:lstStyle>
            <a:lvl1pPr algn="ctr" defTabSz="914400" rtl="0" eaLnBrk="1" latinLnBrk="0" hangingPunct="1">
              <a:lnSpc>
                <a:spcPct val="90000"/>
              </a:lnSpc>
              <a:spcBef>
                <a:spcPct val="0"/>
              </a:spcBef>
              <a:buNone/>
              <a:defRPr sz="3600" kern="1200">
                <a:solidFill>
                  <a:srgbClr val="930B0B"/>
                </a:solidFill>
                <a:latin typeface="Times New Roman" panose="02020603050405020304" pitchFamily="18" charset="0"/>
                <a:ea typeface="+mj-ea"/>
                <a:cs typeface="Times New Roman" panose="02020603050405020304" pitchFamily="18" charset="0"/>
              </a:defRPr>
            </a:lvl1pPr>
          </a:lstStyle>
          <a:p>
            <a:r>
              <a:rPr lang="en-US" dirty="0"/>
              <a:t>Dataset Used</a:t>
            </a:r>
          </a:p>
        </p:txBody>
      </p:sp>
      <p:sp>
        <p:nvSpPr>
          <p:cNvPr id="4" name="Content Placeholder 2">
            <a:extLst>
              <a:ext uri="{FF2B5EF4-FFF2-40B4-BE49-F238E27FC236}">
                <a16:creationId xmlns:a16="http://schemas.microsoft.com/office/drawing/2014/main" id="{7DCAB05D-BBAD-2B43-5634-B93FBF416BB7}"/>
              </a:ext>
            </a:extLst>
          </p:cNvPr>
          <p:cNvSpPr txBox="1">
            <a:spLocks/>
          </p:cNvSpPr>
          <p:nvPr/>
        </p:nvSpPr>
        <p:spPr>
          <a:xfrm>
            <a:off x="683568" y="2276872"/>
            <a:ext cx="9001000" cy="3429050"/>
          </a:xfrm>
          <a:prstGeom prst="rect">
            <a:avLst/>
          </a:prstGeom>
        </p:spPr>
        <p:txBody>
          <a:bodyPr vert="horz" lIns="91440" tIns="45720" rIns="91440" bIns="45720" rtlCol="0">
            <a:normAutofit/>
          </a:bodyPr>
          <a:lstStyle>
            <a:lvl1pPr marL="285750" indent="-28575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742950" indent="-28575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Times New Roman" panose="02020603050405020304" pitchFamily="18" charset="0"/>
                <a:ea typeface="+mn-ea"/>
                <a:cs typeface="Times New Roman" panose="02020603050405020304" pitchFamily="18" charset="0"/>
              </a:defRPr>
            </a:lvl2pPr>
            <a:lvl3pPr marL="1200150" indent="-13716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buNone/>
            </a:pPr>
            <a:endParaRPr lang="en-US" dirty="0"/>
          </a:p>
        </p:txBody>
      </p:sp>
      <p:sp>
        <p:nvSpPr>
          <p:cNvPr id="7" name="Content Placeholder 2">
            <a:extLst>
              <a:ext uri="{FF2B5EF4-FFF2-40B4-BE49-F238E27FC236}">
                <a16:creationId xmlns:a16="http://schemas.microsoft.com/office/drawing/2014/main" id="{0A0E854A-92CB-E659-E5E1-E82411BF15AA}"/>
              </a:ext>
            </a:extLst>
          </p:cNvPr>
          <p:cNvSpPr>
            <a:spLocks noGrp="1"/>
          </p:cNvSpPr>
          <p:nvPr>
            <p:ph idx="1"/>
          </p:nvPr>
        </p:nvSpPr>
        <p:spPr>
          <a:xfrm>
            <a:off x="683568" y="1786482"/>
            <a:ext cx="7632848" cy="4162798"/>
          </a:xfrm>
        </p:spPr>
        <p:txBody>
          <a:bodyPr anchor="t">
            <a:normAutofit/>
          </a:bodyPr>
          <a:lstStyle/>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Google Gemini AI (gemini-1.5-flash):</a:t>
            </a: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The assistant does not rely on a static dataset. Instead, it uses </a:t>
            </a:r>
            <a:r>
              <a:rPr kumimoji="0" lang="en-US" altLang="en-US" sz="1600" b="1" i="0" u="none" strike="noStrike" cap="none" normalizeH="0" baseline="0" dirty="0">
                <a:ln>
                  <a:noFill/>
                </a:ln>
                <a:solidFill>
                  <a:schemeClr val="tx1"/>
                </a:solidFill>
                <a:effectLst/>
                <a:latin typeface="Arial" panose="020B0604020202020204" pitchFamily="34" charset="0"/>
              </a:rPr>
              <a:t>Google Gemini</a:t>
            </a:r>
            <a:r>
              <a:rPr kumimoji="0" lang="en-US" altLang="en-US" sz="1600" b="0" i="0" u="none" strike="noStrike" cap="none" normalizeH="0" baseline="0" dirty="0">
                <a:ln>
                  <a:noFill/>
                </a:ln>
                <a:solidFill>
                  <a:schemeClr val="tx1"/>
                </a:solidFill>
                <a:effectLst/>
                <a:latin typeface="Arial" panose="020B0604020202020204" pitchFamily="34" charset="0"/>
              </a:rPr>
              <a:t>, a powerful pretrained generative language model, which has been trained on a broad corpus including internet text, code, documents, and conversational data.</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Speech Recognition Input: </a:t>
            </a:r>
            <a:r>
              <a:rPr kumimoji="0" lang="en-US" altLang="en-US" sz="1600" b="0" i="0" u="none" strike="noStrike" cap="none" normalizeH="0" baseline="0" dirty="0">
                <a:ln>
                  <a:noFill/>
                </a:ln>
                <a:solidFill>
                  <a:schemeClr val="tx1"/>
                </a:solidFill>
                <a:effectLst/>
                <a:latin typeface="Arial" panose="020B0604020202020204" pitchFamily="34" charset="0"/>
              </a:rPr>
              <a:t>Real-time voice input from the user's microphone is dynamically transcribed using Google Speech Recognition — no static voice dataset is stored or reused.</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Translation Data:</a:t>
            </a: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Multilingual support is powered by the </a:t>
            </a:r>
            <a:r>
              <a:rPr kumimoji="0" lang="en-US" altLang="en-US" sz="1600" b="1" i="0" u="none" strike="noStrike" cap="none" normalizeH="0" baseline="0" dirty="0">
                <a:ln>
                  <a:noFill/>
                </a:ln>
                <a:solidFill>
                  <a:schemeClr val="tx1"/>
                </a:solidFill>
                <a:effectLst/>
                <a:latin typeface="Arial" panose="020B0604020202020204" pitchFamily="34" charset="0"/>
              </a:rPr>
              <a:t>Google Translate API</a:t>
            </a:r>
            <a:r>
              <a:rPr kumimoji="0" lang="en-US" altLang="en-US" sz="1600" b="0" i="0" u="none" strike="noStrike" cap="none" normalizeH="0" baseline="0" dirty="0">
                <a:ln>
                  <a:noFill/>
                </a:ln>
                <a:solidFill>
                  <a:schemeClr val="tx1"/>
                </a:solidFill>
                <a:effectLst/>
                <a:latin typeface="Arial" panose="020B0604020202020204" pitchFamily="34" charset="0"/>
              </a:rPr>
              <a:t>, which internally uses massive parallel corpora and neural translation models.</a:t>
            </a:r>
          </a:p>
          <a:p>
            <a:pPr algn="just" eaLnBrk="0" fontAlgn="base" hangingPunct="0">
              <a:lnSpc>
                <a:spcPct val="100000"/>
              </a:lnSpc>
              <a:spcBef>
                <a:spcPct val="0"/>
              </a:spcBef>
              <a:spcAft>
                <a:spcPct val="0"/>
              </a:spcAf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algn="just" eaLnBrk="0" fontAlgn="base" hangingPunct="0">
              <a:lnSpc>
                <a:spcPct val="100000"/>
              </a:lnSpc>
              <a:spcBef>
                <a:spcPct val="0"/>
              </a:spcBef>
              <a:spcAft>
                <a:spcPct val="0"/>
              </a:spcAft>
            </a:pPr>
            <a:r>
              <a:rPr kumimoji="0" lang="en-US" altLang="en-US" sz="1600" b="1" i="0" u="none" strike="noStrike" cap="none" normalizeH="0" baseline="0" dirty="0">
                <a:ln>
                  <a:noFill/>
                </a:ln>
                <a:solidFill>
                  <a:schemeClr val="tx1"/>
                </a:solidFill>
                <a:effectLst/>
                <a:latin typeface="Arial" panose="020B0604020202020204" pitchFamily="34" charset="0"/>
              </a:rPr>
              <a:t>Text-to-Speech Synthesis:</a:t>
            </a: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pyttsx3 (offline English voices) and </a:t>
            </a:r>
            <a:r>
              <a:rPr kumimoji="0" lang="en-US" altLang="en-US" sz="1600" b="0" i="0" u="none" strike="noStrike" cap="none" normalizeH="0" baseline="0" dirty="0" err="1">
                <a:ln>
                  <a:noFill/>
                </a:ln>
                <a:solidFill>
                  <a:schemeClr val="tx1"/>
                </a:solidFill>
                <a:effectLst/>
                <a:latin typeface="Arial" panose="020B0604020202020204" pitchFamily="34" charset="0"/>
              </a:rPr>
              <a:t>gTTS</a:t>
            </a:r>
            <a:r>
              <a:rPr kumimoji="0" lang="en-US" altLang="en-US" sz="1600" b="0" i="0" u="none" strike="noStrike" cap="none" normalizeH="0" baseline="0" dirty="0">
                <a:ln>
                  <a:noFill/>
                </a:ln>
                <a:solidFill>
                  <a:schemeClr val="tx1"/>
                </a:solidFill>
                <a:effectLst/>
                <a:latin typeface="Arial" panose="020B0604020202020204" pitchFamily="34" charset="0"/>
              </a:rPr>
              <a:t> (online multilingual voices) generate speech responses without requiring a predefined dataset.</a:t>
            </a:r>
          </a:p>
        </p:txBody>
      </p:sp>
    </p:spTree>
    <p:extLst>
      <p:ext uri="{BB962C8B-B14F-4D97-AF65-F5344CB8AC3E}">
        <p14:creationId xmlns:p14="http://schemas.microsoft.com/office/powerpoint/2010/main" val="2969111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8C57D-13B6-BD7F-BCE0-CFC63D631E1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EB78EF7-B31D-CFA9-6799-1A40BF6FB0C1}"/>
              </a:ext>
            </a:extLst>
          </p:cNvPr>
          <p:cNvSpPr txBox="1">
            <a:spLocks/>
          </p:cNvSpPr>
          <p:nvPr/>
        </p:nvSpPr>
        <p:spPr>
          <a:xfrm>
            <a:off x="683568" y="836712"/>
            <a:ext cx="7776864" cy="874712"/>
          </a:xfrm>
          <a:prstGeom prst="rect">
            <a:avLst/>
          </a:prstGeom>
        </p:spPr>
        <p:txBody>
          <a:bodyPr/>
          <a:lstStyle>
            <a:lvl1pPr algn="ctr" defTabSz="914400" rtl="0" eaLnBrk="1" latinLnBrk="0" hangingPunct="1">
              <a:lnSpc>
                <a:spcPct val="90000"/>
              </a:lnSpc>
              <a:spcBef>
                <a:spcPct val="0"/>
              </a:spcBef>
              <a:buNone/>
              <a:defRPr sz="3600" kern="1200">
                <a:solidFill>
                  <a:srgbClr val="930B0B"/>
                </a:solidFill>
                <a:latin typeface="Times New Roman" panose="02020603050405020304" pitchFamily="18" charset="0"/>
                <a:ea typeface="+mj-ea"/>
                <a:cs typeface="Times New Roman" panose="02020603050405020304" pitchFamily="18" charset="0"/>
              </a:defRPr>
            </a:lvl1pPr>
          </a:lstStyle>
          <a:p>
            <a:r>
              <a:rPr lang="en-US" dirty="0"/>
              <a:t>System Architecture</a:t>
            </a:r>
          </a:p>
        </p:txBody>
      </p:sp>
      <p:sp>
        <p:nvSpPr>
          <p:cNvPr id="11" name="Content Placeholder 2">
            <a:extLst>
              <a:ext uri="{FF2B5EF4-FFF2-40B4-BE49-F238E27FC236}">
                <a16:creationId xmlns:a16="http://schemas.microsoft.com/office/drawing/2014/main" id="{1C3B30CA-445A-6017-0704-396D7F42C4B3}"/>
              </a:ext>
            </a:extLst>
          </p:cNvPr>
          <p:cNvSpPr>
            <a:spLocks noGrp="1"/>
          </p:cNvSpPr>
          <p:nvPr>
            <p:ph idx="1"/>
          </p:nvPr>
        </p:nvSpPr>
        <p:spPr>
          <a:xfrm>
            <a:off x="683568" y="1786482"/>
            <a:ext cx="7632848" cy="3514725"/>
          </a:xfrm>
        </p:spPr>
        <p:txBody>
          <a:bodyPr anchor="t">
            <a:normAutofit fontScale="92500" lnSpcReduction="10000"/>
          </a:bodyPr>
          <a:lstStyle/>
          <a:p>
            <a:pPr algn="just" eaLnBrk="0" fontAlgn="base" hangingPunct="0">
              <a:buSzPts val="1800"/>
            </a:pPr>
            <a:r>
              <a:rPr lang="en-US" sz="1800" b="1" i="0" kern="1200" baseline="0" dirty="0">
                <a:ln>
                  <a:noFill/>
                </a:ln>
                <a:solidFill>
                  <a:srgbClr val="000000"/>
                </a:solidFill>
                <a:effectLst/>
              </a:rPr>
              <a:t>Voice Input Module:</a:t>
            </a:r>
            <a:r>
              <a:rPr lang="en-US" sz="1800" b="0" i="0" kern="1200" baseline="0" dirty="0">
                <a:ln>
                  <a:noFill/>
                </a:ln>
                <a:solidFill>
                  <a:srgbClr val="000000"/>
                </a:solidFill>
                <a:effectLst/>
              </a:rPr>
              <a:t> Captures audio, processes noise reduction, and converts voice to text using </a:t>
            </a:r>
            <a:r>
              <a:rPr lang="en-US" sz="1800" b="0" i="0" kern="1200" baseline="0" dirty="0" err="1">
                <a:ln>
                  <a:noFill/>
                </a:ln>
                <a:solidFill>
                  <a:srgbClr val="000000"/>
                </a:solidFill>
                <a:effectLst/>
              </a:rPr>
              <a:t>speech_recognition</a:t>
            </a:r>
            <a:r>
              <a:rPr lang="en-US" sz="1800" b="0" i="0" kern="1200" baseline="0" dirty="0">
                <a:ln>
                  <a:noFill/>
                </a:ln>
                <a:solidFill>
                  <a:srgbClr val="000000"/>
                </a:solidFill>
                <a:effectLst/>
              </a:rPr>
              <a:t> and Google Speech API.</a:t>
            </a:r>
            <a:endParaRPr lang="en-IN" sz="1800" dirty="0">
              <a:effectLst/>
            </a:endParaRPr>
          </a:p>
          <a:p>
            <a:pPr algn="just" eaLnBrk="0" fontAlgn="base" hangingPunct="0"/>
            <a:r>
              <a:rPr lang="en-US" sz="1800" b="1" i="0" kern="1200" baseline="0" dirty="0">
                <a:ln>
                  <a:noFill/>
                </a:ln>
                <a:solidFill>
                  <a:srgbClr val="000000"/>
                </a:solidFill>
                <a:effectLst/>
              </a:rPr>
              <a:t>Text Processing Module:</a:t>
            </a:r>
            <a:r>
              <a:rPr lang="en-US" sz="1800" b="0" i="0" kern="1200" baseline="0" dirty="0">
                <a:ln>
                  <a:noFill/>
                </a:ln>
                <a:solidFill>
                  <a:srgbClr val="000000"/>
                </a:solidFill>
                <a:effectLst/>
              </a:rPr>
              <a:t> Cleans input and output text for TTS using regex operations to remove Markdown/HTML formatting.</a:t>
            </a:r>
            <a:endParaRPr lang="en-IN" dirty="0">
              <a:effectLst/>
            </a:endParaRPr>
          </a:p>
          <a:p>
            <a:pPr algn="just" eaLnBrk="0" fontAlgn="base" hangingPunct="0"/>
            <a:r>
              <a:rPr lang="en-US" sz="1800" b="1" i="0" kern="1200" baseline="0" dirty="0">
                <a:ln>
                  <a:noFill/>
                </a:ln>
                <a:solidFill>
                  <a:srgbClr val="000000"/>
                </a:solidFill>
                <a:effectLst/>
              </a:rPr>
              <a:t>AI Integration Module:</a:t>
            </a:r>
            <a:r>
              <a:rPr lang="en-US" sz="1800" b="0" i="0" kern="1200" baseline="0" dirty="0">
                <a:ln>
                  <a:noFill/>
                </a:ln>
                <a:solidFill>
                  <a:srgbClr val="000000"/>
                </a:solidFill>
                <a:effectLst/>
              </a:rPr>
              <a:t> Manages Gemini API communication, handles prompt submission, and fetches streamed responses with context preservation.</a:t>
            </a:r>
            <a:endParaRPr lang="en-IN" dirty="0">
              <a:effectLst/>
            </a:endParaRPr>
          </a:p>
          <a:p>
            <a:pPr algn="just" eaLnBrk="0" fontAlgn="base" hangingPunct="0"/>
            <a:r>
              <a:rPr lang="en-US" sz="1800" b="1" i="0" kern="1200" baseline="0" dirty="0">
                <a:ln>
                  <a:noFill/>
                </a:ln>
                <a:solidFill>
                  <a:srgbClr val="000000"/>
                </a:solidFill>
                <a:effectLst/>
              </a:rPr>
              <a:t>Text-to-Speech Module:</a:t>
            </a:r>
            <a:r>
              <a:rPr lang="en-US" sz="1800" b="0" i="0" kern="1200" baseline="0" dirty="0">
                <a:ln>
                  <a:noFill/>
                </a:ln>
                <a:solidFill>
                  <a:srgbClr val="000000"/>
                </a:solidFill>
                <a:effectLst/>
              </a:rPr>
              <a:t> Converts responses to MP3 audio using pyttsx3 for English and </a:t>
            </a:r>
            <a:r>
              <a:rPr lang="en-US" sz="1800" b="0" i="0" kern="1200" baseline="0" dirty="0" err="1">
                <a:ln>
                  <a:noFill/>
                </a:ln>
                <a:solidFill>
                  <a:srgbClr val="000000"/>
                </a:solidFill>
                <a:effectLst/>
              </a:rPr>
              <a:t>gTTS</a:t>
            </a:r>
            <a:r>
              <a:rPr lang="en-US" sz="1800" b="0" i="0" kern="1200" baseline="0" dirty="0">
                <a:ln>
                  <a:noFill/>
                </a:ln>
                <a:solidFill>
                  <a:srgbClr val="000000"/>
                </a:solidFill>
                <a:effectLst/>
              </a:rPr>
              <a:t> for other languages.</a:t>
            </a:r>
            <a:endParaRPr lang="en-IN" dirty="0">
              <a:effectLst/>
            </a:endParaRPr>
          </a:p>
          <a:p>
            <a:pPr algn="just" eaLnBrk="0" fontAlgn="base" hangingPunct="0"/>
            <a:r>
              <a:rPr lang="en-US" sz="1800" b="1" i="0" kern="1200" baseline="0" dirty="0">
                <a:ln>
                  <a:noFill/>
                </a:ln>
                <a:solidFill>
                  <a:srgbClr val="000000"/>
                </a:solidFill>
                <a:effectLst/>
              </a:rPr>
              <a:t>User Interface Module:</a:t>
            </a:r>
            <a:r>
              <a:rPr lang="en-US" sz="1800" b="0" i="0" kern="1200" baseline="0" dirty="0">
                <a:ln>
                  <a:noFill/>
                </a:ln>
                <a:solidFill>
                  <a:srgbClr val="000000"/>
                </a:solidFill>
                <a:effectLst/>
              </a:rPr>
              <a:t> Manages chat interactions, displays messages, renders buttons, and supports audio playback and language selection.</a:t>
            </a:r>
            <a:endParaRPr lang="en-IN" dirty="0">
              <a:effectLst/>
            </a:endParaRPr>
          </a:p>
          <a:p>
            <a:pPr algn="just" eaLnBrk="0" fontAlgn="base" hangingPunct="0"/>
            <a:r>
              <a:rPr lang="en-US" sz="1800" b="1" i="0" kern="1200" baseline="0" dirty="0">
                <a:ln>
                  <a:noFill/>
                </a:ln>
                <a:solidFill>
                  <a:srgbClr val="000000"/>
                </a:solidFill>
                <a:effectLst/>
              </a:rPr>
              <a:t>Data Storage Module (Session State):</a:t>
            </a:r>
            <a:r>
              <a:rPr lang="en-US" sz="1800" b="0" i="0" kern="1200" baseline="0" dirty="0">
                <a:ln>
                  <a:noFill/>
                </a:ln>
                <a:solidFill>
                  <a:srgbClr val="000000"/>
                </a:solidFill>
                <a:effectLst/>
              </a:rPr>
              <a:t> Preserves chat history during interaction to enable context-aware conversations.</a:t>
            </a:r>
            <a:endParaRPr lang="en-IN" dirty="0">
              <a:effectLst/>
            </a:endParaRPr>
          </a:p>
        </p:txBody>
      </p:sp>
    </p:spTree>
    <p:extLst>
      <p:ext uri="{BB962C8B-B14F-4D97-AF65-F5344CB8AC3E}">
        <p14:creationId xmlns:p14="http://schemas.microsoft.com/office/powerpoint/2010/main" val="2633244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DA8E-2300-E29F-7F2C-4EB0E464013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BDBC3F3-C37B-05AF-5760-5FCD5E2A9672}"/>
              </a:ext>
            </a:extLst>
          </p:cNvPr>
          <p:cNvSpPr>
            <a:spLocks noGrp="1"/>
          </p:cNvSpPr>
          <p:nvPr>
            <p:ph type="title"/>
          </p:nvPr>
        </p:nvSpPr>
        <p:spPr>
          <a:xfrm>
            <a:off x="457200" y="805272"/>
            <a:ext cx="8229600" cy="1143000"/>
          </a:xfrm>
        </p:spPr>
        <p:txBody>
          <a:bodyPr/>
          <a:lstStyle/>
          <a:p>
            <a:r>
              <a:rPr lang="en-US" dirty="0"/>
              <a:t>Tools and Technologies</a:t>
            </a:r>
            <a:endParaRPr dirty="0"/>
          </a:p>
        </p:txBody>
      </p:sp>
      <p:grpSp>
        <p:nvGrpSpPr>
          <p:cNvPr id="5" name="Group 4">
            <a:extLst>
              <a:ext uri="{FF2B5EF4-FFF2-40B4-BE49-F238E27FC236}">
                <a16:creationId xmlns:a16="http://schemas.microsoft.com/office/drawing/2014/main" id="{EDF94DCE-A308-E703-931A-F69C5458C68F}"/>
              </a:ext>
            </a:extLst>
          </p:cNvPr>
          <p:cNvGrpSpPr/>
          <p:nvPr/>
        </p:nvGrpSpPr>
        <p:grpSpPr>
          <a:xfrm>
            <a:off x="5449342" y="1546657"/>
            <a:ext cx="3011090" cy="3405742"/>
            <a:chOff x="6084271" y="1543253"/>
            <a:chExt cx="3011090" cy="3405742"/>
          </a:xfrm>
        </p:grpSpPr>
        <p:pic>
          <p:nvPicPr>
            <p:cNvPr id="1028" name="Picture 4" descr="Gemini (language model) - Wikipedia">
              <a:extLst>
                <a:ext uri="{FF2B5EF4-FFF2-40B4-BE49-F238E27FC236}">
                  <a16:creationId xmlns:a16="http://schemas.microsoft.com/office/drawing/2014/main" id="{4023C0AD-ED5A-CEF6-9E8C-D00BA734E12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30690" y="3006458"/>
              <a:ext cx="1455704" cy="53856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Open source ML framework Streamlit raises $21m, launches sharing platform |  AI Business">
              <a:extLst>
                <a:ext uri="{FF2B5EF4-FFF2-40B4-BE49-F238E27FC236}">
                  <a16:creationId xmlns:a16="http://schemas.microsoft.com/office/drawing/2014/main" id="{4E0C03D5-2C08-A842-74A4-62070000461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04928" y="1543253"/>
              <a:ext cx="1996733" cy="132982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BB0FC066-8859-A8D7-87B6-002C3036A8E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84271" y="2690299"/>
              <a:ext cx="1346419" cy="14774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28CE7AF4-89B5-AE71-88AD-BFE9BE08AFA3}"/>
                </a:ext>
              </a:extLst>
            </p:cNvPr>
            <p:cNvPicPr>
              <a:picLocks noChangeAspect="1"/>
            </p:cNvPicPr>
            <p:nvPr/>
          </p:nvPicPr>
          <p:blipFill>
            <a:blip r:embed="rId6"/>
            <a:stretch>
              <a:fillRect/>
            </a:stretch>
          </p:blipFill>
          <p:spPr>
            <a:xfrm>
              <a:off x="6941571" y="4014914"/>
              <a:ext cx="2153790" cy="934081"/>
            </a:xfrm>
            <a:prstGeom prst="rect">
              <a:avLst/>
            </a:prstGeom>
          </p:spPr>
        </p:pic>
      </p:grpSp>
      <p:sp>
        <p:nvSpPr>
          <p:cNvPr id="2" name="Content Placeholder 2">
            <a:extLst>
              <a:ext uri="{FF2B5EF4-FFF2-40B4-BE49-F238E27FC236}">
                <a16:creationId xmlns:a16="http://schemas.microsoft.com/office/drawing/2014/main" id="{C51CA277-55C7-3D2F-4790-F418B159D53F}"/>
              </a:ext>
            </a:extLst>
          </p:cNvPr>
          <p:cNvSpPr>
            <a:spLocks noGrp="1"/>
          </p:cNvSpPr>
          <p:nvPr>
            <p:ph idx="1"/>
          </p:nvPr>
        </p:nvSpPr>
        <p:spPr>
          <a:xfrm>
            <a:off x="683568" y="1786482"/>
            <a:ext cx="5184576" cy="3514725"/>
          </a:xfrm>
        </p:spPr>
        <p:txBody>
          <a:bodyPr anchor="t">
            <a:normAutofit/>
          </a:bodyPr>
          <a:lstStyle/>
          <a:p>
            <a:r>
              <a:rPr lang="en-US" sz="1700" b="0" i="0" kern="1200" dirty="0">
                <a:solidFill>
                  <a:srgbClr val="000000"/>
                </a:solidFill>
                <a:effectLst/>
                <a:latin typeface="Times New Roman" panose="02020603050405020304" pitchFamily="18" charset="0"/>
                <a:ea typeface="+mn-ea"/>
                <a:cs typeface="Times New Roman" panose="02020603050405020304" pitchFamily="18" charset="0"/>
              </a:rPr>
              <a:t>Python 3.8+</a:t>
            </a:r>
            <a:endParaRPr lang="en-IN" sz="1700" dirty="0">
              <a:effectLst/>
            </a:endParaRPr>
          </a:p>
          <a:p>
            <a:r>
              <a:rPr lang="en-US" sz="1700" b="0" i="0" kern="1200" dirty="0" err="1">
                <a:solidFill>
                  <a:srgbClr val="000000"/>
                </a:solidFill>
                <a:effectLst/>
                <a:latin typeface="Times New Roman" panose="02020603050405020304" pitchFamily="18" charset="0"/>
                <a:ea typeface="+mn-ea"/>
                <a:cs typeface="Times New Roman" panose="02020603050405020304" pitchFamily="18" charset="0"/>
              </a:rPr>
              <a:t>Streamlit</a:t>
            </a:r>
            <a:r>
              <a:rPr lang="en-US" sz="1700" b="0" i="0" kern="1200" dirty="0">
                <a:solidFill>
                  <a:srgbClr val="000000"/>
                </a:solidFill>
                <a:effectLst/>
                <a:latin typeface="Times New Roman" panose="02020603050405020304" pitchFamily="18" charset="0"/>
                <a:ea typeface="+mn-ea"/>
                <a:cs typeface="Times New Roman" panose="02020603050405020304" pitchFamily="18" charset="0"/>
              </a:rPr>
              <a:t> (Web Interface)</a:t>
            </a:r>
            <a:endParaRPr lang="en-IN" sz="1700" dirty="0">
              <a:effectLst/>
            </a:endParaRPr>
          </a:p>
          <a:p>
            <a:r>
              <a:rPr lang="en-US" sz="1700" b="0" i="0" kern="1200" dirty="0">
                <a:solidFill>
                  <a:srgbClr val="000000"/>
                </a:solidFill>
                <a:effectLst/>
                <a:latin typeface="Times New Roman" panose="02020603050405020304" pitchFamily="18" charset="0"/>
                <a:ea typeface="+mn-ea"/>
                <a:cs typeface="Times New Roman" panose="02020603050405020304" pitchFamily="18" charset="0"/>
              </a:rPr>
              <a:t>Google Gemini AI (Language Model)</a:t>
            </a:r>
            <a:endParaRPr lang="en-IN" sz="1700" dirty="0">
              <a:effectLst/>
            </a:endParaRPr>
          </a:p>
          <a:p>
            <a:r>
              <a:rPr lang="en-US" sz="1700" b="0" i="0" kern="1200" dirty="0" err="1">
                <a:solidFill>
                  <a:srgbClr val="000000"/>
                </a:solidFill>
                <a:effectLst/>
                <a:latin typeface="Times New Roman" panose="02020603050405020304" pitchFamily="18" charset="0"/>
                <a:ea typeface="+mn-ea"/>
                <a:cs typeface="Times New Roman" panose="02020603050405020304" pitchFamily="18" charset="0"/>
              </a:rPr>
              <a:t>SpeechRecognition</a:t>
            </a:r>
            <a:r>
              <a:rPr lang="en-US" sz="1700" b="0" i="0" kern="1200" dirty="0">
                <a:solidFill>
                  <a:srgbClr val="000000"/>
                </a:solidFill>
                <a:effectLst/>
                <a:latin typeface="Times New Roman" panose="02020603050405020304" pitchFamily="18" charset="0"/>
                <a:ea typeface="+mn-ea"/>
                <a:cs typeface="Times New Roman" panose="02020603050405020304" pitchFamily="18" charset="0"/>
              </a:rPr>
              <a:t> (Voice Input)</a:t>
            </a:r>
            <a:endParaRPr lang="en-IN" sz="1700" dirty="0">
              <a:effectLst/>
            </a:endParaRPr>
          </a:p>
          <a:p>
            <a:r>
              <a:rPr lang="en-US" sz="1700" b="0" i="0" kern="1200" dirty="0">
                <a:solidFill>
                  <a:srgbClr val="000000"/>
                </a:solidFill>
                <a:effectLst/>
                <a:latin typeface="Times New Roman" panose="02020603050405020304" pitchFamily="18" charset="0"/>
                <a:ea typeface="+mn-ea"/>
                <a:cs typeface="Times New Roman" panose="02020603050405020304" pitchFamily="18" charset="0"/>
              </a:rPr>
              <a:t>pyttsx3 (Text-to-Speech)</a:t>
            </a:r>
            <a:endParaRPr lang="en-IN" sz="1700" dirty="0">
              <a:effectLst/>
            </a:endParaRPr>
          </a:p>
          <a:p>
            <a:r>
              <a:rPr lang="en-IN" sz="1700" kern="1200" dirty="0" err="1">
                <a:solidFill>
                  <a:srgbClr val="000000"/>
                </a:solidFill>
                <a:effectLst/>
                <a:latin typeface="Times New Roman" panose="02020603050405020304" pitchFamily="18" charset="0"/>
                <a:ea typeface="+mn-ea"/>
                <a:cs typeface="Times New Roman" panose="02020603050405020304" pitchFamily="18" charset="0"/>
              </a:rPr>
              <a:t>gTTS</a:t>
            </a:r>
            <a:r>
              <a:rPr lang="en-IN" sz="1700" kern="1200" dirty="0">
                <a:solidFill>
                  <a:srgbClr val="000000"/>
                </a:solidFill>
                <a:effectLst/>
                <a:latin typeface="Times New Roman" panose="02020603050405020304" pitchFamily="18" charset="0"/>
                <a:ea typeface="+mn-ea"/>
                <a:cs typeface="Times New Roman" panose="02020603050405020304" pitchFamily="18" charset="0"/>
              </a:rPr>
              <a:t> (Google </a:t>
            </a:r>
            <a:r>
              <a:rPr lang="en-IN" sz="1700" kern="1200">
                <a:solidFill>
                  <a:srgbClr val="000000"/>
                </a:solidFill>
                <a:effectLst/>
                <a:latin typeface="Times New Roman" panose="02020603050405020304" pitchFamily="18" charset="0"/>
                <a:ea typeface="+mn-ea"/>
                <a:cs typeface="Times New Roman" panose="02020603050405020304" pitchFamily="18" charset="0"/>
              </a:rPr>
              <a:t>Text-to-Speech)</a:t>
            </a:r>
            <a:endParaRPr lang="en-IN" sz="1700" dirty="0">
              <a:effectLst/>
            </a:endParaRPr>
          </a:p>
          <a:p>
            <a:r>
              <a:rPr lang="en-US" sz="1700" b="0" i="0" kern="1200" dirty="0">
                <a:solidFill>
                  <a:srgbClr val="000000"/>
                </a:solidFill>
                <a:effectLst/>
                <a:latin typeface="Times New Roman" panose="02020603050405020304" pitchFamily="18" charset="0"/>
                <a:ea typeface="+mn-ea"/>
                <a:cs typeface="Times New Roman" panose="02020603050405020304" pitchFamily="18" charset="0"/>
              </a:rPr>
              <a:t>Google Translate API (Multilingual Support)</a:t>
            </a:r>
            <a:endParaRPr lang="en-IN" sz="1700" dirty="0">
              <a:effectLst/>
            </a:endParaRPr>
          </a:p>
        </p:txBody>
      </p:sp>
    </p:spTree>
    <p:extLst>
      <p:ext uri="{BB962C8B-B14F-4D97-AF65-F5344CB8AC3E}">
        <p14:creationId xmlns:p14="http://schemas.microsoft.com/office/powerpoint/2010/main" val="98469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1A721-C9B4-BDE2-68BA-04FBB6D83C7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1330CE4-51D0-BF9D-0112-D17627BE1C3D}"/>
              </a:ext>
            </a:extLst>
          </p:cNvPr>
          <p:cNvSpPr>
            <a:spLocks noGrp="1"/>
          </p:cNvSpPr>
          <p:nvPr>
            <p:ph type="title"/>
          </p:nvPr>
        </p:nvSpPr>
        <p:spPr>
          <a:xfrm>
            <a:off x="457200" y="805272"/>
            <a:ext cx="8229600" cy="1143000"/>
          </a:xfrm>
        </p:spPr>
        <p:txBody>
          <a:bodyPr/>
          <a:lstStyle/>
          <a:p>
            <a:r>
              <a:rPr lang="en-US" dirty="0"/>
              <a:t>User Interface</a:t>
            </a:r>
            <a:endParaRPr dirty="0"/>
          </a:p>
        </p:txBody>
      </p:sp>
      <p:sp>
        <p:nvSpPr>
          <p:cNvPr id="3" name="Rectangle 3">
            <a:extLst>
              <a:ext uri="{FF2B5EF4-FFF2-40B4-BE49-F238E27FC236}">
                <a16:creationId xmlns:a16="http://schemas.microsoft.com/office/drawing/2014/main" id="{C2D2D687-9D08-6A1A-B28C-019A8A388D78}"/>
              </a:ext>
            </a:extLst>
          </p:cNvPr>
          <p:cNvSpPr>
            <a:spLocks noChangeArrowheads="1"/>
          </p:cNvSpPr>
          <p:nvPr/>
        </p:nvSpPr>
        <p:spPr bwMode="auto">
          <a:xfrm>
            <a:off x="453693" y="2304305"/>
            <a:ext cx="4464496" cy="176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a:buNone/>
            </a:pPr>
            <a:r>
              <a:rPr lang="en-US" sz="2400" b="1" i="0" u="none" strike="noStrike" dirty="0" err="1">
                <a:solidFill>
                  <a:srgbClr val="000000"/>
                </a:solidFill>
                <a:effectLst/>
                <a:latin typeface="Times New Roman" panose="02020603050405020304" pitchFamily="18" charset="0"/>
                <a:cs typeface="Times New Roman" panose="02020603050405020304" pitchFamily="18" charset="0"/>
              </a:rPr>
              <a:t>Streamlit</a:t>
            </a:r>
            <a:r>
              <a:rPr lang="en-US" sz="2400" b="1" i="0" u="none" strike="noStrike" dirty="0">
                <a:solidFill>
                  <a:srgbClr val="000000"/>
                </a:solidFill>
                <a:effectLst/>
                <a:latin typeface="Times New Roman" panose="02020603050405020304" pitchFamily="18" charset="0"/>
                <a:cs typeface="Times New Roman" panose="02020603050405020304" pitchFamily="18" charset="0"/>
              </a:rPr>
              <a:t> Web Interface</a:t>
            </a:r>
            <a:endParaRPr lang="en-US" sz="2400" b="1"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Chat history display</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Input methods (voice/text)</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Response playback controls</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Settings and preferences</a:t>
            </a:r>
            <a:endParaRPr lang="en-US" sz="1700" b="0" dirty="0">
              <a:effectLst/>
              <a:latin typeface="Times New Roman" panose="02020603050405020304" pitchFamily="18" charset="0"/>
              <a:cs typeface="Times New Roman" panose="02020603050405020304" pitchFamily="18" charset="0"/>
            </a:endParaRPr>
          </a:p>
          <a:p>
            <a:pPr marL="285750" indent="-285750"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Error messages and notifications</a:t>
            </a:r>
            <a:endParaRPr lang="en-US" sz="1700" b="0" dirty="0">
              <a:effectLst/>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2DED4A8-CDD7-4B45-1B8F-1A4590C53AFD}"/>
              </a:ext>
            </a:extLst>
          </p:cNvPr>
          <p:cNvPicPr>
            <a:picLocks noChangeAspect="1"/>
          </p:cNvPicPr>
          <p:nvPr/>
        </p:nvPicPr>
        <p:blipFill>
          <a:blip r:embed="rId3"/>
          <a:stretch>
            <a:fillRect/>
          </a:stretch>
        </p:blipFill>
        <p:spPr>
          <a:xfrm>
            <a:off x="4914682" y="3440296"/>
            <a:ext cx="2794578" cy="2557941"/>
          </a:xfrm>
          <a:prstGeom prst="rect">
            <a:avLst/>
          </a:prstGeom>
        </p:spPr>
      </p:pic>
      <p:pic>
        <p:nvPicPr>
          <p:cNvPr id="9" name="Picture 8">
            <a:extLst>
              <a:ext uri="{FF2B5EF4-FFF2-40B4-BE49-F238E27FC236}">
                <a16:creationId xmlns:a16="http://schemas.microsoft.com/office/drawing/2014/main" id="{C42003A5-FF04-C6B0-7008-78DD889E9AA6}"/>
              </a:ext>
            </a:extLst>
          </p:cNvPr>
          <p:cNvPicPr>
            <a:picLocks noChangeAspect="1"/>
          </p:cNvPicPr>
          <p:nvPr/>
        </p:nvPicPr>
        <p:blipFill>
          <a:blip r:embed="rId4"/>
          <a:stretch>
            <a:fillRect/>
          </a:stretch>
        </p:blipFill>
        <p:spPr>
          <a:xfrm>
            <a:off x="4914682" y="1414732"/>
            <a:ext cx="3763848" cy="2049828"/>
          </a:xfrm>
          <a:prstGeom prst="rect">
            <a:avLst/>
          </a:prstGeom>
        </p:spPr>
      </p:pic>
      <p:pic>
        <p:nvPicPr>
          <p:cNvPr id="11" name="Picture 10">
            <a:extLst>
              <a:ext uri="{FF2B5EF4-FFF2-40B4-BE49-F238E27FC236}">
                <a16:creationId xmlns:a16="http://schemas.microsoft.com/office/drawing/2014/main" id="{DBA30C74-D225-DE22-9C74-6FDAD55304D0}"/>
              </a:ext>
            </a:extLst>
          </p:cNvPr>
          <p:cNvPicPr>
            <a:picLocks noChangeAspect="1"/>
          </p:cNvPicPr>
          <p:nvPr/>
        </p:nvPicPr>
        <p:blipFill>
          <a:blip r:embed="rId5"/>
          <a:stretch>
            <a:fillRect/>
          </a:stretch>
        </p:blipFill>
        <p:spPr>
          <a:xfrm>
            <a:off x="7081120" y="3037524"/>
            <a:ext cx="1595336" cy="2960713"/>
          </a:xfrm>
          <a:prstGeom prst="rect">
            <a:avLst/>
          </a:prstGeom>
        </p:spPr>
      </p:pic>
    </p:spTree>
    <p:extLst>
      <p:ext uri="{BB962C8B-B14F-4D97-AF65-F5344CB8AC3E}">
        <p14:creationId xmlns:p14="http://schemas.microsoft.com/office/powerpoint/2010/main" val="3863199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4F6429-4512-DFC0-549C-DFD3D88C68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E15638-90FB-ED05-F867-F7A597613276}"/>
              </a:ext>
            </a:extLst>
          </p:cNvPr>
          <p:cNvSpPr>
            <a:spLocks noGrp="1"/>
          </p:cNvSpPr>
          <p:nvPr>
            <p:ph type="title"/>
          </p:nvPr>
        </p:nvSpPr>
        <p:spPr>
          <a:xfrm>
            <a:off x="457200" y="805272"/>
            <a:ext cx="8229600" cy="1143000"/>
          </a:xfrm>
        </p:spPr>
        <p:txBody>
          <a:bodyPr/>
          <a:lstStyle/>
          <a:p>
            <a:r>
              <a:rPr lang="en-US" dirty="0"/>
              <a:t>Implementation – AI Integration</a:t>
            </a:r>
            <a:endParaRPr dirty="0"/>
          </a:p>
        </p:txBody>
      </p:sp>
      <p:sp>
        <p:nvSpPr>
          <p:cNvPr id="7" name="Rectangle 3">
            <a:extLst>
              <a:ext uri="{FF2B5EF4-FFF2-40B4-BE49-F238E27FC236}">
                <a16:creationId xmlns:a16="http://schemas.microsoft.com/office/drawing/2014/main" id="{96EDEC66-13C5-FEF3-EE8B-C4DFA94C86D6}"/>
              </a:ext>
            </a:extLst>
          </p:cNvPr>
          <p:cNvSpPr>
            <a:spLocks noChangeArrowheads="1"/>
          </p:cNvSpPr>
          <p:nvPr/>
        </p:nvSpPr>
        <p:spPr bwMode="auto">
          <a:xfrm>
            <a:off x="341862" y="2564904"/>
            <a:ext cx="446449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a:buNone/>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Gemini AI Integration</a:t>
            </a:r>
            <a:endParaRPr lang="en-US" sz="2400" b="1"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API key management</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Request handling</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Response processing</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Context management</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Error handling</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Rate limiting</a:t>
            </a:r>
            <a:endParaRPr lang="en-US" sz="1700" b="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8ED1F6F-F7EC-DC0E-076F-3889AE512EC3}"/>
              </a:ext>
            </a:extLst>
          </p:cNvPr>
          <p:cNvPicPr>
            <a:picLocks noChangeAspect="1"/>
          </p:cNvPicPr>
          <p:nvPr/>
        </p:nvPicPr>
        <p:blipFill>
          <a:blip r:embed="rId3"/>
          <a:stretch>
            <a:fillRect/>
          </a:stretch>
        </p:blipFill>
        <p:spPr>
          <a:xfrm>
            <a:off x="4222303" y="2268534"/>
            <a:ext cx="4464497" cy="1231325"/>
          </a:xfrm>
          <a:prstGeom prst="rect">
            <a:avLst/>
          </a:prstGeom>
        </p:spPr>
      </p:pic>
      <p:pic>
        <p:nvPicPr>
          <p:cNvPr id="11" name="Picture 10">
            <a:extLst>
              <a:ext uri="{FF2B5EF4-FFF2-40B4-BE49-F238E27FC236}">
                <a16:creationId xmlns:a16="http://schemas.microsoft.com/office/drawing/2014/main" id="{F879390D-5F95-3258-407E-573B8A29579D}"/>
              </a:ext>
            </a:extLst>
          </p:cNvPr>
          <p:cNvPicPr>
            <a:picLocks noChangeAspect="1"/>
          </p:cNvPicPr>
          <p:nvPr/>
        </p:nvPicPr>
        <p:blipFill>
          <a:blip r:embed="rId4"/>
          <a:stretch>
            <a:fillRect/>
          </a:stretch>
        </p:blipFill>
        <p:spPr>
          <a:xfrm>
            <a:off x="4225940" y="3820121"/>
            <a:ext cx="4464496" cy="1712032"/>
          </a:xfrm>
          <a:prstGeom prst="rect">
            <a:avLst/>
          </a:prstGeom>
        </p:spPr>
      </p:pic>
    </p:spTree>
    <p:extLst>
      <p:ext uri="{BB962C8B-B14F-4D97-AF65-F5344CB8AC3E}">
        <p14:creationId xmlns:p14="http://schemas.microsoft.com/office/powerpoint/2010/main" val="163466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59F63-FD35-E847-4426-25E6EE789F4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E545EAB-66A6-860D-0052-0FB3555E832A}"/>
              </a:ext>
            </a:extLst>
          </p:cNvPr>
          <p:cNvSpPr>
            <a:spLocks noGrp="1"/>
          </p:cNvSpPr>
          <p:nvPr>
            <p:ph type="title"/>
          </p:nvPr>
        </p:nvSpPr>
        <p:spPr>
          <a:xfrm>
            <a:off x="457200" y="805272"/>
            <a:ext cx="8229600" cy="1143000"/>
          </a:xfrm>
        </p:spPr>
        <p:txBody>
          <a:bodyPr/>
          <a:lstStyle/>
          <a:p>
            <a:r>
              <a:rPr lang="en-US" dirty="0"/>
              <a:t>Implementation – Voice Input</a:t>
            </a:r>
            <a:endParaRPr dirty="0"/>
          </a:p>
        </p:txBody>
      </p:sp>
      <p:sp>
        <p:nvSpPr>
          <p:cNvPr id="2" name="Rectangle 1">
            <a:extLst>
              <a:ext uri="{FF2B5EF4-FFF2-40B4-BE49-F238E27FC236}">
                <a16:creationId xmlns:a16="http://schemas.microsoft.com/office/drawing/2014/main" id="{4F5629EF-415F-CDEE-C271-7842B6D62DFE}"/>
              </a:ext>
            </a:extLst>
          </p:cNvPr>
          <p:cNvSpPr>
            <a:spLocks noChangeArrowheads="1"/>
          </p:cNvSpPr>
          <p:nvPr/>
        </p:nvSpPr>
        <p:spPr bwMode="auto">
          <a:xfrm>
            <a:off x="457200" y="1878503"/>
            <a:ext cx="4818032"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a:buNone/>
            </a:pPr>
            <a:r>
              <a:rPr lang="en-US" sz="2400" b="1" i="0" u="none" strike="noStrike" dirty="0">
                <a:solidFill>
                  <a:srgbClr val="000000"/>
                </a:solidFill>
                <a:effectLst/>
                <a:latin typeface="Times New Roman" panose="02020603050405020304" pitchFamily="18" charset="0"/>
                <a:cs typeface="Times New Roman" panose="02020603050405020304" pitchFamily="18" charset="0"/>
              </a:rPr>
              <a:t>Voice Recognition System</a:t>
            </a:r>
            <a:endParaRPr lang="en-US" sz="2400" b="1" dirty="0">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Microphone input processing</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Speech-to-text conversion</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Noise reduction</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Real-time voice recognition</a:t>
            </a:r>
            <a:endParaRPr lang="en-US" sz="1700" b="0" dirty="0">
              <a:effectLst/>
              <a:latin typeface="Times New Roman" panose="02020603050405020304" pitchFamily="18" charset="0"/>
              <a:cs typeface="Times New Roman" panose="02020603050405020304" pitchFamily="18" charset="0"/>
            </a:endParaRPr>
          </a:p>
          <a:p>
            <a:pPr marL="285750" indent="-285750" algn="just" rtl="0">
              <a:buFont typeface="Arial" panose="020B0604020202020204" pitchFamily="34" charset="0"/>
              <a:buChar char="•"/>
            </a:pPr>
            <a:r>
              <a:rPr lang="en-US" sz="1700" b="0" i="0" u="none" strike="noStrike" dirty="0">
                <a:solidFill>
                  <a:srgbClr val="000000"/>
                </a:solidFill>
                <a:effectLst/>
                <a:latin typeface="Times New Roman" panose="02020603050405020304" pitchFamily="18" charset="0"/>
                <a:cs typeface="Times New Roman" panose="02020603050405020304" pitchFamily="18" charset="0"/>
              </a:rPr>
              <a:t>Error handling and retry mechanisms</a:t>
            </a:r>
            <a:endParaRPr lang="en-US" sz="1700" b="0" dirty="0">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2811C5D-5134-A050-3DEE-53D12C9B6F0E}"/>
              </a:ext>
            </a:extLst>
          </p:cNvPr>
          <p:cNvPicPr>
            <a:picLocks noChangeAspect="1"/>
          </p:cNvPicPr>
          <p:nvPr/>
        </p:nvPicPr>
        <p:blipFill>
          <a:blip r:embed="rId3"/>
          <a:stretch>
            <a:fillRect/>
          </a:stretch>
        </p:blipFill>
        <p:spPr>
          <a:xfrm>
            <a:off x="5148064" y="1719322"/>
            <a:ext cx="3638896" cy="1339159"/>
          </a:xfrm>
          <a:prstGeom prst="rect">
            <a:avLst/>
          </a:prstGeom>
        </p:spPr>
      </p:pic>
      <p:pic>
        <p:nvPicPr>
          <p:cNvPr id="10" name="Picture 9">
            <a:extLst>
              <a:ext uri="{FF2B5EF4-FFF2-40B4-BE49-F238E27FC236}">
                <a16:creationId xmlns:a16="http://schemas.microsoft.com/office/drawing/2014/main" id="{D01CE799-BA6C-FE13-FDFC-F29CAD1471EF}"/>
              </a:ext>
            </a:extLst>
          </p:cNvPr>
          <p:cNvPicPr>
            <a:picLocks noChangeAspect="1"/>
          </p:cNvPicPr>
          <p:nvPr/>
        </p:nvPicPr>
        <p:blipFill>
          <a:blip r:embed="rId4"/>
          <a:stretch>
            <a:fillRect/>
          </a:stretch>
        </p:blipFill>
        <p:spPr>
          <a:xfrm>
            <a:off x="4846955" y="3111477"/>
            <a:ext cx="4067173" cy="1142340"/>
          </a:xfrm>
          <a:prstGeom prst="rect">
            <a:avLst/>
          </a:prstGeom>
        </p:spPr>
      </p:pic>
      <p:pic>
        <p:nvPicPr>
          <p:cNvPr id="12" name="Picture 11">
            <a:extLst>
              <a:ext uri="{FF2B5EF4-FFF2-40B4-BE49-F238E27FC236}">
                <a16:creationId xmlns:a16="http://schemas.microsoft.com/office/drawing/2014/main" id="{66C9C933-F85F-85B2-3C20-71697E69471A}"/>
              </a:ext>
            </a:extLst>
          </p:cNvPr>
          <p:cNvPicPr>
            <a:picLocks noChangeAspect="1"/>
          </p:cNvPicPr>
          <p:nvPr/>
        </p:nvPicPr>
        <p:blipFill>
          <a:blip r:embed="rId5"/>
          <a:stretch>
            <a:fillRect/>
          </a:stretch>
        </p:blipFill>
        <p:spPr>
          <a:xfrm>
            <a:off x="465480" y="4010429"/>
            <a:ext cx="2923648" cy="1798599"/>
          </a:xfrm>
          <a:prstGeom prst="rect">
            <a:avLst/>
          </a:prstGeom>
        </p:spPr>
      </p:pic>
      <p:pic>
        <p:nvPicPr>
          <p:cNvPr id="16" name="Picture 15">
            <a:extLst>
              <a:ext uri="{FF2B5EF4-FFF2-40B4-BE49-F238E27FC236}">
                <a16:creationId xmlns:a16="http://schemas.microsoft.com/office/drawing/2014/main" id="{02BBD916-732B-76E3-85CA-A6AB4C4D3958}"/>
              </a:ext>
            </a:extLst>
          </p:cNvPr>
          <p:cNvPicPr>
            <a:picLocks noChangeAspect="1"/>
          </p:cNvPicPr>
          <p:nvPr/>
        </p:nvPicPr>
        <p:blipFill>
          <a:blip r:embed="rId6"/>
          <a:stretch>
            <a:fillRect/>
          </a:stretch>
        </p:blipFill>
        <p:spPr>
          <a:xfrm>
            <a:off x="3555648" y="4343889"/>
            <a:ext cx="4619672" cy="1465139"/>
          </a:xfrm>
          <a:prstGeom prst="rect">
            <a:avLst/>
          </a:prstGeom>
        </p:spPr>
      </p:pic>
    </p:spTree>
    <p:extLst>
      <p:ext uri="{BB962C8B-B14F-4D97-AF65-F5344CB8AC3E}">
        <p14:creationId xmlns:p14="http://schemas.microsoft.com/office/powerpoint/2010/main" val="2635641050"/>
      </p:ext>
    </p:extLst>
  </p:cSld>
  <p:clrMapOvr>
    <a:masterClrMapping/>
  </p:clrMapOvr>
</p:sld>
</file>

<file path=ppt/theme/theme1.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543</TotalTime>
  <Words>929</Words>
  <Application>Microsoft Office PowerPoint</Application>
  <PresentationFormat>On-screen Show (4:3)</PresentationFormat>
  <Paragraphs>109</Paragraphs>
  <Slides>15</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Courier New</vt:lpstr>
      <vt:lpstr>Fira Sans</vt:lpstr>
      <vt:lpstr>Symbol</vt:lpstr>
      <vt:lpstr>Times New Roman</vt:lpstr>
      <vt:lpstr>2_Custom Design</vt:lpstr>
      <vt:lpstr>Voice Assistant AI A Voice-Enabled Chatbot with Gemini AI Integration</vt:lpstr>
      <vt:lpstr>Problem Definition</vt:lpstr>
      <vt:lpstr>PowerPoint Presentation</vt:lpstr>
      <vt:lpstr>PowerPoint Presentation</vt:lpstr>
      <vt:lpstr>PowerPoint Presentation</vt:lpstr>
      <vt:lpstr>Tools and Technologies</vt:lpstr>
      <vt:lpstr>User Interface</vt:lpstr>
      <vt:lpstr>Implementation – AI Integration</vt:lpstr>
      <vt:lpstr>Implementation – Voice Input</vt:lpstr>
      <vt:lpstr>Implementation : Text - to - Speech</vt:lpstr>
      <vt:lpstr>Result Analysis</vt:lpstr>
      <vt:lpstr>Future Enhancements</vt:lpstr>
      <vt:lpstr>Turnitin Report</vt:lpstr>
      <vt:lpstr>Conclusion</vt:lpstr>
      <vt:lpstr>PowerPoint Presentation</vt:lpstr>
    </vt:vector>
  </TitlesOfParts>
  <Manager>Vaibhav Vasani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H-DV</dc:title>
  <dc:subject>Data Visualization</dc:subject>
  <dc:creator>Vaibhav Vasani</dc:creator>
  <cp:keywords>Data Visualization</cp:keywords>
  <dc:description>Vaibhav</dc:description>
  <cp:lastModifiedBy>Romil Lodaya</cp:lastModifiedBy>
  <cp:revision>38</cp:revision>
  <dcterms:created xsi:type="dcterms:W3CDTF">2021-02-11T03:47:51Z</dcterms:created>
  <dcterms:modified xsi:type="dcterms:W3CDTF">2025-04-17T14:35:54Z</dcterms:modified>
  <cp:category>Honours</cp:category>
</cp:coreProperties>
</file>