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12192000"/>
  <p:notesSz cx="6761150" cy="9942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F7EA3E6-76F5-4A02-BD39-CFD9A2A91D58}">
  <a:tblStyle styleId="{AF7EA3E6-76F5-4A02-BD39-CFD9A2A91D5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29837" cy="49885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29761" y="0"/>
            <a:ext cx="2929837" cy="498852"/>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6117" y="4784835"/>
            <a:ext cx="5408930" cy="3914864"/>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43662"/>
            <a:ext cx="2929837" cy="49885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29761" y="9443662"/>
            <a:ext cx="2929837" cy="498851"/>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76117" y="4784835"/>
            <a:ext cx="5408930" cy="391486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txBox="1"/>
          <p:nvPr>
            <p:ph idx="1" type="body"/>
          </p:nvPr>
        </p:nvSpPr>
        <p:spPr>
          <a:xfrm>
            <a:off x="676117" y="4784835"/>
            <a:ext cx="5408930" cy="391486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4: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4dd800ffd8_0_83:notes"/>
          <p:cNvSpPr txBox="1"/>
          <p:nvPr>
            <p:ph idx="1" type="body"/>
          </p:nvPr>
        </p:nvSpPr>
        <p:spPr>
          <a:xfrm>
            <a:off x="676117" y="4784835"/>
            <a:ext cx="5409000" cy="3915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34dd800ffd8_0_83:notes"/>
          <p:cNvSpPr/>
          <p:nvPr>
            <p:ph idx="2" type="sldImg"/>
          </p:nvPr>
        </p:nvSpPr>
        <p:spPr>
          <a:xfrm>
            <a:off x="398463" y="1243013"/>
            <a:ext cx="5964300" cy="335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3e3aebda6b_0_6:notes"/>
          <p:cNvSpPr txBox="1"/>
          <p:nvPr>
            <p:ph idx="1" type="body"/>
          </p:nvPr>
        </p:nvSpPr>
        <p:spPr>
          <a:xfrm>
            <a:off x="676117" y="4784835"/>
            <a:ext cx="5409000" cy="3915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33e3aebda6b_0_6:notes"/>
          <p:cNvSpPr/>
          <p:nvPr>
            <p:ph idx="2" type="sldImg"/>
          </p:nvPr>
        </p:nvSpPr>
        <p:spPr>
          <a:xfrm>
            <a:off x="398463" y="1243013"/>
            <a:ext cx="5964300" cy="335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3:notes"/>
          <p:cNvSpPr txBox="1"/>
          <p:nvPr>
            <p:ph idx="1" type="body"/>
          </p:nvPr>
        </p:nvSpPr>
        <p:spPr>
          <a:xfrm>
            <a:off x="676117" y="4784835"/>
            <a:ext cx="5408930" cy="391486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3: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4dd800ffd8_0_93:notes"/>
          <p:cNvSpPr txBox="1"/>
          <p:nvPr>
            <p:ph idx="1" type="body"/>
          </p:nvPr>
        </p:nvSpPr>
        <p:spPr>
          <a:xfrm>
            <a:off x="676117" y="4784835"/>
            <a:ext cx="5409000" cy="3915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34dd800ffd8_0_93:notes"/>
          <p:cNvSpPr/>
          <p:nvPr>
            <p:ph idx="2" type="sldImg"/>
          </p:nvPr>
        </p:nvSpPr>
        <p:spPr>
          <a:xfrm>
            <a:off x="398463" y="1243013"/>
            <a:ext cx="5964300" cy="335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4dd800ffd8_0_99:notes"/>
          <p:cNvSpPr txBox="1"/>
          <p:nvPr>
            <p:ph idx="1" type="body"/>
          </p:nvPr>
        </p:nvSpPr>
        <p:spPr>
          <a:xfrm>
            <a:off x="676117" y="4784835"/>
            <a:ext cx="5409000" cy="3915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34dd800ffd8_0_99:notes"/>
          <p:cNvSpPr/>
          <p:nvPr>
            <p:ph idx="2" type="sldImg"/>
          </p:nvPr>
        </p:nvSpPr>
        <p:spPr>
          <a:xfrm>
            <a:off x="398463" y="1243013"/>
            <a:ext cx="5964300" cy="335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5:notes"/>
          <p:cNvSpPr txBox="1"/>
          <p:nvPr>
            <p:ph idx="1" type="body"/>
          </p:nvPr>
        </p:nvSpPr>
        <p:spPr>
          <a:xfrm>
            <a:off x="676117" y="4784835"/>
            <a:ext cx="5408930" cy="391486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5:notes"/>
          <p:cNvSpPr/>
          <p:nvPr>
            <p:ph idx="2" type="sldImg"/>
          </p:nvPr>
        </p:nvSpPr>
        <p:spPr>
          <a:xfrm>
            <a:off x="398463" y="1243013"/>
            <a:ext cx="5964237" cy="3355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4dd800ffd8_0_5:notes"/>
          <p:cNvSpPr txBox="1"/>
          <p:nvPr>
            <p:ph idx="1" type="body"/>
          </p:nvPr>
        </p:nvSpPr>
        <p:spPr>
          <a:xfrm>
            <a:off x="676117" y="4784835"/>
            <a:ext cx="5409000" cy="3915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g34dd800ffd8_0_5:notes"/>
          <p:cNvSpPr/>
          <p:nvPr>
            <p:ph idx="2" type="sldImg"/>
          </p:nvPr>
        </p:nvSpPr>
        <p:spPr>
          <a:xfrm>
            <a:off x="398463" y="1243013"/>
            <a:ext cx="5964300" cy="335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3e3aebda6b_0_1:notes"/>
          <p:cNvSpPr txBox="1"/>
          <p:nvPr>
            <p:ph idx="1" type="body"/>
          </p:nvPr>
        </p:nvSpPr>
        <p:spPr>
          <a:xfrm>
            <a:off x="676117" y="4784835"/>
            <a:ext cx="5409000" cy="3915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g33e3aebda6b_0_1:notes"/>
          <p:cNvSpPr/>
          <p:nvPr>
            <p:ph idx="2" type="sldImg"/>
          </p:nvPr>
        </p:nvSpPr>
        <p:spPr>
          <a:xfrm>
            <a:off x="398463" y="1243013"/>
            <a:ext cx="5964300" cy="335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4dd800ffd8_0_16:notes"/>
          <p:cNvSpPr txBox="1"/>
          <p:nvPr>
            <p:ph idx="1" type="body"/>
          </p:nvPr>
        </p:nvSpPr>
        <p:spPr>
          <a:xfrm>
            <a:off x="676117" y="4784835"/>
            <a:ext cx="5409000" cy="3915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g34dd800ffd8_0_16:notes"/>
          <p:cNvSpPr/>
          <p:nvPr>
            <p:ph idx="2" type="sldImg"/>
          </p:nvPr>
        </p:nvSpPr>
        <p:spPr>
          <a:xfrm>
            <a:off x="398463" y="1243013"/>
            <a:ext cx="5964300" cy="335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4dd800ffd8_0_0:notes"/>
          <p:cNvSpPr txBox="1"/>
          <p:nvPr>
            <p:ph idx="1" type="body"/>
          </p:nvPr>
        </p:nvSpPr>
        <p:spPr>
          <a:xfrm>
            <a:off x="676117" y="4784835"/>
            <a:ext cx="5409000" cy="3915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34dd800ffd8_0_0:notes"/>
          <p:cNvSpPr/>
          <p:nvPr>
            <p:ph idx="2" type="sldImg"/>
          </p:nvPr>
        </p:nvSpPr>
        <p:spPr>
          <a:xfrm>
            <a:off x="398463" y="1243013"/>
            <a:ext cx="5964300" cy="335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4dd800ffd8_0_25:notes"/>
          <p:cNvSpPr txBox="1"/>
          <p:nvPr>
            <p:ph idx="1" type="body"/>
          </p:nvPr>
        </p:nvSpPr>
        <p:spPr>
          <a:xfrm>
            <a:off x="676117" y="4784835"/>
            <a:ext cx="5409000" cy="3915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34dd800ffd8_0_25:notes"/>
          <p:cNvSpPr/>
          <p:nvPr>
            <p:ph idx="2" type="sldImg"/>
          </p:nvPr>
        </p:nvSpPr>
        <p:spPr>
          <a:xfrm>
            <a:off x="398463" y="1243013"/>
            <a:ext cx="5964300" cy="335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4dd800ffd8_0_30:notes"/>
          <p:cNvSpPr txBox="1"/>
          <p:nvPr>
            <p:ph idx="1" type="body"/>
          </p:nvPr>
        </p:nvSpPr>
        <p:spPr>
          <a:xfrm>
            <a:off x="676117" y="4784835"/>
            <a:ext cx="5409000" cy="3915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34dd800ffd8_0_30:notes"/>
          <p:cNvSpPr/>
          <p:nvPr>
            <p:ph idx="2" type="sldImg"/>
          </p:nvPr>
        </p:nvSpPr>
        <p:spPr>
          <a:xfrm>
            <a:off x="398463" y="1243013"/>
            <a:ext cx="5964300" cy="335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4e6a6441f2_0_1:notes"/>
          <p:cNvSpPr txBox="1"/>
          <p:nvPr>
            <p:ph idx="1" type="body"/>
          </p:nvPr>
        </p:nvSpPr>
        <p:spPr>
          <a:xfrm>
            <a:off x="676117" y="4784835"/>
            <a:ext cx="5409000" cy="3915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34e6a6441f2_0_1:notes"/>
          <p:cNvSpPr/>
          <p:nvPr>
            <p:ph idx="2" type="sldImg"/>
          </p:nvPr>
        </p:nvSpPr>
        <p:spPr>
          <a:xfrm>
            <a:off x="398463" y="1243013"/>
            <a:ext cx="5964300" cy="335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4dd800ffd8_0_35:notes"/>
          <p:cNvSpPr txBox="1"/>
          <p:nvPr>
            <p:ph idx="1" type="body"/>
          </p:nvPr>
        </p:nvSpPr>
        <p:spPr>
          <a:xfrm>
            <a:off x="676117" y="4784835"/>
            <a:ext cx="5409000" cy="3915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34dd800ffd8_0_35:notes"/>
          <p:cNvSpPr/>
          <p:nvPr>
            <p:ph idx="2" type="sldImg"/>
          </p:nvPr>
        </p:nvSpPr>
        <p:spPr>
          <a:xfrm>
            <a:off x="398463" y="1243013"/>
            <a:ext cx="5964300" cy="335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4" name="Shape 24"/>
        <p:cNvGrpSpPr/>
        <p:nvPr/>
      </p:nvGrpSpPr>
      <p:grpSpPr>
        <a:xfrm>
          <a:off x="0" y="0"/>
          <a:ext cx="0" cy="0"/>
          <a:chOff x="0" y="0"/>
          <a:chExt cx="0" cy="0"/>
        </a:xfrm>
      </p:grpSpPr>
      <p:sp>
        <p:nvSpPr>
          <p:cNvPr id="25" name="Google Shape;25;p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28" name="Google Shape;28;p2"/>
          <p:cNvSpPr txBox="1"/>
          <p:nvPr>
            <p:ph type="title"/>
          </p:nvPr>
        </p:nvSpPr>
        <p:spPr>
          <a:xfrm>
            <a:off x="1089764" y="214816"/>
            <a:ext cx="9870510" cy="874951"/>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rgbClr val="930B0B"/>
              </a:buClr>
              <a:buSzPts val="3600"/>
              <a:buFont typeface="Times New Roman"/>
              <a:buNone/>
              <a:defRPr b="0" i="0" sz="3600" u="none" cap="none" strike="noStrike">
                <a:solidFill>
                  <a:srgbClr val="930B0B"/>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2"/>
          <p:cNvSpPr txBox="1"/>
          <p:nvPr>
            <p:ph idx="1" type="body"/>
          </p:nvPr>
        </p:nvSpPr>
        <p:spPr>
          <a:xfrm>
            <a:off x="546970" y="1324628"/>
            <a:ext cx="10972800" cy="4525963"/>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Courier New"/>
              <a:buChar char="o"/>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Calibri"/>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2" name="Google Shape;72;p1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3" name="Google Shape;73;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74" name="Google Shape;74;p1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 name="Google Shape;75;p11"/>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2"/>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9" name="Google Shape;79;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0" name="Google Shape;80;p1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p1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3"/>
          <p:cNvSpPr txBox="1"/>
          <p:nvPr>
            <p:ph type="title"/>
          </p:nvPr>
        </p:nvSpPr>
        <p:spPr>
          <a:xfrm rot="5400000">
            <a:off x="7133431" y="1956594"/>
            <a:ext cx="5811838" cy="26289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5" name="Google Shape;85;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6" name="Google Shape;86;p1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 name="Google Shape;87;p13"/>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13"/>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89" name="Shape 89"/>
        <p:cNvGrpSpPr/>
        <p:nvPr/>
      </p:nvGrpSpPr>
      <p:grpSpPr>
        <a:xfrm>
          <a:off x="0" y="0"/>
          <a:ext cx="0" cy="0"/>
          <a:chOff x="0" y="0"/>
          <a:chExt cx="0" cy="0"/>
        </a:xfrm>
      </p:grpSpPr>
      <p:sp>
        <p:nvSpPr>
          <p:cNvPr id="90" name="Google Shape;90;p14"/>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91" name="Shape 91"/>
        <p:cNvGrpSpPr/>
        <p:nvPr/>
      </p:nvGrpSpPr>
      <p:grpSpPr>
        <a:xfrm>
          <a:off x="0" y="0"/>
          <a:ext cx="0" cy="0"/>
          <a:chOff x="0" y="0"/>
          <a:chExt cx="0" cy="0"/>
        </a:xfrm>
      </p:grpSpPr>
      <p:sp>
        <p:nvSpPr>
          <p:cNvPr id="92" name="Google Shape;92;p15"/>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0" name="Shape 30"/>
        <p:cNvGrpSpPr/>
        <p:nvPr/>
      </p:nvGrpSpPr>
      <p:grpSpPr>
        <a:xfrm>
          <a:off x="0" y="0"/>
          <a:ext cx="0" cy="0"/>
          <a:chOff x="0" y="0"/>
          <a:chExt cx="0" cy="0"/>
        </a:xfrm>
      </p:grpSpPr>
      <p:sp>
        <p:nvSpPr>
          <p:cNvPr id="31" name="Google Shape;31;p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3"/>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3"/>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34" name="Google Shape;34;p3"/>
          <p:cNvSpPr txBox="1"/>
          <p:nvPr>
            <p:ph idx="1" type="body"/>
          </p:nvPr>
        </p:nvSpPr>
        <p:spPr>
          <a:xfrm>
            <a:off x="546970" y="1324628"/>
            <a:ext cx="10972800" cy="4525963"/>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Courier New"/>
              <a:buChar char="o"/>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Calibri"/>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35" name="Shape 3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9" name="Google Shape;39;p5"/>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Google Shape;40;p5"/>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5"/>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6"/>
          <p:cNvSpPr txBox="1"/>
          <p:nvPr>
            <p:ph type="title"/>
          </p:nvPr>
        </p:nvSpPr>
        <p:spPr>
          <a:xfrm>
            <a:off x="1089764" y="214816"/>
            <a:ext cx="9870510" cy="874951"/>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rgbClr val="930B0B"/>
              </a:buClr>
              <a:buSzPts val="3600"/>
              <a:buFont typeface="Times New Roman"/>
              <a:buNone/>
              <a:defRPr b="0" i="0" sz="3600" u="none" cap="none" strike="noStrike">
                <a:solidFill>
                  <a:srgbClr val="930B0B"/>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6"/>
          <p:cNvSpPr txBox="1"/>
          <p:nvPr>
            <p:ph idx="1" type="body"/>
          </p:nvPr>
        </p:nvSpPr>
        <p:spPr>
          <a:xfrm>
            <a:off x="526093" y="1189973"/>
            <a:ext cx="10997852" cy="489930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35280" lvl="1" marL="914400" marR="0" rtl="0" algn="l">
              <a:lnSpc>
                <a:spcPct val="90000"/>
              </a:lnSpc>
              <a:spcBef>
                <a:spcPts val="500"/>
              </a:spcBef>
              <a:spcAft>
                <a:spcPts val="0"/>
              </a:spcAft>
              <a:buClr>
                <a:srgbClr val="C55A11"/>
              </a:buClr>
              <a:buSzPts val="1680"/>
              <a:buFont typeface="Courier New"/>
              <a:buChar char="o"/>
              <a:defRPr b="0" i="0" sz="2400" u="none" cap="none" strike="noStrike">
                <a:solidFill>
                  <a:schemeClr val="dk1"/>
                </a:solidFill>
                <a:latin typeface="Times New Roman"/>
                <a:ea typeface="Times New Roman"/>
                <a:cs typeface="Times New Roman"/>
                <a:sym typeface="Times New Roman"/>
              </a:defRPr>
            </a:lvl2pPr>
            <a:lvl3pPr indent="-317500" lvl="2" marL="1371600" marR="0" rtl="0" algn="l">
              <a:lnSpc>
                <a:spcPct val="90000"/>
              </a:lnSpc>
              <a:spcBef>
                <a:spcPts val="500"/>
              </a:spcBef>
              <a:spcAft>
                <a:spcPts val="0"/>
              </a:spcAft>
              <a:buClr>
                <a:srgbClr val="8D4427"/>
              </a:buClr>
              <a:buSzPts val="14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7"/>
          <p:cNvSpPr txBox="1"/>
          <p:nvPr>
            <p:ph type="title"/>
          </p:nvPr>
        </p:nvSpPr>
        <p:spPr>
          <a:xfrm>
            <a:off x="839788"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Google Shape;47;p7"/>
          <p:cNvSpPr txBox="1"/>
          <p:nvPr>
            <p:ph idx="1" type="body"/>
          </p:nvPr>
        </p:nvSpPr>
        <p:spPr>
          <a:xfrm>
            <a:off x="676949" y="1606006"/>
            <a:ext cx="5157787"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8" name="Google Shape;48;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50" name="Google Shape;50;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8"/>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8"/>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8"/>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1" name="Google Shape;61;p9"/>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2" name="Google Shape;62;p9"/>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5" name="Google Shape;65;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6" name="Google Shape;66;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7" name="Google Shape;67;p10"/>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p10"/>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9" name="Google Shape;69;p10"/>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7.jp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7" Type="http://schemas.openxmlformats.org/officeDocument/2006/relationships/slideLayout" Target="../slideLayouts/slideLayout13.xml"/><Relationship Id="rId16" Type="http://schemas.openxmlformats.org/officeDocument/2006/relationships/slideLayout" Target="../slideLayouts/slideLayout12.xml"/><Relationship Id="rId5" Type="http://schemas.openxmlformats.org/officeDocument/2006/relationships/slideLayout" Target="../slideLayouts/slideLayout1.xml"/><Relationship Id="rId19" Type="http://schemas.openxmlformats.org/officeDocument/2006/relationships/theme" Target="../theme/theme1.xml"/><Relationship Id="rId6" Type="http://schemas.openxmlformats.org/officeDocument/2006/relationships/slideLayout" Target="../slideLayouts/slideLayout2.xml"/><Relationship Id="rId18" Type="http://schemas.openxmlformats.org/officeDocument/2006/relationships/slideLayout" Target="../slideLayouts/slideLayout14.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1531257" y="294320"/>
            <a:ext cx="9129486" cy="73796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p:txBody>
      </p:sp>
      <p:sp>
        <p:nvSpPr>
          <p:cNvPr id="11" name="Google Shape;11;p1"/>
          <p:cNvSpPr txBox="1"/>
          <p:nvPr/>
        </p:nvSpPr>
        <p:spPr>
          <a:xfrm>
            <a:off x="432520" y="6373653"/>
            <a:ext cx="1941286" cy="36512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400" u="none" cap="none" strike="noStrike">
                <a:solidFill>
                  <a:schemeClr val="lt1"/>
                </a:solidFill>
                <a:latin typeface="Times New Roman"/>
                <a:ea typeface="Times New Roman"/>
                <a:cs typeface="Times New Roman"/>
                <a:sym typeface="Times New Roman"/>
              </a:rPr>
              <a:t>7/21/2020</a:t>
            </a:r>
            <a:endParaRPr b="1" i="0" sz="1400" u="none" cap="none" strike="noStrike">
              <a:solidFill>
                <a:schemeClr val="lt1"/>
              </a:solidFill>
              <a:latin typeface="Times New Roman"/>
              <a:ea typeface="Times New Roman"/>
              <a:cs typeface="Times New Roman"/>
              <a:sym typeface="Times New Roman"/>
            </a:endParaRPr>
          </a:p>
        </p:txBody>
      </p:sp>
      <p:sp>
        <p:nvSpPr>
          <p:cNvPr id="12" name="Google Shape;12;p1"/>
          <p:cNvSpPr txBox="1"/>
          <p:nvPr/>
        </p:nvSpPr>
        <p:spPr>
          <a:xfrm>
            <a:off x="10986931" y="6347050"/>
            <a:ext cx="801914" cy="36512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b="1" i="0" lang="en-US" sz="1400" u="none" cap="none" strike="noStrike">
                <a:solidFill>
                  <a:schemeClr val="lt1"/>
                </a:solidFill>
                <a:latin typeface="Times New Roman"/>
                <a:ea typeface="Times New Roman"/>
                <a:cs typeface="Times New Roman"/>
                <a:sym typeface="Times New Roman"/>
              </a:rPr>
              <a:t>‹#›</a:t>
            </a:fld>
            <a:endParaRPr b="1" i="0" sz="1400" u="none" cap="none" strike="noStrike">
              <a:solidFill>
                <a:schemeClr val="lt1"/>
              </a:solidFill>
              <a:latin typeface="Times New Roman"/>
              <a:ea typeface="Times New Roman"/>
              <a:cs typeface="Times New Roman"/>
              <a:sym typeface="Times New Roman"/>
            </a:endParaRPr>
          </a:p>
        </p:txBody>
      </p:sp>
      <p:cxnSp>
        <p:nvCxnSpPr>
          <p:cNvPr id="13" name="Google Shape;13;p1"/>
          <p:cNvCxnSpPr/>
          <p:nvPr/>
        </p:nvCxnSpPr>
        <p:spPr>
          <a:xfrm>
            <a:off x="231906" y="524442"/>
            <a:ext cx="20026" cy="5873873"/>
          </a:xfrm>
          <a:prstGeom prst="straightConnector1">
            <a:avLst/>
          </a:prstGeom>
          <a:noFill/>
          <a:ln cap="flat" cmpd="sng" w="9525">
            <a:solidFill>
              <a:schemeClr val="accent2"/>
            </a:solidFill>
            <a:prstDash val="solid"/>
            <a:miter lim="800000"/>
            <a:headEnd len="sm" w="sm" type="none"/>
            <a:tailEnd len="sm" w="sm" type="none"/>
          </a:ln>
        </p:spPr>
      </p:cxnSp>
      <p:cxnSp>
        <p:nvCxnSpPr>
          <p:cNvPr id="14" name="Google Shape;14;p1"/>
          <p:cNvCxnSpPr/>
          <p:nvPr/>
        </p:nvCxnSpPr>
        <p:spPr>
          <a:xfrm>
            <a:off x="11945042" y="135448"/>
            <a:ext cx="19165" cy="6100958"/>
          </a:xfrm>
          <a:prstGeom prst="straightConnector1">
            <a:avLst/>
          </a:prstGeom>
          <a:noFill/>
          <a:ln cap="flat" cmpd="sng" w="9525">
            <a:solidFill>
              <a:schemeClr val="accent2"/>
            </a:solidFill>
            <a:prstDash val="solid"/>
            <a:miter lim="800000"/>
            <a:headEnd len="sm" w="sm" type="none"/>
            <a:tailEnd len="sm" w="sm" type="none"/>
          </a:ln>
        </p:spPr>
      </p:cxnSp>
      <p:cxnSp>
        <p:nvCxnSpPr>
          <p:cNvPr id="15" name="Google Shape;15;p1"/>
          <p:cNvCxnSpPr/>
          <p:nvPr/>
        </p:nvCxnSpPr>
        <p:spPr>
          <a:xfrm>
            <a:off x="572366" y="135448"/>
            <a:ext cx="11382258" cy="0"/>
          </a:xfrm>
          <a:prstGeom prst="straightConnector1">
            <a:avLst/>
          </a:prstGeom>
          <a:noFill/>
          <a:ln cap="flat" cmpd="sng" w="9525">
            <a:solidFill>
              <a:schemeClr val="accent2"/>
            </a:solidFill>
            <a:prstDash val="solid"/>
            <a:miter lim="800000"/>
            <a:headEnd len="sm" w="sm" type="none"/>
            <a:tailEnd len="sm" w="sm" type="none"/>
          </a:ln>
        </p:spPr>
      </p:cxnSp>
      <p:cxnSp>
        <p:nvCxnSpPr>
          <p:cNvPr id="16" name="Google Shape;16;p1"/>
          <p:cNvCxnSpPr/>
          <p:nvPr/>
        </p:nvCxnSpPr>
        <p:spPr>
          <a:xfrm>
            <a:off x="251932" y="6398315"/>
            <a:ext cx="320400" cy="293100"/>
          </a:xfrm>
          <a:prstGeom prst="curvedConnector3">
            <a:avLst>
              <a:gd fmla="val 50000" name="adj1"/>
            </a:avLst>
          </a:prstGeom>
          <a:noFill/>
          <a:ln cap="flat" cmpd="sng" w="9525">
            <a:solidFill>
              <a:schemeClr val="accent2"/>
            </a:solidFill>
            <a:prstDash val="solid"/>
            <a:miter lim="800000"/>
            <a:headEnd len="sm" w="sm" type="none"/>
            <a:tailEnd len="sm" w="sm" type="none"/>
          </a:ln>
        </p:spPr>
      </p:cxnSp>
      <p:cxnSp>
        <p:nvCxnSpPr>
          <p:cNvPr id="17" name="Google Shape;17;p1"/>
          <p:cNvCxnSpPr/>
          <p:nvPr/>
        </p:nvCxnSpPr>
        <p:spPr>
          <a:xfrm rot="5400000">
            <a:off x="11558309" y="6285306"/>
            <a:ext cx="454800" cy="357000"/>
          </a:xfrm>
          <a:prstGeom prst="curvedConnector3">
            <a:avLst>
              <a:gd fmla="val 50000" name="adj1"/>
            </a:avLst>
          </a:prstGeom>
          <a:noFill/>
          <a:ln cap="flat" cmpd="sng" w="9525">
            <a:solidFill>
              <a:schemeClr val="accent2"/>
            </a:solidFill>
            <a:prstDash val="solid"/>
            <a:miter lim="800000"/>
            <a:headEnd len="sm" w="sm" type="none"/>
            <a:tailEnd len="sm" w="sm" type="none"/>
          </a:ln>
        </p:spPr>
      </p:cxnSp>
      <p:pic>
        <p:nvPicPr>
          <p:cNvPr id="18" name="Google Shape;18;p1"/>
          <p:cNvPicPr preferRelativeResize="0"/>
          <p:nvPr/>
        </p:nvPicPr>
        <p:blipFill rotWithShape="1">
          <a:blip r:embed="rId1">
            <a:alphaModFix/>
          </a:blip>
          <a:srcRect b="0" l="0" r="0" t="0"/>
          <a:stretch/>
        </p:blipFill>
        <p:spPr>
          <a:xfrm>
            <a:off x="605" y="135448"/>
            <a:ext cx="566958" cy="6722552"/>
          </a:xfrm>
          <a:prstGeom prst="rect">
            <a:avLst/>
          </a:prstGeom>
          <a:noFill/>
          <a:ln>
            <a:noFill/>
          </a:ln>
        </p:spPr>
      </p:pic>
      <p:pic>
        <p:nvPicPr>
          <p:cNvPr id="19" name="Google Shape;19;p1"/>
          <p:cNvPicPr preferRelativeResize="0"/>
          <p:nvPr/>
        </p:nvPicPr>
        <p:blipFill rotWithShape="1">
          <a:blip r:embed="rId2">
            <a:alphaModFix/>
          </a:blip>
          <a:srcRect b="0" l="0" r="0" t="0"/>
          <a:stretch/>
        </p:blipFill>
        <p:spPr>
          <a:xfrm>
            <a:off x="572783" y="135448"/>
            <a:ext cx="204457" cy="5305232"/>
          </a:xfrm>
          <a:prstGeom prst="rect">
            <a:avLst/>
          </a:prstGeom>
          <a:noFill/>
          <a:ln>
            <a:noFill/>
          </a:ln>
        </p:spPr>
      </p:pic>
      <p:pic>
        <p:nvPicPr>
          <p:cNvPr descr="A close up of a sign&#10;&#10;Description automatically generated" id="20" name="Google Shape;20;p1"/>
          <p:cNvPicPr preferRelativeResize="0"/>
          <p:nvPr/>
        </p:nvPicPr>
        <p:blipFill rotWithShape="1">
          <a:blip r:embed="rId3">
            <a:alphaModFix/>
          </a:blip>
          <a:srcRect b="0" l="0" r="0" t="0"/>
          <a:stretch/>
        </p:blipFill>
        <p:spPr>
          <a:xfrm>
            <a:off x="11095526" y="6043824"/>
            <a:ext cx="868683" cy="647487"/>
          </a:xfrm>
          <a:prstGeom prst="rect">
            <a:avLst/>
          </a:prstGeom>
          <a:noFill/>
          <a:ln>
            <a:noFill/>
          </a:ln>
        </p:spPr>
      </p:pic>
      <p:pic>
        <p:nvPicPr>
          <p:cNvPr descr="A picture containing drawing&#10;&#10;Description automatically generated" id="21" name="Google Shape;21;p1"/>
          <p:cNvPicPr preferRelativeResize="0"/>
          <p:nvPr/>
        </p:nvPicPr>
        <p:blipFill rotWithShape="1">
          <a:blip r:embed="rId4">
            <a:alphaModFix/>
          </a:blip>
          <a:srcRect b="0" l="0" r="0" t="0"/>
          <a:stretch/>
        </p:blipFill>
        <p:spPr>
          <a:xfrm>
            <a:off x="605" y="6214968"/>
            <a:ext cx="2655568" cy="663892"/>
          </a:xfrm>
          <a:prstGeom prst="rect">
            <a:avLst/>
          </a:prstGeom>
          <a:noFill/>
          <a:ln>
            <a:noFill/>
          </a:ln>
        </p:spPr>
      </p:pic>
      <p:pic>
        <p:nvPicPr>
          <p:cNvPr id="22" name="Google Shape;22;p1"/>
          <p:cNvPicPr preferRelativeResize="0"/>
          <p:nvPr/>
        </p:nvPicPr>
        <p:blipFill rotWithShape="1">
          <a:blip r:embed="rId1">
            <a:alphaModFix/>
          </a:blip>
          <a:srcRect b="0" l="0" r="0" t="0"/>
          <a:stretch/>
        </p:blipFill>
        <p:spPr>
          <a:xfrm rot="5400000">
            <a:off x="6714494" y="2503271"/>
            <a:ext cx="385984" cy="8376080"/>
          </a:xfrm>
          <a:prstGeom prst="rect">
            <a:avLst/>
          </a:prstGeom>
          <a:noFill/>
          <a:ln>
            <a:noFill/>
          </a:ln>
        </p:spPr>
      </p:pic>
      <p:pic>
        <p:nvPicPr>
          <p:cNvPr id="23" name="Google Shape;23;p1"/>
          <p:cNvPicPr preferRelativeResize="0"/>
          <p:nvPr/>
        </p:nvPicPr>
        <p:blipFill rotWithShape="1">
          <a:blip r:embed="rId2">
            <a:alphaModFix/>
          </a:blip>
          <a:srcRect b="0" l="0" r="0" t="0"/>
          <a:stretch/>
        </p:blipFill>
        <p:spPr>
          <a:xfrm rot="5400000">
            <a:off x="6820534" y="2236938"/>
            <a:ext cx="173904" cy="837607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5"/>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nvSpPr>
        <p:spPr>
          <a:xfrm>
            <a:off x="1122900" y="416571"/>
            <a:ext cx="9946200" cy="5309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3200" cap="small">
                <a:solidFill>
                  <a:srgbClr val="C00000"/>
                </a:solidFill>
                <a:latin typeface="Times New Roman"/>
                <a:ea typeface="Times New Roman"/>
                <a:cs typeface="Times New Roman"/>
                <a:sym typeface="Times New Roman"/>
              </a:rPr>
              <a:t>Mini Project</a:t>
            </a:r>
            <a:endParaRPr/>
          </a:p>
          <a:p>
            <a:pPr indent="0" lvl="0" marL="0" marR="0" rtl="0" algn="ctr">
              <a:spcBef>
                <a:spcPts val="0"/>
              </a:spcBef>
              <a:spcAft>
                <a:spcPts val="0"/>
              </a:spcAft>
              <a:buNone/>
            </a:pPr>
            <a:r>
              <a:rPr b="1" lang="en-US" sz="2400" cap="small">
                <a:solidFill>
                  <a:srgbClr val="C00000"/>
                </a:solidFill>
                <a:latin typeface="Times New Roman"/>
                <a:ea typeface="Times New Roman"/>
                <a:cs typeface="Times New Roman"/>
                <a:sym typeface="Times New Roman"/>
              </a:rPr>
              <a:t>(mid sem evaluation)</a:t>
            </a:r>
            <a:endParaRPr/>
          </a:p>
          <a:p>
            <a:pPr indent="0" lvl="0" marL="0" marR="0" rtl="0" algn="ctr">
              <a:spcBef>
                <a:spcPts val="0"/>
              </a:spcBef>
              <a:spcAft>
                <a:spcPts val="0"/>
              </a:spcAft>
              <a:buNone/>
            </a:pPr>
            <a:r>
              <a:t/>
            </a:r>
            <a:endParaRPr b="1" sz="2400">
              <a:solidFill>
                <a:srgbClr val="002060"/>
              </a:solidFill>
              <a:latin typeface="Times New Roman"/>
              <a:ea typeface="Times New Roman"/>
              <a:cs typeface="Times New Roman"/>
              <a:sym typeface="Times New Roman"/>
            </a:endParaRPr>
          </a:p>
          <a:p>
            <a:pPr indent="0" lvl="0" marL="0" marR="0" rtl="0" algn="ctr">
              <a:spcBef>
                <a:spcPts val="0"/>
              </a:spcBef>
              <a:spcAft>
                <a:spcPts val="0"/>
              </a:spcAft>
              <a:buNone/>
            </a:pPr>
            <a:r>
              <a:rPr b="1" lang="en-US" sz="2400">
                <a:solidFill>
                  <a:srgbClr val="002060"/>
                </a:solidFill>
                <a:latin typeface="Times New Roman"/>
                <a:ea typeface="Times New Roman"/>
                <a:cs typeface="Times New Roman"/>
                <a:sym typeface="Times New Roman"/>
              </a:rPr>
              <a:t>Topic: </a:t>
            </a:r>
            <a:r>
              <a:rPr b="1" lang="en-US" sz="3200" cap="small">
                <a:solidFill>
                  <a:srgbClr val="C00000"/>
                </a:solidFill>
                <a:latin typeface="Times New Roman"/>
                <a:ea typeface="Times New Roman"/>
                <a:cs typeface="Times New Roman"/>
                <a:sym typeface="Times New Roman"/>
              </a:rPr>
              <a:t>SuppliChain</a:t>
            </a:r>
            <a:endParaRPr b="1" sz="2400">
              <a:solidFill>
                <a:srgbClr val="002060"/>
              </a:solidFill>
              <a:latin typeface="Times New Roman"/>
              <a:ea typeface="Times New Roman"/>
              <a:cs typeface="Times New Roman"/>
              <a:sym typeface="Times New Roman"/>
            </a:endParaRPr>
          </a:p>
          <a:p>
            <a:pPr indent="0" lvl="0" marL="0" marR="0" rtl="0" algn="ctr">
              <a:spcBef>
                <a:spcPts val="0"/>
              </a:spcBef>
              <a:spcAft>
                <a:spcPts val="0"/>
              </a:spcAft>
              <a:buNone/>
            </a:pPr>
            <a:r>
              <a:rPr b="1" lang="en-US" sz="2400" cap="small">
                <a:solidFill>
                  <a:srgbClr val="C00000"/>
                </a:solidFill>
                <a:latin typeface="Times New Roman"/>
                <a:ea typeface="Times New Roman"/>
                <a:cs typeface="Times New Roman"/>
                <a:sym typeface="Times New Roman"/>
              </a:rPr>
              <a:t>(Revolutionizing Supply Chain with Blockchain)</a:t>
            </a:r>
            <a:endParaRPr b="1" sz="2400">
              <a:solidFill>
                <a:srgbClr val="00206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2400">
              <a:solidFill>
                <a:srgbClr val="002060"/>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2400">
              <a:solidFill>
                <a:srgbClr val="002060"/>
              </a:solidFill>
              <a:latin typeface="Times New Roman"/>
              <a:ea typeface="Times New Roman"/>
              <a:cs typeface="Times New Roman"/>
              <a:sym typeface="Times New Roman"/>
            </a:endParaRPr>
          </a:p>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Presented by:</a:t>
            </a:r>
            <a:r>
              <a:rPr b="1" lang="en-US" sz="2000">
                <a:solidFill>
                  <a:srgbClr val="C00000"/>
                </a:solidFill>
                <a:latin typeface="Times New Roman"/>
                <a:ea typeface="Times New Roman"/>
                <a:cs typeface="Times New Roman"/>
                <a:sym typeface="Times New Roman"/>
              </a:rPr>
              <a:t> </a:t>
            </a:r>
            <a:endParaRPr b="1" sz="2000">
              <a:solidFill>
                <a:srgbClr val="C00000"/>
              </a:solidFill>
              <a:latin typeface="Times New Roman"/>
              <a:ea typeface="Times New Roman"/>
              <a:cs typeface="Times New Roman"/>
              <a:sym typeface="Times New Roman"/>
            </a:endParaRPr>
          </a:p>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Minav Karia - 16010122083</a:t>
            </a:r>
            <a:endParaRPr b="1" sz="20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Romil Lodaya - 16010122096</a:t>
            </a:r>
            <a:endParaRPr b="1" sz="20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Sanika Lunawat - 16010122098</a:t>
            </a:r>
            <a:endParaRPr b="1" sz="20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Faculty Mentor: </a:t>
            </a:r>
            <a:r>
              <a:rPr b="1" lang="en-US" sz="2000">
                <a:solidFill>
                  <a:srgbClr val="C00000"/>
                </a:solidFill>
                <a:latin typeface="Times New Roman"/>
                <a:ea typeface="Times New Roman"/>
                <a:cs typeface="Times New Roman"/>
                <a:sym typeface="Times New Roman"/>
              </a:rPr>
              <a:t>Prof. Poonam Bhogle</a:t>
            </a:r>
            <a:r>
              <a:rPr b="1" lang="en-US" sz="2000">
                <a:solidFill>
                  <a:schemeClr val="dk1"/>
                </a:solidFill>
                <a:latin typeface="Times New Roman"/>
                <a:ea typeface="Times New Roman"/>
                <a:cs typeface="Times New Roman"/>
                <a:sym typeface="Times New Roman"/>
              </a:rPr>
              <a:t> </a:t>
            </a:r>
            <a:endParaRPr b="1" sz="20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20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nvSpPr>
        <p:spPr>
          <a:xfrm>
            <a:off x="609096" y="144794"/>
            <a:ext cx="11174400" cy="576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8D4427"/>
              </a:buClr>
              <a:buSzPts val="3600"/>
              <a:buFont typeface="Arial"/>
              <a:buNone/>
            </a:pPr>
            <a:r>
              <a:rPr lang="en-US" sz="3600">
                <a:solidFill>
                  <a:srgbClr val="C00000"/>
                </a:solidFill>
                <a:latin typeface="Times New Roman"/>
                <a:ea typeface="Times New Roman"/>
                <a:cs typeface="Times New Roman"/>
                <a:sym typeface="Times New Roman"/>
              </a:rPr>
              <a:t>   </a:t>
            </a:r>
            <a:r>
              <a:rPr b="1" lang="en-US" sz="3600">
                <a:solidFill>
                  <a:srgbClr val="C00000"/>
                </a:solidFill>
                <a:latin typeface="Times New Roman"/>
                <a:ea typeface="Times New Roman"/>
                <a:cs typeface="Times New Roman"/>
                <a:sym typeface="Times New Roman"/>
              </a:rPr>
              <a:t>System Architecture Overview</a:t>
            </a:r>
            <a:endParaRPr sz="3600">
              <a:solidFill>
                <a:srgbClr val="C00000"/>
              </a:solidFill>
              <a:latin typeface="Times New Roman"/>
              <a:ea typeface="Times New Roman"/>
              <a:cs typeface="Times New Roman"/>
              <a:sym typeface="Times New Roman"/>
            </a:endParaRPr>
          </a:p>
        </p:txBody>
      </p:sp>
      <p:pic>
        <p:nvPicPr>
          <p:cNvPr id="155" name="Google Shape;155;p25"/>
          <p:cNvPicPr preferRelativeResize="0"/>
          <p:nvPr/>
        </p:nvPicPr>
        <p:blipFill rotWithShape="1">
          <a:blip r:embed="rId3">
            <a:alphaModFix/>
          </a:blip>
          <a:srcRect b="7439" l="2827" r="2912" t="4825"/>
          <a:stretch/>
        </p:blipFill>
        <p:spPr>
          <a:xfrm>
            <a:off x="1658313" y="870850"/>
            <a:ext cx="9075973" cy="51163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nvSpPr>
        <p:spPr>
          <a:xfrm>
            <a:off x="609096" y="144794"/>
            <a:ext cx="11174400" cy="576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8D4427"/>
              </a:buClr>
              <a:buSzPts val="3600"/>
              <a:buFont typeface="Arial"/>
              <a:buNone/>
            </a:pPr>
            <a:r>
              <a:rPr lang="en-US" sz="3600">
                <a:solidFill>
                  <a:srgbClr val="8D4427"/>
                </a:solidFill>
                <a:latin typeface="Times New Roman"/>
                <a:ea typeface="Times New Roman"/>
                <a:cs typeface="Times New Roman"/>
                <a:sym typeface="Times New Roman"/>
              </a:rPr>
              <a:t>   </a:t>
            </a:r>
            <a:r>
              <a:rPr b="1" lang="en-US" sz="3600">
                <a:solidFill>
                  <a:srgbClr val="C00000"/>
                </a:solidFill>
                <a:latin typeface="Times New Roman"/>
                <a:ea typeface="Times New Roman"/>
                <a:cs typeface="Times New Roman"/>
                <a:sym typeface="Times New Roman"/>
              </a:rPr>
              <a:t>Implementation</a:t>
            </a:r>
            <a:endParaRPr sz="3600">
              <a:solidFill>
                <a:srgbClr val="8D4427"/>
              </a:solidFill>
              <a:latin typeface="Times New Roman"/>
              <a:ea typeface="Times New Roman"/>
              <a:cs typeface="Times New Roman"/>
              <a:sym typeface="Times New Roman"/>
            </a:endParaRPr>
          </a:p>
        </p:txBody>
      </p:sp>
      <p:sp>
        <p:nvSpPr>
          <p:cNvPr id="161" name="Google Shape;161;p26"/>
          <p:cNvSpPr txBox="1"/>
          <p:nvPr/>
        </p:nvSpPr>
        <p:spPr>
          <a:xfrm>
            <a:off x="895150" y="908250"/>
            <a:ext cx="10602300" cy="5041500"/>
          </a:xfrm>
          <a:prstGeom prst="rect">
            <a:avLst/>
          </a:prstGeom>
          <a:noFill/>
          <a:ln>
            <a:noFill/>
          </a:ln>
        </p:spPr>
        <p:txBody>
          <a:bodyPr anchorCtr="0" anchor="t" bIns="91425" lIns="91425" spcFirstLastPara="1" rIns="91425" wrap="square" tIns="91425">
            <a:noAutofit/>
          </a:bodyPr>
          <a:lstStyle/>
          <a:p>
            <a:pPr indent="-381000" lvl="0" marL="457200" rtl="0" algn="l">
              <a:lnSpc>
                <a:spcPct val="200000"/>
              </a:lnSpc>
              <a:spcBef>
                <a:spcPts val="0"/>
              </a:spcBef>
              <a:spcAft>
                <a:spcPts val="0"/>
              </a:spcAft>
              <a:buClr>
                <a:srgbClr val="002060"/>
              </a:buClr>
              <a:buSzPts val="2400"/>
              <a:buFont typeface="Times New Roman"/>
              <a:buChar char="●"/>
            </a:pPr>
            <a:r>
              <a:rPr lang="en-US" sz="2400">
                <a:solidFill>
                  <a:srgbClr val="002060"/>
                </a:solidFill>
                <a:latin typeface="Times New Roman"/>
                <a:ea typeface="Times New Roman"/>
                <a:cs typeface="Times New Roman"/>
                <a:sym typeface="Times New Roman"/>
              </a:rPr>
              <a:t>Smart contracts written in Solidity and tested via Remix and Hardhat</a:t>
            </a:r>
            <a:endParaRPr sz="2400">
              <a:solidFill>
                <a:srgbClr val="002060"/>
              </a:solidFill>
              <a:latin typeface="Times New Roman"/>
              <a:ea typeface="Times New Roman"/>
              <a:cs typeface="Times New Roman"/>
              <a:sym typeface="Times New Roman"/>
            </a:endParaRPr>
          </a:p>
          <a:p>
            <a:pPr indent="-381000" lvl="0" marL="457200" rtl="0" algn="l">
              <a:lnSpc>
                <a:spcPct val="200000"/>
              </a:lnSpc>
              <a:spcBef>
                <a:spcPts val="0"/>
              </a:spcBef>
              <a:spcAft>
                <a:spcPts val="0"/>
              </a:spcAft>
              <a:buClr>
                <a:srgbClr val="002060"/>
              </a:buClr>
              <a:buSzPts val="2400"/>
              <a:buFont typeface="Times New Roman"/>
              <a:buChar char="●"/>
            </a:pPr>
            <a:r>
              <a:rPr lang="en-US" sz="2400">
                <a:solidFill>
                  <a:srgbClr val="002060"/>
                </a:solidFill>
                <a:latin typeface="Times New Roman"/>
                <a:ea typeface="Times New Roman"/>
                <a:cs typeface="Times New Roman"/>
                <a:sym typeface="Times New Roman"/>
              </a:rPr>
              <a:t>Role-based DApp UI built with React, TypeScript, Wagmi, and RainbowKit</a:t>
            </a:r>
            <a:endParaRPr sz="2400">
              <a:solidFill>
                <a:srgbClr val="002060"/>
              </a:solidFill>
              <a:latin typeface="Times New Roman"/>
              <a:ea typeface="Times New Roman"/>
              <a:cs typeface="Times New Roman"/>
              <a:sym typeface="Times New Roman"/>
            </a:endParaRPr>
          </a:p>
          <a:p>
            <a:pPr indent="-381000" lvl="0" marL="457200" rtl="0" algn="l">
              <a:lnSpc>
                <a:spcPct val="200000"/>
              </a:lnSpc>
              <a:spcBef>
                <a:spcPts val="0"/>
              </a:spcBef>
              <a:spcAft>
                <a:spcPts val="0"/>
              </a:spcAft>
              <a:buClr>
                <a:srgbClr val="002060"/>
              </a:buClr>
              <a:buSzPts val="2400"/>
              <a:buFont typeface="Times New Roman"/>
              <a:buChar char="●"/>
            </a:pPr>
            <a:r>
              <a:rPr lang="en-US" sz="2400">
                <a:solidFill>
                  <a:srgbClr val="002060"/>
                </a:solidFill>
                <a:latin typeface="Times New Roman"/>
                <a:ea typeface="Times New Roman"/>
                <a:cs typeface="Times New Roman"/>
                <a:sym typeface="Times New Roman"/>
              </a:rPr>
              <a:t>Backend with Node.js, GraphQL APIs, and MongoDB for off-chain data</a:t>
            </a:r>
            <a:endParaRPr sz="2400">
              <a:solidFill>
                <a:srgbClr val="002060"/>
              </a:solidFill>
              <a:latin typeface="Times New Roman"/>
              <a:ea typeface="Times New Roman"/>
              <a:cs typeface="Times New Roman"/>
              <a:sym typeface="Times New Roman"/>
            </a:endParaRPr>
          </a:p>
          <a:p>
            <a:pPr indent="-381000" lvl="0" marL="457200" rtl="0" algn="l">
              <a:lnSpc>
                <a:spcPct val="200000"/>
              </a:lnSpc>
              <a:spcBef>
                <a:spcPts val="0"/>
              </a:spcBef>
              <a:spcAft>
                <a:spcPts val="0"/>
              </a:spcAft>
              <a:buClr>
                <a:srgbClr val="002060"/>
              </a:buClr>
              <a:buSzPts val="2400"/>
              <a:buFont typeface="Times New Roman"/>
              <a:buChar char="●"/>
            </a:pPr>
            <a:r>
              <a:rPr lang="en-US" sz="2400">
                <a:solidFill>
                  <a:srgbClr val="002060"/>
                </a:solidFill>
                <a:latin typeface="Times New Roman"/>
                <a:ea typeface="Times New Roman"/>
                <a:cs typeface="Times New Roman"/>
                <a:sym typeface="Times New Roman"/>
              </a:rPr>
              <a:t>IPFS used for document storage with hash references in smart contracts</a:t>
            </a:r>
            <a:endParaRPr sz="2400">
              <a:solidFill>
                <a:srgbClr val="002060"/>
              </a:solidFill>
              <a:latin typeface="Times New Roman"/>
              <a:ea typeface="Times New Roman"/>
              <a:cs typeface="Times New Roman"/>
              <a:sym typeface="Times New Roman"/>
            </a:endParaRPr>
          </a:p>
          <a:p>
            <a:pPr indent="-381000" lvl="0" marL="457200" rtl="0" algn="l">
              <a:lnSpc>
                <a:spcPct val="200000"/>
              </a:lnSpc>
              <a:spcBef>
                <a:spcPts val="0"/>
              </a:spcBef>
              <a:spcAft>
                <a:spcPts val="0"/>
              </a:spcAft>
              <a:buClr>
                <a:srgbClr val="002060"/>
              </a:buClr>
              <a:buSzPts val="2400"/>
              <a:buFont typeface="Times New Roman"/>
              <a:buChar char="●"/>
            </a:pPr>
            <a:r>
              <a:rPr lang="en-US" sz="2400">
                <a:solidFill>
                  <a:srgbClr val="002060"/>
                </a:solidFill>
                <a:latin typeface="Times New Roman"/>
                <a:ea typeface="Times New Roman"/>
                <a:cs typeface="Times New Roman"/>
                <a:sym typeface="Times New Roman"/>
              </a:rPr>
              <a:t>Deployed smart contract live on Ethereum testnet (Sepolia)</a:t>
            </a:r>
            <a:endParaRPr sz="2400">
              <a:solidFill>
                <a:srgbClr val="002060"/>
              </a:solidFill>
              <a:latin typeface="Times New Roman"/>
              <a:ea typeface="Times New Roman"/>
              <a:cs typeface="Times New Roman"/>
              <a:sym typeface="Times New Roman"/>
            </a:endParaRPr>
          </a:p>
          <a:p>
            <a:pPr indent="-381000" lvl="0" marL="457200" rtl="0" algn="l">
              <a:lnSpc>
                <a:spcPct val="200000"/>
              </a:lnSpc>
              <a:spcBef>
                <a:spcPts val="0"/>
              </a:spcBef>
              <a:spcAft>
                <a:spcPts val="0"/>
              </a:spcAft>
              <a:buClr>
                <a:srgbClr val="002060"/>
              </a:buClr>
              <a:buSzPts val="2400"/>
              <a:buFont typeface="Times New Roman"/>
              <a:buChar char="●"/>
            </a:pPr>
            <a:r>
              <a:rPr lang="en-US" sz="2400">
                <a:solidFill>
                  <a:srgbClr val="002060"/>
                </a:solidFill>
                <a:latin typeface="Times New Roman"/>
                <a:ea typeface="Times New Roman"/>
                <a:cs typeface="Times New Roman"/>
                <a:sym typeface="Times New Roman"/>
              </a:rPr>
              <a:t>Role assignment, batch creation, and transfer features implemented</a:t>
            </a:r>
            <a:endParaRPr sz="2400">
              <a:solidFill>
                <a:srgbClr val="002060"/>
              </a:solidFill>
              <a:latin typeface="Times New Roman"/>
              <a:ea typeface="Times New Roman"/>
              <a:cs typeface="Times New Roman"/>
              <a:sym typeface="Times New Roman"/>
            </a:endParaRPr>
          </a:p>
          <a:p>
            <a:pPr indent="-381000" lvl="0" marL="457200" rtl="0" algn="l">
              <a:lnSpc>
                <a:spcPct val="200000"/>
              </a:lnSpc>
              <a:spcBef>
                <a:spcPts val="0"/>
              </a:spcBef>
              <a:spcAft>
                <a:spcPts val="0"/>
              </a:spcAft>
              <a:buClr>
                <a:srgbClr val="002060"/>
              </a:buClr>
              <a:buSzPts val="2400"/>
              <a:buFont typeface="Times New Roman"/>
              <a:buChar char="●"/>
            </a:pPr>
            <a:r>
              <a:rPr lang="en-US" sz="2400">
                <a:solidFill>
                  <a:srgbClr val="002060"/>
                </a:solidFill>
                <a:latin typeface="Times New Roman"/>
                <a:ea typeface="Times New Roman"/>
                <a:cs typeface="Times New Roman"/>
                <a:sym typeface="Times New Roman"/>
              </a:rPr>
              <a:t>Events tracked for transparency and UI feedback</a:t>
            </a:r>
            <a:endParaRPr sz="2400">
              <a:solidFill>
                <a:srgbClr val="00206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7"/>
          <p:cNvPicPr preferRelativeResize="0"/>
          <p:nvPr/>
        </p:nvPicPr>
        <p:blipFill rotWithShape="1">
          <a:blip r:embed="rId3">
            <a:alphaModFix/>
          </a:blip>
          <a:srcRect b="7438" l="2235" r="2235" t="4642"/>
          <a:stretch/>
        </p:blipFill>
        <p:spPr>
          <a:xfrm>
            <a:off x="758796" y="775841"/>
            <a:ext cx="11174400" cy="5217466"/>
          </a:xfrm>
          <a:prstGeom prst="rect">
            <a:avLst/>
          </a:prstGeom>
          <a:noFill/>
          <a:ln>
            <a:noFill/>
          </a:ln>
        </p:spPr>
      </p:pic>
      <p:sp>
        <p:nvSpPr>
          <p:cNvPr id="167" name="Google Shape;167;p27"/>
          <p:cNvSpPr txBox="1"/>
          <p:nvPr/>
        </p:nvSpPr>
        <p:spPr>
          <a:xfrm>
            <a:off x="609096" y="144794"/>
            <a:ext cx="11174400" cy="5766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8D4427"/>
              </a:buClr>
              <a:buSzPts val="3600"/>
              <a:buFont typeface="Arial"/>
              <a:buNone/>
            </a:pPr>
            <a:r>
              <a:rPr lang="en-US" sz="3600">
                <a:solidFill>
                  <a:srgbClr val="C00000"/>
                </a:solidFill>
                <a:latin typeface="Times New Roman"/>
                <a:ea typeface="Times New Roman"/>
                <a:cs typeface="Times New Roman"/>
                <a:sym typeface="Times New Roman"/>
              </a:rPr>
              <a:t>   </a:t>
            </a:r>
            <a:r>
              <a:rPr b="1" lang="en-US" sz="3600">
                <a:solidFill>
                  <a:srgbClr val="C00000"/>
                </a:solidFill>
                <a:latin typeface="Times New Roman"/>
                <a:ea typeface="Times New Roman"/>
                <a:cs typeface="Times New Roman"/>
                <a:sym typeface="Times New Roman"/>
              </a:rPr>
              <a:t>Smart Contract Architecture</a:t>
            </a:r>
            <a:endParaRPr sz="3600">
              <a:solidFill>
                <a:srgbClr val="C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8"/>
          <p:cNvPicPr preferRelativeResize="0"/>
          <p:nvPr/>
        </p:nvPicPr>
        <p:blipFill rotWithShape="1">
          <a:blip r:embed="rId3">
            <a:alphaModFix/>
          </a:blip>
          <a:srcRect b="4689" l="0" r="0" t="0"/>
          <a:stretch/>
        </p:blipFill>
        <p:spPr>
          <a:xfrm>
            <a:off x="5963050" y="493725"/>
            <a:ext cx="4889326" cy="5870550"/>
          </a:xfrm>
          <a:prstGeom prst="rect">
            <a:avLst/>
          </a:prstGeom>
          <a:noFill/>
          <a:ln>
            <a:noFill/>
          </a:ln>
        </p:spPr>
      </p:pic>
      <p:pic>
        <p:nvPicPr>
          <p:cNvPr id="173" name="Google Shape;173;p28"/>
          <p:cNvPicPr preferRelativeResize="0"/>
          <p:nvPr/>
        </p:nvPicPr>
        <p:blipFill rotWithShape="1">
          <a:blip r:embed="rId4">
            <a:alphaModFix/>
          </a:blip>
          <a:srcRect b="4058" l="0" r="0" t="0"/>
          <a:stretch/>
        </p:blipFill>
        <p:spPr>
          <a:xfrm>
            <a:off x="2208375" y="782612"/>
            <a:ext cx="2121825" cy="5292776"/>
          </a:xfrm>
          <a:prstGeom prst="rect">
            <a:avLst/>
          </a:prstGeom>
          <a:noFill/>
          <a:ln>
            <a:noFill/>
          </a:ln>
        </p:spPr>
      </p:pic>
      <p:sp>
        <p:nvSpPr>
          <p:cNvPr id="174" name="Google Shape;174;p28"/>
          <p:cNvSpPr txBox="1"/>
          <p:nvPr/>
        </p:nvSpPr>
        <p:spPr>
          <a:xfrm>
            <a:off x="609096" y="144794"/>
            <a:ext cx="11174400" cy="576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8D4427"/>
              </a:buClr>
              <a:buSzPts val="3600"/>
              <a:buFont typeface="Arial"/>
              <a:buNone/>
            </a:pPr>
            <a:r>
              <a:rPr lang="en-US" sz="3600">
                <a:solidFill>
                  <a:srgbClr val="C00000"/>
                </a:solidFill>
                <a:latin typeface="Times New Roman"/>
                <a:ea typeface="Times New Roman"/>
                <a:cs typeface="Times New Roman"/>
                <a:sym typeface="Times New Roman"/>
              </a:rPr>
              <a:t>   </a:t>
            </a:r>
            <a:r>
              <a:rPr b="1" lang="en-US" sz="3600">
                <a:solidFill>
                  <a:srgbClr val="C00000"/>
                </a:solidFill>
                <a:latin typeface="Times New Roman"/>
                <a:ea typeface="Times New Roman"/>
                <a:cs typeface="Times New Roman"/>
                <a:sym typeface="Times New Roman"/>
              </a:rPr>
              <a:t>User Flow &amp; Transactions Sequence</a:t>
            </a:r>
            <a:endParaRPr sz="3600">
              <a:solidFill>
                <a:srgbClr val="C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nvSpPr>
        <p:spPr>
          <a:xfrm>
            <a:off x="609096" y="144794"/>
            <a:ext cx="11174400" cy="576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8D4427"/>
              </a:buClr>
              <a:buSzPts val="3600"/>
              <a:buFont typeface="Arial"/>
              <a:buNone/>
            </a:pPr>
            <a:r>
              <a:rPr lang="en-US" sz="3600">
                <a:solidFill>
                  <a:srgbClr val="8D4427"/>
                </a:solidFill>
                <a:latin typeface="Times New Roman"/>
                <a:ea typeface="Times New Roman"/>
                <a:cs typeface="Times New Roman"/>
                <a:sym typeface="Times New Roman"/>
              </a:rPr>
              <a:t>   </a:t>
            </a:r>
            <a:r>
              <a:rPr b="1" lang="en-US" sz="3600">
                <a:solidFill>
                  <a:srgbClr val="C00000"/>
                </a:solidFill>
                <a:latin typeface="Times New Roman"/>
                <a:ea typeface="Times New Roman"/>
                <a:cs typeface="Times New Roman"/>
                <a:sym typeface="Times New Roman"/>
              </a:rPr>
              <a:t>Conclusion</a:t>
            </a:r>
            <a:endParaRPr sz="3600">
              <a:solidFill>
                <a:srgbClr val="8D4427"/>
              </a:solidFill>
              <a:latin typeface="Times New Roman"/>
              <a:ea typeface="Times New Roman"/>
              <a:cs typeface="Times New Roman"/>
              <a:sym typeface="Times New Roman"/>
            </a:endParaRPr>
          </a:p>
        </p:txBody>
      </p:sp>
      <p:sp>
        <p:nvSpPr>
          <p:cNvPr id="180" name="Google Shape;180;p29"/>
          <p:cNvSpPr txBox="1"/>
          <p:nvPr/>
        </p:nvSpPr>
        <p:spPr>
          <a:xfrm>
            <a:off x="895150" y="908250"/>
            <a:ext cx="10602300" cy="5041500"/>
          </a:xfrm>
          <a:prstGeom prst="rect">
            <a:avLst/>
          </a:prstGeom>
          <a:noFill/>
          <a:ln>
            <a:noFill/>
          </a:ln>
        </p:spPr>
        <p:txBody>
          <a:bodyPr anchorCtr="0" anchor="t" bIns="91425" lIns="91425" spcFirstLastPara="1" rIns="91425" wrap="square" tIns="91425">
            <a:noAutofit/>
          </a:bodyPr>
          <a:lstStyle/>
          <a:p>
            <a:pPr indent="-368300" lvl="0" marL="457200" rtl="0" algn="just">
              <a:lnSpc>
                <a:spcPct val="100000"/>
              </a:lnSpc>
              <a:spcBef>
                <a:spcPts val="0"/>
              </a:spcBef>
              <a:spcAft>
                <a:spcPts val="0"/>
              </a:spcAft>
              <a:buClr>
                <a:srgbClr val="002060"/>
              </a:buClr>
              <a:buSzPts val="2200"/>
              <a:buFont typeface="Times New Roman"/>
              <a:buChar char="●"/>
            </a:pPr>
            <a:r>
              <a:rPr lang="en-US" sz="2200">
                <a:solidFill>
                  <a:srgbClr val="002060"/>
                </a:solidFill>
                <a:latin typeface="Times New Roman"/>
                <a:ea typeface="Times New Roman"/>
                <a:cs typeface="Times New Roman"/>
                <a:sym typeface="Times New Roman"/>
              </a:rPr>
              <a:t>The project successfully showcases how blockchain can revolutionize supply chain transparency in the pharmaceutical sector.</a:t>
            </a:r>
            <a:endParaRPr sz="2200">
              <a:solidFill>
                <a:srgbClr val="002060"/>
              </a:solidFill>
              <a:latin typeface="Times New Roman"/>
              <a:ea typeface="Times New Roman"/>
              <a:cs typeface="Times New Roman"/>
              <a:sym typeface="Times New Roman"/>
            </a:endParaRPr>
          </a:p>
          <a:p>
            <a:pPr indent="-368300" lvl="0" marL="457200" rtl="0" algn="just">
              <a:lnSpc>
                <a:spcPct val="100000"/>
              </a:lnSpc>
              <a:spcBef>
                <a:spcPts val="1000"/>
              </a:spcBef>
              <a:spcAft>
                <a:spcPts val="0"/>
              </a:spcAft>
              <a:buClr>
                <a:srgbClr val="002060"/>
              </a:buClr>
              <a:buSzPts val="2200"/>
              <a:buFont typeface="Times New Roman"/>
              <a:buChar char="●"/>
            </a:pPr>
            <a:r>
              <a:rPr lang="en-US" sz="2200">
                <a:solidFill>
                  <a:srgbClr val="002060"/>
                </a:solidFill>
                <a:latin typeface="Times New Roman"/>
                <a:ea typeface="Times New Roman"/>
                <a:cs typeface="Times New Roman"/>
                <a:sym typeface="Times New Roman"/>
              </a:rPr>
              <a:t>Role-based access using smart contracts ensures authorized, traceable actions by each stakeholder.</a:t>
            </a:r>
            <a:endParaRPr sz="2200">
              <a:solidFill>
                <a:srgbClr val="002060"/>
              </a:solidFill>
              <a:latin typeface="Times New Roman"/>
              <a:ea typeface="Times New Roman"/>
              <a:cs typeface="Times New Roman"/>
              <a:sym typeface="Times New Roman"/>
            </a:endParaRPr>
          </a:p>
          <a:p>
            <a:pPr indent="-368300" lvl="0" marL="457200" rtl="0" algn="just">
              <a:lnSpc>
                <a:spcPct val="100000"/>
              </a:lnSpc>
              <a:spcBef>
                <a:spcPts val="1000"/>
              </a:spcBef>
              <a:spcAft>
                <a:spcPts val="0"/>
              </a:spcAft>
              <a:buClr>
                <a:srgbClr val="002060"/>
              </a:buClr>
              <a:buSzPts val="2200"/>
              <a:buFont typeface="Times New Roman"/>
              <a:buChar char="●"/>
            </a:pPr>
            <a:r>
              <a:rPr lang="en-US" sz="2200">
                <a:solidFill>
                  <a:srgbClr val="002060"/>
                </a:solidFill>
                <a:latin typeface="Times New Roman"/>
                <a:ea typeface="Times New Roman"/>
                <a:cs typeface="Times New Roman"/>
                <a:sym typeface="Times New Roman"/>
              </a:rPr>
              <a:t>By storing documents on IPFS and referencing them on-chain, the system achieves both scalability and decentralization.</a:t>
            </a:r>
            <a:endParaRPr sz="2200">
              <a:solidFill>
                <a:srgbClr val="002060"/>
              </a:solidFill>
              <a:latin typeface="Times New Roman"/>
              <a:ea typeface="Times New Roman"/>
              <a:cs typeface="Times New Roman"/>
              <a:sym typeface="Times New Roman"/>
            </a:endParaRPr>
          </a:p>
          <a:p>
            <a:pPr indent="-368300" lvl="0" marL="457200" rtl="0" algn="just">
              <a:lnSpc>
                <a:spcPct val="100000"/>
              </a:lnSpc>
              <a:spcBef>
                <a:spcPts val="1000"/>
              </a:spcBef>
              <a:spcAft>
                <a:spcPts val="0"/>
              </a:spcAft>
              <a:buClr>
                <a:srgbClr val="002060"/>
              </a:buClr>
              <a:buSzPts val="2200"/>
              <a:buFont typeface="Times New Roman"/>
              <a:buChar char="●"/>
            </a:pPr>
            <a:r>
              <a:rPr lang="en-US" sz="2200">
                <a:solidFill>
                  <a:srgbClr val="002060"/>
                </a:solidFill>
                <a:latin typeface="Times New Roman"/>
                <a:ea typeface="Times New Roman"/>
                <a:cs typeface="Times New Roman"/>
                <a:sym typeface="Times New Roman"/>
              </a:rPr>
              <a:t>Frontend technologies like RainbowKit and Wagmi enhance user experience in interacting with Web3 wallets.</a:t>
            </a:r>
            <a:endParaRPr sz="2200">
              <a:solidFill>
                <a:srgbClr val="002060"/>
              </a:solidFill>
              <a:latin typeface="Times New Roman"/>
              <a:ea typeface="Times New Roman"/>
              <a:cs typeface="Times New Roman"/>
              <a:sym typeface="Times New Roman"/>
            </a:endParaRPr>
          </a:p>
          <a:p>
            <a:pPr indent="-368300" lvl="0" marL="457200" rtl="0" algn="just">
              <a:lnSpc>
                <a:spcPct val="100000"/>
              </a:lnSpc>
              <a:spcBef>
                <a:spcPts val="1000"/>
              </a:spcBef>
              <a:spcAft>
                <a:spcPts val="0"/>
              </a:spcAft>
              <a:buClr>
                <a:srgbClr val="002060"/>
              </a:buClr>
              <a:buSzPts val="2200"/>
              <a:buFont typeface="Times New Roman"/>
              <a:buChar char="●"/>
            </a:pPr>
            <a:r>
              <a:rPr lang="en-US" sz="2200">
                <a:solidFill>
                  <a:srgbClr val="002060"/>
                </a:solidFill>
                <a:latin typeface="Times New Roman"/>
                <a:ea typeface="Times New Roman"/>
                <a:cs typeface="Times New Roman"/>
                <a:sym typeface="Times New Roman"/>
              </a:rPr>
              <a:t>Security, transparency, and trust are at the core of the system, directly addressing real-world problems like counterfeit medicine.</a:t>
            </a:r>
            <a:endParaRPr sz="2200">
              <a:solidFill>
                <a:srgbClr val="002060"/>
              </a:solidFill>
              <a:latin typeface="Times New Roman"/>
              <a:ea typeface="Times New Roman"/>
              <a:cs typeface="Times New Roman"/>
              <a:sym typeface="Times New Roman"/>
            </a:endParaRPr>
          </a:p>
          <a:p>
            <a:pPr indent="-368300" lvl="0" marL="457200" rtl="0" algn="just">
              <a:lnSpc>
                <a:spcPct val="100000"/>
              </a:lnSpc>
              <a:spcBef>
                <a:spcPts val="1000"/>
              </a:spcBef>
              <a:spcAft>
                <a:spcPts val="1000"/>
              </a:spcAft>
              <a:buClr>
                <a:srgbClr val="002060"/>
              </a:buClr>
              <a:buSzPts val="2200"/>
              <a:buFont typeface="Times New Roman"/>
              <a:buChar char="●"/>
            </a:pPr>
            <a:r>
              <a:rPr lang="en-US" sz="2200">
                <a:solidFill>
                  <a:srgbClr val="002060"/>
                </a:solidFill>
                <a:latin typeface="Times New Roman"/>
                <a:ea typeface="Times New Roman"/>
                <a:cs typeface="Times New Roman"/>
                <a:sym typeface="Times New Roman"/>
              </a:rPr>
              <a:t>The architecture allows for future extensibility, including support for additional roles, automated audits, or cross-chain operability.</a:t>
            </a:r>
            <a:endParaRPr sz="2200">
              <a:solidFill>
                <a:srgbClr val="00206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nvSpPr>
        <p:spPr>
          <a:xfrm>
            <a:off x="609096" y="144794"/>
            <a:ext cx="11174400" cy="576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8D4427"/>
              </a:buClr>
              <a:buSzPts val="3600"/>
              <a:buFont typeface="Arial"/>
              <a:buNone/>
            </a:pPr>
            <a:r>
              <a:rPr lang="en-US" sz="3600">
                <a:solidFill>
                  <a:srgbClr val="8D4427"/>
                </a:solidFill>
                <a:latin typeface="Times New Roman"/>
                <a:ea typeface="Times New Roman"/>
                <a:cs typeface="Times New Roman"/>
                <a:sym typeface="Times New Roman"/>
              </a:rPr>
              <a:t>   </a:t>
            </a:r>
            <a:r>
              <a:rPr b="1" lang="en-US" sz="3600">
                <a:solidFill>
                  <a:srgbClr val="C00000"/>
                </a:solidFill>
                <a:latin typeface="Times New Roman"/>
                <a:ea typeface="Times New Roman"/>
                <a:cs typeface="Times New Roman"/>
                <a:sym typeface="Times New Roman"/>
              </a:rPr>
              <a:t>References</a:t>
            </a:r>
            <a:endParaRPr sz="3600">
              <a:solidFill>
                <a:srgbClr val="8D4427"/>
              </a:solidFill>
              <a:latin typeface="Times New Roman"/>
              <a:ea typeface="Times New Roman"/>
              <a:cs typeface="Times New Roman"/>
              <a:sym typeface="Times New Roman"/>
            </a:endParaRPr>
          </a:p>
        </p:txBody>
      </p:sp>
      <p:sp>
        <p:nvSpPr>
          <p:cNvPr id="186" name="Google Shape;186;p30"/>
          <p:cNvSpPr txBox="1"/>
          <p:nvPr/>
        </p:nvSpPr>
        <p:spPr>
          <a:xfrm>
            <a:off x="895150" y="908250"/>
            <a:ext cx="10602300" cy="5041500"/>
          </a:xfrm>
          <a:prstGeom prst="rect">
            <a:avLst/>
          </a:prstGeom>
          <a:noFill/>
          <a:ln>
            <a:noFill/>
          </a:ln>
        </p:spPr>
        <p:txBody>
          <a:bodyPr anchorCtr="0" anchor="t" bIns="91425" lIns="91425" spcFirstLastPara="1" rIns="91425" wrap="square" tIns="91425">
            <a:noAutofit/>
          </a:bodyPr>
          <a:lstStyle/>
          <a:p>
            <a:pPr indent="-304800" lvl="0" marL="457200" rtl="0" algn="just">
              <a:spcBef>
                <a:spcPts val="1200"/>
              </a:spcBef>
              <a:spcAft>
                <a:spcPts val="0"/>
              </a:spcAft>
              <a:buClr>
                <a:schemeClr val="dk1"/>
              </a:buClr>
              <a:buSzPts val="1200"/>
              <a:buFont typeface="Times New Roman"/>
              <a:buAutoNum type="arabicPeriod"/>
            </a:pPr>
            <a:r>
              <a:rPr lang="en-US" sz="1200">
                <a:solidFill>
                  <a:schemeClr val="dk1"/>
                </a:solidFill>
                <a:latin typeface="Times New Roman"/>
                <a:ea typeface="Times New Roman"/>
                <a:cs typeface="Times New Roman"/>
                <a:sym typeface="Times New Roman"/>
              </a:rPr>
              <a:t>Brockman, P., French, D., &amp; Tamm, C. (2014). REIT organizational structure, institutional ownership, and stock performance. </a:t>
            </a:r>
            <a:r>
              <a:rPr i="1" lang="en-US" sz="1200">
                <a:solidFill>
                  <a:schemeClr val="dk1"/>
                </a:solidFill>
                <a:latin typeface="Times New Roman"/>
                <a:ea typeface="Times New Roman"/>
                <a:cs typeface="Times New Roman"/>
                <a:sym typeface="Times New Roman"/>
              </a:rPr>
              <a:t>Journal of Real Estate Portfolio Management</a:t>
            </a:r>
            <a:r>
              <a:rPr lang="en-US" sz="1200">
                <a:solidFill>
                  <a:schemeClr val="dk1"/>
                </a:solidFill>
                <a:latin typeface="Times New Roman"/>
                <a:ea typeface="Times New Roman"/>
                <a:cs typeface="Times New Roman"/>
                <a:sym typeface="Times New Roman"/>
              </a:rPr>
              <a:t>, 20(1), 21–36.</a:t>
            </a:r>
            <a:br>
              <a:rPr lang="en-US"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AutoNum type="arabicPeriod"/>
            </a:pPr>
            <a:r>
              <a:rPr lang="en-US" sz="1200">
                <a:solidFill>
                  <a:schemeClr val="dk1"/>
                </a:solidFill>
                <a:latin typeface="Times New Roman"/>
                <a:ea typeface="Times New Roman"/>
                <a:cs typeface="Times New Roman"/>
                <a:sym typeface="Times New Roman"/>
              </a:rPr>
              <a:t>Cella, C. (2009). Institutional investors and corporate investment. </a:t>
            </a:r>
            <a:r>
              <a:rPr i="1" lang="en-US" sz="1200">
                <a:solidFill>
                  <a:schemeClr val="dk1"/>
                </a:solidFill>
                <a:latin typeface="Times New Roman"/>
                <a:ea typeface="Times New Roman"/>
                <a:cs typeface="Times New Roman"/>
                <a:sym typeface="Times New Roman"/>
              </a:rPr>
              <a:t>Indiana University</a:t>
            </a:r>
            <a:r>
              <a:rPr lang="en-US" sz="1200">
                <a:solidFill>
                  <a:schemeClr val="dk1"/>
                </a:solidFill>
                <a:latin typeface="Times New Roman"/>
                <a:ea typeface="Times New Roman"/>
                <a:cs typeface="Times New Roman"/>
                <a:sym typeface="Times New Roman"/>
              </a:rPr>
              <a:t>, Kelley School of Business.</a:t>
            </a:r>
            <a:br>
              <a:rPr lang="en-US"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AutoNum type="arabicPeriod"/>
            </a:pPr>
            <a:r>
              <a:rPr lang="en-US" sz="1200">
                <a:solidFill>
                  <a:schemeClr val="dk1"/>
                </a:solidFill>
                <a:latin typeface="Times New Roman"/>
                <a:ea typeface="Times New Roman"/>
                <a:cs typeface="Times New Roman"/>
                <a:sym typeface="Times New Roman"/>
              </a:rPr>
              <a:t>Dyakov, T., &amp; Wipplinger, E. (2020). Institutional ownership and future stock returns: An international perspective. </a:t>
            </a:r>
            <a:r>
              <a:rPr i="1" lang="en-US" sz="1200">
                <a:solidFill>
                  <a:schemeClr val="dk1"/>
                </a:solidFill>
                <a:latin typeface="Times New Roman"/>
                <a:ea typeface="Times New Roman"/>
                <a:cs typeface="Times New Roman"/>
                <a:sym typeface="Times New Roman"/>
              </a:rPr>
              <a:t>International Review of Finance</a:t>
            </a:r>
            <a:r>
              <a:rPr lang="en-US" sz="1200">
                <a:solidFill>
                  <a:schemeClr val="dk1"/>
                </a:solidFill>
                <a:latin typeface="Times New Roman"/>
                <a:ea typeface="Times New Roman"/>
                <a:cs typeface="Times New Roman"/>
                <a:sym typeface="Times New Roman"/>
              </a:rPr>
              <a:t>, 20(1), 235–245.</a:t>
            </a:r>
            <a:br>
              <a:rPr lang="en-US"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AutoNum type="arabicPeriod"/>
            </a:pPr>
            <a:r>
              <a:rPr lang="en-US" sz="1200">
                <a:solidFill>
                  <a:schemeClr val="dk1"/>
                </a:solidFill>
                <a:latin typeface="Times New Roman"/>
                <a:ea typeface="Times New Roman"/>
                <a:cs typeface="Times New Roman"/>
                <a:sym typeface="Times New Roman"/>
              </a:rPr>
              <a:t>McNulty, T., &amp; Nordberg, D. (2016). Ownership, activism and engagement: Institutional investors as active owners. </a:t>
            </a:r>
            <a:r>
              <a:rPr i="1" lang="en-US" sz="1200">
                <a:solidFill>
                  <a:schemeClr val="dk1"/>
                </a:solidFill>
                <a:latin typeface="Times New Roman"/>
                <a:ea typeface="Times New Roman"/>
                <a:cs typeface="Times New Roman"/>
                <a:sym typeface="Times New Roman"/>
              </a:rPr>
              <a:t>Corporate Governance: An International Review</a:t>
            </a:r>
            <a:r>
              <a:rPr lang="en-US" sz="1200">
                <a:solidFill>
                  <a:schemeClr val="dk1"/>
                </a:solidFill>
                <a:latin typeface="Times New Roman"/>
                <a:ea typeface="Times New Roman"/>
                <a:cs typeface="Times New Roman"/>
                <a:sym typeface="Times New Roman"/>
              </a:rPr>
              <a:t>, 24(3), 346–358.</a:t>
            </a:r>
            <a:br>
              <a:rPr lang="en-US"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AutoNum type="arabicPeriod"/>
            </a:pPr>
            <a:r>
              <a:rPr lang="en-US" sz="1200">
                <a:solidFill>
                  <a:schemeClr val="dk1"/>
                </a:solidFill>
                <a:latin typeface="Times New Roman"/>
                <a:ea typeface="Times New Roman"/>
                <a:cs typeface="Times New Roman"/>
                <a:sym typeface="Times New Roman"/>
              </a:rPr>
              <a:t>Shleifer, A., &amp; Vishny, R. W. (1986). Large shareholders and corporate control. </a:t>
            </a:r>
            <a:r>
              <a:rPr i="1" lang="en-US" sz="1200">
                <a:solidFill>
                  <a:schemeClr val="dk1"/>
                </a:solidFill>
                <a:latin typeface="Times New Roman"/>
                <a:ea typeface="Times New Roman"/>
                <a:cs typeface="Times New Roman"/>
                <a:sym typeface="Times New Roman"/>
              </a:rPr>
              <a:t>Journal of Political Economy</a:t>
            </a:r>
            <a:r>
              <a:rPr lang="en-US" sz="1200">
                <a:solidFill>
                  <a:schemeClr val="dk1"/>
                </a:solidFill>
                <a:latin typeface="Times New Roman"/>
                <a:ea typeface="Times New Roman"/>
                <a:cs typeface="Times New Roman"/>
                <a:sym typeface="Times New Roman"/>
              </a:rPr>
              <a:t>, 94(3), 461–488.</a:t>
            </a:r>
            <a:br>
              <a:rPr lang="en-US"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AutoNum type="arabicPeriod"/>
            </a:pPr>
            <a:r>
              <a:rPr lang="en-US" sz="1200">
                <a:solidFill>
                  <a:schemeClr val="dk1"/>
                </a:solidFill>
                <a:latin typeface="Times New Roman"/>
                <a:ea typeface="Times New Roman"/>
                <a:cs typeface="Times New Roman"/>
                <a:sym typeface="Times New Roman"/>
              </a:rPr>
              <a:t>Wooldridge, J. M. (2013). </a:t>
            </a:r>
            <a:r>
              <a:rPr i="1" lang="en-US" sz="1200">
                <a:solidFill>
                  <a:schemeClr val="dk1"/>
                </a:solidFill>
                <a:latin typeface="Times New Roman"/>
                <a:ea typeface="Times New Roman"/>
                <a:cs typeface="Times New Roman"/>
                <a:sym typeface="Times New Roman"/>
              </a:rPr>
              <a:t>Econometric Analysis of Cross Section and Panel Data</a:t>
            </a:r>
            <a:r>
              <a:rPr lang="en-US" sz="1200">
                <a:solidFill>
                  <a:schemeClr val="dk1"/>
                </a:solidFill>
                <a:latin typeface="Times New Roman"/>
                <a:ea typeface="Times New Roman"/>
                <a:cs typeface="Times New Roman"/>
                <a:sym typeface="Times New Roman"/>
              </a:rPr>
              <a:t>. MIT Press.</a:t>
            </a:r>
            <a:br>
              <a:rPr lang="en-US"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AutoNum type="arabicPeriod"/>
            </a:pPr>
            <a:r>
              <a:rPr lang="en-US" sz="1200">
                <a:solidFill>
                  <a:schemeClr val="dk1"/>
                </a:solidFill>
                <a:latin typeface="Times New Roman"/>
                <a:ea typeface="Times New Roman"/>
                <a:cs typeface="Times New Roman"/>
                <a:sym typeface="Times New Roman"/>
              </a:rPr>
              <a:t>Ying, Q., Kong, D., &amp; Luo, D. (2015). Investor attention, institutional ownership, and stock return: Empirical evidence from China. </a:t>
            </a:r>
            <a:r>
              <a:rPr i="1" lang="en-US" sz="1200">
                <a:solidFill>
                  <a:schemeClr val="dk1"/>
                </a:solidFill>
                <a:latin typeface="Times New Roman"/>
                <a:ea typeface="Times New Roman"/>
                <a:cs typeface="Times New Roman"/>
                <a:sym typeface="Times New Roman"/>
              </a:rPr>
              <a:t>Emerging Markets Finance &amp; Trade</a:t>
            </a:r>
            <a:r>
              <a:rPr lang="en-US" sz="1200">
                <a:solidFill>
                  <a:schemeClr val="dk1"/>
                </a:solidFill>
                <a:latin typeface="Times New Roman"/>
                <a:ea typeface="Times New Roman"/>
                <a:cs typeface="Times New Roman"/>
                <a:sym typeface="Times New Roman"/>
              </a:rPr>
              <a:t>, 51(3), 672–685.</a:t>
            </a:r>
            <a:br>
              <a:rPr lang="en-US"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AutoNum type="arabicPeriod"/>
            </a:pPr>
            <a:r>
              <a:rPr lang="en-US" sz="1200">
                <a:solidFill>
                  <a:schemeClr val="dk1"/>
                </a:solidFill>
                <a:latin typeface="Times New Roman"/>
                <a:ea typeface="Times New Roman"/>
                <a:cs typeface="Times New Roman"/>
                <a:sym typeface="Times New Roman"/>
              </a:rPr>
              <a:t>Zou, H., &amp; Adams, M. B. (2008). Corporate ownership, equity risk and returns in the People's Republic of China. </a:t>
            </a:r>
            <a:r>
              <a:rPr i="1" lang="en-US" sz="1200">
                <a:solidFill>
                  <a:schemeClr val="dk1"/>
                </a:solidFill>
                <a:latin typeface="Times New Roman"/>
                <a:ea typeface="Times New Roman"/>
                <a:cs typeface="Times New Roman"/>
                <a:sym typeface="Times New Roman"/>
              </a:rPr>
              <a:t>Journal of International Business Studies</a:t>
            </a:r>
            <a:r>
              <a:rPr lang="en-US" sz="1200">
                <a:solidFill>
                  <a:schemeClr val="dk1"/>
                </a:solidFill>
                <a:latin typeface="Times New Roman"/>
                <a:ea typeface="Times New Roman"/>
                <a:cs typeface="Times New Roman"/>
                <a:sym typeface="Times New Roman"/>
              </a:rPr>
              <a:t>, 39(7), 1149–1168.</a:t>
            </a:r>
            <a:br>
              <a:rPr lang="en-US"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AutoNum type="arabicPeriod"/>
            </a:pPr>
            <a:r>
              <a:rPr lang="en-US" sz="1200">
                <a:solidFill>
                  <a:schemeClr val="dk1"/>
                </a:solidFill>
                <a:latin typeface="Times New Roman"/>
                <a:ea typeface="Times New Roman"/>
                <a:cs typeface="Times New Roman"/>
                <a:sym typeface="Times New Roman"/>
              </a:rPr>
              <a:t>Han, K.C., &amp; Suk, D.Y. (1998). The effect of ownership structure on firm performance: Additional evidence. </a:t>
            </a:r>
            <a:r>
              <a:rPr i="1" lang="en-US" sz="1200">
                <a:solidFill>
                  <a:schemeClr val="dk1"/>
                </a:solidFill>
                <a:latin typeface="Times New Roman"/>
                <a:ea typeface="Times New Roman"/>
                <a:cs typeface="Times New Roman"/>
                <a:sym typeface="Times New Roman"/>
              </a:rPr>
              <a:t>Review of Financial Economics</a:t>
            </a:r>
            <a:r>
              <a:rPr lang="en-US" sz="1200">
                <a:solidFill>
                  <a:schemeClr val="dk1"/>
                </a:solidFill>
                <a:latin typeface="Times New Roman"/>
                <a:ea typeface="Times New Roman"/>
                <a:cs typeface="Times New Roman"/>
                <a:sym typeface="Times New Roman"/>
              </a:rPr>
              <a:t>, 7(2), 143–155.</a:t>
            </a:r>
            <a:br>
              <a:rPr lang="en-US"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AutoNum type="arabicPeriod"/>
            </a:pPr>
            <a:r>
              <a:rPr lang="en-US" sz="1200">
                <a:solidFill>
                  <a:schemeClr val="dk1"/>
                </a:solidFill>
                <a:latin typeface="Times New Roman"/>
                <a:ea typeface="Times New Roman"/>
                <a:cs typeface="Times New Roman"/>
                <a:sym typeface="Times New Roman"/>
              </a:rPr>
              <a:t>Othman, R., Arshad, R., Ahmad, C. S., &amp; Hamzah, N. A. A. (2010). The impact of ownership structure on stock returns. In </a:t>
            </a:r>
            <a:r>
              <a:rPr i="1" lang="en-US" sz="1200">
                <a:solidFill>
                  <a:schemeClr val="dk1"/>
                </a:solidFill>
                <a:latin typeface="Times New Roman"/>
                <a:ea typeface="Times New Roman"/>
                <a:cs typeface="Times New Roman"/>
                <a:sym typeface="Times New Roman"/>
              </a:rPr>
              <a:t>2010 International Conference on Science and Social Research (CSSR 2010)</a:t>
            </a:r>
            <a:r>
              <a:rPr lang="en-US" sz="1200">
                <a:solidFill>
                  <a:schemeClr val="dk1"/>
                </a:solidFill>
                <a:latin typeface="Times New Roman"/>
                <a:ea typeface="Times New Roman"/>
                <a:cs typeface="Times New Roman"/>
                <a:sym typeface="Times New Roman"/>
              </a:rPr>
              <a:t> (pp. 217–221). IEEE.</a:t>
            </a:r>
            <a:endParaRPr sz="2400">
              <a:solidFill>
                <a:srgbClr val="002060"/>
              </a:solidFill>
              <a:latin typeface="Times New Roman"/>
              <a:ea typeface="Times New Roman"/>
              <a:cs typeface="Times New Roman"/>
              <a:sym typeface="Times New Roman"/>
            </a:endParaRPr>
          </a:p>
          <a:p>
            <a:pPr indent="0" lvl="0" marL="457200" rtl="0" algn="just">
              <a:spcBef>
                <a:spcPts val="1200"/>
              </a:spcBef>
              <a:spcAft>
                <a:spcPts val="0"/>
              </a:spcAft>
              <a:buNone/>
            </a:pPr>
            <a:r>
              <a:t/>
            </a:r>
            <a:endParaRPr sz="2400">
              <a:solidFill>
                <a:srgbClr val="002060"/>
              </a:solidFill>
              <a:latin typeface="Times New Roman"/>
              <a:ea typeface="Times New Roman"/>
              <a:cs typeface="Times New Roman"/>
              <a:sym typeface="Times New Roman"/>
            </a:endParaRPr>
          </a:p>
          <a:p>
            <a:pPr indent="0" lvl="0" marL="457200" rtl="0" algn="just">
              <a:lnSpc>
                <a:spcPct val="100000"/>
              </a:lnSpc>
              <a:spcBef>
                <a:spcPts val="1000"/>
              </a:spcBef>
              <a:spcAft>
                <a:spcPts val="1000"/>
              </a:spcAft>
              <a:buNone/>
            </a:pPr>
            <a:r>
              <a:t/>
            </a:r>
            <a:endParaRPr sz="2400">
              <a:solidFill>
                <a:srgbClr val="00206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idx="1" type="body"/>
          </p:nvPr>
        </p:nvSpPr>
        <p:spPr>
          <a:xfrm>
            <a:off x="538619" y="2402006"/>
            <a:ext cx="11174400" cy="24840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C00000"/>
              </a:buClr>
              <a:buSzPts val="6500"/>
              <a:buNone/>
            </a:pPr>
            <a:r>
              <a:rPr b="1" lang="en-US" sz="6500">
                <a:solidFill>
                  <a:srgbClr val="C00000"/>
                </a:solidFill>
              </a:rPr>
              <a:t>THANK YOU</a:t>
            </a:r>
            <a:endParaRPr sz="6500">
              <a:solidFill>
                <a:srgbClr val="8D4427"/>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nvSpPr>
        <p:spPr>
          <a:xfrm>
            <a:off x="609096" y="144794"/>
            <a:ext cx="11174400" cy="576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8D4427"/>
              </a:buClr>
              <a:buSzPts val="3600"/>
              <a:buFont typeface="Arial"/>
              <a:buNone/>
            </a:pPr>
            <a:r>
              <a:rPr lang="en-US" sz="3600">
                <a:solidFill>
                  <a:srgbClr val="8D4427"/>
                </a:solidFill>
                <a:latin typeface="Times New Roman"/>
                <a:ea typeface="Times New Roman"/>
                <a:cs typeface="Times New Roman"/>
                <a:sym typeface="Times New Roman"/>
              </a:rPr>
              <a:t>   </a:t>
            </a:r>
            <a:r>
              <a:rPr b="1" lang="en-US" sz="3600">
                <a:solidFill>
                  <a:srgbClr val="C00000"/>
                </a:solidFill>
                <a:latin typeface="Times New Roman"/>
                <a:ea typeface="Times New Roman"/>
                <a:cs typeface="Times New Roman"/>
                <a:sym typeface="Times New Roman"/>
              </a:rPr>
              <a:t>Introduction</a:t>
            </a:r>
            <a:endParaRPr sz="3600">
              <a:solidFill>
                <a:srgbClr val="8D4427"/>
              </a:solidFill>
              <a:latin typeface="Times New Roman"/>
              <a:ea typeface="Times New Roman"/>
              <a:cs typeface="Times New Roman"/>
              <a:sym typeface="Times New Roman"/>
            </a:endParaRPr>
          </a:p>
        </p:txBody>
      </p:sp>
      <p:sp>
        <p:nvSpPr>
          <p:cNvPr id="103" name="Google Shape;103;p17"/>
          <p:cNvSpPr txBox="1"/>
          <p:nvPr/>
        </p:nvSpPr>
        <p:spPr>
          <a:xfrm>
            <a:off x="895150" y="908250"/>
            <a:ext cx="10602300" cy="5041500"/>
          </a:xfrm>
          <a:prstGeom prst="rect">
            <a:avLst/>
          </a:prstGeom>
          <a:noFill/>
          <a:ln>
            <a:noFill/>
          </a:ln>
        </p:spPr>
        <p:txBody>
          <a:bodyPr anchorCtr="0" anchor="t" bIns="91425" lIns="91425" spcFirstLastPara="1" rIns="91425" wrap="square" tIns="91425">
            <a:noAutofit/>
          </a:bodyPr>
          <a:lstStyle/>
          <a:p>
            <a:pPr indent="0" lvl="0" marL="0" rtl="0" algn="just">
              <a:lnSpc>
                <a:spcPct val="120000"/>
              </a:lnSpc>
              <a:spcBef>
                <a:spcPts val="0"/>
              </a:spcBef>
              <a:spcAft>
                <a:spcPts val="0"/>
              </a:spcAft>
              <a:buNone/>
            </a:pPr>
            <a:r>
              <a:rPr lang="en-US" sz="2000">
                <a:solidFill>
                  <a:srgbClr val="002060"/>
                </a:solidFill>
                <a:latin typeface="Times New Roman"/>
                <a:ea typeface="Times New Roman"/>
                <a:cs typeface="Times New Roman"/>
                <a:sym typeface="Times New Roman"/>
              </a:rPr>
              <a:t>Pharma-SupplyChain-Blockchain is a decentralized application that aims to reform the pharmaceutical supply chain. By integrating blockchain technology, it ensures that each drug batch is transparently and securely tracked throughout its lifecycle—from manufacturing to consumption. The system reduces fraud, improves accountability, and makes drug verification easily accessible.</a:t>
            </a:r>
            <a:endParaRPr sz="2000">
              <a:solidFill>
                <a:srgbClr val="002060"/>
              </a:solidFill>
              <a:latin typeface="Times New Roman"/>
              <a:ea typeface="Times New Roman"/>
              <a:cs typeface="Times New Roman"/>
              <a:sym typeface="Times New Roman"/>
            </a:endParaRPr>
          </a:p>
          <a:p>
            <a:pPr indent="0" lvl="0" marL="0" rtl="0" algn="just">
              <a:lnSpc>
                <a:spcPct val="120000"/>
              </a:lnSpc>
              <a:spcBef>
                <a:spcPts val="0"/>
              </a:spcBef>
              <a:spcAft>
                <a:spcPts val="0"/>
              </a:spcAft>
              <a:buClr>
                <a:schemeClr val="dk1"/>
              </a:buClr>
              <a:buSzPts val="1100"/>
              <a:buFont typeface="Arial"/>
              <a:buNone/>
            </a:pPr>
            <a:r>
              <a:t/>
            </a:r>
            <a:endParaRPr sz="2000">
              <a:solidFill>
                <a:srgbClr val="002060"/>
              </a:solidFill>
              <a:latin typeface="Times New Roman"/>
              <a:ea typeface="Times New Roman"/>
              <a:cs typeface="Times New Roman"/>
              <a:sym typeface="Times New Roman"/>
            </a:endParaRPr>
          </a:p>
          <a:p>
            <a:pPr indent="0" lvl="0" marL="0" rtl="0" algn="just">
              <a:spcBef>
                <a:spcPts val="0"/>
              </a:spcBef>
              <a:spcAft>
                <a:spcPts val="0"/>
              </a:spcAft>
              <a:buNone/>
            </a:pPr>
            <a:r>
              <a:rPr b="1" lang="en-US" sz="2400">
                <a:solidFill>
                  <a:srgbClr val="002060"/>
                </a:solidFill>
                <a:latin typeface="Times New Roman"/>
                <a:ea typeface="Times New Roman"/>
                <a:cs typeface="Times New Roman"/>
                <a:sym typeface="Times New Roman"/>
              </a:rPr>
              <a:t>Problem Statement:</a:t>
            </a:r>
            <a:endParaRPr b="1" sz="2400">
              <a:solidFill>
                <a:srgbClr val="002060"/>
              </a:solidFill>
              <a:latin typeface="Times New Roman"/>
              <a:ea typeface="Times New Roman"/>
              <a:cs typeface="Times New Roman"/>
              <a:sym typeface="Times New Roman"/>
            </a:endParaRPr>
          </a:p>
          <a:p>
            <a:pPr indent="-355600" lvl="0" marL="457200" rtl="0" algn="just">
              <a:spcBef>
                <a:spcPts val="10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pharmaceutical supply chain faces several critical challenges, including </a:t>
            </a:r>
            <a:r>
              <a:rPr b="1" lang="en-US" sz="2000">
                <a:solidFill>
                  <a:schemeClr val="dk1"/>
                </a:solidFill>
                <a:latin typeface="Times New Roman"/>
                <a:ea typeface="Times New Roman"/>
                <a:cs typeface="Times New Roman"/>
                <a:sym typeface="Times New Roman"/>
              </a:rPr>
              <a:t>inefficiency, lack of transparency, and the proliferation of counterfeit drugs</a:t>
            </a:r>
            <a:r>
              <a:rPr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355600" lvl="0" marL="457200" rtl="0" algn="just">
              <a:spcBef>
                <a:spcPts val="10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These issues not only compromise patient safety but also lead to significant financial losses for pharmaceutical companies, distributors, and retailers. </a:t>
            </a:r>
            <a:endParaRPr sz="2000">
              <a:solidFill>
                <a:schemeClr val="dk1"/>
              </a:solidFill>
              <a:latin typeface="Times New Roman"/>
              <a:ea typeface="Times New Roman"/>
              <a:cs typeface="Times New Roman"/>
              <a:sym typeface="Times New Roman"/>
            </a:endParaRPr>
          </a:p>
          <a:p>
            <a:pPr indent="-355600" lvl="0" marL="457200" rtl="0" algn="just">
              <a:spcBef>
                <a:spcPts val="1000"/>
              </a:spcBef>
              <a:spcAft>
                <a:spcPts val="1000"/>
              </a:spcAft>
              <a:buSzPts val="2000"/>
              <a:buFont typeface="Times New Roman"/>
              <a:buChar char="●"/>
            </a:pPr>
            <a:r>
              <a:rPr lang="en-US" sz="2000">
                <a:solidFill>
                  <a:schemeClr val="dk1"/>
                </a:solidFill>
                <a:latin typeface="Times New Roman"/>
                <a:ea typeface="Times New Roman"/>
                <a:cs typeface="Times New Roman"/>
                <a:sym typeface="Times New Roman"/>
              </a:rPr>
              <a:t>Currently, </a:t>
            </a:r>
            <a:r>
              <a:rPr b="1" lang="en-US" sz="2000">
                <a:solidFill>
                  <a:schemeClr val="dk1"/>
                </a:solidFill>
                <a:latin typeface="Times New Roman"/>
                <a:ea typeface="Times New Roman"/>
                <a:cs typeface="Times New Roman"/>
                <a:sym typeface="Times New Roman"/>
              </a:rPr>
              <a:t>centralized supply chain management systems are prone to fraud, errors, and operational delays</a:t>
            </a:r>
            <a:r>
              <a:rPr lang="en-US" sz="2000">
                <a:solidFill>
                  <a:schemeClr val="dk1"/>
                </a:solidFill>
                <a:latin typeface="Times New Roman"/>
                <a:ea typeface="Times New Roman"/>
                <a:cs typeface="Times New Roman"/>
                <a:sym typeface="Times New Roman"/>
              </a:rPr>
              <a:t>, lacking a secure method to track and verify the movement of drugs from production to final delivery.</a:t>
            </a:r>
            <a:r>
              <a:rPr b="1" lang="en-US" sz="2000">
                <a:solidFill>
                  <a:srgbClr val="002060"/>
                </a:solidFill>
                <a:latin typeface="Times New Roman"/>
                <a:ea typeface="Times New Roman"/>
                <a:cs typeface="Times New Roman"/>
                <a:sym typeface="Times New Roman"/>
              </a:rPr>
              <a:t> </a:t>
            </a:r>
            <a:endParaRPr b="1" sz="2000">
              <a:solidFill>
                <a:srgbClr val="00206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nvSpPr>
        <p:spPr>
          <a:xfrm>
            <a:off x="609096" y="144794"/>
            <a:ext cx="11174400" cy="576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8D4427"/>
              </a:buClr>
              <a:buSzPts val="3600"/>
              <a:buFont typeface="Arial"/>
              <a:buNone/>
            </a:pPr>
            <a:r>
              <a:rPr lang="en-US" sz="3600">
                <a:solidFill>
                  <a:srgbClr val="C00000"/>
                </a:solidFill>
                <a:latin typeface="Times New Roman"/>
                <a:ea typeface="Times New Roman"/>
                <a:cs typeface="Times New Roman"/>
                <a:sym typeface="Times New Roman"/>
              </a:rPr>
              <a:t>   </a:t>
            </a:r>
            <a:r>
              <a:rPr b="1" lang="en-US" sz="3600">
                <a:solidFill>
                  <a:srgbClr val="C00000"/>
                </a:solidFill>
                <a:latin typeface="Times New Roman"/>
                <a:ea typeface="Times New Roman"/>
                <a:cs typeface="Times New Roman"/>
                <a:sym typeface="Times New Roman"/>
              </a:rPr>
              <a:t>Introduction</a:t>
            </a:r>
            <a:endParaRPr sz="3600">
              <a:solidFill>
                <a:srgbClr val="C00000"/>
              </a:solidFill>
              <a:latin typeface="Times New Roman"/>
              <a:ea typeface="Times New Roman"/>
              <a:cs typeface="Times New Roman"/>
              <a:sym typeface="Times New Roman"/>
            </a:endParaRPr>
          </a:p>
        </p:txBody>
      </p:sp>
      <p:sp>
        <p:nvSpPr>
          <p:cNvPr id="109" name="Google Shape;109;p18"/>
          <p:cNvSpPr txBox="1"/>
          <p:nvPr/>
        </p:nvSpPr>
        <p:spPr>
          <a:xfrm>
            <a:off x="895150" y="908250"/>
            <a:ext cx="10602300" cy="5041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US" sz="3000">
                <a:solidFill>
                  <a:srgbClr val="002060"/>
                </a:solidFill>
                <a:latin typeface="Times New Roman"/>
                <a:ea typeface="Times New Roman"/>
                <a:cs typeface="Times New Roman"/>
                <a:sym typeface="Times New Roman"/>
              </a:rPr>
              <a:t>Proposed Solution:</a:t>
            </a:r>
            <a:endParaRPr b="1" sz="3000">
              <a:solidFill>
                <a:srgbClr val="002060"/>
              </a:solidFill>
              <a:latin typeface="Times New Roman"/>
              <a:ea typeface="Times New Roman"/>
              <a:cs typeface="Times New Roman"/>
              <a:sym typeface="Times New Roman"/>
            </a:endParaRPr>
          </a:p>
          <a:p>
            <a:pPr indent="0" lvl="0" marL="0" rtl="0" algn="just">
              <a:spcBef>
                <a:spcPts val="0"/>
              </a:spcBef>
              <a:spcAft>
                <a:spcPts val="0"/>
              </a:spcAft>
              <a:buNone/>
            </a:pPr>
            <a:r>
              <a:t/>
            </a:r>
            <a:endParaRPr b="1" sz="2400">
              <a:solidFill>
                <a:srgbClr val="002060"/>
              </a:solidFill>
              <a:latin typeface="Times New Roman"/>
              <a:ea typeface="Times New Roman"/>
              <a:cs typeface="Times New Roman"/>
              <a:sym typeface="Times New Roman"/>
            </a:endParaRPr>
          </a:p>
          <a:p>
            <a:pPr indent="-368300" lvl="0" marL="457200" rtl="0" algn="just">
              <a:lnSpc>
                <a:spcPct val="115000"/>
              </a:lnSpc>
              <a:spcBef>
                <a:spcPts val="1200"/>
              </a:spcBef>
              <a:spcAft>
                <a:spcPts val="0"/>
              </a:spcAft>
              <a:buSzPts val="2200"/>
              <a:buFont typeface="Times New Roman"/>
              <a:buChar char="●"/>
            </a:pPr>
            <a:r>
              <a:rPr lang="en-US" sz="2200">
                <a:solidFill>
                  <a:schemeClr val="dk1"/>
                </a:solidFill>
                <a:latin typeface="Times New Roman"/>
                <a:ea typeface="Times New Roman"/>
                <a:cs typeface="Times New Roman"/>
                <a:sym typeface="Times New Roman"/>
              </a:rPr>
              <a:t>A </a:t>
            </a:r>
            <a:r>
              <a:rPr b="1" lang="en-US" sz="2200">
                <a:solidFill>
                  <a:schemeClr val="dk1"/>
                </a:solidFill>
                <a:latin typeface="Times New Roman"/>
                <a:ea typeface="Times New Roman"/>
                <a:cs typeface="Times New Roman"/>
                <a:sym typeface="Times New Roman"/>
              </a:rPr>
              <a:t>decentralized pharmaceutical supply management system using blockchain technology</a:t>
            </a:r>
            <a:r>
              <a:rPr lang="en-US" sz="2200">
                <a:solidFill>
                  <a:schemeClr val="dk1"/>
                </a:solidFill>
                <a:latin typeface="Times New Roman"/>
                <a:ea typeface="Times New Roman"/>
                <a:cs typeface="Times New Roman"/>
                <a:sym typeface="Times New Roman"/>
              </a:rPr>
              <a:t> to address these challenges. </a:t>
            </a:r>
            <a:endParaRPr sz="2200">
              <a:solidFill>
                <a:schemeClr val="dk1"/>
              </a:solidFill>
              <a:latin typeface="Times New Roman"/>
              <a:ea typeface="Times New Roman"/>
              <a:cs typeface="Times New Roman"/>
              <a:sym typeface="Times New Roman"/>
            </a:endParaRPr>
          </a:p>
          <a:p>
            <a:pPr indent="-368300" lvl="0" marL="457200" rtl="0" algn="just">
              <a:lnSpc>
                <a:spcPct val="115000"/>
              </a:lnSpc>
              <a:spcBef>
                <a:spcPts val="1200"/>
              </a:spcBef>
              <a:spcAft>
                <a:spcPts val="0"/>
              </a:spcAft>
              <a:buSzPts val="2200"/>
              <a:buFont typeface="Times New Roman"/>
              <a:buChar char="●"/>
            </a:pPr>
            <a:r>
              <a:rPr lang="en-US" sz="2200">
                <a:solidFill>
                  <a:schemeClr val="dk1"/>
                </a:solidFill>
                <a:latin typeface="Times New Roman"/>
                <a:ea typeface="Times New Roman"/>
                <a:cs typeface="Times New Roman"/>
                <a:sym typeface="Times New Roman"/>
              </a:rPr>
              <a:t>Blockchain offers a </a:t>
            </a:r>
            <a:r>
              <a:rPr b="1" lang="en-US" sz="2200">
                <a:solidFill>
                  <a:schemeClr val="dk1"/>
                </a:solidFill>
                <a:latin typeface="Times New Roman"/>
                <a:ea typeface="Times New Roman"/>
                <a:cs typeface="Times New Roman"/>
                <a:sym typeface="Times New Roman"/>
              </a:rPr>
              <a:t>secure, transparent, and tamper-proof ledger</a:t>
            </a:r>
            <a:r>
              <a:rPr lang="en-US" sz="2200">
                <a:solidFill>
                  <a:schemeClr val="dk1"/>
                </a:solidFill>
                <a:latin typeface="Times New Roman"/>
                <a:ea typeface="Times New Roman"/>
                <a:cs typeface="Times New Roman"/>
                <a:sym typeface="Times New Roman"/>
              </a:rPr>
              <a:t> where each transaction is recorded and verified across multiple nodes, ensuring data integrity and authenticity. </a:t>
            </a:r>
            <a:endParaRPr sz="2200">
              <a:solidFill>
                <a:schemeClr val="dk1"/>
              </a:solidFill>
              <a:latin typeface="Times New Roman"/>
              <a:ea typeface="Times New Roman"/>
              <a:cs typeface="Times New Roman"/>
              <a:sym typeface="Times New Roman"/>
            </a:endParaRPr>
          </a:p>
          <a:p>
            <a:pPr indent="-368300" lvl="0" marL="457200" rtl="0" algn="just">
              <a:lnSpc>
                <a:spcPct val="115000"/>
              </a:lnSpc>
              <a:spcBef>
                <a:spcPts val="1200"/>
              </a:spcBef>
              <a:spcAft>
                <a:spcPts val="1200"/>
              </a:spcAft>
              <a:buSzPts val="2200"/>
              <a:buFont typeface="Times New Roman"/>
              <a:buChar char="●"/>
            </a:pPr>
            <a:r>
              <a:rPr lang="en-US" sz="2200">
                <a:solidFill>
                  <a:schemeClr val="dk1"/>
                </a:solidFill>
                <a:latin typeface="Times New Roman"/>
                <a:ea typeface="Times New Roman"/>
                <a:cs typeface="Times New Roman"/>
                <a:sym typeface="Times New Roman"/>
              </a:rPr>
              <a:t>By integrating blockchain with smart contracts, we can </a:t>
            </a:r>
            <a:r>
              <a:rPr b="1" lang="en-US" sz="2200">
                <a:solidFill>
                  <a:schemeClr val="dk1"/>
                </a:solidFill>
                <a:latin typeface="Times New Roman"/>
                <a:ea typeface="Times New Roman"/>
                <a:cs typeface="Times New Roman"/>
                <a:sym typeface="Times New Roman"/>
              </a:rPr>
              <a:t>automate and enforce compliance in the supply chain</a:t>
            </a:r>
            <a:r>
              <a:rPr lang="en-US" sz="2200">
                <a:solidFill>
                  <a:schemeClr val="dk1"/>
                </a:solidFill>
                <a:latin typeface="Times New Roman"/>
                <a:ea typeface="Times New Roman"/>
                <a:cs typeface="Times New Roman"/>
                <a:sym typeface="Times New Roman"/>
              </a:rPr>
              <a:t>, reducing human intervention and minimizing errors.</a:t>
            </a:r>
            <a:endParaRPr b="1" sz="2200">
              <a:solidFill>
                <a:srgbClr val="00206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nvSpPr>
        <p:spPr>
          <a:xfrm>
            <a:off x="609096" y="144794"/>
            <a:ext cx="11174400" cy="576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8D4427"/>
              </a:buClr>
              <a:buSzPts val="3600"/>
              <a:buFont typeface="Arial"/>
              <a:buNone/>
            </a:pPr>
            <a:r>
              <a:rPr lang="en-US" sz="3600">
                <a:solidFill>
                  <a:srgbClr val="8D4427"/>
                </a:solidFill>
                <a:latin typeface="Times New Roman"/>
                <a:ea typeface="Times New Roman"/>
                <a:cs typeface="Times New Roman"/>
                <a:sym typeface="Times New Roman"/>
              </a:rPr>
              <a:t>   </a:t>
            </a:r>
            <a:r>
              <a:rPr b="1" lang="en-US" sz="3600">
                <a:solidFill>
                  <a:srgbClr val="C00000"/>
                </a:solidFill>
                <a:latin typeface="Times New Roman"/>
                <a:ea typeface="Times New Roman"/>
                <a:cs typeface="Times New Roman"/>
                <a:sym typeface="Times New Roman"/>
              </a:rPr>
              <a:t>Motivation</a:t>
            </a:r>
            <a:endParaRPr sz="3600">
              <a:solidFill>
                <a:srgbClr val="8D4427"/>
              </a:solidFill>
              <a:latin typeface="Times New Roman"/>
              <a:ea typeface="Times New Roman"/>
              <a:cs typeface="Times New Roman"/>
              <a:sym typeface="Times New Roman"/>
            </a:endParaRPr>
          </a:p>
        </p:txBody>
      </p:sp>
      <p:sp>
        <p:nvSpPr>
          <p:cNvPr id="115" name="Google Shape;115;p19"/>
          <p:cNvSpPr txBox="1"/>
          <p:nvPr/>
        </p:nvSpPr>
        <p:spPr>
          <a:xfrm>
            <a:off x="895150" y="908250"/>
            <a:ext cx="10602300" cy="5041500"/>
          </a:xfrm>
          <a:prstGeom prst="rect">
            <a:avLst/>
          </a:prstGeom>
          <a:noFill/>
          <a:ln>
            <a:noFill/>
          </a:ln>
        </p:spPr>
        <p:txBody>
          <a:bodyPr anchorCtr="0" anchor="t" bIns="91425" lIns="91425" spcFirstLastPara="1" rIns="91425" wrap="square" tIns="91425">
            <a:noAutofit/>
          </a:bodyPr>
          <a:lstStyle/>
          <a:p>
            <a:pPr indent="0" lvl="0" marL="0" rtl="0" algn="just">
              <a:lnSpc>
                <a:spcPct val="120000"/>
              </a:lnSpc>
              <a:spcBef>
                <a:spcPts val="0"/>
              </a:spcBef>
              <a:spcAft>
                <a:spcPts val="0"/>
              </a:spcAft>
              <a:buNone/>
            </a:pPr>
            <a:r>
              <a:rPr lang="en-US" sz="2000">
                <a:solidFill>
                  <a:srgbClr val="002060"/>
                </a:solidFill>
                <a:latin typeface="Times New Roman"/>
                <a:ea typeface="Times New Roman"/>
                <a:cs typeface="Times New Roman"/>
                <a:sym typeface="Times New Roman"/>
              </a:rPr>
              <a:t>The pharmaceutical industry faces a persistent threat from counterfeit and substandard drugs. According to the World Health Organization, around 1 in 10 medical products in developing nations is fake or below standard. These not only compromise patient safety but also lead to significant revenue losses and mistrust among consumers. Traditional supply chain systems are opaque and prone to manipulation, with no mechanism for real-time, end-to-end verification.</a:t>
            </a:r>
            <a:endParaRPr sz="2000">
              <a:solidFill>
                <a:srgbClr val="002060"/>
              </a:solidFill>
              <a:latin typeface="Times New Roman"/>
              <a:ea typeface="Times New Roman"/>
              <a:cs typeface="Times New Roman"/>
              <a:sym typeface="Times New Roman"/>
            </a:endParaRPr>
          </a:p>
          <a:p>
            <a:pPr indent="0" lvl="0" marL="0" rtl="0" algn="just">
              <a:lnSpc>
                <a:spcPct val="120000"/>
              </a:lnSpc>
              <a:spcBef>
                <a:spcPts val="1000"/>
              </a:spcBef>
              <a:spcAft>
                <a:spcPts val="0"/>
              </a:spcAft>
              <a:buNone/>
            </a:pPr>
            <a:r>
              <a:rPr lang="en-US" sz="2000">
                <a:solidFill>
                  <a:srgbClr val="002060"/>
                </a:solidFill>
                <a:latin typeface="Times New Roman"/>
                <a:ea typeface="Times New Roman"/>
                <a:cs typeface="Times New Roman"/>
                <a:sym typeface="Times New Roman"/>
              </a:rPr>
              <a:t>The motivation behind this project lies in the urgent need for a more trustworthy, verifiable, and tamper-proof system. Blockchain technology offers immutability and transparency, making it ideal for tracing the flow of goods in critical sectors like pharmaceuticals. The use of decentralized storage, such as IPFS, adds another layer of reliability for preserving sensitive records.</a:t>
            </a:r>
            <a:endParaRPr sz="2000">
              <a:solidFill>
                <a:srgbClr val="002060"/>
              </a:solidFill>
              <a:latin typeface="Times New Roman"/>
              <a:ea typeface="Times New Roman"/>
              <a:cs typeface="Times New Roman"/>
              <a:sym typeface="Times New Roman"/>
            </a:endParaRPr>
          </a:p>
          <a:p>
            <a:pPr indent="0" lvl="0" marL="0" rtl="0" algn="just">
              <a:spcBef>
                <a:spcPts val="1000"/>
              </a:spcBef>
              <a:spcAft>
                <a:spcPts val="0"/>
              </a:spcAft>
              <a:buNone/>
            </a:pPr>
            <a:r>
              <a:rPr b="1" lang="en-US" sz="2200">
                <a:solidFill>
                  <a:srgbClr val="002060"/>
                </a:solidFill>
                <a:latin typeface="Times New Roman"/>
                <a:ea typeface="Times New Roman"/>
                <a:cs typeface="Times New Roman"/>
                <a:sym typeface="Times New Roman"/>
              </a:rPr>
              <a:t>SDG Alignment:</a:t>
            </a:r>
            <a:endParaRPr b="1" sz="2200">
              <a:solidFill>
                <a:srgbClr val="002060"/>
              </a:solidFill>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b="1" lang="en-US" sz="2000">
                <a:solidFill>
                  <a:srgbClr val="002060"/>
                </a:solidFill>
                <a:latin typeface="Times New Roman"/>
                <a:ea typeface="Times New Roman"/>
                <a:cs typeface="Times New Roman"/>
                <a:sym typeface="Times New Roman"/>
              </a:rPr>
              <a:t>Goal 3 – </a:t>
            </a:r>
            <a:r>
              <a:rPr lang="en-US" sz="2000">
                <a:solidFill>
                  <a:srgbClr val="002060"/>
                </a:solidFill>
                <a:latin typeface="Times New Roman"/>
                <a:ea typeface="Times New Roman"/>
                <a:cs typeface="Times New Roman"/>
                <a:sym typeface="Times New Roman"/>
              </a:rPr>
              <a:t>Good Health and Well-being: Ensures access to safe and verified medicines.</a:t>
            </a:r>
            <a:endParaRPr sz="2000">
              <a:solidFill>
                <a:srgbClr val="002060"/>
              </a:solidFill>
              <a:latin typeface="Times New Roman"/>
              <a:ea typeface="Times New Roman"/>
              <a:cs typeface="Times New Roman"/>
              <a:sym typeface="Times New Roman"/>
            </a:endParaRPr>
          </a:p>
          <a:p>
            <a:pPr indent="-355600" lvl="0" marL="457200" rtl="0" algn="just">
              <a:spcBef>
                <a:spcPts val="1000"/>
              </a:spcBef>
              <a:spcAft>
                <a:spcPts val="0"/>
              </a:spcAft>
              <a:buSzPts val="2000"/>
              <a:buFont typeface="Times New Roman"/>
              <a:buChar char="●"/>
            </a:pPr>
            <a:r>
              <a:rPr b="1" lang="en-US" sz="2000">
                <a:solidFill>
                  <a:srgbClr val="002060"/>
                </a:solidFill>
                <a:latin typeface="Times New Roman"/>
                <a:ea typeface="Times New Roman"/>
                <a:cs typeface="Times New Roman"/>
                <a:sym typeface="Times New Roman"/>
              </a:rPr>
              <a:t>Goal 9 –</a:t>
            </a:r>
            <a:r>
              <a:rPr lang="en-US" sz="2000">
                <a:solidFill>
                  <a:srgbClr val="002060"/>
                </a:solidFill>
                <a:latin typeface="Times New Roman"/>
                <a:ea typeface="Times New Roman"/>
                <a:cs typeface="Times New Roman"/>
                <a:sym typeface="Times New Roman"/>
              </a:rPr>
              <a:t> Industry, Innovation, and Infrastructure: Promotes resilient infrastructure via decentralized tech.</a:t>
            </a:r>
            <a:endParaRPr sz="2000">
              <a:solidFill>
                <a:srgbClr val="002060"/>
              </a:solidFill>
              <a:latin typeface="Times New Roman"/>
              <a:ea typeface="Times New Roman"/>
              <a:cs typeface="Times New Roman"/>
              <a:sym typeface="Times New Roman"/>
            </a:endParaRPr>
          </a:p>
          <a:p>
            <a:pPr indent="0" lvl="0" marL="457200" rtl="0" algn="just">
              <a:spcBef>
                <a:spcPts val="1000"/>
              </a:spcBef>
              <a:spcAft>
                <a:spcPts val="0"/>
              </a:spcAft>
              <a:buNone/>
            </a:pPr>
            <a:r>
              <a:t/>
            </a:r>
            <a:endParaRPr b="1" sz="2400">
              <a:solidFill>
                <a:srgbClr val="00206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nvSpPr>
        <p:spPr>
          <a:xfrm>
            <a:off x="609096" y="144794"/>
            <a:ext cx="11174400" cy="576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8D4427"/>
              </a:buClr>
              <a:buSzPts val="3600"/>
              <a:buFont typeface="Arial"/>
              <a:buNone/>
            </a:pPr>
            <a:r>
              <a:rPr lang="en-US" sz="3600">
                <a:solidFill>
                  <a:srgbClr val="8D4427"/>
                </a:solidFill>
                <a:latin typeface="Times New Roman"/>
                <a:ea typeface="Times New Roman"/>
                <a:cs typeface="Times New Roman"/>
                <a:sym typeface="Times New Roman"/>
              </a:rPr>
              <a:t>   </a:t>
            </a:r>
            <a:r>
              <a:rPr b="1" lang="en-US" sz="3600">
                <a:solidFill>
                  <a:srgbClr val="C00000"/>
                </a:solidFill>
                <a:latin typeface="Times New Roman"/>
                <a:ea typeface="Times New Roman"/>
                <a:cs typeface="Times New Roman"/>
                <a:sym typeface="Times New Roman"/>
              </a:rPr>
              <a:t>Scope</a:t>
            </a:r>
            <a:endParaRPr sz="3600">
              <a:solidFill>
                <a:srgbClr val="8D4427"/>
              </a:solidFill>
              <a:latin typeface="Times New Roman"/>
              <a:ea typeface="Times New Roman"/>
              <a:cs typeface="Times New Roman"/>
              <a:sym typeface="Times New Roman"/>
            </a:endParaRPr>
          </a:p>
        </p:txBody>
      </p:sp>
      <p:sp>
        <p:nvSpPr>
          <p:cNvPr id="121" name="Google Shape;121;p20"/>
          <p:cNvSpPr txBox="1"/>
          <p:nvPr/>
        </p:nvSpPr>
        <p:spPr>
          <a:xfrm>
            <a:off x="895150" y="908250"/>
            <a:ext cx="10602300" cy="5041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US" sz="2400">
                <a:solidFill>
                  <a:srgbClr val="002060"/>
                </a:solidFill>
                <a:latin typeface="Times New Roman"/>
                <a:ea typeface="Times New Roman"/>
                <a:cs typeface="Times New Roman"/>
                <a:sym typeface="Times New Roman"/>
              </a:rPr>
              <a:t>Applications:</a:t>
            </a:r>
            <a:endParaRPr b="1" sz="2400">
              <a:solidFill>
                <a:srgbClr val="002060"/>
              </a:solidFill>
              <a:latin typeface="Times New Roman"/>
              <a:ea typeface="Times New Roman"/>
              <a:cs typeface="Times New Roman"/>
              <a:sym typeface="Times New Roman"/>
            </a:endParaRPr>
          </a:p>
          <a:p>
            <a:pPr indent="-355600" lvl="0" marL="457200" rtl="0" algn="just">
              <a:lnSpc>
                <a:spcPct val="115000"/>
              </a:lnSpc>
              <a:spcBef>
                <a:spcPts val="1000"/>
              </a:spcBef>
              <a:spcAft>
                <a:spcPts val="0"/>
              </a:spcAft>
              <a:buSzPts val="2000"/>
              <a:buFont typeface="Times New Roman"/>
              <a:buChar char="●"/>
            </a:pPr>
            <a:r>
              <a:rPr lang="en-US" sz="2000">
                <a:solidFill>
                  <a:srgbClr val="002060"/>
                </a:solidFill>
                <a:latin typeface="Times New Roman"/>
                <a:ea typeface="Times New Roman"/>
                <a:cs typeface="Times New Roman"/>
                <a:sym typeface="Times New Roman"/>
              </a:rPr>
              <a:t>Pharmaceutical Supply Chain Management: Track and verify every stakeholder's role in a drug's journey.</a:t>
            </a:r>
            <a:endParaRPr sz="2000">
              <a:solidFill>
                <a:srgbClr val="002060"/>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US" sz="2000">
                <a:solidFill>
                  <a:srgbClr val="002060"/>
                </a:solidFill>
                <a:latin typeface="Times New Roman"/>
                <a:ea typeface="Times New Roman"/>
                <a:cs typeface="Times New Roman"/>
                <a:sym typeface="Times New Roman"/>
              </a:rPr>
              <a:t>Government and Regulatory Use: Enables easy auditing of drug movement and compliance.</a:t>
            </a:r>
            <a:endParaRPr sz="2000">
              <a:solidFill>
                <a:srgbClr val="002060"/>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US" sz="2000">
                <a:solidFill>
                  <a:srgbClr val="002060"/>
                </a:solidFill>
                <a:latin typeface="Times New Roman"/>
                <a:ea typeface="Times New Roman"/>
                <a:cs typeface="Times New Roman"/>
                <a:sym typeface="Times New Roman"/>
              </a:rPr>
              <a:t>Logistics Companies: Enhances logistics transparency in healthcare supply chains.</a:t>
            </a:r>
            <a:endParaRPr sz="2000">
              <a:solidFill>
                <a:srgbClr val="002060"/>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US" sz="2000">
                <a:solidFill>
                  <a:srgbClr val="002060"/>
                </a:solidFill>
                <a:latin typeface="Times New Roman"/>
                <a:ea typeface="Times New Roman"/>
                <a:cs typeface="Times New Roman"/>
                <a:sym typeface="Times New Roman"/>
              </a:rPr>
              <a:t>Retail and Pharmacies: Verify product origin and authenticity before sale to consumers.</a:t>
            </a:r>
            <a:endParaRPr sz="2000">
              <a:solidFill>
                <a:srgbClr val="002060"/>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US" sz="2000">
                <a:solidFill>
                  <a:srgbClr val="002060"/>
                </a:solidFill>
                <a:latin typeface="Times New Roman"/>
                <a:ea typeface="Times New Roman"/>
                <a:cs typeface="Times New Roman"/>
                <a:sym typeface="Times New Roman"/>
              </a:rPr>
              <a:t>Public Health Institutions: Monitor availability and distribution of essential medicines.</a:t>
            </a:r>
            <a:endParaRPr sz="2000">
              <a:solidFill>
                <a:srgbClr val="002060"/>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2000">
              <a:solidFill>
                <a:srgbClr val="002060"/>
              </a:solidFill>
              <a:latin typeface="Times New Roman"/>
              <a:ea typeface="Times New Roman"/>
              <a:cs typeface="Times New Roman"/>
              <a:sym typeface="Times New Roman"/>
            </a:endParaRPr>
          </a:p>
          <a:p>
            <a:pPr indent="0" lvl="0" marL="0" rtl="0" algn="just">
              <a:spcBef>
                <a:spcPts val="0"/>
              </a:spcBef>
              <a:spcAft>
                <a:spcPts val="0"/>
              </a:spcAft>
              <a:buNone/>
            </a:pPr>
            <a:r>
              <a:rPr b="1" lang="en-US" sz="2400">
                <a:solidFill>
                  <a:srgbClr val="002060"/>
                </a:solidFill>
                <a:latin typeface="Times New Roman"/>
                <a:ea typeface="Times New Roman"/>
                <a:cs typeface="Times New Roman"/>
                <a:sym typeface="Times New Roman"/>
              </a:rPr>
              <a:t>Limitations:</a:t>
            </a:r>
            <a:endParaRPr b="1" sz="2400">
              <a:solidFill>
                <a:srgbClr val="002060"/>
              </a:solidFill>
              <a:latin typeface="Times New Roman"/>
              <a:ea typeface="Times New Roman"/>
              <a:cs typeface="Times New Roman"/>
              <a:sym typeface="Times New Roman"/>
            </a:endParaRPr>
          </a:p>
          <a:p>
            <a:pPr indent="-355600" lvl="0" marL="457200" rtl="0" algn="just">
              <a:lnSpc>
                <a:spcPct val="115000"/>
              </a:lnSpc>
              <a:spcBef>
                <a:spcPts val="1000"/>
              </a:spcBef>
              <a:spcAft>
                <a:spcPts val="0"/>
              </a:spcAft>
              <a:buSzPts val="2000"/>
              <a:buFont typeface="Times New Roman"/>
              <a:buChar char="●"/>
            </a:pPr>
            <a:r>
              <a:rPr lang="en-US" sz="2000">
                <a:solidFill>
                  <a:srgbClr val="002060"/>
                </a:solidFill>
                <a:latin typeface="Times New Roman"/>
                <a:ea typeface="Times New Roman"/>
                <a:cs typeface="Times New Roman"/>
                <a:sym typeface="Times New Roman"/>
              </a:rPr>
              <a:t>Relies on blockchain networks like Ethereum, which may have high transaction (gas) fees.</a:t>
            </a:r>
            <a:endParaRPr sz="2000">
              <a:solidFill>
                <a:srgbClr val="002060"/>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US" sz="2000">
                <a:solidFill>
                  <a:srgbClr val="002060"/>
                </a:solidFill>
                <a:latin typeface="Times New Roman"/>
                <a:ea typeface="Times New Roman"/>
                <a:cs typeface="Times New Roman"/>
                <a:sym typeface="Times New Roman"/>
              </a:rPr>
              <a:t>Learning curve for users unfamiliar with blockchain or wallet-based interactions.</a:t>
            </a:r>
            <a:endParaRPr sz="2000">
              <a:solidFill>
                <a:srgbClr val="002060"/>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US" sz="2000">
                <a:solidFill>
                  <a:srgbClr val="002060"/>
                </a:solidFill>
                <a:latin typeface="Times New Roman"/>
                <a:ea typeface="Times New Roman"/>
                <a:cs typeface="Times New Roman"/>
                <a:sym typeface="Times New Roman"/>
              </a:rPr>
              <a:t>Document verification is still semi-manual in the current implementation.</a:t>
            </a:r>
            <a:endParaRPr sz="2000">
              <a:solidFill>
                <a:srgbClr val="002060"/>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SzPts val="2000"/>
              <a:buFont typeface="Times New Roman"/>
              <a:buChar char="●"/>
            </a:pPr>
            <a:r>
              <a:rPr lang="en-US" sz="2000">
                <a:solidFill>
                  <a:srgbClr val="002060"/>
                </a:solidFill>
                <a:latin typeface="Times New Roman"/>
                <a:ea typeface="Times New Roman"/>
                <a:cs typeface="Times New Roman"/>
                <a:sym typeface="Times New Roman"/>
              </a:rPr>
              <a:t>IPFS availability depends on network peers; not 100% guaranteed uptime.</a:t>
            </a:r>
            <a:endParaRPr b="1" sz="3000">
              <a:solidFill>
                <a:srgbClr val="00206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nvSpPr>
        <p:spPr>
          <a:xfrm>
            <a:off x="609096" y="144794"/>
            <a:ext cx="11174400" cy="576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8D4427"/>
              </a:buClr>
              <a:buSzPts val="3600"/>
              <a:buFont typeface="Arial"/>
              <a:buNone/>
            </a:pPr>
            <a:r>
              <a:rPr lang="en-US" sz="3600">
                <a:solidFill>
                  <a:srgbClr val="8D4427"/>
                </a:solidFill>
                <a:latin typeface="Times New Roman"/>
                <a:ea typeface="Times New Roman"/>
                <a:cs typeface="Times New Roman"/>
                <a:sym typeface="Times New Roman"/>
              </a:rPr>
              <a:t>   </a:t>
            </a:r>
            <a:r>
              <a:rPr b="1" lang="en-US" sz="3600">
                <a:solidFill>
                  <a:srgbClr val="C00000"/>
                </a:solidFill>
                <a:latin typeface="Times New Roman"/>
                <a:ea typeface="Times New Roman"/>
                <a:cs typeface="Times New Roman"/>
                <a:sym typeface="Times New Roman"/>
              </a:rPr>
              <a:t>Objectives</a:t>
            </a:r>
            <a:endParaRPr sz="3600">
              <a:solidFill>
                <a:srgbClr val="8D4427"/>
              </a:solidFill>
              <a:latin typeface="Times New Roman"/>
              <a:ea typeface="Times New Roman"/>
              <a:cs typeface="Times New Roman"/>
              <a:sym typeface="Times New Roman"/>
            </a:endParaRPr>
          </a:p>
        </p:txBody>
      </p:sp>
      <p:sp>
        <p:nvSpPr>
          <p:cNvPr id="127" name="Google Shape;127;p21"/>
          <p:cNvSpPr txBox="1"/>
          <p:nvPr/>
        </p:nvSpPr>
        <p:spPr>
          <a:xfrm>
            <a:off x="895150" y="908250"/>
            <a:ext cx="10602300" cy="5041500"/>
          </a:xfrm>
          <a:prstGeom prst="rect">
            <a:avLst/>
          </a:prstGeom>
          <a:noFill/>
          <a:ln>
            <a:noFill/>
          </a:ln>
        </p:spPr>
        <p:txBody>
          <a:bodyPr anchorCtr="0" anchor="t" bIns="91425" lIns="91425" spcFirstLastPara="1" rIns="91425" wrap="square" tIns="91425">
            <a:noAutofit/>
          </a:bodyPr>
          <a:lstStyle/>
          <a:p>
            <a:pPr indent="-368300" lvl="0" marL="457200" rtl="0" algn="just">
              <a:lnSpc>
                <a:spcPct val="100000"/>
              </a:lnSpc>
              <a:spcBef>
                <a:spcPts val="0"/>
              </a:spcBef>
              <a:spcAft>
                <a:spcPts val="0"/>
              </a:spcAft>
              <a:buClr>
                <a:srgbClr val="002060"/>
              </a:buClr>
              <a:buSzPts val="2200"/>
              <a:buFont typeface="Times New Roman"/>
              <a:buAutoNum type="arabicPeriod"/>
            </a:pPr>
            <a:r>
              <a:rPr lang="en-US" sz="2200">
                <a:solidFill>
                  <a:srgbClr val="002060"/>
                </a:solidFill>
                <a:latin typeface="Times New Roman"/>
                <a:ea typeface="Times New Roman"/>
                <a:cs typeface="Times New Roman"/>
                <a:sym typeface="Times New Roman"/>
              </a:rPr>
              <a:t>To design and implement a role-based supply chain using smart contracts on Ethereum.</a:t>
            </a:r>
            <a:endParaRPr sz="2200">
              <a:solidFill>
                <a:srgbClr val="002060"/>
              </a:solidFill>
              <a:latin typeface="Times New Roman"/>
              <a:ea typeface="Times New Roman"/>
              <a:cs typeface="Times New Roman"/>
              <a:sym typeface="Times New Roman"/>
            </a:endParaRPr>
          </a:p>
          <a:p>
            <a:pPr indent="-368300" lvl="0" marL="457200" rtl="0" algn="just">
              <a:lnSpc>
                <a:spcPct val="100000"/>
              </a:lnSpc>
              <a:spcBef>
                <a:spcPts val="1000"/>
              </a:spcBef>
              <a:spcAft>
                <a:spcPts val="0"/>
              </a:spcAft>
              <a:buClr>
                <a:srgbClr val="002060"/>
              </a:buClr>
              <a:buSzPts val="2200"/>
              <a:buFont typeface="Times New Roman"/>
              <a:buAutoNum type="arabicPeriod"/>
            </a:pPr>
            <a:r>
              <a:rPr lang="en-US" sz="2200">
                <a:solidFill>
                  <a:srgbClr val="002060"/>
                </a:solidFill>
                <a:latin typeface="Times New Roman"/>
                <a:ea typeface="Times New Roman"/>
                <a:cs typeface="Times New Roman"/>
                <a:sym typeface="Times New Roman"/>
              </a:rPr>
              <a:t>To track and verify pharmaceutical batches as they pass through multiple parties.</a:t>
            </a:r>
            <a:endParaRPr sz="2200">
              <a:solidFill>
                <a:srgbClr val="002060"/>
              </a:solidFill>
              <a:latin typeface="Times New Roman"/>
              <a:ea typeface="Times New Roman"/>
              <a:cs typeface="Times New Roman"/>
              <a:sym typeface="Times New Roman"/>
            </a:endParaRPr>
          </a:p>
          <a:p>
            <a:pPr indent="-368300" lvl="0" marL="457200" rtl="0" algn="just">
              <a:lnSpc>
                <a:spcPct val="100000"/>
              </a:lnSpc>
              <a:spcBef>
                <a:spcPts val="1000"/>
              </a:spcBef>
              <a:spcAft>
                <a:spcPts val="0"/>
              </a:spcAft>
              <a:buClr>
                <a:srgbClr val="002060"/>
              </a:buClr>
              <a:buSzPts val="2200"/>
              <a:buFont typeface="Times New Roman"/>
              <a:buAutoNum type="arabicPeriod"/>
            </a:pPr>
            <a:r>
              <a:rPr lang="en-US" sz="2200">
                <a:solidFill>
                  <a:srgbClr val="002060"/>
                </a:solidFill>
                <a:latin typeface="Times New Roman"/>
                <a:ea typeface="Times New Roman"/>
                <a:cs typeface="Times New Roman"/>
                <a:sym typeface="Times New Roman"/>
              </a:rPr>
              <a:t>To ensure transparency by storing drug data and logs on an immutable ledger.</a:t>
            </a:r>
            <a:endParaRPr sz="2200">
              <a:solidFill>
                <a:srgbClr val="002060"/>
              </a:solidFill>
              <a:latin typeface="Times New Roman"/>
              <a:ea typeface="Times New Roman"/>
              <a:cs typeface="Times New Roman"/>
              <a:sym typeface="Times New Roman"/>
            </a:endParaRPr>
          </a:p>
          <a:p>
            <a:pPr indent="-368300" lvl="0" marL="457200" rtl="0" algn="just">
              <a:lnSpc>
                <a:spcPct val="100000"/>
              </a:lnSpc>
              <a:spcBef>
                <a:spcPts val="1000"/>
              </a:spcBef>
              <a:spcAft>
                <a:spcPts val="0"/>
              </a:spcAft>
              <a:buClr>
                <a:srgbClr val="002060"/>
              </a:buClr>
              <a:buSzPts val="2200"/>
              <a:buFont typeface="Times New Roman"/>
              <a:buAutoNum type="arabicPeriod"/>
            </a:pPr>
            <a:r>
              <a:rPr lang="en-US" sz="2200">
                <a:solidFill>
                  <a:srgbClr val="002060"/>
                </a:solidFill>
                <a:latin typeface="Times New Roman"/>
                <a:ea typeface="Times New Roman"/>
                <a:cs typeface="Times New Roman"/>
                <a:sym typeface="Times New Roman"/>
              </a:rPr>
              <a:t>To securely store documents and certifications using decentralized storage like IPFS.</a:t>
            </a:r>
            <a:endParaRPr sz="2200">
              <a:solidFill>
                <a:srgbClr val="002060"/>
              </a:solidFill>
              <a:latin typeface="Times New Roman"/>
              <a:ea typeface="Times New Roman"/>
              <a:cs typeface="Times New Roman"/>
              <a:sym typeface="Times New Roman"/>
            </a:endParaRPr>
          </a:p>
          <a:p>
            <a:pPr indent="-368300" lvl="0" marL="457200" rtl="0" algn="just">
              <a:lnSpc>
                <a:spcPct val="100000"/>
              </a:lnSpc>
              <a:spcBef>
                <a:spcPts val="1000"/>
              </a:spcBef>
              <a:spcAft>
                <a:spcPts val="0"/>
              </a:spcAft>
              <a:buClr>
                <a:srgbClr val="002060"/>
              </a:buClr>
              <a:buSzPts val="2200"/>
              <a:buFont typeface="Times New Roman"/>
              <a:buAutoNum type="arabicPeriod"/>
            </a:pPr>
            <a:r>
              <a:rPr lang="en-US" sz="2200">
                <a:solidFill>
                  <a:srgbClr val="002060"/>
                </a:solidFill>
                <a:latin typeface="Times New Roman"/>
                <a:ea typeface="Times New Roman"/>
                <a:cs typeface="Times New Roman"/>
                <a:sym typeface="Times New Roman"/>
              </a:rPr>
              <a:t>To enable event-driven updates so that participants can respond to real-time supply changes.</a:t>
            </a:r>
            <a:endParaRPr sz="2200">
              <a:solidFill>
                <a:srgbClr val="002060"/>
              </a:solidFill>
              <a:latin typeface="Times New Roman"/>
              <a:ea typeface="Times New Roman"/>
              <a:cs typeface="Times New Roman"/>
              <a:sym typeface="Times New Roman"/>
            </a:endParaRPr>
          </a:p>
          <a:p>
            <a:pPr indent="-368300" lvl="0" marL="457200" rtl="0" algn="just">
              <a:lnSpc>
                <a:spcPct val="100000"/>
              </a:lnSpc>
              <a:spcBef>
                <a:spcPts val="1000"/>
              </a:spcBef>
              <a:spcAft>
                <a:spcPts val="0"/>
              </a:spcAft>
              <a:buClr>
                <a:srgbClr val="002060"/>
              </a:buClr>
              <a:buSzPts val="2200"/>
              <a:buFont typeface="Times New Roman"/>
              <a:buAutoNum type="arabicPeriod"/>
            </a:pPr>
            <a:r>
              <a:rPr lang="en-US" sz="2200">
                <a:solidFill>
                  <a:srgbClr val="002060"/>
                </a:solidFill>
                <a:latin typeface="Times New Roman"/>
                <a:ea typeface="Times New Roman"/>
                <a:cs typeface="Times New Roman"/>
                <a:sym typeface="Times New Roman"/>
              </a:rPr>
              <a:t>To create a user-friendly interface for different roles like Manufacturer, Distributor, Retailer, and Customer.</a:t>
            </a:r>
            <a:endParaRPr sz="2200">
              <a:solidFill>
                <a:srgbClr val="002060"/>
              </a:solidFill>
              <a:latin typeface="Times New Roman"/>
              <a:ea typeface="Times New Roman"/>
              <a:cs typeface="Times New Roman"/>
              <a:sym typeface="Times New Roman"/>
            </a:endParaRPr>
          </a:p>
          <a:p>
            <a:pPr indent="-368300" lvl="0" marL="457200" rtl="0" algn="just">
              <a:lnSpc>
                <a:spcPct val="100000"/>
              </a:lnSpc>
              <a:spcBef>
                <a:spcPts val="1000"/>
              </a:spcBef>
              <a:spcAft>
                <a:spcPts val="0"/>
              </a:spcAft>
              <a:buClr>
                <a:srgbClr val="002060"/>
              </a:buClr>
              <a:buSzPts val="2200"/>
              <a:buFont typeface="Times New Roman"/>
              <a:buAutoNum type="arabicPeriod"/>
            </a:pPr>
            <a:r>
              <a:rPr lang="en-US" sz="2200">
                <a:solidFill>
                  <a:srgbClr val="002060"/>
                </a:solidFill>
                <a:latin typeface="Times New Roman"/>
                <a:ea typeface="Times New Roman"/>
                <a:cs typeface="Times New Roman"/>
                <a:sym typeface="Times New Roman"/>
              </a:rPr>
              <a:t>To integrate off-chain and on-chain systems seamlessly using modern Web3 libraries.</a:t>
            </a:r>
            <a:endParaRPr sz="2200">
              <a:solidFill>
                <a:srgbClr val="002060"/>
              </a:solidFill>
              <a:latin typeface="Times New Roman"/>
              <a:ea typeface="Times New Roman"/>
              <a:cs typeface="Times New Roman"/>
              <a:sym typeface="Times New Roman"/>
            </a:endParaRPr>
          </a:p>
          <a:p>
            <a:pPr indent="-368300" lvl="0" marL="457200" rtl="0" algn="just">
              <a:lnSpc>
                <a:spcPct val="100000"/>
              </a:lnSpc>
              <a:spcBef>
                <a:spcPts val="1000"/>
              </a:spcBef>
              <a:spcAft>
                <a:spcPts val="1000"/>
              </a:spcAft>
              <a:buClr>
                <a:srgbClr val="002060"/>
              </a:buClr>
              <a:buSzPts val="2200"/>
              <a:buFont typeface="Times New Roman"/>
              <a:buAutoNum type="arabicPeriod"/>
            </a:pPr>
            <a:r>
              <a:rPr lang="en-US" sz="2200">
                <a:solidFill>
                  <a:srgbClr val="002060"/>
                </a:solidFill>
                <a:latin typeface="Times New Roman"/>
                <a:ea typeface="Times New Roman"/>
                <a:cs typeface="Times New Roman"/>
                <a:sym typeface="Times New Roman"/>
              </a:rPr>
              <a:t>To support auditability and openness, making it easier for third parties and regulators to monitor operations.</a:t>
            </a:r>
            <a:endParaRPr sz="2200">
              <a:solidFill>
                <a:srgbClr val="00206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nvSpPr>
        <p:spPr>
          <a:xfrm>
            <a:off x="609096" y="144794"/>
            <a:ext cx="11174400" cy="576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8D4427"/>
              </a:buClr>
              <a:buSzPts val="3600"/>
              <a:buFont typeface="Arial"/>
              <a:buNone/>
            </a:pPr>
            <a:r>
              <a:rPr lang="en-US" sz="3600">
                <a:solidFill>
                  <a:srgbClr val="8D4427"/>
                </a:solidFill>
                <a:latin typeface="Times New Roman"/>
                <a:ea typeface="Times New Roman"/>
                <a:cs typeface="Times New Roman"/>
                <a:sym typeface="Times New Roman"/>
              </a:rPr>
              <a:t>   </a:t>
            </a:r>
            <a:r>
              <a:rPr b="1" lang="en-US" sz="3600">
                <a:solidFill>
                  <a:srgbClr val="C00000"/>
                </a:solidFill>
                <a:latin typeface="Times New Roman"/>
                <a:ea typeface="Times New Roman"/>
                <a:cs typeface="Times New Roman"/>
                <a:sym typeface="Times New Roman"/>
              </a:rPr>
              <a:t>Literature Survey</a:t>
            </a:r>
            <a:endParaRPr sz="3600">
              <a:solidFill>
                <a:srgbClr val="8D4427"/>
              </a:solidFill>
              <a:latin typeface="Times New Roman"/>
              <a:ea typeface="Times New Roman"/>
              <a:cs typeface="Times New Roman"/>
              <a:sym typeface="Times New Roman"/>
            </a:endParaRPr>
          </a:p>
        </p:txBody>
      </p:sp>
      <p:graphicFrame>
        <p:nvGraphicFramePr>
          <p:cNvPr id="133" name="Google Shape;133;p22"/>
          <p:cNvGraphicFramePr/>
          <p:nvPr/>
        </p:nvGraphicFramePr>
        <p:xfrm>
          <a:off x="304800" y="304800"/>
          <a:ext cx="3000000" cy="3000000"/>
        </p:xfrm>
        <a:graphic>
          <a:graphicData uri="http://schemas.openxmlformats.org/drawingml/2006/table">
            <a:tbl>
              <a:tblPr>
                <a:noFill/>
                <a:tableStyleId>{AF7EA3E6-76F5-4A02-BD39-CFD9A2A91D58}</a:tableStyleId>
              </a:tblPr>
              <a:tblGrid>
                <a:gridCol w="19050"/>
              </a:tblGrid>
              <a:tr h="19050">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134" name="Google Shape;134;p22"/>
          <p:cNvGraphicFramePr/>
          <p:nvPr/>
        </p:nvGraphicFramePr>
        <p:xfrm>
          <a:off x="304800" y="304800"/>
          <a:ext cx="3000000" cy="3000000"/>
        </p:xfrm>
        <a:graphic>
          <a:graphicData uri="http://schemas.openxmlformats.org/drawingml/2006/table">
            <a:tbl>
              <a:tblPr>
                <a:noFill/>
                <a:tableStyleId>{AF7EA3E6-76F5-4A02-BD39-CFD9A2A91D58}</a:tableStyleId>
              </a:tblPr>
              <a:tblGrid>
                <a:gridCol w="19050"/>
              </a:tblGrid>
              <a:tr h="19050">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135" name="Google Shape;135;p22"/>
          <p:cNvPicPr preferRelativeResize="0"/>
          <p:nvPr/>
        </p:nvPicPr>
        <p:blipFill rotWithShape="1">
          <a:blip r:embed="rId3">
            <a:alphaModFix/>
          </a:blip>
          <a:srcRect b="0" l="0" r="0" t="1584"/>
          <a:stretch/>
        </p:blipFill>
        <p:spPr>
          <a:xfrm>
            <a:off x="964200" y="1093225"/>
            <a:ext cx="10720151" cy="4610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nvSpPr>
        <p:spPr>
          <a:xfrm>
            <a:off x="609096" y="144794"/>
            <a:ext cx="11174400" cy="576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8D4427"/>
              </a:buClr>
              <a:buSzPts val="3600"/>
              <a:buFont typeface="Arial"/>
              <a:buNone/>
            </a:pPr>
            <a:r>
              <a:rPr lang="en-US" sz="3600">
                <a:solidFill>
                  <a:srgbClr val="8D4427"/>
                </a:solidFill>
                <a:latin typeface="Times New Roman"/>
                <a:ea typeface="Times New Roman"/>
                <a:cs typeface="Times New Roman"/>
                <a:sym typeface="Times New Roman"/>
              </a:rPr>
              <a:t>   </a:t>
            </a:r>
            <a:r>
              <a:rPr b="1" lang="en-US" sz="3600">
                <a:solidFill>
                  <a:srgbClr val="C00000"/>
                </a:solidFill>
                <a:latin typeface="Times New Roman"/>
                <a:ea typeface="Times New Roman"/>
                <a:cs typeface="Times New Roman"/>
                <a:sym typeface="Times New Roman"/>
              </a:rPr>
              <a:t>Literature Survey</a:t>
            </a:r>
            <a:endParaRPr sz="3600">
              <a:solidFill>
                <a:srgbClr val="8D4427"/>
              </a:solidFill>
              <a:latin typeface="Times New Roman"/>
              <a:ea typeface="Times New Roman"/>
              <a:cs typeface="Times New Roman"/>
              <a:sym typeface="Times New Roman"/>
            </a:endParaRPr>
          </a:p>
        </p:txBody>
      </p:sp>
      <p:graphicFrame>
        <p:nvGraphicFramePr>
          <p:cNvPr id="141" name="Google Shape;141;p23"/>
          <p:cNvGraphicFramePr/>
          <p:nvPr/>
        </p:nvGraphicFramePr>
        <p:xfrm>
          <a:off x="304800" y="304800"/>
          <a:ext cx="3000000" cy="3000000"/>
        </p:xfrm>
        <a:graphic>
          <a:graphicData uri="http://schemas.openxmlformats.org/drawingml/2006/table">
            <a:tbl>
              <a:tblPr>
                <a:noFill/>
                <a:tableStyleId>{AF7EA3E6-76F5-4A02-BD39-CFD9A2A91D58}</a:tableStyleId>
              </a:tblPr>
              <a:tblGrid>
                <a:gridCol w="19050"/>
              </a:tblGrid>
              <a:tr h="19050">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142" name="Google Shape;142;p23"/>
          <p:cNvGraphicFramePr/>
          <p:nvPr/>
        </p:nvGraphicFramePr>
        <p:xfrm>
          <a:off x="304800" y="304800"/>
          <a:ext cx="3000000" cy="3000000"/>
        </p:xfrm>
        <a:graphic>
          <a:graphicData uri="http://schemas.openxmlformats.org/drawingml/2006/table">
            <a:tbl>
              <a:tblPr>
                <a:noFill/>
                <a:tableStyleId>{AF7EA3E6-76F5-4A02-BD39-CFD9A2A91D58}</a:tableStyleId>
              </a:tblPr>
              <a:tblGrid>
                <a:gridCol w="19050"/>
              </a:tblGrid>
              <a:tr h="19050">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143" name="Google Shape;143;p23"/>
          <p:cNvPicPr preferRelativeResize="0"/>
          <p:nvPr/>
        </p:nvPicPr>
        <p:blipFill>
          <a:blip r:embed="rId3">
            <a:alphaModFix/>
          </a:blip>
          <a:stretch>
            <a:fillRect/>
          </a:stretch>
        </p:blipFill>
        <p:spPr>
          <a:xfrm>
            <a:off x="1167325" y="1215727"/>
            <a:ext cx="10193250" cy="4183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nvSpPr>
        <p:spPr>
          <a:xfrm>
            <a:off x="609096" y="144794"/>
            <a:ext cx="11174400" cy="5766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8D4427"/>
              </a:buClr>
              <a:buSzPts val="3600"/>
              <a:buFont typeface="Arial"/>
              <a:buNone/>
            </a:pPr>
            <a:r>
              <a:rPr lang="en-US" sz="3600">
                <a:solidFill>
                  <a:srgbClr val="8D4427"/>
                </a:solidFill>
                <a:latin typeface="Times New Roman"/>
                <a:ea typeface="Times New Roman"/>
                <a:cs typeface="Times New Roman"/>
                <a:sym typeface="Times New Roman"/>
              </a:rPr>
              <a:t>   </a:t>
            </a:r>
            <a:r>
              <a:rPr b="1" lang="en-US" sz="3600">
                <a:solidFill>
                  <a:srgbClr val="C00000"/>
                </a:solidFill>
                <a:latin typeface="Times New Roman"/>
                <a:ea typeface="Times New Roman"/>
                <a:cs typeface="Times New Roman"/>
                <a:sym typeface="Times New Roman"/>
              </a:rPr>
              <a:t>Methodology</a:t>
            </a:r>
            <a:endParaRPr sz="3600">
              <a:solidFill>
                <a:srgbClr val="8D4427"/>
              </a:solidFill>
              <a:latin typeface="Times New Roman"/>
              <a:ea typeface="Times New Roman"/>
              <a:cs typeface="Times New Roman"/>
              <a:sym typeface="Times New Roman"/>
            </a:endParaRPr>
          </a:p>
        </p:txBody>
      </p:sp>
      <p:sp>
        <p:nvSpPr>
          <p:cNvPr id="149" name="Google Shape;149;p24"/>
          <p:cNvSpPr txBox="1"/>
          <p:nvPr/>
        </p:nvSpPr>
        <p:spPr>
          <a:xfrm>
            <a:off x="895150" y="908250"/>
            <a:ext cx="10602300" cy="5041500"/>
          </a:xfrm>
          <a:prstGeom prst="rect">
            <a:avLst/>
          </a:prstGeom>
          <a:noFill/>
          <a:ln>
            <a:noFill/>
          </a:ln>
        </p:spPr>
        <p:txBody>
          <a:bodyPr anchorCtr="0" anchor="t" bIns="91425" lIns="91425" spcFirstLastPara="1" rIns="91425" wrap="square" tIns="91425">
            <a:noAutofit/>
          </a:bodyPr>
          <a:lstStyle/>
          <a:p>
            <a:pPr indent="-381000" lvl="0" marL="457200" rtl="0" algn="l">
              <a:lnSpc>
                <a:spcPct val="200000"/>
              </a:lnSpc>
              <a:spcBef>
                <a:spcPts val="0"/>
              </a:spcBef>
              <a:spcAft>
                <a:spcPts val="0"/>
              </a:spcAft>
              <a:buClr>
                <a:srgbClr val="002060"/>
              </a:buClr>
              <a:buSzPts val="2400"/>
              <a:buFont typeface="Times New Roman"/>
              <a:buChar char="●"/>
            </a:pPr>
            <a:r>
              <a:rPr lang="en-US" sz="2400">
                <a:solidFill>
                  <a:srgbClr val="002060"/>
                </a:solidFill>
                <a:latin typeface="Times New Roman"/>
                <a:ea typeface="Times New Roman"/>
                <a:cs typeface="Times New Roman"/>
                <a:sym typeface="Times New Roman"/>
              </a:rPr>
              <a:t>Users connect wallets and apply for specific roles</a:t>
            </a:r>
            <a:endParaRPr sz="2400">
              <a:solidFill>
                <a:srgbClr val="002060"/>
              </a:solidFill>
              <a:latin typeface="Times New Roman"/>
              <a:ea typeface="Times New Roman"/>
              <a:cs typeface="Times New Roman"/>
              <a:sym typeface="Times New Roman"/>
            </a:endParaRPr>
          </a:p>
          <a:p>
            <a:pPr indent="-381000" lvl="0" marL="457200" rtl="0" algn="l">
              <a:lnSpc>
                <a:spcPct val="200000"/>
              </a:lnSpc>
              <a:spcBef>
                <a:spcPts val="0"/>
              </a:spcBef>
              <a:spcAft>
                <a:spcPts val="0"/>
              </a:spcAft>
              <a:buClr>
                <a:srgbClr val="002060"/>
              </a:buClr>
              <a:buSzPts val="2400"/>
              <a:buFont typeface="Times New Roman"/>
              <a:buChar char="●"/>
            </a:pPr>
            <a:r>
              <a:rPr lang="en-US" sz="2400">
                <a:solidFill>
                  <a:srgbClr val="002060"/>
                </a:solidFill>
                <a:latin typeface="Times New Roman"/>
                <a:ea typeface="Times New Roman"/>
                <a:cs typeface="Times New Roman"/>
                <a:sym typeface="Times New Roman"/>
              </a:rPr>
              <a:t>Backend verifies documents and requests via Express and MongoDB</a:t>
            </a:r>
            <a:endParaRPr sz="2400">
              <a:solidFill>
                <a:srgbClr val="002060"/>
              </a:solidFill>
              <a:latin typeface="Times New Roman"/>
              <a:ea typeface="Times New Roman"/>
              <a:cs typeface="Times New Roman"/>
              <a:sym typeface="Times New Roman"/>
            </a:endParaRPr>
          </a:p>
          <a:p>
            <a:pPr indent="-381000" lvl="0" marL="457200" rtl="0" algn="l">
              <a:lnSpc>
                <a:spcPct val="200000"/>
              </a:lnSpc>
              <a:spcBef>
                <a:spcPts val="0"/>
              </a:spcBef>
              <a:spcAft>
                <a:spcPts val="0"/>
              </a:spcAft>
              <a:buClr>
                <a:srgbClr val="002060"/>
              </a:buClr>
              <a:buSzPts val="2400"/>
              <a:buFont typeface="Times New Roman"/>
              <a:buChar char="●"/>
            </a:pPr>
            <a:r>
              <a:rPr lang="en-US" sz="2400">
                <a:solidFill>
                  <a:srgbClr val="002060"/>
                </a:solidFill>
                <a:latin typeface="Times New Roman"/>
                <a:ea typeface="Times New Roman"/>
                <a:cs typeface="Times New Roman"/>
                <a:sym typeface="Times New Roman"/>
              </a:rPr>
              <a:t>Admin approves and assigns roles on-chain through smart contracts</a:t>
            </a:r>
            <a:endParaRPr sz="2400">
              <a:solidFill>
                <a:srgbClr val="002060"/>
              </a:solidFill>
              <a:latin typeface="Times New Roman"/>
              <a:ea typeface="Times New Roman"/>
              <a:cs typeface="Times New Roman"/>
              <a:sym typeface="Times New Roman"/>
            </a:endParaRPr>
          </a:p>
          <a:p>
            <a:pPr indent="-381000" lvl="0" marL="457200" rtl="0" algn="l">
              <a:lnSpc>
                <a:spcPct val="200000"/>
              </a:lnSpc>
              <a:spcBef>
                <a:spcPts val="0"/>
              </a:spcBef>
              <a:spcAft>
                <a:spcPts val="0"/>
              </a:spcAft>
              <a:buClr>
                <a:srgbClr val="002060"/>
              </a:buClr>
              <a:buSzPts val="2400"/>
              <a:buFont typeface="Times New Roman"/>
              <a:buChar char="●"/>
            </a:pPr>
            <a:r>
              <a:rPr lang="en-US" sz="2400">
                <a:solidFill>
                  <a:srgbClr val="002060"/>
                </a:solidFill>
                <a:latin typeface="Times New Roman"/>
                <a:ea typeface="Times New Roman"/>
                <a:cs typeface="Times New Roman"/>
                <a:sym typeface="Times New Roman"/>
              </a:rPr>
              <a:t>Manufacturers create batches and store metadata on IPFS</a:t>
            </a:r>
            <a:endParaRPr sz="2400">
              <a:solidFill>
                <a:srgbClr val="002060"/>
              </a:solidFill>
              <a:latin typeface="Times New Roman"/>
              <a:ea typeface="Times New Roman"/>
              <a:cs typeface="Times New Roman"/>
              <a:sym typeface="Times New Roman"/>
            </a:endParaRPr>
          </a:p>
          <a:p>
            <a:pPr indent="-381000" lvl="0" marL="457200" rtl="0" algn="l">
              <a:lnSpc>
                <a:spcPct val="200000"/>
              </a:lnSpc>
              <a:spcBef>
                <a:spcPts val="0"/>
              </a:spcBef>
              <a:spcAft>
                <a:spcPts val="0"/>
              </a:spcAft>
              <a:buClr>
                <a:srgbClr val="002060"/>
              </a:buClr>
              <a:buSzPts val="2400"/>
              <a:buFont typeface="Times New Roman"/>
              <a:buChar char="●"/>
            </a:pPr>
            <a:r>
              <a:rPr lang="en-US" sz="2400">
                <a:solidFill>
                  <a:srgbClr val="002060"/>
                </a:solidFill>
                <a:latin typeface="Times New Roman"/>
                <a:ea typeface="Times New Roman"/>
                <a:cs typeface="Times New Roman"/>
                <a:sym typeface="Times New Roman"/>
              </a:rPr>
              <a:t>Distributors and retailers perform secure, trackable transfers</a:t>
            </a:r>
            <a:endParaRPr sz="2400">
              <a:solidFill>
                <a:srgbClr val="002060"/>
              </a:solidFill>
              <a:latin typeface="Times New Roman"/>
              <a:ea typeface="Times New Roman"/>
              <a:cs typeface="Times New Roman"/>
              <a:sym typeface="Times New Roman"/>
            </a:endParaRPr>
          </a:p>
          <a:p>
            <a:pPr indent="-381000" lvl="0" marL="457200" rtl="0" algn="l">
              <a:lnSpc>
                <a:spcPct val="200000"/>
              </a:lnSpc>
              <a:spcBef>
                <a:spcPts val="0"/>
              </a:spcBef>
              <a:spcAft>
                <a:spcPts val="0"/>
              </a:spcAft>
              <a:buClr>
                <a:srgbClr val="002060"/>
              </a:buClr>
              <a:buSzPts val="2400"/>
              <a:buFont typeface="Times New Roman"/>
              <a:buChar char="●"/>
            </a:pPr>
            <a:r>
              <a:rPr lang="en-US" sz="2400">
                <a:solidFill>
                  <a:srgbClr val="002060"/>
                </a:solidFill>
                <a:latin typeface="Times New Roman"/>
                <a:ea typeface="Times New Roman"/>
                <a:cs typeface="Times New Roman"/>
                <a:sym typeface="Times New Roman"/>
              </a:rPr>
              <a:t>Customers can view full traceability using batch IDs</a:t>
            </a:r>
            <a:endParaRPr b="1" sz="2400">
              <a:solidFill>
                <a:srgbClr val="00206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2_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