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B7B69-1AF6-415A-AF60-1E940C57A88D}">
  <a:tblStyle styleId="{780B7B69-1AF6-415A-AF60-1E940C57A88D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900000"/>
              </a:gs>
              <a:gs pos="55000">
                <a:srgbClr val="CE4242"/>
              </a:gs>
              <a:gs pos="100000">
                <a:srgbClr val="900000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sz="48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D19A9A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CC91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1E6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9A0000"/>
              </a:gs>
              <a:gs pos="72000">
                <a:srgbClr val="C84848"/>
              </a:gs>
              <a:gs pos="100000">
                <a:srgbClr val="D07979"/>
              </a:gs>
            </a:gsLst>
            <a:lin ang="16200000" scaled="0"/>
          </a:gradFill>
          <a:ln w="9525" cap="rnd" cmpd="sng">
            <a:solidFill>
              <a:srgbClr val="7E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9A0000"/>
              </a:gs>
              <a:gs pos="72000">
                <a:srgbClr val="C84848"/>
              </a:gs>
              <a:gs pos="100000">
                <a:srgbClr val="D07979"/>
              </a:gs>
            </a:gsLst>
            <a:lin ang="16200000" scaled="0"/>
          </a:gradFill>
          <a:ln w="9525" cap="rnd" cmpd="sng">
            <a:solidFill>
              <a:srgbClr val="7E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19A9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CC919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9A0000"/>
              </a:gs>
              <a:gs pos="72000">
                <a:srgbClr val="C84848"/>
              </a:gs>
              <a:gs pos="100000">
                <a:srgbClr val="D07979"/>
              </a:gs>
            </a:gsLst>
            <a:lin ang="16200000" scaled="0"/>
          </a:gradFill>
          <a:ln w="9525" cap="rnd" cmpd="sng">
            <a:solidFill>
              <a:srgbClr val="7E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9A0000"/>
              </a:gs>
              <a:gs pos="72000">
                <a:srgbClr val="C84848"/>
              </a:gs>
              <a:gs pos="100000">
                <a:srgbClr val="D07979"/>
              </a:gs>
            </a:gsLst>
            <a:lin ang="16200000" scaled="0"/>
          </a:gradFill>
          <a:ln w="9525" cap="rnd" cmpd="sng">
            <a:solidFill>
              <a:srgbClr val="7E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19A9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CC919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/>
              <a:t>Data Analytics  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Module-1</a:t>
            </a:r>
            <a:endParaRPr/>
          </a:p>
          <a:p>
            <a:pPr marL="0" marR="64008" lvl="0" indent="0" algn="r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N, Anil Maheshwari 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Finding a Pattern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Uses of Pattern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4725144"/>
            <a:ext cx="8134426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DATA PROCESSING CHAIN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30155" y="1160917"/>
            <a:ext cx="871296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-Data can be modeled and stored in a database.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-Relevant data can be extracted from the operational data stores according to certain reporting and analyzing purposes, and stored in a data warehouse.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-The data from the warehouse can be combined with other sources of data, and mined using data mining techniques to generate new insights.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-The insights need to be visualized and  communicated to the right audience in real time for competitive advantage.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548680"/>
            <a:ext cx="7981776" cy="458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9237" y="404664"/>
            <a:ext cx="8138864" cy="5188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0"/>
            <a:ext cx="8280920" cy="360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3789040"/>
            <a:ext cx="8528050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One should select the right data (and ignore the rest), organize it into a precise and imaginative framework that brings relevant data together, and then apply data mining techniques to deduce the right insight.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u="sng"/>
              <a:t>Data Mining</a:t>
            </a:r>
            <a:endParaRPr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Data can be analyzed at multiple levels of granularity and could lead to a large number of interesting combinations of data and interesting patterns. 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Some of the patterns may be more meaningful than the others. Such highly granular data is     often used, especially in finance and high-tech areas, so that one can gain even the slightest edge over the competition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u="sng"/>
              <a:t>Data Mining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Decision Trees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Regression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Artificial Neural Networks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Cluster Analysis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Association Rule Mining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Mining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 u="sng"/>
              <a:t>Data Visualization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997988" y="-692673"/>
            <a:ext cx="5328593" cy="896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0" y="188640"/>
            <a:ext cx="9036496" cy="66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u="sng">
                <a:solidFill>
                  <a:srgbClr val="FF0000"/>
                </a:solidFill>
              </a:rPr>
              <a:t>Few considerations when presenting using data: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Present the conclusions and not just report the data.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■ Choose wisely from a palette of graphs to suit the data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■ Organize the results to make the central point stand out.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■ Ensure that the visuals accurately reflect the numbers. Inappropriate visuals can create misinterpretations and misunderstandings.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What is Business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Introduction to Data Analytics</a:t>
            </a:r>
            <a:br>
              <a:rPr lang="en-US" u="sng">
                <a:solidFill>
                  <a:srgbClr val="FF0000"/>
                </a:solidFill>
              </a:rPr>
            </a:b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body" idx="1"/>
          </p:nvPr>
        </p:nvSpPr>
        <p:spPr>
          <a:xfrm>
            <a:off x="0" y="188640"/>
            <a:ext cx="9036496" cy="66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u="sng">
                <a:solidFill>
                  <a:srgbClr val="FF0000"/>
                </a:solidFill>
              </a:rPr>
              <a:t>Few considerations when presenting using data: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■ Make the presentation unique, imaginative and memorable.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Executive dashboards are designed to provide information on select few variables for every executive.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use graphs, dials, and lists to show the status of important parameters.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dashboards also have a drill-down capability to enable a root-cause analysis of exception situations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0" y="1481328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/>
              <a:t>Data Analytics is a technology oriented term, involves the use of tools and techniques to find novel useful patterns from data. 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/>
              <a:t>Involves organizing and modeling the data    “ </a:t>
            </a:r>
            <a:r>
              <a:rPr lang="en-US" sz="2400" dirty="0">
                <a:solidFill>
                  <a:srgbClr val="FF0000"/>
                </a:solidFill>
              </a:rPr>
              <a:t>to test a particular hypothesis” or “answer a particular question</a:t>
            </a:r>
            <a:r>
              <a:rPr lang="en-US" sz="2400" dirty="0"/>
              <a:t>”.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/>
              <a:t>Knowledge of machine learning and statistics can be useful in this role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Data Analytics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Data Analysis is actually a subset of Data Analytics which helps us to understand the data by questioning and to collect useful insights from the information already available.</a:t>
            </a:r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Data Analysis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689457" y="6433931"/>
            <a:ext cx="725170" cy="19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8/24/2022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173926" y="524383"/>
            <a:ext cx="15240" cy="5874385"/>
          </a:xfrm>
          <a:custGeom>
            <a:avLst/>
            <a:gdLst/>
            <a:ahLst/>
            <a:cxnLst/>
            <a:rect l="l" t="t" r="r" b="b"/>
            <a:pathLst>
              <a:path w="15239" h="5874385" extrusionOk="0">
                <a:moveTo>
                  <a:pt x="0" y="0"/>
                </a:moveTo>
                <a:lnTo>
                  <a:pt x="15024" y="5873927"/>
                </a:lnTo>
              </a:path>
            </a:pathLst>
          </a:custGeom>
          <a:noFill/>
          <a:ln w="9525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429272" y="135509"/>
            <a:ext cx="8543925" cy="6101080"/>
          </a:xfrm>
          <a:custGeom>
            <a:avLst/>
            <a:gdLst/>
            <a:ahLst/>
            <a:cxnLst/>
            <a:rect l="l" t="t" r="r" b="b"/>
            <a:pathLst>
              <a:path w="8543925" h="6101080" extrusionOk="0">
                <a:moveTo>
                  <a:pt x="8529561" y="0"/>
                </a:moveTo>
                <a:lnTo>
                  <a:pt x="8543912" y="6100902"/>
                </a:lnTo>
              </a:path>
              <a:path w="8543925" h="6101080" extrusionOk="0">
                <a:moveTo>
                  <a:pt x="0" y="0"/>
                </a:moveTo>
                <a:lnTo>
                  <a:pt x="8536673" y="0"/>
                </a:lnTo>
              </a:path>
            </a:pathLst>
          </a:custGeom>
          <a:noFill/>
          <a:ln w="9525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88950" y="6398310"/>
            <a:ext cx="240665" cy="293370"/>
          </a:xfrm>
          <a:custGeom>
            <a:avLst/>
            <a:gdLst/>
            <a:ahLst/>
            <a:cxnLst/>
            <a:rect l="l" t="t" r="r" b="b"/>
            <a:pathLst>
              <a:path w="240665" h="293370" extrusionOk="0">
                <a:moveTo>
                  <a:pt x="0" y="0"/>
                </a:moveTo>
                <a:lnTo>
                  <a:pt x="44123" y="12590"/>
                </a:lnTo>
                <a:lnTo>
                  <a:pt x="82615" y="45783"/>
                </a:lnTo>
                <a:lnTo>
                  <a:pt x="109840" y="92711"/>
                </a:lnTo>
                <a:lnTo>
                  <a:pt x="120167" y="146507"/>
                </a:lnTo>
                <a:lnTo>
                  <a:pt x="130492" y="200295"/>
                </a:lnTo>
                <a:lnTo>
                  <a:pt x="157713" y="247219"/>
                </a:lnTo>
                <a:lnTo>
                  <a:pt x="196200" y="280411"/>
                </a:lnTo>
                <a:lnTo>
                  <a:pt x="240322" y="293001"/>
                </a:lnTo>
              </a:path>
            </a:pathLst>
          </a:custGeom>
          <a:noFill/>
          <a:ln w="9525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8705468" y="6236411"/>
            <a:ext cx="267970" cy="455295"/>
          </a:xfrm>
          <a:custGeom>
            <a:avLst/>
            <a:gdLst/>
            <a:ahLst/>
            <a:cxnLst/>
            <a:rect l="l" t="t" r="r" b="b"/>
            <a:pathLst>
              <a:path w="267970" h="455295" extrusionOk="0">
                <a:moveTo>
                  <a:pt x="267715" y="0"/>
                </a:moveTo>
                <a:lnTo>
                  <a:pt x="262448" y="56332"/>
                </a:lnTo>
                <a:lnTo>
                  <a:pt x="247885" y="109507"/>
                </a:lnTo>
                <a:lnTo>
                  <a:pt x="225885" y="156365"/>
                </a:lnTo>
                <a:lnTo>
                  <a:pt x="198308" y="193747"/>
                </a:lnTo>
                <a:lnTo>
                  <a:pt x="167012" y="218493"/>
                </a:lnTo>
                <a:lnTo>
                  <a:pt x="133857" y="227444"/>
                </a:lnTo>
                <a:lnTo>
                  <a:pt x="100703" y="236395"/>
                </a:lnTo>
                <a:lnTo>
                  <a:pt x="69407" y="261141"/>
                </a:lnTo>
                <a:lnTo>
                  <a:pt x="41830" y="298524"/>
                </a:lnTo>
                <a:lnTo>
                  <a:pt x="19830" y="345384"/>
                </a:lnTo>
                <a:lnTo>
                  <a:pt x="5267" y="398563"/>
                </a:lnTo>
                <a:lnTo>
                  <a:pt x="0" y="454901"/>
                </a:lnTo>
              </a:path>
            </a:pathLst>
          </a:custGeom>
          <a:noFill/>
          <a:ln w="9525" cap="flat" cmpd="sng">
            <a:solidFill>
              <a:srgbClr val="EC7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317" name="Google Shape;317;p38"/>
          <p:cNvGrpSpPr/>
          <p:nvPr/>
        </p:nvGrpSpPr>
        <p:grpSpPr>
          <a:xfrm>
            <a:off x="453" y="135508"/>
            <a:ext cx="582476" cy="6722488"/>
            <a:chOff x="453" y="135508"/>
            <a:chExt cx="582476" cy="6722488"/>
          </a:xfrm>
        </p:grpSpPr>
        <p:sp>
          <p:nvSpPr>
            <p:cNvPr id="318" name="Google Shape;318;p38"/>
            <p:cNvSpPr/>
            <p:nvPr/>
          </p:nvSpPr>
          <p:spPr>
            <a:xfrm>
              <a:off x="453" y="135508"/>
              <a:ext cx="425221" cy="6722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29590" y="135509"/>
              <a:ext cx="153339" cy="53051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320" name="Google Shape;320;p38"/>
          <p:cNvSpPr/>
          <p:nvPr/>
        </p:nvSpPr>
        <p:spPr>
          <a:xfrm>
            <a:off x="8321675" y="6043828"/>
            <a:ext cx="651509" cy="6474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453" y="6214967"/>
            <a:ext cx="1991614" cy="6430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2039620" y="6338023"/>
            <a:ext cx="6282054" cy="51997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3" name="Google Shape;323;p3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/>
          </p:nvPr>
        </p:nvSpPr>
        <p:spPr>
          <a:xfrm>
            <a:off x="1513713" y="177800"/>
            <a:ext cx="60121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>
                <a:latin typeface="Times New Roman"/>
                <a:ea typeface="Times New Roman"/>
                <a:cs typeface="Times New Roman"/>
                <a:sym typeface="Times New Roman"/>
              </a:rPr>
              <a:t>Data Analytics Vs Data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6" name="Google Shape;326;p38"/>
          <p:cNvGraphicFramePr/>
          <p:nvPr/>
        </p:nvGraphicFramePr>
        <p:xfrm>
          <a:off x="821232" y="1118361"/>
          <a:ext cx="8063875" cy="4892025"/>
        </p:xfrm>
        <a:graphic>
          <a:graphicData uri="http://schemas.openxmlformats.org/drawingml/2006/table">
            <a:tbl>
              <a:tblPr firstRow="1" bandRow="1">
                <a:noFill/>
                <a:tableStyleId>{780B7B69-1AF6-415A-AF60-1E940C57A88D}</a:tableStyleId>
              </a:tblPr>
              <a:tblGrid>
                <a:gridCol w="7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50">
                <a:tc>
                  <a:txBody>
                    <a:bodyPr/>
                    <a:lstStyle/>
                    <a:p>
                      <a:pPr marL="952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Sr. No.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Analytics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Analysis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35750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described as a traditional form or generic  form of analytics.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described as a particularized form of analytics.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sz="9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0383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includes several stages like the collection of  data and then the inspection of business data is  done.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54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process data, firstly raw data is defined in a  meaningful manner, then data cleaning and conversion  are done to get meaningful information from raw data.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8135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supports decision making by analyzing  enterprise data.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765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analyzes the data by focusing on insights into business  data.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48069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uses various tools to process data such as  Tableau, Python, Excel, etc.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5130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uses different tools to analyze data such as Rapid  Miner, Open Refine, Node XL, KNIME, etc.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Descriptive analysis cannot be performed on this.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Descriptive analysis can be performed on this.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1778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One can find anonymous relations with the help  of this.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3092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One cannot find anonymous relations with the help of  this.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does not deal with inferential analysis.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supports inferential analysis.</a:t>
                      </a:r>
                      <a:endParaRPr sz="12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32" name="Google Shape;332;p3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33" name="Google Shape;333;p3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body" idx="1"/>
          </p:nvPr>
        </p:nvSpPr>
        <p:spPr>
          <a:xfrm>
            <a:off x="0" y="2492896"/>
            <a:ext cx="8686800" cy="35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 b="1"/>
              <a:t>5 Big Benefits of Data and Analytics for Positive Business Outcomes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107504" y="274638"/>
            <a:ext cx="8579296" cy="142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Impact of Data analytics in business applications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b="1">
                <a:solidFill>
                  <a:srgbClr val="FF0000"/>
                </a:solidFill>
              </a:rPr>
              <a:t>1. Proactivity &amp; Anticipating Needs:  of customer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 companies need to capture and reconcile multiple customer identifiers such as cell phone, email and address, to one single customer ID.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Customers are increasingly using multiple channels in their interactions with companies, hence both traditional and digital data sources must be brought together to understand customers’ behaviours.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i="1">
                <a:solidFill>
                  <a:srgbClr val="560A00"/>
                </a:solidFill>
              </a:rPr>
              <a:t>companies  deliver contextually relevant, real-time experiences.</a:t>
            </a:r>
            <a:endParaRPr b="1" i="1">
              <a:solidFill>
                <a:srgbClr val="560A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b="1"/>
          </a:p>
          <a:p>
            <a:pPr marL="365760" lvl="0" indent="-148211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/>
          </a:p>
        </p:txBody>
      </p:sp>
      <p:sp>
        <p:nvSpPr>
          <p:cNvPr id="348" name="Google Shape;348;p4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b="1">
                <a:solidFill>
                  <a:srgbClr val="FF0000"/>
                </a:solidFill>
              </a:rPr>
              <a:t>2. Mitigating Risk &amp; Fraud: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Security and fraud analytics helps to protect all physical, financial and intellectual assets from misuse by internal and external threats</a:t>
            </a:r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323528" y="188640"/>
            <a:ext cx="8363272" cy="593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b="1">
                <a:solidFill>
                  <a:srgbClr val="FF0000"/>
                </a:solidFill>
              </a:rPr>
              <a:t>3. Delivering Relevant Products: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Effective data collation from 3</a:t>
            </a:r>
            <a:r>
              <a:rPr lang="en-US" baseline="30000"/>
              <a:t>rd</a:t>
            </a:r>
            <a:r>
              <a:rPr lang="en-US"/>
              <a:t> party sources where individuals publicise their thoughts and opinions, combined </a:t>
            </a:r>
            <a:r>
              <a:rPr lang="en-US">
                <a:solidFill>
                  <a:srgbClr val="560A00"/>
                </a:solidFill>
              </a:rPr>
              <a:t>with analytics will help companies stay competitive when demand changes </a:t>
            </a:r>
            <a:r>
              <a:rPr lang="en-US"/>
              <a:t>or new technology is developed as well as facilitate anticipation of what the market demands to provide the product before it is requested.</a:t>
            </a:r>
            <a:endParaRPr b="1"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body" idx="1"/>
          </p:nvPr>
        </p:nvSpPr>
        <p:spPr>
          <a:xfrm>
            <a:off x="395536" y="188640"/>
            <a:ext cx="8291264" cy="593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b="1">
                <a:solidFill>
                  <a:srgbClr val="FF0000"/>
                </a:solidFill>
              </a:rPr>
              <a:t>4. Personalisation &amp; Service: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solidFill>
                  <a:srgbClr val="560A00"/>
                </a:solidFill>
              </a:rPr>
              <a:t>Being able to react in real time and make the customer feel personally valued is only possible through advanced analytics</a:t>
            </a:r>
            <a:r>
              <a:rPr lang="en-US"/>
              <a:t>. Big data offers the opportunity for interactions to be based on the personality of the customer, by understanding their attitudes and considering factors such as real-time location to help deliver personalisation in a multi-channel service environment.</a:t>
            </a:r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Business is the act of doing something productive to serve someone’s needs and thus earn a living and make the world a better place.</a:t>
            </a:r>
            <a:endParaRPr dirty="0"/>
          </a:p>
          <a:p>
            <a:pPr marL="365760" lvl="0" indent="-152400" algn="l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Business activities are recorded on paper or using electronic media, and then these records become data.</a:t>
            </a:r>
            <a:endParaRPr dirty="0"/>
          </a:p>
          <a:p>
            <a:pPr marL="365760" lvl="0" indent="-152400" algn="l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There is more data from customers’ responses and on the industry as a whole.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Introduction to Data Analytics</a:t>
            </a:r>
            <a:br>
              <a:rPr lang="en-US" u="sng">
                <a:solidFill>
                  <a:srgbClr val="FF0000"/>
                </a:solidFill>
              </a:rPr>
            </a:br>
            <a:endParaRPr u="sng">
              <a:solidFill>
                <a:srgbClr val="560A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251520" y="116632"/>
            <a:ext cx="8784976" cy="600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b="1" u="sng">
                <a:solidFill>
                  <a:srgbClr val="FF0000"/>
                </a:solidFill>
              </a:rPr>
              <a:t>5. Optimizing &amp; Improving the Customer Experience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Applying analytics for designing, controlling the process and optimizing business operations in the production of goods or services ensures efficiency and effectiveness to fulfil customer expectations and achieve operational excellence.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79" name="Google Shape;379;p4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80" name="Google Shape;380;p4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improve field operations productivity and efficiency as well as optimize an organisational workforce according to business needs and customer demand. 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Optimum utilisation of data and analytics will also ensure that continuous improvements are instigated on an on-going basis as a result of end-to-end view and measurement of key operational metrics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86" name="Google Shape;386;p4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394" name="Google Shape;394;p4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395" name="Google Shape;395;p4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397" name="Google Shape;39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319088"/>
            <a:ext cx="6572250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403" name="Google Shape;403;p4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04" name="Google Shape;404;p4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713" y="1443038"/>
            <a:ext cx="68865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412" name="Google Shape;412;p4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13" name="Google Shape;413;p4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3" y="666750"/>
            <a:ext cx="9020175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>
            <a:spLocks noGrp="1"/>
          </p:cNvSpPr>
          <p:nvPr>
            <p:ph type="body" idx="1"/>
          </p:nvPr>
        </p:nvSpPr>
        <p:spPr>
          <a:xfrm>
            <a:off x="179512" y="908720"/>
            <a:ext cx="8964488" cy="640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Many overlapping terms are used in the market place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Business Intelligence is a business oriented term, and so is Decision Science.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data analytics or data mining as a component.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TERMINOLOGY AND CAREERS</a:t>
            </a:r>
            <a:br>
              <a:rPr lang="en-US" u="sng">
                <a:solidFill>
                  <a:srgbClr val="FF0000"/>
                </a:solidFill>
              </a:rPr>
            </a:b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Big Data is special type of data – very large, fast and complex. Storing and managing all this data is a slightly more technical task and it uses more recent and innovative tools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Cloud computing is an attractive solution to store and process Big Data.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Data Science is a new discipline born in the early 2000s. The scope includes the entire data processing chain. 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data scientist would ideally be familiar with all aspects of the discipline while specializing in a part of the area.</a:t>
            </a:r>
            <a:endParaRPr/>
          </a:p>
        </p:txBody>
      </p:sp>
      <p:sp>
        <p:nvSpPr>
          <p:cNvPr id="437" name="Google Shape;437;p5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38" name="Google Shape;438;p5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39" name="Google Shape;439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This helps increase the supply of data scientists which has been called the hottest job of the decade.</a:t>
            </a:r>
            <a:endParaRPr/>
          </a:p>
        </p:txBody>
      </p:sp>
      <p:sp>
        <p:nvSpPr>
          <p:cNvPr id="445" name="Google Shape;445;p5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446" name="Google Shape;446;p5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47" name="Google Shape;447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8" y="188640"/>
            <a:ext cx="8826500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this data can be analyzed and mined using special tools and techniques to generate patterns and intelligence, which reflect how the business is functioning.</a:t>
            </a:r>
            <a:endParaRPr/>
          </a:p>
          <a:p>
            <a:pPr marL="365760" lvl="0" indent="-152400" algn="l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ideas can then be fed back into the business so that it can evolve to become more effective and efficient in serving customer needs; and the cycle goes 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323528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sz="4100" b="1" u="sng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 to Data Analytics</a:t>
            </a:r>
            <a:br>
              <a:rPr lang="en-US" sz="4100" b="1" u="sng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sz="4100" b="1" u="sng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These insights and intelligence can help design better</a:t>
            </a:r>
            <a:endParaRPr dirty="0"/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ts val="1836"/>
              <a:buFontTx/>
              <a:buChar char="-"/>
            </a:pPr>
            <a:r>
              <a:rPr lang="en-US" dirty="0"/>
              <a:t>promotion plans</a:t>
            </a:r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ts val="1836"/>
              <a:buFontTx/>
              <a:buChar char="-"/>
            </a:pPr>
            <a:r>
              <a:rPr lang="en-US" dirty="0"/>
              <a:t>product   bundles</a:t>
            </a:r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ts val="1836"/>
              <a:buFontTx/>
              <a:buChar char="-"/>
            </a:pPr>
            <a:r>
              <a:rPr lang="en-US" dirty="0"/>
              <a:t>store layouts</a:t>
            </a:r>
            <a:endParaRPr dirty="0"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 dirty="0"/>
              <a:t> </a:t>
            </a:r>
            <a:endParaRPr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which in turn lead to a better-performing business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613064"/>
            <a:ext cx="8229600" cy="8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lang="en-US" u="sng">
                <a:solidFill>
                  <a:srgbClr val="FF0000"/>
                </a:solidFill>
              </a:rPr>
              <a:t>Introduction to Data Analytics</a:t>
            </a:r>
            <a:br>
              <a:rPr lang="en-US" u="sng">
                <a:solidFill>
                  <a:srgbClr val="FF0000"/>
                </a:solidFill>
              </a:rPr>
            </a:br>
            <a:br>
              <a:rPr lang="en-US" u="sng">
                <a:solidFill>
                  <a:srgbClr val="FF000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u="sng" dirty="0"/>
              <a:t>The vice president of sales </a:t>
            </a:r>
            <a:endParaRPr u="sng" dirty="0"/>
          </a:p>
          <a:p>
            <a:pPr marL="1024107" lvl="1" indent="-457200">
              <a:buSzPct val="68000"/>
            </a:pPr>
            <a:r>
              <a:rPr lang="en-US" dirty="0"/>
              <a:t>would want to track the sales to date against monthly targets, the performance of each store and product category the top store managers for that month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u="sng" dirty="0"/>
              <a:t>The vice president of finance </a:t>
            </a:r>
          </a:p>
          <a:p>
            <a:pPr lvl="1" indent="-457200">
              <a:buSzPct val="68000"/>
            </a:pPr>
            <a:r>
              <a:rPr lang="en-US" dirty="0"/>
              <a:t>would be interested in tracking daily revenue, expense, and cash flows by store; comparing them against plans; measuring cost of capital; and so on.</a:t>
            </a:r>
            <a:endParaRPr dirty="0"/>
          </a:p>
        </p:txBody>
      </p:sp>
      <p:sp>
        <p:nvSpPr>
          <p:cNvPr id="181" name="Google Shape;181;p2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/>
              <a:t>Analytics in a Retail store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457200" y="332656"/>
            <a:ext cx="8229600" cy="57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 b="1" u="sng" dirty="0"/>
              <a:t>PATTERN RECOGNITION</a:t>
            </a:r>
          </a:p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A pattern is a design or model that helps grasp something.</a:t>
            </a:r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Patterns help connect things that may not appear to be connected. </a:t>
            </a:r>
            <a:endParaRPr dirty="0"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Patterns help cut through complexity and reveal simpler understandable trends.</a:t>
            </a:r>
            <a:endParaRPr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Spatial pattern w.r.t space</a:t>
            </a:r>
            <a:endParaRPr/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TEMPORAL pattern- w.r.t time </a:t>
            </a:r>
            <a:endParaRPr/>
          </a:p>
          <a:p>
            <a:pPr marL="109728" lvl="0" indent="0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functional pattern may involve test-taking skills.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Bharathi H N 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Pattern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Microsoft Office PowerPoint</Application>
  <PresentationFormat>On-screen Show (4:3)</PresentationFormat>
  <Paragraphs>220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Lucida Sans</vt:lpstr>
      <vt:lpstr>Noto Sans Symbols</vt:lpstr>
      <vt:lpstr>Times New Roman</vt:lpstr>
      <vt:lpstr>Concourse</vt:lpstr>
      <vt:lpstr>Data Analytics  </vt:lpstr>
      <vt:lpstr>Introduction to Data Analytics </vt:lpstr>
      <vt:lpstr>Introduction to Data Analytics </vt:lpstr>
      <vt:lpstr>PowerPoint Presentation</vt:lpstr>
      <vt:lpstr>PowerPoint Presentation</vt:lpstr>
      <vt:lpstr>Introduction to Data Analytics  </vt:lpstr>
      <vt:lpstr>Analytics in a Retail store</vt:lpstr>
      <vt:lpstr>PowerPoint Presentation</vt:lpstr>
      <vt:lpstr>Pattern types</vt:lpstr>
      <vt:lpstr>PowerPoint Presentation</vt:lpstr>
      <vt:lpstr>DATA PROCESSING CHAIN</vt:lpstr>
      <vt:lpstr>PowerPoint Presentation</vt:lpstr>
      <vt:lpstr>PowerPoint Presentation</vt:lpstr>
      <vt:lpstr>PowerPoint Presentation</vt:lpstr>
      <vt:lpstr>Data Mining</vt:lpstr>
      <vt:lpstr>Data Mining</vt:lpstr>
      <vt:lpstr>Mining </vt:lpstr>
      <vt:lpstr>Data Visualization</vt:lpstr>
      <vt:lpstr>     </vt:lpstr>
      <vt:lpstr>  </vt:lpstr>
      <vt:lpstr>Data Analytics</vt:lpstr>
      <vt:lpstr>Data Analysis</vt:lpstr>
      <vt:lpstr>Data Analytics Vs Data Analysis</vt:lpstr>
      <vt:lpstr>PowerPoint Presentation</vt:lpstr>
      <vt:lpstr>Impact of Data analytics in business applications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 AND CAREERS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Kaustubh Kulkarni</cp:lastModifiedBy>
  <cp:revision>1</cp:revision>
  <dcterms:modified xsi:type="dcterms:W3CDTF">2024-07-18T05:00:21Z</dcterms:modified>
</cp:coreProperties>
</file>