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319" r:id="rId7"/>
    <p:sldId id="261" r:id="rId8"/>
    <p:sldId id="262" r:id="rId9"/>
    <p:sldId id="320" r:id="rId10"/>
    <p:sldId id="321" r:id="rId11"/>
    <p:sldId id="322" r:id="rId12"/>
    <p:sldId id="323" r:id="rId13"/>
    <p:sldId id="324" r:id="rId14"/>
    <p:sldId id="263" r:id="rId15"/>
    <p:sldId id="264" r:id="rId16"/>
    <p:sldId id="265" r:id="rId17"/>
    <p:sldId id="266" r:id="rId18"/>
    <p:sldId id="267" r:id="rId19"/>
    <p:sldId id="268" r:id="rId20"/>
    <p:sldId id="270" r:id="rId21"/>
    <p:sldId id="271" r:id="rId22"/>
    <p:sldId id="308" r:id="rId23"/>
    <p:sldId id="310" r:id="rId24"/>
    <p:sldId id="283" r:id="rId25"/>
    <p:sldId id="312" r:id="rId26"/>
    <p:sldId id="313" r:id="rId27"/>
    <p:sldId id="303" r:id="rId28"/>
    <p:sldId id="316" r:id="rId29"/>
    <p:sldId id="305" r:id="rId30"/>
    <p:sldId id="314" r:id="rId31"/>
    <p:sldId id="315" r:id="rId32"/>
    <p:sldId id="317" r:id="rId33"/>
    <p:sldId id="31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766" autoAdjust="0"/>
  </p:normalViewPr>
  <p:slideViewPr>
    <p:cSldViewPr>
      <p:cViewPr varScale="1">
        <p:scale>
          <a:sx n="26" d="100"/>
          <a:sy n="26" d="100"/>
        </p:scale>
        <p:origin x="1592"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19DBEA-9B53-431B-9F85-54492D6EC2BC}" type="datetimeFigureOut">
              <a:rPr lang="en-IN" smtClean="0"/>
              <a:t>22-08-2024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6D02C7-DF56-4258-ADED-4F4D91A89816}" type="slidenum">
              <a:rPr lang="en-IN" smtClean="0"/>
              <a:t>‹#›</a:t>
            </a:fld>
            <a:endParaRPr lang="en-IN"/>
          </a:p>
        </p:txBody>
      </p:sp>
    </p:spTree>
    <p:extLst>
      <p:ext uri="{BB962C8B-B14F-4D97-AF65-F5344CB8AC3E}">
        <p14:creationId xmlns:p14="http://schemas.microsoft.com/office/powerpoint/2010/main" val="61216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implilearn.com/erp-planning-and-erp-systems-rar102-article"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www.simplilearn.com/business-analyst-job-description-article" TargetMode="External"/><Relationship Id="rId5" Type="http://schemas.openxmlformats.org/officeDocument/2006/relationships/hyperlink" Target="https://www.simplilearn.com/what-is-business-intelligence-article" TargetMode="External"/><Relationship Id="rId4" Type="http://schemas.openxmlformats.org/officeDocument/2006/relationships/hyperlink" Target="https://www.simplilearn.com/what-is-data-modeling-articl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46D02C7-DF56-4258-ADED-4F4D91A89816}" type="slidenum">
              <a:rPr lang="en-IN" smtClean="0"/>
              <a:t>1</a:t>
            </a:fld>
            <a:endParaRPr lang="en-IN"/>
          </a:p>
        </p:txBody>
      </p:sp>
    </p:spTree>
    <p:extLst>
      <p:ext uri="{BB962C8B-B14F-4D97-AF65-F5344CB8AC3E}">
        <p14:creationId xmlns:p14="http://schemas.microsoft.com/office/powerpoint/2010/main" val="3172283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Descriptive analytics breaks down into five steps, including: </a:t>
            </a:r>
          </a:p>
          <a:p>
            <a:r>
              <a:rPr lang="en-IN" sz="1200" b="0" i="0" kern="1200" dirty="0">
                <a:solidFill>
                  <a:schemeClr val="tx1"/>
                </a:solidFill>
                <a:effectLst/>
                <a:latin typeface="+mn-lt"/>
                <a:ea typeface="+mn-ea"/>
                <a:cs typeface="+mn-cs"/>
              </a:rPr>
              <a:t>1. State the Business Metrics</a:t>
            </a:r>
          </a:p>
          <a:p>
            <a:r>
              <a:rPr lang="en-IN" sz="1200" b="0" i="0" kern="1200" dirty="0">
                <a:solidFill>
                  <a:schemeClr val="tx1"/>
                </a:solidFill>
                <a:effectLst/>
                <a:latin typeface="+mn-lt"/>
                <a:ea typeface="+mn-ea"/>
                <a:cs typeface="+mn-cs"/>
              </a:rPr>
              <a:t>For starters, the business must identify the metrics that it wants to generate based on the essential business goals of each group within the company or the company's overall goals. For instance, a company emphasizing growth may emphasize measuring quarterly revenue increases. At the same time, the company's accounts receivable department might monitor great days' sales and other metrics that show how much time it takes to collect money from their customers.</a:t>
            </a:r>
          </a:p>
          <a:p>
            <a:r>
              <a:rPr lang="en-IN" sz="1200" b="0" i="0" kern="1200" dirty="0">
                <a:solidFill>
                  <a:schemeClr val="tx1"/>
                </a:solidFill>
                <a:effectLst/>
                <a:latin typeface="+mn-lt"/>
                <a:ea typeface="+mn-ea"/>
                <a:cs typeface="+mn-cs"/>
              </a:rPr>
              <a:t>2. Identify the Data Required</a:t>
            </a:r>
          </a:p>
          <a:p>
            <a:r>
              <a:rPr lang="en-IN" sz="1200" b="0" i="0" kern="1200" dirty="0">
                <a:solidFill>
                  <a:schemeClr val="tx1"/>
                </a:solidFill>
                <a:effectLst/>
                <a:latin typeface="+mn-lt"/>
                <a:ea typeface="+mn-ea"/>
                <a:cs typeface="+mn-cs"/>
              </a:rPr>
              <a:t>Next, the company must find the data needed to generate the desired metrics. This task is a potential challenge since the relevant data may be scattered across many files and applications. However, companies that employ an </a:t>
            </a:r>
            <a:r>
              <a:rPr lang="en-IN" sz="1200" b="0" i="0" u="none" strike="noStrike" kern="1200" dirty="0">
                <a:solidFill>
                  <a:schemeClr val="tx1"/>
                </a:solidFill>
                <a:effectLst/>
                <a:latin typeface="+mn-lt"/>
                <a:ea typeface="+mn-ea"/>
                <a:cs typeface="+mn-cs"/>
                <a:hlinkClick r:id="rId3" tooltip="Enterprise Resource Planning (ERP) system"/>
              </a:rPr>
              <a:t>Enterprise Resource Planning (ERP) system</a:t>
            </a:r>
            <a:r>
              <a:rPr lang="en-IN" sz="1200" b="0" i="0" kern="1200" dirty="0">
                <a:solidFill>
                  <a:schemeClr val="tx1"/>
                </a:solidFill>
                <a:effectLst/>
                <a:latin typeface="+mn-lt"/>
                <a:ea typeface="+mn-ea"/>
                <a:cs typeface="+mn-cs"/>
              </a:rPr>
              <a:t> may have an easier time because they will already have most or all the needed data in their systems' databases. Furthermore, some metrics may also need data from external sources, like e-commerce websites, industry benchmarking databases, or social media platforms.</a:t>
            </a:r>
          </a:p>
          <a:p>
            <a:r>
              <a:rPr lang="en-IN" sz="1200" b="0" i="0" kern="1200" dirty="0">
                <a:solidFill>
                  <a:schemeClr val="tx1"/>
                </a:solidFill>
                <a:effectLst/>
                <a:latin typeface="+mn-lt"/>
                <a:ea typeface="+mn-ea"/>
                <a:cs typeface="+mn-cs"/>
              </a:rPr>
              <a:t>3. Extract and Prepare the Data</a:t>
            </a:r>
          </a:p>
          <a:p>
            <a:r>
              <a:rPr lang="en-IN" sz="1200" b="0" i="0" kern="1200" dirty="0">
                <a:solidFill>
                  <a:schemeClr val="tx1"/>
                </a:solidFill>
                <a:effectLst/>
                <a:latin typeface="+mn-lt"/>
                <a:ea typeface="+mn-ea"/>
                <a:cs typeface="+mn-cs"/>
              </a:rPr>
              <a:t>Extracting, combining, and preparing the relevant data for analysis is potentially time-consuming if the needed analysis data originates from multiple sources. However, this is a crucial step to ensure accuracy. Furthermore, this may involve data cleansing to eliminate inconsistencies and mistakes in the data, a reasonable effort considering the information coming from an eclectic group of sources and rendering data into a suitable format for analysis tools. Advanced data analytics types use a process known as </a:t>
            </a:r>
            <a:r>
              <a:rPr lang="en-IN" sz="1200" b="0" i="0" u="none" strike="noStrike" kern="1200" dirty="0">
                <a:solidFill>
                  <a:schemeClr val="tx1"/>
                </a:solidFill>
                <a:effectLst/>
                <a:latin typeface="+mn-lt"/>
                <a:ea typeface="+mn-ea"/>
                <a:cs typeface="+mn-cs"/>
                <a:hlinkClick r:id="rId4" tooltip="data modeling"/>
              </a:rPr>
              <a:t>data </a:t>
            </a:r>
            <a:r>
              <a:rPr lang="en-IN" sz="1200" b="0" i="0" u="none" strike="noStrike" kern="1200" dirty="0" err="1">
                <a:solidFill>
                  <a:schemeClr val="tx1"/>
                </a:solidFill>
                <a:effectLst/>
                <a:latin typeface="+mn-lt"/>
                <a:ea typeface="+mn-ea"/>
                <a:cs typeface="+mn-cs"/>
                <a:hlinkClick r:id="rId4" tooltip="data modeling"/>
              </a:rPr>
              <a:t>modeling</a:t>
            </a:r>
            <a:r>
              <a:rPr lang="en-IN" sz="1200" b="0" i="0" kern="1200" dirty="0">
                <a:solidFill>
                  <a:schemeClr val="tx1"/>
                </a:solidFill>
                <a:effectLst/>
                <a:latin typeface="+mn-lt"/>
                <a:ea typeface="+mn-ea"/>
                <a:cs typeface="+mn-cs"/>
              </a:rPr>
              <a:t>, a framework residing within information systems to help prepare, arrange, and organize the company's information. Data </a:t>
            </a:r>
            <a:r>
              <a:rPr lang="en-IN" sz="1200" b="0" i="0" kern="1200" dirty="0" err="1">
                <a:solidFill>
                  <a:schemeClr val="tx1"/>
                </a:solidFill>
                <a:effectLst/>
                <a:latin typeface="+mn-lt"/>
                <a:ea typeface="+mn-ea"/>
                <a:cs typeface="+mn-cs"/>
              </a:rPr>
              <a:t>modeling</a:t>
            </a:r>
            <a:r>
              <a:rPr lang="en-IN" sz="1200" b="0" i="0" kern="1200" dirty="0">
                <a:solidFill>
                  <a:schemeClr val="tx1"/>
                </a:solidFill>
                <a:effectLst/>
                <a:latin typeface="+mn-lt"/>
                <a:ea typeface="+mn-ea"/>
                <a:cs typeface="+mn-cs"/>
              </a:rPr>
              <a:t> defines and formats complex data, turning it into a usable, actionable resource.</a:t>
            </a:r>
          </a:p>
          <a:p>
            <a:r>
              <a:rPr lang="en-IN" sz="1200" b="0" i="0" kern="1200" dirty="0">
                <a:solidFill>
                  <a:schemeClr val="tx1"/>
                </a:solidFill>
                <a:effectLst/>
                <a:latin typeface="+mn-lt"/>
                <a:ea typeface="+mn-ea"/>
                <a:cs typeface="+mn-cs"/>
              </a:rPr>
              <a:t>4. Analyze the Data</a:t>
            </a:r>
          </a:p>
          <a:p>
            <a:r>
              <a:rPr lang="en-IN" sz="1200" b="0" i="0" kern="1200" dirty="0">
                <a:solidFill>
                  <a:schemeClr val="tx1"/>
                </a:solidFill>
                <a:effectLst/>
                <a:latin typeface="+mn-lt"/>
                <a:ea typeface="+mn-ea"/>
                <a:cs typeface="+mn-cs"/>
              </a:rPr>
              <a:t>Companies have various tools at their disposal to apply descriptive analytics, ranging from </a:t>
            </a:r>
            <a:r>
              <a:rPr lang="en-IN" sz="1200" b="0" i="0" u="none" strike="noStrike" kern="1200" dirty="0">
                <a:solidFill>
                  <a:schemeClr val="tx1"/>
                </a:solidFill>
                <a:effectLst/>
                <a:latin typeface="+mn-lt"/>
                <a:ea typeface="+mn-ea"/>
                <a:cs typeface="+mn-cs"/>
                <a:hlinkClick r:id="rId5" tooltip="business intelligence (BI)"/>
              </a:rPr>
              <a:t>business intelligence (BI)</a:t>
            </a:r>
            <a:r>
              <a:rPr lang="en-IN" sz="1200" b="0" i="0" kern="1200" dirty="0">
                <a:solidFill>
                  <a:schemeClr val="tx1"/>
                </a:solidFill>
                <a:effectLst/>
                <a:latin typeface="+mn-lt"/>
                <a:ea typeface="+mn-ea"/>
                <a:cs typeface="+mn-cs"/>
              </a:rPr>
              <a:t> software to spreadsheets such as ones found in Excel. Descriptive analytics usually involves using fundamental mathematical operations to one or more of the variables. For instance, a sales manager might like to monitor the average sales revenue or the monthly revenue from either established or recently acquired customers.</a:t>
            </a:r>
          </a:p>
          <a:p>
            <a:r>
              <a:rPr lang="en-IN" sz="1200" b="0" i="0" kern="1200" dirty="0">
                <a:solidFill>
                  <a:schemeClr val="tx1"/>
                </a:solidFill>
                <a:effectLst/>
                <a:latin typeface="+mn-lt"/>
                <a:ea typeface="+mn-ea"/>
                <a:cs typeface="+mn-cs"/>
              </a:rPr>
              <a:t>5. Present the Data</a:t>
            </a:r>
          </a:p>
          <a:p>
            <a:r>
              <a:rPr lang="en-IN" sz="1200" b="0" i="0" kern="1200" dirty="0">
                <a:solidFill>
                  <a:schemeClr val="tx1"/>
                </a:solidFill>
                <a:effectLst/>
                <a:latin typeface="+mn-lt"/>
                <a:ea typeface="+mn-ea"/>
                <a:cs typeface="+mn-cs"/>
              </a:rPr>
              <a:t>Once </a:t>
            </a:r>
            <a:r>
              <a:rPr lang="en-IN" sz="1200" b="0" i="0" u="none" strike="noStrike" kern="1200" dirty="0">
                <a:solidFill>
                  <a:schemeClr val="tx1"/>
                </a:solidFill>
                <a:effectLst/>
                <a:latin typeface="+mn-lt"/>
                <a:ea typeface="+mn-ea"/>
                <a:cs typeface="+mn-cs"/>
                <a:hlinkClick r:id="rId6" tooltip="business analysts"/>
              </a:rPr>
              <a:t>business analysts</a:t>
            </a:r>
            <a:r>
              <a:rPr lang="en-IN" sz="1200" b="0" i="0" kern="1200" dirty="0">
                <a:solidFill>
                  <a:schemeClr val="tx1"/>
                </a:solidFill>
                <a:effectLst/>
                <a:latin typeface="+mn-lt"/>
                <a:ea typeface="+mn-ea"/>
                <a:cs typeface="+mn-cs"/>
              </a:rPr>
              <a:t> have gone through the necessary steps, all that's left is presenting the data. First, however, the information must be presented so that everyone can understand it, from stakeholders to finance specialists. Stakeholders usually appreciate seeing the report in compelling visual forms, like bar charts, pie charts, or line graphs. Visible data is easier to grasp. Finance specialists on the other hand, may want the information presented through numbers and tables.</a:t>
            </a:r>
          </a:p>
          <a:p>
            <a:endParaRPr lang="en-IN" dirty="0"/>
          </a:p>
        </p:txBody>
      </p:sp>
      <p:sp>
        <p:nvSpPr>
          <p:cNvPr id="4" name="Slide Number Placeholder 3"/>
          <p:cNvSpPr>
            <a:spLocks noGrp="1"/>
          </p:cNvSpPr>
          <p:nvPr>
            <p:ph type="sldNum" sz="quarter" idx="10"/>
          </p:nvPr>
        </p:nvSpPr>
        <p:spPr/>
        <p:txBody>
          <a:bodyPr/>
          <a:lstStyle/>
          <a:p>
            <a:fld id="{B46D02C7-DF56-4258-ADED-4F4D91A89816}" type="slidenum">
              <a:rPr lang="en-IN" smtClean="0"/>
              <a:t>8</a:t>
            </a:fld>
            <a:endParaRPr lang="en-IN"/>
          </a:p>
        </p:txBody>
      </p:sp>
    </p:spTree>
    <p:extLst>
      <p:ext uri="{BB962C8B-B14F-4D97-AF65-F5344CB8AC3E}">
        <p14:creationId xmlns:p14="http://schemas.microsoft.com/office/powerpoint/2010/main" val="3144052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6D02C7-DF56-4258-ADED-4F4D91A89816}" type="slidenum">
              <a:rPr lang="en-IN" smtClean="0"/>
              <a:t>10</a:t>
            </a:fld>
            <a:endParaRPr lang="en-IN"/>
          </a:p>
        </p:txBody>
      </p:sp>
    </p:spTree>
    <p:extLst>
      <p:ext uri="{BB962C8B-B14F-4D97-AF65-F5344CB8AC3E}">
        <p14:creationId xmlns:p14="http://schemas.microsoft.com/office/powerpoint/2010/main" val="2024626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https://careerfoundry.com/en/blog/data-analytics/diagnostic-analytics/</a:t>
            </a:r>
          </a:p>
        </p:txBody>
      </p:sp>
      <p:sp>
        <p:nvSpPr>
          <p:cNvPr id="4" name="Slide Number Placeholder 3"/>
          <p:cNvSpPr>
            <a:spLocks noGrp="1"/>
          </p:cNvSpPr>
          <p:nvPr>
            <p:ph type="sldNum" sz="quarter" idx="10"/>
          </p:nvPr>
        </p:nvSpPr>
        <p:spPr/>
        <p:txBody>
          <a:bodyPr/>
          <a:lstStyle/>
          <a:p>
            <a:fld id="{B46D02C7-DF56-4258-ADED-4F4D91A89816}" type="slidenum">
              <a:rPr lang="en-IN" smtClean="0"/>
              <a:t>18</a:t>
            </a:fld>
            <a:endParaRPr lang="en-IN"/>
          </a:p>
        </p:txBody>
      </p:sp>
    </p:spTree>
    <p:extLst>
      <p:ext uri="{BB962C8B-B14F-4D97-AF65-F5344CB8AC3E}">
        <p14:creationId xmlns:p14="http://schemas.microsoft.com/office/powerpoint/2010/main" val="2658035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It’s not just about statistics, though. It involves thinking laterally, considering external factors that might be impacting the patterns in your data, finding additional sources to help you build a broader picture, and then checking these conclusions against the original dataset.</a:t>
            </a:r>
            <a:endParaRPr lang="en-IN" dirty="0"/>
          </a:p>
        </p:txBody>
      </p:sp>
      <p:sp>
        <p:nvSpPr>
          <p:cNvPr id="4" name="Slide Number Placeholder 3"/>
          <p:cNvSpPr>
            <a:spLocks noGrp="1"/>
          </p:cNvSpPr>
          <p:nvPr>
            <p:ph type="sldNum" sz="quarter" idx="10"/>
          </p:nvPr>
        </p:nvSpPr>
        <p:spPr/>
        <p:txBody>
          <a:bodyPr/>
          <a:lstStyle/>
          <a:p>
            <a:fld id="{B46D02C7-DF56-4258-ADED-4F4D91A89816}" type="slidenum">
              <a:rPr lang="en-IN" smtClean="0"/>
              <a:t>20</a:t>
            </a:fld>
            <a:endParaRPr lang="en-IN"/>
          </a:p>
        </p:txBody>
      </p:sp>
    </p:spTree>
    <p:extLst>
      <p:ext uri="{BB962C8B-B14F-4D97-AF65-F5344CB8AC3E}">
        <p14:creationId xmlns:p14="http://schemas.microsoft.com/office/powerpoint/2010/main" val="428958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46D02C7-DF56-4258-ADED-4F4D91A89816}" type="slidenum">
              <a:rPr lang="en-IN" smtClean="0"/>
              <a:t>24</a:t>
            </a:fld>
            <a:endParaRPr lang="en-IN"/>
          </a:p>
        </p:txBody>
      </p:sp>
    </p:spTree>
    <p:extLst>
      <p:ext uri="{BB962C8B-B14F-4D97-AF65-F5344CB8AC3E}">
        <p14:creationId xmlns:p14="http://schemas.microsoft.com/office/powerpoint/2010/main" val="309896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B21E46D-2272-49E7-BC61-E1ACC524A295}"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A0109-25BF-4E24-B945-DAE8E64E05ED}" type="slidenum">
              <a:rPr lang="en-IN" smtClean="0"/>
              <a:t>‹#›</a:t>
            </a:fld>
            <a:endParaRPr lang="en-IN"/>
          </a:p>
        </p:txBody>
      </p:sp>
    </p:spTree>
    <p:extLst>
      <p:ext uri="{BB962C8B-B14F-4D97-AF65-F5344CB8AC3E}">
        <p14:creationId xmlns:p14="http://schemas.microsoft.com/office/powerpoint/2010/main" val="1983295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21E46D-2272-49E7-BC61-E1ACC524A295}"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A0109-25BF-4E24-B945-DAE8E64E05ED}" type="slidenum">
              <a:rPr lang="en-IN" smtClean="0"/>
              <a:t>‹#›</a:t>
            </a:fld>
            <a:endParaRPr lang="en-IN"/>
          </a:p>
        </p:txBody>
      </p:sp>
    </p:spTree>
    <p:extLst>
      <p:ext uri="{BB962C8B-B14F-4D97-AF65-F5344CB8AC3E}">
        <p14:creationId xmlns:p14="http://schemas.microsoft.com/office/powerpoint/2010/main" val="4122999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21E46D-2272-49E7-BC61-E1ACC524A295}"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A0109-25BF-4E24-B945-DAE8E64E05ED}" type="slidenum">
              <a:rPr lang="en-IN" smtClean="0"/>
              <a:t>‹#›</a:t>
            </a:fld>
            <a:endParaRPr lang="en-IN"/>
          </a:p>
        </p:txBody>
      </p:sp>
    </p:spTree>
    <p:extLst>
      <p:ext uri="{BB962C8B-B14F-4D97-AF65-F5344CB8AC3E}">
        <p14:creationId xmlns:p14="http://schemas.microsoft.com/office/powerpoint/2010/main" val="269240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21E46D-2272-49E7-BC61-E1ACC524A295}"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A0109-25BF-4E24-B945-DAE8E64E05ED}" type="slidenum">
              <a:rPr lang="en-IN" smtClean="0"/>
              <a:t>‹#›</a:t>
            </a:fld>
            <a:endParaRPr lang="en-IN"/>
          </a:p>
        </p:txBody>
      </p:sp>
    </p:spTree>
    <p:extLst>
      <p:ext uri="{BB962C8B-B14F-4D97-AF65-F5344CB8AC3E}">
        <p14:creationId xmlns:p14="http://schemas.microsoft.com/office/powerpoint/2010/main" val="530684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21E46D-2272-49E7-BC61-E1ACC524A295}" type="datetimeFigureOut">
              <a:rPr lang="en-IN" smtClean="0"/>
              <a:t>22-08-2024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A0109-25BF-4E24-B945-DAE8E64E05ED}" type="slidenum">
              <a:rPr lang="en-IN" smtClean="0"/>
              <a:t>‹#›</a:t>
            </a:fld>
            <a:endParaRPr lang="en-IN"/>
          </a:p>
        </p:txBody>
      </p:sp>
    </p:spTree>
    <p:extLst>
      <p:ext uri="{BB962C8B-B14F-4D97-AF65-F5344CB8AC3E}">
        <p14:creationId xmlns:p14="http://schemas.microsoft.com/office/powerpoint/2010/main" val="507069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B21E46D-2272-49E7-BC61-E1ACC524A295}"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A0109-25BF-4E24-B945-DAE8E64E05ED}" type="slidenum">
              <a:rPr lang="en-IN" smtClean="0"/>
              <a:t>‹#›</a:t>
            </a:fld>
            <a:endParaRPr lang="en-IN"/>
          </a:p>
        </p:txBody>
      </p:sp>
    </p:spTree>
    <p:extLst>
      <p:ext uri="{BB962C8B-B14F-4D97-AF65-F5344CB8AC3E}">
        <p14:creationId xmlns:p14="http://schemas.microsoft.com/office/powerpoint/2010/main" val="84635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B21E46D-2272-49E7-BC61-E1ACC524A295}" type="datetimeFigureOut">
              <a:rPr lang="en-IN" smtClean="0"/>
              <a:t>22-08-2024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BA0109-25BF-4E24-B945-DAE8E64E05ED}" type="slidenum">
              <a:rPr lang="en-IN" smtClean="0"/>
              <a:t>‹#›</a:t>
            </a:fld>
            <a:endParaRPr lang="en-IN"/>
          </a:p>
        </p:txBody>
      </p:sp>
    </p:spTree>
    <p:extLst>
      <p:ext uri="{BB962C8B-B14F-4D97-AF65-F5344CB8AC3E}">
        <p14:creationId xmlns:p14="http://schemas.microsoft.com/office/powerpoint/2010/main" val="980158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B21E46D-2272-49E7-BC61-E1ACC524A295}" type="datetimeFigureOut">
              <a:rPr lang="en-IN" smtClean="0"/>
              <a:t>22-08-2024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BA0109-25BF-4E24-B945-DAE8E64E05ED}" type="slidenum">
              <a:rPr lang="en-IN" smtClean="0"/>
              <a:t>‹#›</a:t>
            </a:fld>
            <a:endParaRPr lang="en-IN"/>
          </a:p>
        </p:txBody>
      </p:sp>
    </p:spTree>
    <p:extLst>
      <p:ext uri="{BB962C8B-B14F-4D97-AF65-F5344CB8AC3E}">
        <p14:creationId xmlns:p14="http://schemas.microsoft.com/office/powerpoint/2010/main" val="3078705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1E46D-2272-49E7-BC61-E1ACC524A295}" type="datetimeFigureOut">
              <a:rPr lang="en-IN" smtClean="0"/>
              <a:t>22-08-2024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BA0109-25BF-4E24-B945-DAE8E64E05ED}" type="slidenum">
              <a:rPr lang="en-IN" smtClean="0"/>
              <a:t>‹#›</a:t>
            </a:fld>
            <a:endParaRPr lang="en-IN"/>
          </a:p>
        </p:txBody>
      </p:sp>
    </p:spTree>
    <p:extLst>
      <p:ext uri="{BB962C8B-B14F-4D97-AF65-F5344CB8AC3E}">
        <p14:creationId xmlns:p14="http://schemas.microsoft.com/office/powerpoint/2010/main" val="763061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21E46D-2272-49E7-BC61-E1ACC524A295}"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A0109-25BF-4E24-B945-DAE8E64E05ED}" type="slidenum">
              <a:rPr lang="en-IN" smtClean="0"/>
              <a:t>‹#›</a:t>
            </a:fld>
            <a:endParaRPr lang="en-IN"/>
          </a:p>
        </p:txBody>
      </p:sp>
    </p:spTree>
    <p:extLst>
      <p:ext uri="{BB962C8B-B14F-4D97-AF65-F5344CB8AC3E}">
        <p14:creationId xmlns:p14="http://schemas.microsoft.com/office/powerpoint/2010/main" val="2829165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21E46D-2272-49E7-BC61-E1ACC524A295}" type="datetimeFigureOut">
              <a:rPr lang="en-IN" smtClean="0"/>
              <a:t>22-08-2024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A0109-25BF-4E24-B945-DAE8E64E05ED}" type="slidenum">
              <a:rPr lang="en-IN" smtClean="0"/>
              <a:t>‹#›</a:t>
            </a:fld>
            <a:endParaRPr lang="en-IN"/>
          </a:p>
        </p:txBody>
      </p:sp>
    </p:spTree>
    <p:extLst>
      <p:ext uri="{BB962C8B-B14F-4D97-AF65-F5344CB8AC3E}">
        <p14:creationId xmlns:p14="http://schemas.microsoft.com/office/powerpoint/2010/main" val="268177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1E46D-2272-49E7-BC61-E1ACC524A295}" type="datetimeFigureOut">
              <a:rPr lang="en-IN" smtClean="0"/>
              <a:t>22-08-2024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A0109-25BF-4E24-B945-DAE8E64E05ED}" type="slidenum">
              <a:rPr lang="en-IN" smtClean="0"/>
              <a:t>‹#›</a:t>
            </a:fld>
            <a:endParaRPr lang="en-IN"/>
          </a:p>
        </p:txBody>
      </p:sp>
    </p:spTree>
    <p:extLst>
      <p:ext uri="{BB962C8B-B14F-4D97-AF65-F5344CB8AC3E}">
        <p14:creationId xmlns:p14="http://schemas.microsoft.com/office/powerpoint/2010/main" val="3895619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implilearn.com/business-analyst-job-description-articl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Different types of data analytics</a:t>
            </a:r>
          </a:p>
        </p:txBody>
      </p:sp>
      <p:sp>
        <p:nvSpPr>
          <p:cNvPr id="5" name="Subtitle 4">
            <a:extLst>
              <a:ext uri="{FF2B5EF4-FFF2-40B4-BE49-F238E27FC236}">
                <a16:creationId xmlns:a16="http://schemas.microsoft.com/office/drawing/2014/main" id="{DF8D9CE8-2B13-61D8-1AEC-F915A90666C0}"/>
              </a:ext>
            </a:extLst>
          </p:cNvPr>
          <p:cNvSpPr>
            <a:spLocks noGrp="1"/>
          </p:cNvSpPr>
          <p:nvPr>
            <p:ph type="subTitle" idx="1"/>
          </p:nvPr>
        </p:nvSpPr>
        <p:spPr/>
        <p:txBody>
          <a:bodyPr/>
          <a:lstStyle/>
          <a:p>
            <a:r>
              <a:rPr lang="en-IN" dirty="0"/>
              <a:t>Kaustubh Kulkarni</a:t>
            </a:r>
          </a:p>
        </p:txBody>
      </p:sp>
    </p:spTree>
    <p:extLst>
      <p:ext uri="{BB962C8B-B14F-4D97-AF65-F5344CB8AC3E}">
        <p14:creationId xmlns:p14="http://schemas.microsoft.com/office/powerpoint/2010/main" val="2977444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94DA-A61A-8B2C-CFDB-EC5762E25D3A}"/>
              </a:ext>
            </a:extLst>
          </p:cNvPr>
          <p:cNvSpPr>
            <a:spLocks noGrp="1"/>
          </p:cNvSpPr>
          <p:nvPr>
            <p:ph type="title"/>
          </p:nvPr>
        </p:nvSpPr>
        <p:spPr/>
        <p:txBody>
          <a:bodyPr>
            <a:normAutofit/>
          </a:bodyPr>
          <a:lstStyle/>
          <a:p>
            <a:r>
              <a:rPr lang="en-IN" sz="4400" b="0" i="0" kern="1200" dirty="0">
                <a:solidFill>
                  <a:schemeClr val="tx1"/>
                </a:solidFill>
                <a:effectLst/>
                <a:latin typeface="+mn-lt"/>
                <a:ea typeface="+mn-ea"/>
                <a:cs typeface="+mn-cs"/>
              </a:rPr>
              <a:t>2. Identify the Data Required</a:t>
            </a:r>
            <a:endParaRPr lang="en-IN" dirty="0"/>
          </a:p>
        </p:txBody>
      </p:sp>
      <p:sp>
        <p:nvSpPr>
          <p:cNvPr id="3" name="Content Placeholder 2">
            <a:extLst>
              <a:ext uri="{FF2B5EF4-FFF2-40B4-BE49-F238E27FC236}">
                <a16:creationId xmlns:a16="http://schemas.microsoft.com/office/drawing/2014/main" id="{5A512B3A-97FA-B9D0-1BFA-E141BFDED5AB}"/>
              </a:ext>
            </a:extLst>
          </p:cNvPr>
          <p:cNvSpPr>
            <a:spLocks noGrp="1"/>
          </p:cNvSpPr>
          <p:nvPr>
            <p:ph idx="1"/>
          </p:nvPr>
        </p:nvSpPr>
        <p:spPr>
          <a:xfrm>
            <a:off x="457200" y="1600200"/>
            <a:ext cx="8229600" cy="5141168"/>
          </a:xfrm>
        </p:spPr>
        <p:txBody>
          <a:bodyPr>
            <a:normAutofit fontScale="85000" lnSpcReduction="10000"/>
          </a:bodyPr>
          <a:lstStyle/>
          <a:p>
            <a:r>
              <a:rPr lang="en-IN" sz="3200" b="0" i="0" kern="1200" dirty="0">
                <a:solidFill>
                  <a:schemeClr val="tx1"/>
                </a:solidFill>
                <a:effectLst/>
                <a:latin typeface="+mn-lt"/>
                <a:ea typeface="+mn-ea"/>
                <a:cs typeface="+mn-cs"/>
              </a:rPr>
              <a:t>Next, the company must find the data needed to generate the desired metrics.</a:t>
            </a:r>
          </a:p>
          <a:p>
            <a:r>
              <a:rPr lang="en-IN" sz="3200" b="0" i="0" kern="1200" dirty="0">
                <a:solidFill>
                  <a:schemeClr val="tx1"/>
                </a:solidFill>
                <a:effectLst/>
                <a:latin typeface="+mn-lt"/>
                <a:ea typeface="+mn-ea"/>
                <a:cs typeface="+mn-cs"/>
              </a:rPr>
              <a:t>This task is a potential challenge since the relevant data may be scattered across many files and applications.</a:t>
            </a:r>
          </a:p>
          <a:p>
            <a:r>
              <a:rPr lang="en-IN" sz="3200" b="0" i="0" kern="1200" dirty="0">
                <a:solidFill>
                  <a:schemeClr val="tx1"/>
                </a:solidFill>
                <a:effectLst/>
                <a:latin typeface="+mn-lt"/>
                <a:ea typeface="+mn-ea"/>
                <a:cs typeface="+mn-cs"/>
              </a:rPr>
              <a:t>However, companies that employ an </a:t>
            </a:r>
            <a:r>
              <a:rPr lang="en-IN" sz="3200" b="0" i="0" u="none" strike="noStrike" kern="1200" dirty="0">
                <a:solidFill>
                  <a:schemeClr val="tx1"/>
                </a:solidFill>
                <a:effectLst/>
                <a:latin typeface="+mn-lt"/>
                <a:ea typeface="+mn-ea"/>
                <a:cs typeface="+mn-cs"/>
              </a:rPr>
              <a:t>Enterprise Resource Planning (</a:t>
            </a:r>
            <a:r>
              <a:rPr lang="en-IN" sz="3200" b="1" i="0" u="none" strike="noStrike" kern="1200" dirty="0">
                <a:solidFill>
                  <a:schemeClr val="tx1"/>
                </a:solidFill>
                <a:effectLst/>
                <a:latin typeface="+mn-lt"/>
                <a:ea typeface="+mn-ea"/>
                <a:cs typeface="+mn-cs"/>
              </a:rPr>
              <a:t>ERP</a:t>
            </a:r>
            <a:r>
              <a:rPr lang="en-IN" sz="3200" b="0" i="0" u="none" strike="noStrike" kern="1200" dirty="0">
                <a:solidFill>
                  <a:schemeClr val="tx1"/>
                </a:solidFill>
                <a:effectLst/>
                <a:latin typeface="+mn-lt"/>
                <a:ea typeface="+mn-ea"/>
                <a:cs typeface="+mn-cs"/>
              </a:rPr>
              <a:t>) system</a:t>
            </a:r>
            <a:r>
              <a:rPr lang="en-IN" sz="3200" b="0" i="0" kern="1200" dirty="0">
                <a:solidFill>
                  <a:schemeClr val="tx1"/>
                </a:solidFill>
                <a:effectLst/>
                <a:latin typeface="+mn-lt"/>
                <a:ea typeface="+mn-ea"/>
                <a:cs typeface="+mn-cs"/>
              </a:rPr>
              <a:t> may have an easier time because they will already have most or all the needed data in their systems' databases.</a:t>
            </a:r>
          </a:p>
          <a:p>
            <a:r>
              <a:rPr lang="en-IN" sz="3200" b="0" i="0" kern="1200" dirty="0">
                <a:solidFill>
                  <a:schemeClr val="tx1"/>
                </a:solidFill>
                <a:effectLst/>
                <a:latin typeface="+mn-lt"/>
                <a:ea typeface="+mn-ea"/>
                <a:cs typeface="+mn-cs"/>
              </a:rPr>
              <a:t>Furthermore, some metrics may also need data from external sources, like </a:t>
            </a:r>
            <a:r>
              <a:rPr lang="en-IN" sz="3200" b="1" i="0" kern="1200" dirty="0">
                <a:solidFill>
                  <a:schemeClr val="tx1"/>
                </a:solidFill>
                <a:effectLst/>
                <a:latin typeface="+mn-lt"/>
                <a:ea typeface="+mn-ea"/>
                <a:cs typeface="+mn-cs"/>
              </a:rPr>
              <a:t>e-commerce websites, industry benchmarking databases, or social media platforms</a:t>
            </a:r>
            <a:r>
              <a:rPr lang="en-IN" sz="3200" b="0" i="0" kern="1200" dirty="0">
                <a:solidFill>
                  <a:schemeClr val="tx1"/>
                </a:solidFill>
                <a:effectLst/>
                <a:latin typeface="+mn-lt"/>
                <a:ea typeface="+mn-ea"/>
                <a:cs typeface="+mn-cs"/>
              </a:rPr>
              <a:t>.</a:t>
            </a:r>
          </a:p>
          <a:p>
            <a:endParaRPr lang="en-IN" dirty="0"/>
          </a:p>
        </p:txBody>
      </p:sp>
    </p:spTree>
    <p:extLst>
      <p:ext uri="{BB962C8B-B14F-4D97-AF65-F5344CB8AC3E}">
        <p14:creationId xmlns:p14="http://schemas.microsoft.com/office/powerpoint/2010/main" val="19527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19BF-151F-A50B-927F-F0A344F4170F}"/>
              </a:ext>
            </a:extLst>
          </p:cNvPr>
          <p:cNvSpPr>
            <a:spLocks noGrp="1"/>
          </p:cNvSpPr>
          <p:nvPr>
            <p:ph type="title"/>
          </p:nvPr>
        </p:nvSpPr>
        <p:spPr/>
        <p:txBody>
          <a:bodyPr>
            <a:normAutofit/>
          </a:bodyPr>
          <a:lstStyle/>
          <a:p>
            <a:r>
              <a:rPr lang="en-IN" sz="4400" b="0" i="0" kern="1200" dirty="0">
                <a:solidFill>
                  <a:schemeClr val="tx1"/>
                </a:solidFill>
                <a:effectLst/>
                <a:latin typeface="+mn-lt"/>
                <a:ea typeface="+mn-ea"/>
                <a:cs typeface="+mn-cs"/>
              </a:rPr>
              <a:t>3. Extract and Prepare the Data</a:t>
            </a:r>
            <a:endParaRPr lang="en-IN" dirty="0"/>
          </a:p>
        </p:txBody>
      </p:sp>
      <p:sp>
        <p:nvSpPr>
          <p:cNvPr id="3" name="Content Placeholder 2">
            <a:extLst>
              <a:ext uri="{FF2B5EF4-FFF2-40B4-BE49-F238E27FC236}">
                <a16:creationId xmlns:a16="http://schemas.microsoft.com/office/drawing/2014/main" id="{6E4A9824-798A-3715-D7D5-BC1CF7D44B0E}"/>
              </a:ext>
            </a:extLst>
          </p:cNvPr>
          <p:cNvSpPr>
            <a:spLocks noGrp="1"/>
          </p:cNvSpPr>
          <p:nvPr>
            <p:ph idx="1"/>
          </p:nvPr>
        </p:nvSpPr>
        <p:spPr>
          <a:xfrm>
            <a:off x="457200" y="1600200"/>
            <a:ext cx="8229600" cy="5257800"/>
          </a:xfrm>
        </p:spPr>
        <p:txBody>
          <a:bodyPr>
            <a:normAutofit fontScale="85000" lnSpcReduction="20000"/>
          </a:bodyPr>
          <a:lstStyle/>
          <a:p>
            <a:r>
              <a:rPr lang="en-IN" sz="3200" b="0" i="0" kern="1200" dirty="0">
                <a:solidFill>
                  <a:schemeClr val="tx1"/>
                </a:solidFill>
                <a:effectLst/>
                <a:latin typeface="+mn-lt"/>
                <a:ea typeface="+mn-ea"/>
                <a:cs typeface="+mn-cs"/>
              </a:rPr>
              <a:t>Extracting, combining, and preparing the relevant data for analysis is potentially time-consuming if the needed analysis data originates from multiple sources.</a:t>
            </a:r>
          </a:p>
          <a:p>
            <a:r>
              <a:rPr lang="en-IN" sz="3200" b="0" i="0" kern="1200" dirty="0">
                <a:solidFill>
                  <a:schemeClr val="tx1"/>
                </a:solidFill>
                <a:effectLst/>
                <a:latin typeface="+mn-lt"/>
                <a:ea typeface="+mn-ea"/>
                <a:cs typeface="+mn-cs"/>
              </a:rPr>
              <a:t>Furthermore, this may involve data cleansing to eliminate inconsistencies and mistakes in the data, a reasonable effort considering the information coming from an eclectic group of sources and rendering data into a suitable format for analysis tools.</a:t>
            </a:r>
          </a:p>
          <a:p>
            <a:r>
              <a:rPr lang="en-IN" sz="3200" b="0" i="0" kern="1200" dirty="0">
                <a:solidFill>
                  <a:schemeClr val="tx1"/>
                </a:solidFill>
                <a:effectLst/>
                <a:latin typeface="+mn-lt"/>
                <a:ea typeface="+mn-ea"/>
                <a:cs typeface="+mn-cs"/>
              </a:rPr>
              <a:t>Advanced data analytics types use a process known as </a:t>
            </a:r>
            <a:r>
              <a:rPr lang="en-IN" sz="3200" b="1" i="0" u="none" strike="noStrike" kern="1200" dirty="0">
                <a:solidFill>
                  <a:schemeClr val="tx1"/>
                </a:solidFill>
                <a:effectLst/>
                <a:latin typeface="+mn-lt"/>
                <a:ea typeface="+mn-ea"/>
                <a:cs typeface="+mn-cs"/>
              </a:rPr>
              <a:t>data modelling</a:t>
            </a:r>
            <a:r>
              <a:rPr lang="en-IN" sz="3200" b="0" i="0" kern="1200" dirty="0">
                <a:solidFill>
                  <a:schemeClr val="tx1"/>
                </a:solidFill>
                <a:effectLst/>
                <a:latin typeface="+mn-lt"/>
                <a:ea typeface="+mn-ea"/>
                <a:cs typeface="+mn-cs"/>
              </a:rPr>
              <a:t>, a framework residing within information systems to help prepare, arrange, and organize the company's information.</a:t>
            </a:r>
          </a:p>
          <a:p>
            <a:r>
              <a:rPr lang="en-IN" sz="3200" b="0" i="0" kern="1200" dirty="0">
                <a:solidFill>
                  <a:schemeClr val="tx1"/>
                </a:solidFill>
                <a:effectLst/>
                <a:latin typeface="+mn-lt"/>
                <a:ea typeface="+mn-ea"/>
                <a:cs typeface="+mn-cs"/>
              </a:rPr>
              <a:t>Data modelling defines and formats complex data, turning it into a usable, actionable resource.</a:t>
            </a:r>
            <a:endParaRPr lang="en-IN" dirty="0"/>
          </a:p>
        </p:txBody>
      </p:sp>
    </p:spTree>
    <p:extLst>
      <p:ext uri="{BB962C8B-B14F-4D97-AF65-F5344CB8AC3E}">
        <p14:creationId xmlns:p14="http://schemas.microsoft.com/office/powerpoint/2010/main" val="320573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ED91-3561-75FB-F1D9-6359C6026888}"/>
              </a:ext>
            </a:extLst>
          </p:cNvPr>
          <p:cNvSpPr>
            <a:spLocks noGrp="1"/>
          </p:cNvSpPr>
          <p:nvPr>
            <p:ph type="title"/>
          </p:nvPr>
        </p:nvSpPr>
        <p:spPr/>
        <p:txBody>
          <a:bodyPr>
            <a:normAutofit/>
          </a:bodyPr>
          <a:lstStyle/>
          <a:p>
            <a:r>
              <a:rPr lang="en-IN" sz="4400" b="0" i="0" kern="1200" dirty="0">
                <a:solidFill>
                  <a:schemeClr val="tx1"/>
                </a:solidFill>
                <a:effectLst/>
                <a:latin typeface="+mn-lt"/>
                <a:ea typeface="+mn-ea"/>
                <a:cs typeface="+mn-cs"/>
              </a:rPr>
              <a:t>4. </a:t>
            </a:r>
            <a:r>
              <a:rPr lang="en-IN" sz="4400" b="0" i="0" kern="1200" dirty="0" err="1">
                <a:solidFill>
                  <a:schemeClr val="tx1"/>
                </a:solidFill>
                <a:effectLst/>
                <a:latin typeface="+mn-lt"/>
                <a:ea typeface="+mn-ea"/>
                <a:cs typeface="+mn-cs"/>
              </a:rPr>
              <a:t>Analyze</a:t>
            </a:r>
            <a:r>
              <a:rPr lang="en-IN" sz="4400" b="0" i="0" kern="1200" dirty="0">
                <a:solidFill>
                  <a:schemeClr val="tx1"/>
                </a:solidFill>
                <a:effectLst/>
                <a:latin typeface="+mn-lt"/>
                <a:ea typeface="+mn-ea"/>
                <a:cs typeface="+mn-cs"/>
              </a:rPr>
              <a:t> the Data</a:t>
            </a:r>
            <a:endParaRPr lang="en-IN" dirty="0"/>
          </a:p>
        </p:txBody>
      </p:sp>
      <p:sp>
        <p:nvSpPr>
          <p:cNvPr id="3" name="Content Placeholder 2">
            <a:extLst>
              <a:ext uri="{FF2B5EF4-FFF2-40B4-BE49-F238E27FC236}">
                <a16:creationId xmlns:a16="http://schemas.microsoft.com/office/drawing/2014/main" id="{50BF3DF6-35AA-AC56-1535-9763450AB6CE}"/>
              </a:ext>
            </a:extLst>
          </p:cNvPr>
          <p:cNvSpPr>
            <a:spLocks noGrp="1"/>
          </p:cNvSpPr>
          <p:nvPr>
            <p:ph idx="1"/>
          </p:nvPr>
        </p:nvSpPr>
        <p:spPr>
          <a:xfrm>
            <a:off x="457200" y="1600200"/>
            <a:ext cx="8229600" cy="4983162"/>
          </a:xfrm>
        </p:spPr>
        <p:txBody>
          <a:bodyPr>
            <a:normAutofit fontScale="92500" lnSpcReduction="10000"/>
          </a:bodyPr>
          <a:lstStyle/>
          <a:p>
            <a:r>
              <a:rPr lang="en-IN" sz="3200" b="0" i="0" kern="1200" dirty="0">
                <a:solidFill>
                  <a:schemeClr val="tx1"/>
                </a:solidFill>
                <a:effectLst/>
                <a:latin typeface="+mn-lt"/>
                <a:ea typeface="+mn-ea"/>
                <a:cs typeface="+mn-cs"/>
              </a:rPr>
              <a:t>Companies have various tools at their disposal to apply descriptive analytics, ranging from </a:t>
            </a:r>
            <a:r>
              <a:rPr lang="en-IN" sz="3200" b="0" i="0" u="none" strike="noStrike" kern="1200" dirty="0">
                <a:solidFill>
                  <a:schemeClr val="tx1"/>
                </a:solidFill>
                <a:effectLst/>
                <a:latin typeface="+mn-lt"/>
                <a:ea typeface="+mn-ea"/>
                <a:cs typeface="+mn-cs"/>
              </a:rPr>
              <a:t>business intelligence (BI)</a:t>
            </a:r>
            <a:r>
              <a:rPr lang="en-IN" sz="3200" b="0" i="0" kern="1200" dirty="0">
                <a:solidFill>
                  <a:schemeClr val="tx1"/>
                </a:solidFill>
                <a:effectLst/>
                <a:latin typeface="+mn-lt"/>
                <a:ea typeface="+mn-ea"/>
                <a:cs typeface="+mn-cs"/>
              </a:rPr>
              <a:t> software to spreadsheets such as ones found in Excel.</a:t>
            </a:r>
          </a:p>
          <a:p>
            <a:r>
              <a:rPr lang="en-IN" sz="3200" b="0" i="0" kern="1200" dirty="0">
                <a:solidFill>
                  <a:schemeClr val="tx1"/>
                </a:solidFill>
                <a:effectLst/>
                <a:latin typeface="+mn-lt"/>
                <a:ea typeface="+mn-ea"/>
                <a:cs typeface="+mn-cs"/>
              </a:rPr>
              <a:t>Descriptive analytics usually involves using fundamental mathematical operations to one or more of the variables.</a:t>
            </a:r>
          </a:p>
          <a:p>
            <a:r>
              <a:rPr lang="en-IN" sz="3200" b="0" i="0" kern="1200" dirty="0">
                <a:solidFill>
                  <a:schemeClr val="tx1"/>
                </a:solidFill>
                <a:effectLst/>
                <a:latin typeface="+mn-lt"/>
                <a:ea typeface="+mn-ea"/>
                <a:cs typeface="+mn-cs"/>
              </a:rPr>
              <a:t>For instance, a sales manager might like to monitor the average sales revenue or the monthly revenue from either established or recently acquired customers.</a:t>
            </a:r>
          </a:p>
          <a:p>
            <a:endParaRPr lang="en-IN" dirty="0"/>
          </a:p>
        </p:txBody>
      </p:sp>
    </p:spTree>
    <p:extLst>
      <p:ext uri="{BB962C8B-B14F-4D97-AF65-F5344CB8AC3E}">
        <p14:creationId xmlns:p14="http://schemas.microsoft.com/office/powerpoint/2010/main" val="80657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C907-171B-8BAE-87C1-366F9EA5619A}"/>
              </a:ext>
            </a:extLst>
          </p:cNvPr>
          <p:cNvSpPr>
            <a:spLocks noGrp="1"/>
          </p:cNvSpPr>
          <p:nvPr>
            <p:ph type="title"/>
          </p:nvPr>
        </p:nvSpPr>
        <p:spPr/>
        <p:txBody>
          <a:bodyPr>
            <a:normAutofit/>
          </a:bodyPr>
          <a:lstStyle/>
          <a:p>
            <a:r>
              <a:rPr lang="en-IN" sz="4400" b="0" i="0" kern="1200" dirty="0">
                <a:solidFill>
                  <a:schemeClr val="tx1"/>
                </a:solidFill>
                <a:effectLst/>
                <a:latin typeface="+mn-lt"/>
                <a:ea typeface="+mn-ea"/>
                <a:cs typeface="+mn-cs"/>
              </a:rPr>
              <a:t>5. Present the Data</a:t>
            </a:r>
            <a:endParaRPr lang="en-IN" dirty="0"/>
          </a:p>
        </p:txBody>
      </p:sp>
      <p:sp>
        <p:nvSpPr>
          <p:cNvPr id="3" name="Content Placeholder 2">
            <a:extLst>
              <a:ext uri="{FF2B5EF4-FFF2-40B4-BE49-F238E27FC236}">
                <a16:creationId xmlns:a16="http://schemas.microsoft.com/office/drawing/2014/main" id="{023B69E4-7AF8-CFE8-5281-992AB05EE892}"/>
              </a:ext>
            </a:extLst>
          </p:cNvPr>
          <p:cNvSpPr>
            <a:spLocks noGrp="1"/>
          </p:cNvSpPr>
          <p:nvPr>
            <p:ph idx="1"/>
          </p:nvPr>
        </p:nvSpPr>
        <p:spPr>
          <a:xfrm>
            <a:off x="457200" y="1600200"/>
            <a:ext cx="8229600" cy="5257800"/>
          </a:xfrm>
        </p:spPr>
        <p:txBody>
          <a:bodyPr>
            <a:normAutofit fontScale="92500" lnSpcReduction="20000"/>
          </a:bodyPr>
          <a:lstStyle/>
          <a:p>
            <a:r>
              <a:rPr lang="en-IN" sz="3200" b="0" i="0" kern="1200" dirty="0">
                <a:solidFill>
                  <a:schemeClr val="tx1"/>
                </a:solidFill>
                <a:effectLst/>
                <a:latin typeface="+mn-lt"/>
                <a:ea typeface="+mn-ea"/>
                <a:cs typeface="+mn-cs"/>
              </a:rPr>
              <a:t>Once </a:t>
            </a:r>
            <a:r>
              <a:rPr lang="en-IN" sz="3200" b="0" i="0" u="none" strike="noStrike" kern="1200" dirty="0">
                <a:solidFill>
                  <a:schemeClr val="tx1"/>
                </a:solidFill>
                <a:effectLst/>
                <a:latin typeface="+mn-lt"/>
                <a:ea typeface="+mn-ea"/>
                <a:cs typeface="+mn-cs"/>
                <a:hlinkClick r:id="rId2" tooltip="business analysts"/>
              </a:rPr>
              <a:t>business analysts</a:t>
            </a:r>
            <a:r>
              <a:rPr lang="en-IN" sz="3200" b="0" i="0" kern="1200" dirty="0">
                <a:solidFill>
                  <a:schemeClr val="tx1"/>
                </a:solidFill>
                <a:effectLst/>
                <a:latin typeface="+mn-lt"/>
                <a:ea typeface="+mn-ea"/>
                <a:cs typeface="+mn-cs"/>
              </a:rPr>
              <a:t> have gone through the necessary steps, all that's left is presenting the data.</a:t>
            </a:r>
          </a:p>
          <a:p>
            <a:r>
              <a:rPr lang="en-IN" sz="3200" b="0" i="0" kern="1200" dirty="0">
                <a:solidFill>
                  <a:schemeClr val="tx1"/>
                </a:solidFill>
                <a:effectLst/>
                <a:latin typeface="+mn-lt"/>
                <a:ea typeface="+mn-ea"/>
                <a:cs typeface="+mn-cs"/>
              </a:rPr>
              <a:t>First, however, the information must be presented so that everyone can understand it, from stakeholders to finance specialists.</a:t>
            </a:r>
          </a:p>
          <a:p>
            <a:r>
              <a:rPr lang="en-IN" sz="3200" b="0" i="0" kern="1200" dirty="0">
                <a:solidFill>
                  <a:schemeClr val="tx1"/>
                </a:solidFill>
                <a:effectLst/>
                <a:latin typeface="+mn-lt"/>
                <a:ea typeface="+mn-ea"/>
                <a:cs typeface="+mn-cs"/>
              </a:rPr>
              <a:t>Stakeholders usually appreciate seeing the report in compelling visual forms, like bar charts, pie charts, or line graphs.</a:t>
            </a:r>
          </a:p>
          <a:p>
            <a:r>
              <a:rPr lang="en-IN" sz="3200" b="0" i="0" kern="1200" dirty="0">
                <a:solidFill>
                  <a:schemeClr val="tx1"/>
                </a:solidFill>
                <a:effectLst/>
                <a:latin typeface="+mn-lt"/>
                <a:ea typeface="+mn-ea"/>
                <a:cs typeface="+mn-cs"/>
              </a:rPr>
              <a:t>Visible data is easier to grasp.</a:t>
            </a:r>
          </a:p>
          <a:p>
            <a:r>
              <a:rPr lang="en-IN" sz="3200" b="0" i="0" kern="1200" dirty="0">
                <a:solidFill>
                  <a:schemeClr val="tx1"/>
                </a:solidFill>
                <a:effectLst/>
                <a:latin typeface="+mn-lt"/>
                <a:ea typeface="+mn-ea"/>
                <a:cs typeface="+mn-cs"/>
              </a:rPr>
              <a:t>Finance specialists on the other hand, may want the information presented through numbers and tables.</a:t>
            </a:r>
          </a:p>
          <a:p>
            <a:endParaRPr lang="en-IN" dirty="0"/>
          </a:p>
        </p:txBody>
      </p:sp>
    </p:spTree>
    <p:extLst>
      <p:ext uri="{BB962C8B-B14F-4D97-AF65-F5344CB8AC3E}">
        <p14:creationId xmlns:p14="http://schemas.microsoft.com/office/powerpoint/2010/main" val="51213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Advantages of Descriptive Analytics</a:t>
            </a:r>
          </a:p>
        </p:txBody>
      </p:sp>
      <p:sp>
        <p:nvSpPr>
          <p:cNvPr id="3" name="Content Placeholder 2"/>
          <p:cNvSpPr>
            <a:spLocks noGrp="1"/>
          </p:cNvSpPr>
          <p:nvPr>
            <p:ph idx="1"/>
          </p:nvPr>
        </p:nvSpPr>
        <p:spPr/>
        <p:txBody>
          <a:bodyPr>
            <a:normAutofit fontScale="77500" lnSpcReduction="20000"/>
          </a:bodyPr>
          <a:lstStyle/>
          <a:p>
            <a:r>
              <a:rPr lang="en-IN" dirty="0"/>
              <a:t>It’s easy to do: Descriptive analysis doesn’t require great expertise or experience in statistical methods or analytics.</a:t>
            </a:r>
          </a:p>
          <a:p>
            <a:r>
              <a:rPr lang="en-IN" dirty="0"/>
              <a:t>There are a lot of tools available: There is a cornucopia of analytics tools available to choose from, products that do most of the heavy lifting. Come to think of it, that helps explain why it’s easy to perform descriptive analytics!</a:t>
            </a:r>
          </a:p>
          <a:p>
            <a:r>
              <a:rPr lang="en-IN" dirty="0"/>
              <a:t>It answers the most common business performance questions: Most stakeholders and salespeople want to know things like "How are we doing?" or "What should we be doing differently?" Descriptive analytics provides the data needed to answer those questions efficiently, no matter when or how often they're asked</a:t>
            </a:r>
          </a:p>
          <a:p>
            <a:endParaRPr lang="en-IN" dirty="0"/>
          </a:p>
        </p:txBody>
      </p:sp>
    </p:spTree>
    <p:extLst>
      <p:ext uri="{BB962C8B-B14F-4D97-AF65-F5344CB8AC3E}">
        <p14:creationId xmlns:p14="http://schemas.microsoft.com/office/powerpoint/2010/main" val="362215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Drawbacks</a:t>
            </a:r>
          </a:p>
        </p:txBody>
      </p:sp>
      <p:sp>
        <p:nvSpPr>
          <p:cNvPr id="3" name="Content Placeholder 2"/>
          <p:cNvSpPr>
            <a:spLocks noGrp="1"/>
          </p:cNvSpPr>
          <p:nvPr>
            <p:ph idx="1"/>
          </p:nvPr>
        </p:nvSpPr>
        <p:spPr/>
        <p:txBody>
          <a:bodyPr/>
          <a:lstStyle/>
          <a:p>
            <a:r>
              <a:rPr lang="en-IN" dirty="0"/>
              <a:t>It’s limited to simple analysis: Descriptive analysis examines the relationship between a handful of variables, and that’s all.</a:t>
            </a:r>
          </a:p>
          <a:p>
            <a:r>
              <a:rPr lang="en-IN" dirty="0"/>
              <a:t>It tells you what, but not why: Descriptive analysis reports events as they happened, not why they happened or what could possibly happen next.</a:t>
            </a:r>
          </a:p>
          <a:p>
            <a:endParaRPr lang="en-IN" dirty="0"/>
          </a:p>
        </p:txBody>
      </p:sp>
    </p:spTree>
    <p:extLst>
      <p:ext uri="{BB962C8B-B14F-4D97-AF65-F5344CB8AC3E}">
        <p14:creationId xmlns:p14="http://schemas.microsoft.com/office/powerpoint/2010/main" val="9171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Descriptive vs. Predictive vs. Prescriptive Analytics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6776930"/>
              </p:ext>
            </p:extLst>
          </p:nvPr>
        </p:nvGraphicFramePr>
        <p:xfrm>
          <a:off x="179512" y="1600200"/>
          <a:ext cx="8640960" cy="420624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2952328">
                  <a:extLst>
                    <a:ext uri="{9D8B030D-6E8A-4147-A177-3AD203B41FA5}">
                      <a16:colId xmlns:a16="http://schemas.microsoft.com/office/drawing/2014/main" val="20002"/>
                    </a:ext>
                  </a:extLst>
                </a:gridCol>
                <a:gridCol w="2160240">
                  <a:extLst>
                    <a:ext uri="{9D8B030D-6E8A-4147-A177-3AD203B41FA5}">
                      <a16:colId xmlns:a16="http://schemas.microsoft.com/office/drawing/2014/main" val="20003"/>
                    </a:ext>
                  </a:extLst>
                </a:gridCol>
              </a:tblGrid>
              <a:tr h="370840">
                <a:tc>
                  <a:txBody>
                    <a:bodyPr/>
                    <a:lstStyle/>
                    <a:p>
                      <a:pPr algn="ctr"/>
                      <a:r>
                        <a:rPr lang="en-IN" b="0" i="0" dirty="0">
                          <a:solidFill>
                            <a:srgbClr val="51565E"/>
                          </a:solidFill>
                          <a:effectLst/>
                          <a:latin typeface="Roboto"/>
                        </a:rPr>
                        <a:t> </a:t>
                      </a:r>
                    </a:p>
                  </a:txBody>
                  <a:tcPr marL="114300" marR="114300" marT="152400" marB="152400" anchor="ctr"/>
                </a:tc>
                <a:tc>
                  <a:txBody>
                    <a:bodyPr/>
                    <a:lstStyle/>
                    <a:p>
                      <a:pPr algn="ctr"/>
                      <a:r>
                        <a:rPr lang="en-IN" b="0" i="0" dirty="0">
                          <a:solidFill>
                            <a:srgbClr val="272C37"/>
                          </a:solidFill>
                          <a:effectLst/>
                          <a:latin typeface="Roboto"/>
                        </a:rPr>
                        <a:t>Descriptive Analysis</a:t>
                      </a:r>
                    </a:p>
                  </a:txBody>
                  <a:tcPr marL="114300" marR="114300" marT="152400" marB="152400" anchor="ctr"/>
                </a:tc>
                <a:tc>
                  <a:txBody>
                    <a:bodyPr/>
                    <a:lstStyle/>
                    <a:p>
                      <a:pPr algn="ctr"/>
                      <a:r>
                        <a:rPr lang="en-IN" b="0" i="0" dirty="0">
                          <a:solidFill>
                            <a:srgbClr val="272C37"/>
                          </a:solidFill>
                          <a:effectLst/>
                          <a:latin typeface="Roboto"/>
                        </a:rPr>
                        <a:t>Predictive Analysis</a:t>
                      </a:r>
                    </a:p>
                  </a:txBody>
                  <a:tcPr marL="114300" marR="114300" marT="152400" marB="152400" anchor="ctr"/>
                </a:tc>
                <a:tc>
                  <a:txBody>
                    <a:bodyPr/>
                    <a:lstStyle/>
                    <a:p>
                      <a:pPr algn="ctr"/>
                      <a:r>
                        <a:rPr lang="en-IN" b="0" i="0" dirty="0">
                          <a:solidFill>
                            <a:srgbClr val="272C37"/>
                          </a:solidFill>
                          <a:effectLst/>
                          <a:latin typeface="Roboto"/>
                        </a:rPr>
                        <a:t>Prescriptive Analysis</a:t>
                      </a:r>
                    </a:p>
                  </a:txBody>
                  <a:tcPr marL="114300" marR="114300" marT="152400" marB="152400" anchor="ctr"/>
                </a:tc>
                <a:extLst>
                  <a:ext uri="{0D108BD9-81ED-4DB2-BD59-A6C34878D82A}">
                    <a16:rowId xmlns:a16="http://schemas.microsoft.com/office/drawing/2014/main" val="10000"/>
                  </a:ext>
                </a:extLst>
              </a:tr>
              <a:tr h="370840">
                <a:tc>
                  <a:txBody>
                    <a:bodyPr/>
                    <a:lstStyle/>
                    <a:p>
                      <a:pPr algn="ctr"/>
                      <a:r>
                        <a:rPr lang="en-IN" b="0" i="0">
                          <a:solidFill>
                            <a:srgbClr val="51565E"/>
                          </a:solidFill>
                          <a:effectLst/>
                          <a:latin typeface="Roboto"/>
                        </a:rPr>
                        <a:t>Summary</a:t>
                      </a:r>
                    </a:p>
                  </a:txBody>
                  <a:tcPr marL="114300" marR="114300" marT="152400" marB="152400" anchor="ctr"/>
                </a:tc>
                <a:tc>
                  <a:txBody>
                    <a:bodyPr/>
                    <a:lstStyle/>
                    <a:p>
                      <a:pPr algn="ctr"/>
                      <a:r>
                        <a:rPr lang="en-IN" b="0" i="0">
                          <a:solidFill>
                            <a:srgbClr val="51565E"/>
                          </a:solidFill>
                          <a:effectLst/>
                          <a:latin typeface="Roboto"/>
                        </a:rPr>
                        <a:t>What happened?</a:t>
                      </a:r>
                    </a:p>
                  </a:txBody>
                  <a:tcPr marL="114300" marR="114300" marT="152400" marB="152400" anchor="ctr"/>
                </a:tc>
                <a:tc>
                  <a:txBody>
                    <a:bodyPr/>
                    <a:lstStyle/>
                    <a:p>
                      <a:pPr algn="ctr"/>
                      <a:r>
                        <a:rPr lang="en-IN" b="0" i="0">
                          <a:solidFill>
                            <a:srgbClr val="51565E"/>
                          </a:solidFill>
                          <a:effectLst/>
                          <a:latin typeface="Roboto"/>
                        </a:rPr>
                        <a:t>What’s going to happen?</a:t>
                      </a:r>
                    </a:p>
                  </a:txBody>
                  <a:tcPr marL="114300" marR="114300" marT="152400" marB="152400" anchor="ctr"/>
                </a:tc>
                <a:tc>
                  <a:txBody>
                    <a:bodyPr/>
                    <a:lstStyle/>
                    <a:p>
                      <a:pPr algn="ctr"/>
                      <a:r>
                        <a:rPr lang="en-IN" b="0" i="0">
                          <a:solidFill>
                            <a:srgbClr val="51565E"/>
                          </a:solidFill>
                          <a:effectLst/>
                          <a:latin typeface="Roboto"/>
                        </a:rPr>
                        <a:t>What should happen?</a:t>
                      </a:r>
                    </a:p>
                  </a:txBody>
                  <a:tcPr marL="114300" marR="114300" marT="152400" marB="152400" anchor="ctr"/>
                </a:tc>
                <a:extLst>
                  <a:ext uri="{0D108BD9-81ED-4DB2-BD59-A6C34878D82A}">
                    <a16:rowId xmlns:a16="http://schemas.microsoft.com/office/drawing/2014/main" val="10001"/>
                  </a:ext>
                </a:extLst>
              </a:tr>
              <a:tr h="370840">
                <a:tc>
                  <a:txBody>
                    <a:bodyPr/>
                    <a:lstStyle/>
                    <a:p>
                      <a:pPr algn="ctr"/>
                      <a:r>
                        <a:rPr lang="en-IN" b="0" i="0">
                          <a:solidFill>
                            <a:srgbClr val="51565E"/>
                          </a:solidFill>
                          <a:effectLst/>
                          <a:latin typeface="Roboto"/>
                        </a:rPr>
                        <a:t>Function</a:t>
                      </a:r>
                    </a:p>
                  </a:txBody>
                  <a:tcPr marL="114300" marR="114300" marT="152400" marB="152400" anchor="ctr"/>
                </a:tc>
                <a:tc>
                  <a:txBody>
                    <a:bodyPr/>
                    <a:lstStyle/>
                    <a:p>
                      <a:pPr algn="ctr"/>
                      <a:r>
                        <a:rPr lang="en-IN" b="0" i="0">
                          <a:solidFill>
                            <a:srgbClr val="51565E"/>
                          </a:solidFill>
                          <a:effectLst/>
                          <a:latin typeface="Roboto"/>
                        </a:rPr>
                        <a:t>It uses data mining and data aggregation to discover historical data.</a:t>
                      </a:r>
                    </a:p>
                  </a:txBody>
                  <a:tcPr marL="114300" marR="114300" marT="152400" marB="152400" anchor="ctr"/>
                </a:tc>
                <a:tc>
                  <a:txBody>
                    <a:bodyPr/>
                    <a:lstStyle/>
                    <a:p>
                      <a:pPr algn="ctr"/>
                      <a:r>
                        <a:rPr lang="en-IN" b="0" i="0" dirty="0">
                          <a:solidFill>
                            <a:srgbClr val="51565E"/>
                          </a:solidFill>
                          <a:effectLst/>
                          <a:latin typeface="Roboto"/>
                        </a:rPr>
                        <a:t>It looks at historical data and </a:t>
                      </a:r>
                      <a:r>
                        <a:rPr lang="en-IN" b="0" i="0" dirty="0" err="1">
                          <a:solidFill>
                            <a:srgbClr val="51565E"/>
                          </a:solidFill>
                          <a:effectLst/>
                          <a:latin typeface="Roboto"/>
                        </a:rPr>
                        <a:t>analyzes</a:t>
                      </a:r>
                      <a:r>
                        <a:rPr lang="en-IN" b="0" i="0" dirty="0">
                          <a:solidFill>
                            <a:srgbClr val="51565E"/>
                          </a:solidFill>
                          <a:effectLst/>
                          <a:latin typeface="Roboto"/>
                        </a:rPr>
                        <a:t> past data trends to predict what could happen.</a:t>
                      </a:r>
                    </a:p>
                  </a:txBody>
                  <a:tcPr marL="114300" marR="114300" marT="152400" marB="152400" anchor="ctr"/>
                </a:tc>
                <a:tc>
                  <a:txBody>
                    <a:bodyPr/>
                    <a:lstStyle/>
                    <a:p>
                      <a:pPr algn="ctr"/>
                      <a:r>
                        <a:rPr lang="en-IN" b="0" i="0" dirty="0">
                          <a:solidFill>
                            <a:srgbClr val="51565E"/>
                          </a:solidFill>
                          <a:effectLst/>
                          <a:latin typeface="Roboto"/>
                        </a:rPr>
                        <a:t>It takes the conclusions gleaned from descriptive and predictive analysis and recommends the best future course of action.</a:t>
                      </a:r>
                    </a:p>
                  </a:txBody>
                  <a:tcPr marL="114300" marR="114300" marT="152400" marB="1524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32105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28185242"/>
              </p:ext>
            </p:extLst>
          </p:nvPr>
        </p:nvGraphicFramePr>
        <p:xfrm>
          <a:off x="457200" y="1600200"/>
          <a:ext cx="8507288" cy="393192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gridCol w="2026568">
                  <a:extLst>
                    <a:ext uri="{9D8B030D-6E8A-4147-A177-3AD203B41FA5}">
                      <a16:colId xmlns:a16="http://schemas.microsoft.com/office/drawing/2014/main" val="20002"/>
                    </a:ext>
                  </a:extLst>
                </a:gridCol>
                <a:gridCol w="2952328">
                  <a:extLst>
                    <a:ext uri="{9D8B030D-6E8A-4147-A177-3AD203B41FA5}">
                      <a16:colId xmlns:a16="http://schemas.microsoft.com/office/drawing/2014/main" val="20003"/>
                    </a:ext>
                  </a:extLst>
                </a:gridCol>
              </a:tblGrid>
              <a:tr h="370840">
                <a:tc>
                  <a:txBody>
                    <a:bodyPr/>
                    <a:lstStyle/>
                    <a:p>
                      <a:pPr algn="ctr"/>
                      <a:r>
                        <a:rPr lang="en-IN" b="0" i="0" dirty="0">
                          <a:solidFill>
                            <a:srgbClr val="51565E"/>
                          </a:solidFill>
                          <a:effectLst/>
                          <a:latin typeface="Roboto"/>
                        </a:rPr>
                        <a:t> </a:t>
                      </a:r>
                    </a:p>
                  </a:txBody>
                  <a:tcPr marL="114300" marR="114300" marT="152400" marB="152400" anchor="ctr"/>
                </a:tc>
                <a:tc>
                  <a:txBody>
                    <a:bodyPr/>
                    <a:lstStyle/>
                    <a:p>
                      <a:pPr algn="ctr"/>
                      <a:r>
                        <a:rPr lang="en-IN" b="0" i="0" dirty="0">
                          <a:solidFill>
                            <a:srgbClr val="272C37"/>
                          </a:solidFill>
                          <a:effectLst/>
                          <a:latin typeface="Roboto"/>
                        </a:rPr>
                        <a:t>Descriptive Analysis</a:t>
                      </a:r>
                    </a:p>
                  </a:txBody>
                  <a:tcPr marL="114300" marR="114300" marT="152400" marB="152400" anchor="ctr"/>
                </a:tc>
                <a:tc>
                  <a:txBody>
                    <a:bodyPr/>
                    <a:lstStyle/>
                    <a:p>
                      <a:pPr algn="ctr"/>
                      <a:r>
                        <a:rPr lang="en-IN" b="0" i="0" dirty="0">
                          <a:solidFill>
                            <a:srgbClr val="272C37"/>
                          </a:solidFill>
                          <a:effectLst/>
                          <a:latin typeface="Roboto"/>
                        </a:rPr>
                        <a:t>Predictive Analysis</a:t>
                      </a:r>
                    </a:p>
                  </a:txBody>
                  <a:tcPr marL="114300" marR="114300" marT="152400" marB="152400" anchor="ctr"/>
                </a:tc>
                <a:tc>
                  <a:txBody>
                    <a:bodyPr/>
                    <a:lstStyle/>
                    <a:p>
                      <a:pPr algn="ctr"/>
                      <a:r>
                        <a:rPr lang="en-IN" b="0" i="0" dirty="0">
                          <a:solidFill>
                            <a:srgbClr val="272C37"/>
                          </a:solidFill>
                          <a:effectLst/>
                          <a:latin typeface="Roboto"/>
                        </a:rPr>
                        <a:t>Prescriptive Analysis</a:t>
                      </a:r>
                    </a:p>
                  </a:txBody>
                  <a:tcPr marL="114300" marR="114300" marT="152400" marB="152400" anchor="ctr"/>
                </a:tc>
                <a:extLst>
                  <a:ext uri="{0D108BD9-81ED-4DB2-BD59-A6C34878D82A}">
                    <a16:rowId xmlns:a16="http://schemas.microsoft.com/office/drawing/2014/main" val="10000"/>
                  </a:ext>
                </a:extLst>
              </a:tr>
              <a:tr h="370840">
                <a:tc>
                  <a:txBody>
                    <a:bodyPr/>
                    <a:lstStyle/>
                    <a:p>
                      <a:pPr algn="ctr"/>
                      <a:r>
                        <a:rPr lang="en-IN" b="0" i="0" dirty="0">
                          <a:solidFill>
                            <a:srgbClr val="51565E"/>
                          </a:solidFill>
                          <a:effectLst/>
                          <a:latin typeface="Roboto"/>
                        </a:rPr>
                        <a:t>Pros</a:t>
                      </a:r>
                    </a:p>
                  </a:txBody>
                  <a:tcPr marL="114300" marR="114300" marT="152400" marB="152400" anchor="ctr"/>
                </a:tc>
                <a:tc>
                  <a:txBody>
                    <a:bodyPr/>
                    <a:lstStyle/>
                    <a:p>
                      <a:pPr algn="ctr"/>
                      <a:r>
                        <a:rPr lang="en-IN" b="0" i="0" dirty="0">
                          <a:solidFill>
                            <a:srgbClr val="51565E"/>
                          </a:solidFill>
                          <a:effectLst/>
                          <a:latin typeface="Roboto"/>
                        </a:rPr>
                        <a:t>It’s easy to employ in daily operations. Little experience is needed.</a:t>
                      </a:r>
                    </a:p>
                  </a:txBody>
                  <a:tcPr marL="114300" marR="114300" marT="152400" marB="152400" anchor="ctr"/>
                </a:tc>
                <a:tc>
                  <a:txBody>
                    <a:bodyPr/>
                    <a:lstStyle/>
                    <a:p>
                      <a:pPr algn="ctr"/>
                      <a:r>
                        <a:rPr lang="en-IN" b="0" i="0" dirty="0">
                          <a:solidFill>
                            <a:srgbClr val="51565E"/>
                          </a:solidFill>
                          <a:effectLst/>
                          <a:latin typeface="Roboto"/>
                        </a:rPr>
                        <a:t>It’s a valuable forecasting tool.</a:t>
                      </a:r>
                    </a:p>
                  </a:txBody>
                  <a:tcPr marL="114300" marR="114300" marT="152400" marB="152400" anchor="ctr"/>
                </a:tc>
                <a:tc>
                  <a:txBody>
                    <a:bodyPr/>
                    <a:lstStyle/>
                    <a:p>
                      <a:pPr algn="ctr"/>
                      <a:r>
                        <a:rPr lang="en-IN" b="0" i="0" dirty="0">
                          <a:solidFill>
                            <a:srgbClr val="51565E"/>
                          </a:solidFill>
                          <a:effectLst/>
                          <a:latin typeface="Roboto"/>
                        </a:rPr>
                        <a:t>It offers critical insights into making the best, most informed decisions.</a:t>
                      </a:r>
                    </a:p>
                  </a:txBody>
                  <a:tcPr marL="114300" marR="114300" marT="152400" marB="152400" anchor="ctr"/>
                </a:tc>
                <a:extLst>
                  <a:ext uri="{0D108BD9-81ED-4DB2-BD59-A6C34878D82A}">
                    <a16:rowId xmlns:a16="http://schemas.microsoft.com/office/drawing/2014/main" val="10001"/>
                  </a:ext>
                </a:extLst>
              </a:tr>
              <a:tr h="370840">
                <a:tc>
                  <a:txBody>
                    <a:bodyPr/>
                    <a:lstStyle/>
                    <a:p>
                      <a:pPr algn="ctr"/>
                      <a:r>
                        <a:rPr lang="en-IN" b="0" i="0">
                          <a:solidFill>
                            <a:srgbClr val="51565E"/>
                          </a:solidFill>
                          <a:effectLst/>
                          <a:latin typeface="Roboto"/>
                        </a:rPr>
                        <a:t>Cons</a:t>
                      </a:r>
                    </a:p>
                  </a:txBody>
                  <a:tcPr marL="114300" marR="114300" marT="152400" marB="152400" anchor="ctr"/>
                </a:tc>
                <a:tc>
                  <a:txBody>
                    <a:bodyPr/>
                    <a:lstStyle/>
                    <a:p>
                      <a:pPr algn="ctr"/>
                      <a:r>
                        <a:rPr lang="en-IN" b="0" i="0">
                          <a:solidFill>
                            <a:srgbClr val="51565E"/>
                          </a:solidFill>
                          <a:effectLst/>
                          <a:latin typeface="Roboto"/>
                        </a:rPr>
                        <a:t>It offers a limited view, and doesn't go beyond the data’s surface.</a:t>
                      </a:r>
                    </a:p>
                  </a:txBody>
                  <a:tcPr marL="114300" marR="114300" marT="152400" marB="152400" anchor="ctr"/>
                </a:tc>
                <a:tc>
                  <a:txBody>
                    <a:bodyPr/>
                    <a:lstStyle/>
                    <a:p>
                      <a:pPr algn="ctr"/>
                      <a:r>
                        <a:rPr lang="en-IN" b="0" i="0">
                          <a:solidFill>
                            <a:srgbClr val="51565E"/>
                          </a:solidFill>
                          <a:effectLst/>
                          <a:latin typeface="Roboto"/>
                        </a:rPr>
                        <a:t>It needs lots of historical data to work. It will never be 100% accurate.</a:t>
                      </a:r>
                    </a:p>
                  </a:txBody>
                  <a:tcPr marL="114300" marR="114300" marT="152400" marB="152400" anchor="ctr"/>
                </a:tc>
                <a:tc>
                  <a:txBody>
                    <a:bodyPr/>
                    <a:lstStyle/>
                    <a:p>
                      <a:pPr algn="ctr"/>
                      <a:r>
                        <a:rPr lang="en-IN" b="0" i="0" dirty="0">
                          <a:solidFill>
                            <a:srgbClr val="51565E"/>
                          </a:solidFill>
                          <a:effectLst/>
                          <a:latin typeface="Roboto"/>
                        </a:rPr>
                        <a:t>It requires a lot of past data and often cannot account for all possible variables.</a:t>
                      </a:r>
                    </a:p>
                  </a:txBody>
                  <a:tcPr marL="114300" marR="114300" marT="152400" marB="1524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58041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Diagnostics Analytics</a:t>
            </a:r>
          </a:p>
        </p:txBody>
      </p:sp>
      <p:sp>
        <p:nvSpPr>
          <p:cNvPr id="3" name="Content Placeholder 2"/>
          <p:cNvSpPr>
            <a:spLocks noGrp="1"/>
          </p:cNvSpPr>
          <p:nvPr>
            <p:ph idx="1"/>
          </p:nvPr>
        </p:nvSpPr>
        <p:spPr/>
        <p:txBody>
          <a:bodyPr/>
          <a:lstStyle/>
          <a:p>
            <a:r>
              <a:rPr lang="en-IN" dirty="0"/>
              <a:t>Involves drilling deeper into data to identify not only what has occurred, but why. </a:t>
            </a:r>
          </a:p>
          <a:p>
            <a:r>
              <a:rPr lang="en-IN" dirty="0"/>
              <a:t>This focus on cause and effect is why diagnostic analytics is sometimes known as root cause analysis.</a:t>
            </a:r>
          </a:p>
        </p:txBody>
      </p:sp>
    </p:spTree>
    <p:extLst>
      <p:ext uri="{BB962C8B-B14F-4D97-AF65-F5344CB8AC3E}">
        <p14:creationId xmlns:p14="http://schemas.microsoft.com/office/powerpoint/2010/main" val="2411705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85000" lnSpcReduction="20000"/>
          </a:bodyPr>
          <a:lstStyle/>
          <a:p>
            <a:r>
              <a:rPr lang="en-IN" dirty="0"/>
              <a:t>Diagnostic analytics is similar to descriptive analytics in that it also uses historical data. However, its unique feature is that it aims to identify and explain anomalies and outliers. </a:t>
            </a:r>
          </a:p>
          <a:p>
            <a:r>
              <a:rPr lang="en-IN" dirty="0"/>
              <a:t>For instance, perhaps a fashion brand sees an unexpected surge in profits. By applying diagnostic analytics, the company can develop and test various hypotheses about why that has happened. </a:t>
            </a:r>
          </a:p>
          <a:p>
            <a:r>
              <a:rPr lang="en-IN" dirty="0"/>
              <a:t>Perhaps one of their clothing ranges has been promoted by a celebrity influencer, or maybe it has appeared on a Netflix series. </a:t>
            </a:r>
          </a:p>
          <a:p>
            <a:r>
              <a:rPr lang="en-IN" dirty="0"/>
              <a:t>By sourcing and </a:t>
            </a:r>
            <a:r>
              <a:rPr lang="en-IN" dirty="0" err="1"/>
              <a:t>analyzing</a:t>
            </a:r>
            <a:r>
              <a:rPr lang="en-IN" dirty="0"/>
              <a:t> additional data, they can identify the most likely cause for the profit surge, in turn, informing their future strategy (for instance, by actively pursuing product placement deals with Netflix).</a:t>
            </a:r>
          </a:p>
        </p:txBody>
      </p:sp>
    </p:spTree>
    <p:extLst>
      <p:ext uri="{BB962C8B-B14F-4D97-AF65-F5344CB8AC3E}">
        <p14:creationId xmlns:p14="http://schemas.microsoft.com/office/powerpoint/2010/main" val="222932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Different types of data analytics: </a:t>
            </a:r>
          </a:p>
          <a:p>
            <a:pPr lvl="1"/>
            <a:r>
              <a:rPr lang="en-IN" dirty="0"/>
              <a:t>Descriptive analytics,</a:t>
            </a:r>
          </a:p>
          <a:p>
            <a:pPr lvl="1"/>
            <a:r>
              <a:rPr lang="en-IN" dirty="0"/>
              <a:t>Diagnostics Analytics, </a:t>
            </a:r>
          </a:p>
          <a:p>
            <a:pPr lvl="1"/>
            <a:r>
              <a:rPr lang="en-IN" dirty="0"/>
              <a:t>Predictive analytics,</a:t>
            </a:r>
          </a:p>
          <a:p>
            <a:pPr lvl="1"/>
            <a:r>
              <a:rPr lang="en-IN" dirty="0"/>
              <a:t>Prescriptive analytics</a:t>
            </a:r>
          </a:p>
        </p:txBody>
      </p:sp>
    </p:spTree>
    <p:extLst>
      <p:ext uri="{BB962C8B-B14F-4D97-AF65-F5344CB8AC3E}">
        <p14:creationId xmlns:p14="http://schemas.microsoft.com/office/powerpoint/2010/main" val="2934606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Diagnostic analytics employs various techniques, ranging from probability theory to regression analysis, clustering analysis, filtering, time-series analysis, and more. </a:t>
            </a:r>
          </a:p>
        </p:txBody>
      </p:sp>
    </p:spTree>
    <p:extLst>
      <p:ext uri="{BB962C8B-B14F-4D97-AF65-F5344CB8AC3E}">
        <p14:creationId xmlns:p14="http://schemas.microsoft.com/office/powerpoint/2010/main" val="215321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How is diagnostic analytics used?</a:t>
            </a:r>
          </a:p>
        </p:txBody>
      </p:sp>
      <p:sp>
        <p:nvSpPr>
          <p:cNvPr id="3" name="Content Placeholder 2"/>
          <p:cNvSpPr>
            <a:spLocks noGrp="1"/>
          </p:cNvSpPr>
          <p:nvPr>
            <p:ph idx="1"/>
          </p:nvPr>
        </p:nvSpPr>
        <p:spPr/>
        <p:txBody>
          <a:bodyPr>
            <a:normAutofit fontScale="85000" lnSpcReduction="20000"/>
          </a:bodyPr>
          <a:lstStyle/>
          <a:p>
            <a:r>
              <a:rPr lang="en-IN" dirty="0"/>
              <a:t>Sales teams—to determine why a company’s profits are dropping or growing.</a:t>
            </a:r>
          </a:p>
          <a:p>
            <a:r>
              <a:rPr lang="en-IN" dirty="0"/>
              <a:t>Marketing teams—to figure out why a website has seen a traffic increase.</a:t>
            </a:r>
          </a:p>
          <a:p>
            <a:r>
              <a:rPr lang="en-IN" dirty="0"/>
              <a:t>IT—to diagnose technical problems within a company’s digital infrastructure.</a:t>
            </a:r>
          </a:p>
          <a:p>
            <a:r>
              <a:rPr lang="en-IN" dirty="0"/>
              <a:t>HR—to understand the factors contributing to why employees may leave a company.</a:t>
            </a:r>
          </a:p>
          <a:p>
            <a:r>
              <a:rPr lang="en-IN" dirty="0"/>
              <a:t>Big pharma—to evaluate the effectiveness of different drugs.</a:t>
            </a:r>
          </a:p>
          <a:p>
            <a:r>
              <a:rPr lang="en-IN" dirty="0"/>
              <a:t>Hospitals—to understand why patients are admitted for particular ailments.</a:t>
            </a:r>
          </a:p>
        </p:txBody>
      </p:sp>
    </p:spTree>
    <p:extLst>
      <p:ext uri="{BB962C8B-B14F-4D97-AF65-F5344CB8AC3E}">
        <p14:creationId xmlns:p14="http://schemas.microsoft.com/office/powerpoint/2010/main" val="703682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0125" y="2148681"/>
            <a:ext cx="714375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467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5097" y="1600200"/>
            <a:ext cx="5133805"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5865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340768"/>
            <a:ext cx="9164655" cy="4032448"/>
          </a:xfrm>
        </p:spPr>
      </p:pic>
    </p:spTree>
    <p:extLst>
      <p:ext uri="{BB962C8B-B14F-4D97-AF65-F5344CB8AC3E}">
        <p14:creationId xmlns:p14="http://schemas.microsoft.com/office/powerpoint/2010/main" val="3968896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How to develop a predictive analytics process</a:t>
            </a:r>
            <a:endParaRPr lang="en-IN" dirty="0"/>
          </a:p>
        </p:txBody>
      </p:sp>
      <p:sp>
        <p:nvSpPr>
          <p:cNvPr id="3" name="Content Placeholder 2"/>
          <p:cNvSpPr>
            <a:spLocks noGrp="1"/>
          </p:cNvSpPr>
          <p:nvPr>
            <p:ph idx="1"/>
          </p:nvPr>
        </p:nvSpPr>
        <p:spPr/>
        <p:txBody>
          <a:bodyPr>
            <a:normAutofit/>
          </a:bodyPr>
          <a:lstStyle/>
          <a:p>
            <a:r>
              <a:rPr lang="en-IN" b="1" dirty="0"/>
              <a:t>Define the requirements. </a:t>
            </a:r>
            <a:r>
              <a:rPr lang="en-IN" dirty="0"/>
              <a:t>Understand the business problem you're trying to solve. Is it managing inventory? Reducing fraud? Predicting sales? A business user or subject matter expert generally takes charge of this first step.</a:t>
            </a:r>
          </a:p>
          <a:p>
            <a:r>
              <a:rPr lang="en-IN" b="1" dirty="0"/>
              <a:t>Explore the data.</a:t>
            </a:r>
            <a:r>
              <a:rPr lang="en-IN" dirty="0"/>
              <a:t> Identify the data that informs the problem you're trying to solve.</a:t>
            </a:r>
          </a:p>
        </p:txBody>
      </p:sp>
    </p:spTree>
    <p:extLst>
      <p:ext uri="{BB962C8B-B14F-4D97-AF65-F5344CB8AC3E}">
        <p14:creationId xmlns:p14="http://schemas.microsoft.com/office/powerpoint/2010/main" val="3624816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How to develop a predictive analytics process</a:t>
            </a:r>
            <a:endParaRPr lang="en-IN" dirty="0"/>
          </a:p>
        </p:txBody>
      </p:sp>
      <p:sp>
        <p:nvSpPr>
          <p:cNvPr id="3" name="Content Placeholder 2"/>
          <p:cNvSpPr>
            <a:spLocks noGrp="1"/>
          </p:cNvSpPr>
          <p:nvPr>
            <p:ph idx="1"/>
          </p:nvPr>
        </p:nvSpPr>
        <p:spPr/>
        <p:txBody>
          <a:bodyPr>
            <a:normAutofit/>
          </a:bodyPr>
          <a:lstStyle/>
          <a:p>
            <a:r>
              <a:rPr lang="en-IN" b="1" dirty="0"/>
              <a:t>Develop the model.</a:t>
            </a:r>
            <a:r>
              <a:rPr lang="en-IN" dirty="0"/>
              <a:t> A data scientist can help figure out which predictive models are best suited to solving the problem. </a:t>
            </a:r>
          </a:p>
          <a:p>
            <a:r>
              <a:rPr lang="en-IN" b="1" dirty="0"/>
              <a:t>Deploy the model. </a:t>
            </a:r>
            <a:r>
              <a:rPr lang="en-IN" dirty="0"/>
              <a:t>Once the model is approved by the data scientist, a data engineer determines how best to retrieve, clean and transform the required raw data.</a:t>
            </a:r>
          </a:p>
          <a:p>
            <a:r>
              <a:rPr lang="en-IN" b="1" dirty="0"/>
              <a:t>Validate the results. </a:t>
            </a:r>
            <a:endParaRPr lang="en-IN" dirty="0"/>
          </a:p>
        </p:txBody>
      </p:sp>
    </p:spTree>
    <p:extLst>
      <p:ext uri="{BB962C8B-B14F-4D97-AF65-F5344CB8AC3E}">
        <p14:creationId xmlns:p14="http://schemas.microsoft.com/office/powerpoint/2010/main" val="29438778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916832"/>
            <a:ext cx="8146876" cy="3242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5925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 complete example</a:t>
            </a:r>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43499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u="sng" dirty="0"/>
              <a:t>Descriptive analytics </a:t>
            </a:r>
            <a:endParaRPr lang="en-IN" u="sng" dirty="0"/>
          </a:p>
        </p:txBody>
      </p:sp>
      <p:sp>
        <p:nvSpPr>
          <p:cNvPr id="3" name="Content Placeholder 2"/>
          <p:cNvSpPr>
            <a:spLocks noGrp="1"/>
          </p:cNvSpPr>
          <p:nvPr>
            <p:ph idx="1"/>
          </p:nvPr>
        </p:nvSpPr>
        <p:spPr/>
        <p:txBody>
          <a:bodyPr>
            <a:normAutofit fontScale="92500" lnSpcReduction="10000"/>
          </a:bodyPr>
          <a:lstStyle/>
          <a:p>
            <a:r>
              <a:rPr lang="en-US" u="sng" dirty="0"/>
              <a:t>Descriptive analytics </a:t>
            </a:r>
            <a:r>
              <a:rPr lang="en-US" dirty="0"/>
              <a:t>answers the question, “What happened?”</a:t>
            </a:r>
          </a:p>
          <a:p>
            <a:r>
              <a:rPr lang="en-US" dirty="0"/>
              <a:t>For example, imagine you’re analyzing your company’s data and find there’s a seasonal surge in sales for one of your products: a video game console. </a:t>
            </a:r>
          </a:p>
          <a:p>
            <a:r>
              <a:rPr lang="en-US" dirty="0"/>
              <a:t>Here, descriptive analytics can tell you, “This video game console experiences an increase in sales in October, November, and early December each year.”</a:t>
            </a:r>
          </a:p>
          <a:p>
            <a:endParaRPr lang="en-IN" dirty="0"/>
          </a:p>
        </p:txBody>
      </p:sp>
    </p:spTree>
    <p:extLst>
      <p:ext uri="{BB962C8B-B14F-4D97-AF65-F5344CB8AC3E}">
        <p14:creationId xmlns:p14="http://schemas.microsoft.com/office/powerpoint/2010/main" val="227169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Four types</a:t>
            </a:r>
            <a:endParaRPr lang="en-IN" b="1" dirty="0"/>
          </a:p>
        </p:txBody>
      </p:sp>
      <p:sp>
        <p:nvSpPr>
          <p:cNvPr id="3" name="Content Placeholder 2"/>
          <p:cNvSpPr>
            <a:spLocks noGrp="1"/>
          </p:cNvSpPr>
          <p:nvPr>
            <p:ph idx="1"/>
          </p:nvPr>
        </p:nvSpPr>
        <p:spPr/>
        <p:txBody>
          <a:bodyPr/>
          <a:lstStyle/>
          <a:p>
            <a:r>
              <a:rPr lang="en-IN" b="1" dirty="0"/>
              <a:t>Descriptive analytics: </a:t>
            </a:r>
            <a:r>
              <a:rPr lang="en-IN" dirty="0"/>
              <a:t>What happened?</a:t>
            </a:r>
          </a:p>
          <a:p>
            <a:r>
              <a:rPr lang="en-IN" b="1" dirty="0"/>
              <a:t>Diagnostic analytics</a:t>
            </a:r>
            <a:r>
              <a:rPr lang="en-IN" dirty="0"/>
              <a:t>: Why did this happen?</a:t>
            </a:r>
          </a:p>
          <a:p>
            <a:r>
              <a:rPr lang="en-IN" b="1" dirty="0"/>
              <a:t>Predictive analytics:</a:t>
            </a:r>
            <a:r>
              <a:rPr lang="en-IN" dirty="0"/>
              <a:t> Based on the past data, what could happen?</a:t>
            </a:r>
          </a:p>
          <a:p>
            <a:r>
              <a:rPr lang="en-IN" b="1" dirty="0"/>
              <a:t>Prescriptive analytics</a:t>
            </a:r>
            <a:r>
              <a:rPr lang="en-IN" dirty="0"/>
              <a:t>: Taking the other three analytics together as an aggregate, what can we do about it?</a:t>
            </a:r>
          </a:p>
          <a:p>
            <a:endParaRPr lang="en-IN" dirty="0"/>
          </a:p>
        </p:txBody>
      </p:sp>
    </p:spTree>
    <p:extLst>
      <p:ext uri="{BB962C8B-B14F-4D97-AF65-F5344CB8AC3E}">
        <p14:creationId xmlns:p14="http://schemas.microsoft.com/office/powerpoint/2010/main" val="142190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Diagnostic analytics</a:t>
            </a:r>
            <a:endParaRPr lang="en-IN" dirty="0"/>
          </a:p>
        </p:txBody>
      </p:sp>
      <p:sp>
        <p:nvSpPr>
          <p:cNvPr id="3" name="Content Placeholder 2"/>
          <p:cNvSpPr>
            <a:spLocks noGrp="1"/>
          </p:cNvSpPr>
          <p:nvPr>
            <p:ph idx="1"/>
          </p:nvPr>
        </p:nvSpPr>
        <p:spPr/>
        <p:txBody>
          <a:bodyPr>
            <a:normAutofit fontScale="70000" lnSpcReduction="20000"/>
          </a:bodyPr>
          <a:lstStyle/>
          <a:p>
            <a:r>
              <a:rPr lang="en-US" u="sng" dirty="0"/>
              <a:t>Diagnostic analytics</a:t>
            </a:r>
            <a:r>
              <a:rPr lang="en-US" dirty="0"/>
              <a:t> addresses the next logical question, “Why did this happen?”</a:t>
            </a:r>
          </a:p>
          <a:p>
            <a:r>
              <a:rPr lang="en-US" dirty="0"/>
              <a:t>Taking the analysis a step further, this type includes comparing coexisting trends or movement, uncovering correlations between variables, and determining causal relationships where possible.</a:t>
            </a:r>
          </a:p>
          <a:p>
            <a:r>
              <a:rPr lang="en-US" dirty="0"/>
              <a:t>Continuing the aforementioned example, you may dig into video game console users’ demographic data and find that they’re between the ages of eight and 18. </a:t>
            </a:r>
          </a:p>
          <a:p>
            <a:r>
              <a:rPr lang="en-US" dirty="0"/>
              <a:t>The customers, however, tend to be between the ages of 35 and 55. </a:t>
            </a:r>
          </a:p>
          <a:p>
            <a:r>
              <a:rPr lang="en-US" dirty="0"/>
              <a:t>Analysis of customer survey data reveals that one primary motivator for customers to purchase the video game console is to gift it to their children. </a:t>
            </a:r>
          </a:p>
          <a:p>
            <a:r>
              <a:rPr lang="en-US" dirty="0"/>
              <a:t>The spike in sales in the fall and early winter months may be due to the holidays that include gift-giving.</a:t>
            </a:r>
          </a:p>
          <a:p>
            <a:endParaRPr lang="en-IN" dirty="0"/>
          </a:p>
        </p:txBody>
      </p:sp>
    </p:spTree>
    <p:extLst>
      <p:ext uri="{BB962C8B-B14F-4D97-AF65-F5344CB8AC3E}">
        <p14:creationId xmlns:p14="http://schemas.microsoft.com/office/powerpoint/2010/main" val="2931458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Predictive analytics</a:t>
            </a:r>
            <a:endParaRPr lang="en-IN" dirty="0"/>
          </a:p>
        </p:txBody>
      </p:sp>
      <p:sp>
        <p:nvSpPr>
          <p:cNvPr id="3" name="Content Placeholder 2"/>
          <p:cNvSpPr>
            <a:spLocks noGrp="1"/>
          </p:cNvSpPr>
          <p:nvPr>
            <p:ph idx="1"/>
          </p:nvPr>
        </p:nvSpPr>
        <p:spPr/>
        <p:txBody>
          <a:bodyPr>
            <a:normAutofit fontScale="77500" lnSpcReduction="20000"/>
          </a:bodyPr>
          <a:lstStyle/>
          <a:p>
            <a:r>
              <a:rPr lang="en-US" u="sng" dirty="0"/>
              <a:t>Predictive analytics</a:t>
            </a:r>
            <a:r>
              <a:rPr lang="en-US" dirty="0"/>
              <a:t> is used to make predictions about future trends or events and answers the question, “What might happen in the future?”</a:t>
            </a:r>
          </a:p>
          <a:p>
            <a:r>
              <a:rPr lang="en-US" dirty="0"/>
              <a:t>By analyzing historical data in tandem with industry trends, you can make informed predictions about what the future could hold for your company.</a:t>
            </a:r>
          </a:p>
          <a:p>
            <a:r>
              <a:rPr lang="en-US" dirty="0"/>
              <a:t>For instance, knowing that video game console sales have spiked in October, November, and early December every year for the past decade provides you with ample data to predict that the same trend will occur next year. </a:t>
            </a:r>
          </a:p>
          <a:p>
            <a:r>
              <a:rPr lang="en-US" dirty="0"/>
              <a:t>Backed by upward trends in the video game industry as a whole, this is a reasonable prediction to make.</a:t>
            </a:r>
          </a:p>
          <a:p>
            <a:endParaRPr lang="en-IN" dirty="0"/>
          </a:p>
        </p:txBody>
      </p:sp>
    </p:spTree>
    <p:extLst>
      <p:ext uri="{BB962C8B-B14F-4D97-AF65-F5344CB8AC3E}">
        <p14:creationId xmlns:p14="http://schemas.microsoft.com/office/powerpoint/2010/main" val="3803265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Prescriptive analytics</a:t>
            </a:r>
            <a:endParaRPr lang="en-IN" b="1" u="sng" dirty="0"/>
          </a:p>
        </p:txBody>
      </p:sp>
      <p:sp>
        <p:nvSpPr>
          <p:cNvPr id="3" name="Content Placeholder 2"/>
          <p:cNvSpPr>
            <a:spLocks noGrp="1"/>
          </p:cNvSpPr>
          <p:nvPr>
            <p:ph idx="1"/>
          </p:nvPr>
        </p:nvSpPr>
        <p:spPr/>
        <p:txBody>
          <a:bodyPr>
            <a:normAutofit fontScale="70000" lnSpcReduction="20000"/>
          </a:bodyPr>
          <a:lstStyle/>
          <a:p>
            <a:r>
              <a:rPr lang="en-US" dirty="0"/>
              <a:t>Finally, prescriptive analytics answers the question, “What should we do next?”</a:t>
            </a:r>
          </a:p>
          <a:p>
            <a:r>
              <a:rPr lang="en-US" dirty="0"/>
              <a:t>What should your team decide to do given the predicted trend in seasonality due to winter gift-giving? </a:t>
            </a:r>
          </a:p>
          <a:p>
            <a:r>
              <a:rPr lang="en-US" dirty="0"/>
              <a:t>Perhaps you decide to run an A/B test with two ads: one that caters to product end-users (children) and one targeted to customers (their parents). </a:t>
            </a:r>
          </a:p>
          <a:p>
            <a:r>
              <a:rPr lang="en-US" dirty="0"/>
              <a:t>The data from that test can inform how to capitalize on the seasonal spike and its supposed cause even further. </a:t>
            </a:r>
          </a:p>
          <a:p>
            <a:r>
              <a:rPr lang="en-US" dirty="0"/>
              <a:t>Or, maybe you decide to increase marketing efforts in September with holiday-themed messaging to try to extend the spike into another month.</a:t>
            </a:r>
          </a:p>
          <a:p>
            <a:r>
              <a:rPr lang="en-US" dirty="0"/>
              <a:t>While manual prescriptive analysis is doable and accessible, machine-learning algorithms are often employed to help parse through large volumes of data to recommend the optimal next step. </a:t>
            </a:r>
            <a:endParaRPr lang="en-IN" dirty="0"/>
          </a:p>
        </p:txBody>
      </p:sp>
    </p:spTree>
    <p:extLst>
      <p:ext uri="{BB962C8B-B14F-4D97-AF65-F5344CB8AC3E}">
        <p14:creationId xmlns:p14="http://schemas.microsoft.com/office/powerpoint/2010/main" val="4076208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Questions ?</a:t>
            </a:r>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40897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What Does Descriptive Analytics Tell Us?</a:t>
            </a:r>
          </a:p>
        </p:txBody>
      </p:sp>
      <p:sp>
        <p:nvSpPr>
          <p:cNvPr id="3" name="Content Placeholder 2"/>
          <p:cNvSpPr>
            <a:spLocks noGrp="1"/>
          </p:cNvSpPr>
          <p:nvPr>
            <p:ph idx="1"/>
          </p:nvPr>
        </p:nvSpPr>
        <p:spPr/>
        <p:txBody>
          <a:bodyPr>
            <a:normAutofit fontScale="92500" lnSpcReduction="20000"/>
          </a:bodyPr>
          <a:lstStyle/>
          <a:p>
            <a:r>
              <a:rPr lang="en-IN" dirty="0"/>
              <a:t>It gives businesses essential information about how it’s doing, where it’s going, and how it’s stacking up against the competition. </a:t>
            </a:r>
          </a:p>
          <a:p>
            <a:r>
              <a:rPr lang="en-IN" b="1" dirty="0"/>
              <a:t>The company’s current performance: </a:t>
            </a:r>
            <a:r>
              <a:rPr lang="en-IN" dirty="0"/>
              <a:t>Descriptive analytics helps businesses keep track of critical metrics involving individuals, groups and teams, and the company. </a:t>
            </a:r>
          </a:p>
          <a:p>
            <a:r>
              <a:rPr lang="en-IN" dirty="0"/>
              <a:t>For instance, descriptive analytics can show how a specific sales representative is doing this quarter or which of the representative’s products sells the most.</a:t>
            </a:r>
          </a:p>
          <a:p>
            <a:endParaRPr lang="en-IN" dirty="0"/>
          </a:p>
        </p:txBody>
      </p:sp>
    </p:spTree>
    <p:extLst>
      <p:ext uri="{BB962C8B-B14F-4D97-AF65-F5344CB8AC3E}">
        <p14:creationId xmlns:p14="http://schemas.microsoft.com/office/powerpoint/2010/main" val="401546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endParaRPr lang="en-IN" dirty="0"/>
          </a:p>
        </p:txBody>
      </p:sp>
      <p:sp>
        <p:nvSpPr>
          <p:cNvPr id="3" name="Content Placeholder 2"/>
          <p:cNvSpPr>
            <a:spLocks noGrp="1"/>
          </p:cNvSpPr>
          <p:nvPr>
            <p:ph idx="1"/>
          </p:nvPr>
        </p:nvSpPr>
        <p:spPr/>
        <p:txBody>
          <a:bodyPr>
            <a:normAutofit fontScale="92500" lnSpcReduction="10000"/>
          </a:bodyPr>
          <a:lstStyle/>
          <a:p>
            <a:r>
              <a:rPr lang="en-IN" b="1" dirty="0"/>
              <a:t>The business’s historical trends: </a:t>
            </a:r>
            <a:r>
              <a:rPr lang="en-IN" dirty="0"/>
              <a:t>Descriptive analytics gathers information over long periods, and that accumulated information can be used to track the company's progress by comparing the metrics for different periods. </a:t>
            </a:r>
          </a:p>
          <a:p>
            <a:r>
              <a:rPr lang="en-IN" dirty="0"/>
              <a:t>For example, the corporate bean counters can track sales or expenses by comparing the results of various quarters, calculating revenue growth by percentages, and rendering the results on easy-to-read charts.</a:t>
            </a:r>
          </a:p>
          <a:p>
            <a:endParaRPr lang="en-IN" dirty="0"/>
          </a:p>
        </p:txBody>
      </p:sp>
    </p:spTree>
    <p:extLst>
      <p:ext uri="{BB962C8B-B14F-4D97-AF65-F5344CB8AC3E}">
        <p14:creationId xmlns:p14="http://schemas.microsoft.com/office/powerpoint/2010/main" val="372545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001E-F9F6-CE71-9798-CF0B2DBAA8D1}"/>
              </a:ext>
            </a:extLst>
          </p:cNvPr>
          <p:cNvSpPr>
            <a:spLocks noGrp="1"/>
          </p:cNvSpPr>
          <p:nvPr>
            <p:ph type="title"/>
          </p:nvPr>
        </p:nvSpPr>
        <p:spPr/>
        <p:txBody>
          <a:bodyPr/>
          <a:lstStyle/>
          <a:p>
            <a:endParaRPr lang="en-IN"/>
          </a:p>
        </p:txBody>
      </p:sp>
      <p:pic>
        <p:nvPicPr>
          <p:cNvPr id="1026" name="Picture 2" descr="Counting Beans: ClipArtfest.com">
            <a:extLst>
              <a:ext uri="{FF2B5EF4-FFF2-40B4-BE49-F238E27FC236}">
                <a16:creationId xmlns:a16="http://schemas.microsoft.com/office/drawing/2014/main" id="{F7011CE3-9EEF-B191-1D29-67E47108EB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3250" y="2434431"/>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049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endParaRPr lang="en-IN" dirty="0"/>
          </a:p>
        </p:txBody>
      </p:sp>
      <p:sp>
        <p:nvSpPr>
          <p:cNvPr id="3" name="Content Placeholder 2"/>
          <p:cNvSpPr>
            <a:spLocks noGrp="1"/>
          </p:cNvSpPr>
          <p:nvPr>
            <p:ph idx="1"/>
          </p:nvPr>
        </p:nvSpPr>
        <p:spPr/>
        <p:txBody>
          <a:bodyPr>
            <a:normAutofit fontScale="92500" lnSpcReduction="20000"/>
          </a:bodyPr>
          <a:lstStyle/>
          <a:p>
            <a:r>
              <a:rPr lang="en-IN" b="1" dirty="0"/>
              <a:t>The company’s strong and weak points: </a:t>
            </a:r>
            <a:r>
              <a:rPr lang="en-IN" dirty="0"/>
              <a:t>Descriptive analytics gives professionals the tools to compare the performances of various business groups using metrics like employee-generated revenue or expenses as a percentage of revenue. </a:t>
            </a:r>
          </a:p>
          <a:p>
            <a:r>
              <a:rPr lang="en-IN" dirty="0"/>
              <a:t>It will also compare these results with known industry averages or published results from other businesses. </a:t>
            </a:r>
          </a:p>
          <a:p>
            <a:r>
              <a:rPr lang="en-IN" dirty="0"/>
              <a:t>These comparisons help companies see where they’re doing well and where they need to improve. </a:t>
            </a:r>
          </a:p>
          <a:p>
            <a:endParaRPr lang="en-IN" dirty="0"/>
          </a:p>
        </p:txBody>
      </p:sp>
    </p:spTree>
    <p:extLst>
      <p:ext uri="{BB962C8B-B14F-4D97-AF65-F5344CB8AC3E}">
        <p14:creationId xmlns:p14="http://schemas.microsoft.com/office/powerpoint/2010/main" val="214750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How Does Descriptive Analytics Work?</a:t>
            </a:r>
          </a:p>
        </p:txBody>
      </p:sp>
      <p:sp>
        <p:nvSpPr>
          <p:cNvPr id="3" name="Content Placeholder 2"/>
          <p:cNvSpPr>
            <a:spLocks noGrp="1"/>
          </p:cNvSpPr>
          <p:nvPr>
            <p:ph idx="1"/>
          </p:nvPr>
        </p:nvSpPr>
        <p:spPr/>
        <p:txBody>
          <a:bodyPr>
            <a:normAutofit/>
          </a:bodyPr>
          <a:lstStyle/>
          <a:p>
            <a:pPr marL="0" indent="0">
              <a:buNone/>
            </a:pPr>
            <a:r>
              <a:rPr lang="en-IN" dirty="0"/>
              <a:t>Descriptive analytics breaks down into five steps, including: </a:t>
            </a:r>
          </a:p>
          <a:p>
            <a:r>
              <a:rPr lang="en-IN" dirty="0"/>
              <a:t>1. State the Business Metrics</a:t>
            </a:r>
          </a:p>
          <a:p>
            <a:r>
              <a:rPr lang="en-IN" dirty="0"/>
              <a:t>2. Identify the Data Required</a:t>
            </a:r>
          </a:p>
          <a:p>
            <a:r>
              <a:rPr lang="en-IN" dirty="0"/>
              <a:t>3. Extract and Prepare the Data</a:t>
            </a:r>
          </a:p>
          <a:p>
            <a:r>
              <a:rPr lang="en-IN" dirty="0"/>
              <a:t>4. Analyze the Data</a:t>
            </a:r>
          </a:p>
          <a:p>
            <a:r>
              <a:rPr lang="en-IN" dirty="0"/>
              <a:t>5. Present the Data</a:t>
            </a:r>
          </a:p>
          <a:p>
            <a:endParaRPr lang="en-IN" dirty="0"/>
          </a:p>
        </p:txBody>
      </p:sp>
    </p:spTree>
    <p:extLst>
      <p:ext uri="{BB962C8B-B14F-4D97-AF65-F5344CB8AC3E}">
        <p14:creationId xmlns:p14="http://schemas.microsoft.com/office/powerpoint/2010/main" val="207584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8DAA1-6AF9-F2F7-0CA2-59C0F4628A77}"/>
              </a:ext>
            </a:extLst>
          </p:cNvPr>
          <p:cNvSpPr>
            <a:spLocks noGrp="1"/>
          </p:cNvSpPr>
          <p:nvPr>
            <p:ph type="title"/>
          </p:nvPr>
        </p:nvSpPr>
        <p:spPr/>
        <p:txBody>
          <a:bodyPr>
            <a:normAutofit/>
          </a:bodyPr>
          <a:lstStyle/>
          <a:p>
            <a:r>
              <a:rPr lang="en-IN" sz="4400" b="0" i="0" kern="1200" dirty="0">
                <a:solidFill>
                  <a:schemeClr val="tx1"/>
                </a:solidFill>
                <a:effectLst/>
                <a:latin typeface="+mn-lt"/>
                <a:ea typeface="+mn-ea"/>
                <a:cs typeface="+mn-cs"/>
              </a:rPr>
              <a:t>1. State the Business Metrics</a:t>
            </a:r>
            <a:endParaRPr lang="en-IN" dirty="0"/>
          </a:p>
        </p:txBody>
      </p:sp>
      <p:sp>
        <p:nvSpPr>
          <p:cNvPr id="3" name="Content Placeholder 2">
            <a:extLst>
              <a:ext uri="{FF2B5EF4-FFF2-40B4-BE49-F238E27FC236}">
                <a16:creationId xmlns:a16="http://schemas.microsoft.com/office/drawing/2014/main" id="{959C79F2-C93D-C473-80E3-69A15179FB4A}"/>
              </a:ext>
            </a:extLst>
          </p:cNvPr>
          <p:cNvSpPr>
            <a:spLocks noGrp="1"/>
          </p:cNvSpPr>
          <p:nvPr>
            <p:ph idx="1"/>
          </p:nvPr>
        </p:nvSpPr>
        <p:spPr>
          <a:xfrm>
            <a:off x="457200" y="1600200"/>
            <a:ext cx="8229600" cy="4983162"/>
          </a:xfrm>
        </p:spPr>
        <p:txBody>
          <a:bodyPr>
            <a:normAutofit fontScale="92500" lnSpcReduction="20000"/>
          </a:bodyPr>
          <a:lstStyle/>
          <a:p>
            <a:r>
              <a:rPr lang="en-IN" sz="3200" b="0" i="0" kern="1200" dirty="0">
                <a:solidFill>
                  <a:schemeClr val="tx1"/>
                </a:solidFill>
                <a:effectLst/>
                <a:latin typeface="+mn-lt"/>
                <a:ea typeface="+mn-ea"/>
                <a:cs typeface="+mn-cs"/>
              </a:rPr>
              <a:t>For starters, the business must identify the metrics that it wants to generate based on the essential business goals of each group within the company or the company's overall goals.</a:t>
            </a:r>
          </a:p>
          <a:p>
            <a:r>
              <a:rPr lang="en-IN" sz="3200" b="0" i="0" kern="1200" dirty="0">
                <a:solidFill>
                  <a:schemeClr val="tx1"/>
                </a:solidFill>
                <a:effectLst/>
                <a:latin typeface="+mn-lt"/>
                <a:ea typeface="+mn-ea"/>
                <a:cs typeface="+mn-cs"/>
              </a:rPr>
              <a:t>For instance, a company emphasizing growth may emphasize measuring </a:t>
            </a:r>
            <a:r>
              <a:rPr lang="en-IN" sz="3200" b="1" i="0" kern="1200" dirty="0">
                <a:solidFill>
                  <a:schemeClr val="tx1"/>
                </a:solidFill>
                <a:effectLst/>
                <a:latin typeface="+mn-lt"/>
                <a:ea typeface="+mn-ea"/>
                <a:cs typeface="+mn-cs"/>
              </a:rPr>
              <a:t>quarterly revenue increases</a:t>
            </a:r>
            <a:r>
              <a:rPr lang="en-IN" sz="3200" b="0" i="0" kern="1200" dirty="0">
                <a:solidFill>
                  <a:schemeClr val="tx1"/>
                </a:solidFill>
                <a:effectLst/>
                <a:latin typeface="+mn-lt"/>
                <a:ea typeface="+mn-ea"/>
                <a:cs typeface="+mn-cs"/>
              </a:rPr>
              <a:t>.</a:t>
            </a:r>
          </a:p>
          <a:p>
            <a:r>
              <a:rPr lang="en-IN" sz="3200" b="0" i="0" kern="1200" dirty="0">
                <a:solidFill>
                  <a:schemeClr val="tx1"/>
                </a:solidFill>
                <a:effectLst/>
                <a:latin typeface="+mn-lt"/>
                <a:ea typeface="+mn-ea"/>
                <a:cs typeface="+mn-cs"/>
              </a:rPr>
              <a:t>At the same time, the company's accounts receivable department might monitor great days' sales and other metrics that show how much </a:t>
            </a:r>
            <a:r>
              <a:rPr lang="en-IN" sz="3200" b="1" i="0" kern="1200" dirty="0">
                <a:solidFill>
                  <a:schemeClr val="tx1"/>
                </a:solidFill>
                <a:effectLst/>
                <a:latin typeface="+mn-lt"/>
                <a:ea typeface="+mn-ea"/>
                <a:cs typeface="+mn-cs"/>
              </a:rPr>
              <a:t>time it takes to collect money</a:t>
            </a:r>
            <a:r>
              <a:rPr lang="en-IN" sz="3200" b="0" i="0" kern="1200" dirty="0">
                <a:solidFill>
                  <a:schemeClr val="tx1"/>
                </a:solidFill>
                <a:effectLst/>
                <a:latin typeface="+mn-lt"/>
                <a:ea typeface="+mn-ea"/>
                <a:cs typeface="+mn-cs"/>
              </a:rPr>
              <a:t> from their customers.</a:t>
            </a:r>
            <a:endParaRPr lang="en-IN" dirty="0"/>
          </a:p>
        </p:txBody>
      </p:sp>
    </p:spTree>
    <p:extLst>
      <p:ext uri="{BB962C8B-B14F-4D97-AF65-F5344CB8AC3E}">
        <p14:creationId xmlns:p14="http://schemas.microsoft.com/office/powerpoint/2010/main" val="217116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1511</TotalTime>
  <Words>2565</Words>
  <Application>Microsoft Office PowerPoint</Application>
  <PresentationFormat>On-screen Show (4:3)</PresentationFormat>
  <Paragraphs>152</Paragraphs>
  <Slides>33</Slides>
  <Notes>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Roboto</vt:lpstr>
      <vt:lpstr>Office Theme</vt:lpstr>
      <vt:lpstr>Different types of data analytics</vt:lpstr>
      <vt:lpstr>PowerPoint Presentation</vt:lpstr>
      <vt:lpstr>Four types</vt:lpstr>
      <vt:lpstr>What Does Descriptive Analytics Tell Us?</vt:lpstr>
      <vt:lpstr>Continued…</vt:lpstr>
      <vt:lpstr>PowerPoint Presentation</vt:lpstr>
      <vt:lpstr>Continued…</vt:lpstr>
      <vt:lpstr>How Does Descriptive Analytics Work?</vt:lpstr>
      <vt:lpstr>1. State the Business Metrics</vt:lpstr>
      <vt:lpstr>2. Identify the Data Required</vt:lpstr>
      <vt:lpstr>3. Extract and Prepare the Data</vt:lpstr>
      <vt:lpstr>4. Analyze the Data</vt:lpstr>
      <vt:lpstr>5. Present the Data</vt:lpstr>
      <vt:lpstr>Advantages of Descriptive Analytics</vt:lpstr>
      <vt:lpstr>Drawbacks</vt:lpstr>
      <vt:lpstr>Descriptive vs. Predictive vs. Prescriptive Analytics</vt:lpstr>
      <vt:lpstr>PowerPoint Presentation</vt:lpstr>
      <vt:lpstr>Diagnostics Analytics</vt:lpstr>
      <vt:lpstr>PowerPoint Presentation</vt:lpstr>
      <vt:lpstr>PowerPoint Presentation</vt:lpstr>
      <vt:lpstr>How is diagnostic analytics used?</vt:lpstr>
      <vt:lpstr>PowerPoint Presentation</vt:lpstr>
      <vt:lpstr>PowerPoint Presentation</vt:lpstr>
      <vt:lpstr>PowerPoint Presentation</vt:lpstr>
      <vt:lpstr>How to develop a predictive analytics process</vt:lpstr>
      <vt:lpstr>How to develop a predictive analytics process</vt:lpstr>
      <vt:lpstr>PowerPoint Presentation</vt:lpstr>
      <vt:lpstr>A complete example</vt:lpstr>
      <vt:lpstr>Descriptive analytics </vt:lpstr>
      <vt:lpstr>Diagnostic analytics</vt:lpstr>
      <vt:lpstr>Predictive analytics</vt:lpstr>
      <vt:lpstr>Prescriptive analytics</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types of data analytics</dc:title>
  <dc:creator>Vaibhav Vasani</dc:creator>
  <cp:lastModifiedBy>Kaustubh Kulkarni</cp:lastModifiedBy>
  <cp:revision>21</cp:revision>
  <dcterms:created xsi:type="dcterms:W3CDTF">2022-08-31T13:10:37Z</dcterms:created>
  <dcterms:modified xsi:type="dcterms:W3CDTF">2024-08-22T06:29:33Z</dcterms:modified>
</cp:coreProperties>
</file>