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2"/>
  </p:notesMasterIdLst>
  <p:sldIdLst>
    <p:sldId id="256" r:id="rId2"/>
    <p:sldId id="261" r:id="rId3"/>
    <p:sldId id="287" r:id="rId4"/>
    <p:sldId id="274" r:id="rId5"/>
    <p:sldId id="262" r:id="rId6"/>
    <p:sldId id="263" r:id="rId7"/>
    <p:sldId id="265" r:id="rId8"/>
    <p:sldId id="273" r:id="rId9"/>
    <p:sldId id="267" r:id="rId10"/>
    <p:sldId id="264" r:id="rId11"/>
    <p:sldId id="268" r:id="rId12"/>
    <p:sldId id="269" r:id="rId13"/>
    <p:sldId id="271" r:id="rId14"/>
    <p:sldId id="272" r:id="rId15"/>
    <p:sldId id="270" r:id="rId16"/>
    <p:sldId id="275" r:id="rId17"/>
    <p:sldId id="288" r:id="rId18"/>
    <p:sldId id="277" r:id="rId19"/>
    <p:sldId id="279" r:id="rId20"/>
    <p:sldId id="278" r:id="rId21"/>
    <p:sldId id="280" r:id="rId22"/>
    <p:sldId id="281" r:id="rId23"/>
    <p:sldId id="282" r:id="rId24"/>
    <p:sldId id="283" r:id="rId25"/>
    <p:sldId id="367" r:id="rId26"/>
    <p:sldId id="284" r:id="rId27"/>
    <p:sldId id="368" r:id="rId28"/>
    <p:sldId id="286" r:id="rId29"/>
    <p:sldId id="291" r:id="rId30"/>
    <p:sldId id="292" r:id="rId31"/>
    <p:sldId id="293" r:id="rId32"/>
    <p:sldId id="294" r:id="rId33"/>
    <p:sldId id="295" r:id="rId34"/>
    <p:sldId id="285" r:id="rId35"/>
    <p:sldId id="350" r:id="rId36"/>
    <p:sldId id="340" r:id="rId37"/>
    <p:sldId id="300" r:id="rId38"/>
    <p:sldId id="299" r:id="rId39"/>
    <p:sldId id="302" r:id="rId40"/>
    <p:sldId id="494" r:id="rId41"/>
    <p:sldId id="496" r:id="rId42"/>
    <p:sldId id="515" r:id="rId43"/>
    <p:sldId id="303" r:id="rId44"/>
    <p:sldId id="306" r:id="rId45"/>
    <p:sldId id="304" r:id="rId46"/>
    <p:sldId id="305" r:id="rId47"/>
    <p:sldId id="308" r:id="rId48"/>
    <p:sldId id="310" r:id="rId49"/>
    <p:sldId id="307" r:id="rId50"/>
    <p:sldId id="311" r:id="rId51"/>
    <p:sldId id="309" r:id="rId52"/>
    <p:sldId id="516" r:id="rId53"/>
    <p:sldId id="313" r:id="rId54"/>
    <p:sldId id="314" r:id="rId55"/>
    <p:sldId id="296" r:id="rId56"/>
    <p:sldId id="315" r:id="rId57"/>
    <p:sldId id="495" r:id="rId58"/>
    <p:sldId id="316" r:id="rId59"/>
    <p:sldId id="498" r:id="rId60"/>
    <p:sldId id="312" r:id="rId61"/>
    <p:sldId id="318" r:id="rId62"/>
    <p:sldId id="289" r:id="rId63"/>
    <p:sldId id="317" r:id="rId64"/>
    <p:sldId id="362" r:id="rId65"/>
    <p:sldId id="320" r:id="rId66"/>
    <p:sldId id="319" r:id="rId67"/>
    <p:sldId id="363" r:id="rId68"/>
    <p:sldId id="322" r:id="rId69"/>
    <p:sldId id="321" r:id="rId70"/>
    <p:sldId id="324" r:id="rId71"/>
    <p:sldId id="325" r:id="rId72"/>
    <p:sldId id="328" r:id="rId73"/>
    <p:sldId id="327" r:id="rId74"/>
    <p:sldId id="326" r:id="rId75"/>
    <p:sldId id="364" r:id="rId76"/>
    <p:sldId id="329" r:id="rId77"/>
    <p:sldId id="330" r:id="rId78"/>
    <p:sldId id="297" r:id="rId79"/>
    <p:sldId id="384" r:id="rId80"/>
    <p:sldId id="290" r:id="rId81"/>
    <p:sldId id="298" r:id="rId82"/>
    <p:sldId id="331" r:id="rId83"/>
    <p:sldId id="385" r:id="rId84"/>
    <p:sldId id="332" r:id="rId85"/>
    <p:sldId id="333" r:id="rId86"/>
    <p:sldId id="334" r:id="rId87"/>
    <p:sldId id="335" r:id="rId88"/>
    <p:sldId id="336" r:id="rId89"/>
    <p:sldId id="337" r:id="rId90"/>
    <p:sldId id="386" r:id="rId91"/>
    <p:sldId id="338" r:id="rId92"/>
    <p:sldId id="499" r:id="rId93"/>
    <p:sldId id="339" r:id="rId94"/>
    <p:sldId id="301" r:id="rId95"/>
    <p:sldId id="349" r:id="rId96"/>
    <p:sldId id="342" r:id="rId97"/>
    <p:sldId id="341" r:id="rId98"/>
    <p:sldId id="517" r:id="rId99"/>
    <p:sldId id="356" r:id="rId100"/>
    <p:sldId id="355" r:id="rId101"/>
    <p:sldId id="348" r:id="rId102"/>
    <p:sldId id="351" r:id="rId103"/>
    <p:sldId id="361" r:id="rId104"/>
    <p:sldId id="357" r:id="rId105"/>
    <p:sldId id="360" r:id="rId106"/>
    <p:sldId id="352" r:id="rId107"/>
    <p:sldId id="353" r:id="rId108"/>
    <p:sldId id="358" r:id="rId109"/>
    <p:sldId id="359" r:id="rId110"/>
    <p:sldId id="365" r:id="rId111"/>
    <p:sldId id="354" r:id="rId112"/>
    <p:sldId id="366" r:id="rId113"/>
    <p:sldId id="502" r:id="rId114"/>
    <p:sldId id="503" r:id="rId115"/>
    <p:sldId id="369" r:id="rId116"/>
    <p:sldId id="370" r:id="rId117"/>
    <p:sldId id="518" r:id="rId118"/>
    <p:sldId id="371" r:id="rId119"/>
    <p:sldId id="372" r:id="rId120"/>
    <p:sldId id="519" r:id="rId121"/>
    <p:sldId id="418" r:id="rId122"/>
    <p:sldId id="373" r:id="rId123"/>
    <p:sldId id="520" r:id="rId124"/>
    <p:sldId id="374" r:id="rId125"/>
    <p:sldId id="383" r:id="rId126"/>
    <p:sldId id="521" r:id="rId127"/>
    <p:sldId id="405" r:id="rId128"/>
    <p:sldId id="406" r:id="rId129"/>
    <p:sldId id="408" r:id="rId130"/>
    <p:sldId id="407" r:id="rId131"/>
    <p:sldId id="500" r:id="rId132"/>
    <p:sldId id="501" r:id="rId133"/>
    <p:sldId id="376" r:id="rId134"/>
    <p:sldId id="377" r:id="rId135"/>
    <p:sldId id="522" r:id="rId136"/>
    <p:sldId id="390" r:id="rId137"/>
    <p:sldId id="395" r:id="rId138"/>
    <p:sldId id="436" r:id="rId139"/>
    <p:sldId id="397" r:id="rId140"/>
    <p:sldId id="523" r:id="rId141"/>
    <p:sldId id="437" r:id="rId142"/>
    <p:sldId id="393" r:id="rId143"/>
    <p:sldId id="402" r:id="rId144"/>
    <p:sldId id="392" r:id="rId145"/>
    <p:sldId id="382" r:id="rId146"/>
    <p:sldId id="380" r:id="rId147"/>
    <p:sldId id="398" r:id="rId148"/>
    <p:sldId id="400" r:id="rId149"/>
    <p:sldId id="399" r:id="rId150"/>
    <p:sldId id="401" r:id="rId151"/>
    <p:sldId id="394" r:id="rId152"/>
    <p:sldId id="403" r:id="rId153"/>
    <p:sldId id="404" r:id="rId154"/>
    <p:sldId id="524" r:id="rId155"/>
    <p:sldId id="420" r:id="rId156"/>
    <p:sldId id="525" r:id="rId157"/>
    <p:sldId id="421" r:id="rId158"/>
    <p:sldId id="422" r:id="rId159"/>
    <p:sldId id="423" r:id="rId160"/>
    <p:sldId id="424" r:id="rId161"/>
    <p:sldId id="526" r:id="rId162"/>
    <p:sldId id="425" r:id="rId163"/>
    <p:sldId id="569" r:id="rId164"/>
    <p:sldId id="570" r:id="rId165"/>
    <p:sldId id="427" r:id="rId166"/>
    <p:sldId id="430" r:id="rId167"/>
    <p:sldId id="527" r:id="rId168"/>
    <p:sldId id="528" r:id="rId169"/>
    <p:sldId id="505" r:id="rId170"/>
    <p:sldId id="510" r:id="rId171"/>
    <p:sldId id="431" r:id="rId172"/>
    <p:sldId id="432" r:id="rId173"/>
    <p:sldId id="507" r:id="rId174"/>
    <p:sldId id="433" r:id="rId175"/>
    <p:sldId id="509" r:id="rId176"/>
    <p:sldId id="508" r:id="rId177"/>
    <p:sldId id="530" r:id="rId178"/>
    <p:sldId id="546" r:id="rId179"/>
    <p:sldId id="531" r:id="rId180"/>
    <p:sldId id="511" r:id="rId181"/>
    <p:sldId id="512" r:id="rId182"/>
    <p:sldId id="513" r:id="rId183"/>
    <p:sldId id="514" r:id="rId184"/>
    <p:sldId id="556" r:id="rId185"/>
    <p:sldId id="457" r:id="rId186"/>
    <p:sldId id="550" r:id="rId187"/>
    <p:sldId id="491" r:id="rId188"/>
    <p:sldId id="458" r:id="rId189"/>
    <p:sldId id="456" r:id="rId190"/>
    <p:sldId id="547" r:id="rId191"/>
    <p:sldId id="459" r:id="rId192"/>
    <p:sldId id="489" r:id="rId193"/>
    <p:sldId id="460" r:id="rId194"/>
    <p:sldId id="548" r:id="rId195"/>
    <p:sldId id="549" r:id="rId196"/>
    <p:sldId id="461" r:id="rId197"/>
    <p:sldId id="490" r:id="rId198"/>
    <p:sldId id="485" r:id="rId199"/>
    <p:sldId id="463" r:id="rId200"/>
    <p:sldId id="462" r:id="rId201"/>
    <p:sldId id="557" r:id="rId202"/>
    <p:sldId id="558" r:id="rId203"/>
    <p:sldId id="559" r:id="rId204"/>
    <p:sldId id="560" r:id="rId205"/>
    <p:sldId id="561" r:id="rId206"/>
    <p:sldId id="562" r:id="rId207"/>
    <p:sldId id="563" r:id="rId208"/>
    <p:sldId id="564" r:id="rId209"/>
    <p:sldId id="565" r:id="rId210"/>
    <p:sldId id="566" r:id="rId211"/>
    <p:sldId id="567" r:id="rId212"/>
    <p:sldId id="568" r:id="rId213"/>
    <p:sldId id="465" r:id="rId214"/>
    <p:sldId id="468" r:id="rId215"/>
    <p:sldId id="469" r:id="rId216"/>
    <p:sldId id="551" r:id="rId217"/>
    <p:sldId id="486" r:id="rId218"/>
    <p:sldId id="467" r:id="rId219"/>
    <p:sldId id="492" r:id="rId220"/>
    <p:sldId id="552" r:id="rId221"/>
    <p:sldId id="466" r:id="rId222"/>
    <p:sldId id="553" r:id="rId223"/>
    <p:sldId id="470" r:id="rId224"/>
    <p:sldId id="487" r:id="rId225"/>
    <p:sldId id="554" r:id="rId226"/>
    <p:sldId id="471" r:id="rId227"/>
    <p:sldId id="482" r:id="rId228"/>
    <p:sldId id="555" r:id="rId229"/>
    <p:sldId id="473" r:id="rId230"/>
    <p:sldId id="474" r:id="rId231"/>
    <p:sldId id="504" r:id="rId232"/>
    <p:sldId id="478" r:id="rId233"/>
    <p:sldId id="571" r:id="rId234"/>
    <p:sldId id="479" r:id="rId235"/>
    <p:sldId id="475" r:id="rId236"/>
    <p:sldId id="488" r:id="rId237"/>
    <p:sldId id="476" r:id="rId238"/>
    <p:sldId id="480" r:id="rId239"/>
    <p:sldId id="477" r:id="rId240"/>
    <p:sldId id="481" r:id="rId2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12" autoAdjust="0"/>
    <p:restoredTop sz="94671" autoAdjust="0"/>
  </p:normalViewPr>
  <p:slideViewPr>
    <p:cSldViewPr snapToGrid="0">
      <p:cViewPr>
        <p:scale>
          <a:sx n="70" d="100"/>
          <a:sy n="70" d="100"/>
        </p:scale>
        <p:origin x="-148"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theme" Target="theme/theme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notesMaster" Target="notesMasters/notesMaster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1B97F0-4B34-4CDC-A359-84A279ED7BAC}" type="datetimeFigureOut">
              <a:rPr lang="en-IN" smtClean="0"/>
              <a:t>07-10-2024</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E777D-BC6B-427D-9DEF-338C5E89032C}" type="slidenum">
              <a:rPr lang="en-IN" smtClean="0"/>
              <a:t>‹#›</a:t>
            </a:fld>
            <a:endParaRPr lang="en-IN"/>
          </a:p>
        </p:txBody>
      </p:sp>
    </p:spTree>
    <p:extLst>
      <p:ext uri="{BB962C8B-B14F-4D97-AF65-F5344CB8AC3E}">
        <p14:creationId xmlns:p14="http://schemas.microsoft.com/office/powerpoint/2010/main" val="3280404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BBE777D-BC6B-427D-9DEF-338C5E89032C}" type="slidenum">
              <a:rPr lang="en-IN" smtClean="0"/>
              <a:t>46</a:t>
            </a:fld>
            <a:endParaRPr lang="en-IN"/>
          </a:p>
        </p:txBody>
      </p:sp>
    </p:spTree>
    <p:extLst>
      <p:ext uri="{BB962C8B-B14F-4D97-AF65-F5344CB8AC3E}">
        <p14:creationId xmlns:p14="http://schemas.microsoft.com/office/powerpoint/2010/main" val="4098545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BBE777D-BC6B-427D-9DEF-338C5E89032C}" type="slidenum">
              <a:rPr lang="en-IN" smtClean="0"/>
              <a:t>137</a:t>
            </a:fld>
            <a:endParaRPr lang="en-IN"/>
          </a:p>
        </p:txBody>
      </p:sp>
    </p:spTree>
    <p:extLst>
      <p:ext uri="{BB962C8B-B14F-4D97-AF65-F5344CB8AC3E}">
        <p14:creationId xmlns:p14="http://schemas.microsoft.com/office/powerpoint/2010/main" val="167616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F5ED89-7D81-4B47-B408-DF27ADD94BA1}" type="datetime1">
              <a:rPr lang="en-US" smtClean="0"/>
              <a:t>10/7/2024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382304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59910B-0100-44C1-BD5F-F1271E25E11C}" type="datetime1">
              <a:rPr lang="en-US" smtClean="0"/>
              <a:t>10/7/2024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666676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119864-D8C1-4FF5-A205-4E41AB4D0E97}" type="datetime1">
              <a:rPr lang="en-US" smtClean="0"/>
              <a:t>10/7/2024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025960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38E944-41C3-4DE2-8AC1-8417D21CB5EC}" type="datetime1">
              <a:rPr lang="en-US" smtClean="0"/>
              <a:t>10/7/2024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689816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7495BD-0E0A-4A12-AA28-E20F9A1F80F1}" type="datetime1">
              <a:rPr lang="en-US" smtClean="0"/>
              <a:t>10/7/2024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191694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A8F80B-937D-4C70-87FC-686BCD43E42E}"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892962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F7FBA0-4619-4DDD-BBAB-819BA402B60B}" type="datetime1">
              <a:rPr lang="en-US" smtClean="0"/>
              <a:t>10/7/2024</a:t>
            </a:fld>
            <a:endParaRPr lang="en-US"/>
          </a:p>
        </p:txBody>
      </p:sp>
      <p:sp>
        <p:nvSpPr>
          <p:cNvPr id="8" name="Footer Placeholder 7"/>
          <p:cNvSpPr>
            <a:spLocks noGrp="1"/>
          </p:cNvSpPr>
          <p:nvPr>
            <p:ph type="ftr" sz="quarter" idx="11"/>
          </p:nvPr>
        </p:nvSpPr>
        <p:spPr/>
        <p:txBody>
          <a:bodyPr/>
          <a:lstStyle/>
          <a:p>
            <a:r>
              <a:rPr lang="en-US" smtClean="0"/>
              <a:t>Prof. Shweta Dhawan Chachra</a:t>
            </a:r>
            <a:endParaRPr lang="en-US"/>
          </a:p>
        </p:txBody>
      </p:sp>
      <p:sp>
        <p:nvSpPr>
          <p:cNvPr id="9" name="Slide Number Placeholder 8"/>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4246048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F82A09-0797-48C5-8818-8044389C6B30}" type="datetime1">
              <a:rPr lang="en-US" smtClean="0"/>
              <a:t>10/7/2024</a:t>
            </a:fld>
            <a:endParaRPr lang="en-US"/>
          </a:p>
        </p:txBody>
      </p:sp>
      <p:sp>
        <p:nvSpPr>
          <p:cNvPr id="4" name="Footer Placeholder 3"/>
          <p:cNvSpPr>
            <a:spLocks noGrp="1"/>
          </p:cNvSpPr>
          <p:nvPr>
            <p:ph type="ftr" sz="quarter" idx="11"/>
          </p:nvPr>
        </p:nvSpPr>
        <p:spPr/>
        <p:txBody>
          <a:bodyPr/>
          <a:lstStyle/>
          <a:p>
            <a:r>
              <a:rPr lang="en-US" smtClean="0"/>
              <a:t>Prof. Shweta Dhawan Chachra</a:t>
            </a:r>
            <a:endParaRPr lang="en-US"/>
          </a:p>
        </p:txBody>
      </p:sp>
      <p:sp>
        <p:nvSpPr>
          <p:cNvPr id="5" name="Slide Number Placeholder 4"/>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3156709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AD6B88-91EF-49C9-8144-3E14EC4A6B19}" type="datetime1">
              <a:rPr lang="en-US" smtClean="0"/>
              <a:t>10/7/2024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747013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CF063D-42BD-418E-8747-D3A8F007C800}"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695381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A22CF8-36FD-4037-8D77-D14E0F23944E}"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352868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628307-3545-4459-8EA1-EE51CD4160E7}" type="datetime1">
              <a:rPr lang="en-US" smtClean="0"/>
              <a:t>10/7/2024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Prof. Shweta Dhawan Chachra</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5E5CB-9241-4665-889D-78B918CC363E}" type="slidenum">
              <a:rPr lang="en-US" smtClean="0"/>
              <a:t>‹#›</a:t>
            </a:fld>
            <a:endParaRPr lang="en-US"/>
          </a:p>
        </p:txBody>
      </p:sp>
    </p:spTree>
    <p:extLst>
      <p:ext uri="{BB962C8B-B14F-4D97-AF65-F5344CB8AC3E}">
        <p14:creationId xmlns:p14="http://schemas.microsoft.com/office/powerpoint/2010/main" val="3473006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6.jpg"/><Relationship Id="rId4" Type="http://schemas.openxmlformats.org/officeDocument/2006/relationships/image" Target="../media/image5.png"/></Relationships>
</file>

<file path=ppt/slides/_rels/slide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6.jpg"/><Relationship Id="rId4" Type="http://schemas.openxmlformats.org/officeDocument/2006/relationships/image" Target="../media/image5.png"/></Relationships>
</file>

<file path=ppt/slides/_rels/slide1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6.jpg"/><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6.jpg"/><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6.jp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6.jpg"/><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6.jpg"/><Relationship Id="rId4" Type="http://schemas.openxmlformats.org/officeDocument/2006/relationships/image" Target="../media/image5.png"/></Relationships>
</file>

<file path=ppt/slides/_rels/slide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6.jpg"/><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6.jpg"/><Relationship Id="rId4" Type="http://schemas.openxmlformats.org/officeDocument/2006/relationships/image" Target="../media/image5.png"/></Relationships>
</file>

<file path=ppt/slides/_rels/slide1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6.jpg"/><Relationship Id="rId4" Type="http://schemas.openxmlformats.org/officeDocument/2006/relationships/image" Target="../media/image5.png"/></Relationships>
</file>

<file path=ppt/slides/_rels/slide1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6.jpg"/><Relationship Id="rId4" Type="http://schemas.openxmlformats.org/officeDocument/2006/relationships/image" Target="../media/image5.png"/></Relationships>
</file>

<file path=ppt/slides/_rels/slide1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6.jpg"/><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6.jpg"/><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6.jpg"/><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2.png"/></Relationships>
</file>

<file path=ppt/slides/_rels/slide1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6.jpg"/><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6.jpg"/><Relationship Id="rId4" Type="http://schemas.openxmlformats.org/officeDocument/2006/relationships/image" Target="../media/image5.png"/></Relationships>
</file>

<file path=ppt/slides/_rels/slide1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6.jpg"/><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5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png"/><Relationship Id="rId7"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6.jpg"/><Relationship Id="rId4" Type="http://schemas.openxmlformats.org/officeDocument/2006/relationships/image" Target="../media/image5.png"/></Relationships>
</file>

<file path=ppt/slides/_rels/slide1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6.jpg"/><Relationship Id="rId4" Type="http://schemas.openxmlformats.org/officeDocument/2006/relationships/image" Target="../media/image5.png"/></Relationships>
</file>

<file path=ppt/slides/_rels/slide1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6.jpg"/><Relationship Id="rId4" Type="http://schemas.openxmlformats.org/officeDocument/2006/relationships/image" Target="../media/image5.png"/></Relationships>
</file>

<file path=ppt/slides/_rels/slide1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6.jpg"/><Relationship Id="rId4" Type="http://schemas.openxmlformats.org/officeDocument/2006/relationships/image" Target="../media/image5.png"/></Relationships>
</file>

<file path=ppt/slides/_rels/slide1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9.gif"/><Relationship Id="rId5" Type="http://schemas.openxmlformats.org/officeDocument/2006/relationships/image" Target="../media/image6.jpg"/><Relationship Id="rId4" Type="http://schemas.openxmlformats.org/officeDocument/2006/relationships/image" Target="../media/image5.png"/></Relationships>
</file>

<file path=ppt/slides/_rels/slide1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6.jpg"/><Relationship Id="rId4" Type="http://schemas.openxmlformats.org/officeDocument/2006/relationships/image" Target="../media/image5.png"/></Relationships>
</file>

<file path=ppt/slides/_rels/slide1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6.jpg"/><Relationship Id="rId4" Type="http://schemas.openxmlformats.org/officeDocument/2006/relationships/image" Target="../media/image5.png"/></Relationships>
</file>

<file path=ppt/slides/_rels/slide18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6.jp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9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6.jpg"/><Relationship Id="rId4" Type="http://schemas.openxmlformats.org/officeDocument/2006/relationships/image" Target="../media/image5.png"/></Relationships>
</file>

<file path=ppt/slides/_rels/slide1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6.jpg"/><Relationship Id="rId4" Type="http://schemas.openxmlformats.org/officeDocument/2006/relationships/image" Target="../media/image5.png"/></Relationships>
</file>

<file path=ppt/slides/_rels/slide1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6.jpg"/><Relationship Id="rId4" Type="http://schemas.openxmlformats.org/officeDocument/2006/relationships/image" Target="../media/image5.png"/></Relationships>
</file>

<file path=ppt/slides/_rels/slide1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6.jpg"/><Relationship Id="rId4" Type="http://schemas.openxmlformats.org/officeDocument/2006/relationships/image" Target="../media/image5.png"/></Relationships>
</file>

<file path=ppt/slides/_rels/slide1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6.jpg"/><Relationship Id="rId4" Type="http://schemas.openxmlformats.org/officeDocument/2006/relationships/image" Target="../media/image5.png"/></Relationships>
</file>

<file path=ppt/slides/_rels/slide1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6.jpg"/><Relationship Id="rId4" Type="http://schemas.openxmlformats.org/officeDocument/2006/relationships/image" Target="../media/image5.png"/></Relationships>
</file>

<file path=ppt/slides/_rels/slide1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6.jpg"/><Relationship Id="rId4" Type="http://schemas.openxmlformats.org/officeDocument/2006/relationships/image" Target="../media/image5.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6.jpg"/><Relationship Id="rId4" Type="http://schemas.openxmlformats.org/officeDocument/2006/relationships/image" Target="../media/image5.png"/></Relationships>
</file>

<file path=ppt/slides/_rels/slide2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3.jpeg"/><Relationship Id="rId5" Type="http://schemas.openxmlformats.org/officeDocument/2006/relationships/image" Target="../media/image6.jpg"/><Relationship Id="rId4" Type="http://schemas.openxmlformats.org/officeDocument/2006/relationships/image" Target="../media/image5.png"/></Relationships>
</file>

<file path=ppt/slides/_rels/slide2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6.jp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6.jpg"/><Relationship Id="rId4" Type="http://schemas.openxmlformats.org/officeDocument/2006/relationships/image" Target="../media/image5.png"/></Relationships>
</file>

<file path=ppt/slides/_rels/slide2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6.jpg"/><Relationship Id="rId4" Type="http://schemas.openxmlformats.org/officeDocument/2006/relationships/image" Target="../media/image5.png"/></Relationships>
</file>

<file path=ppt/slides/_rels/slide2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5.jpeg"/><Relationship Id="rId5" Type="http://schemas.openxmlformats.org/officeDocument/2006/relationships/image" Target="../media/image6.jpg"/><Relationship Id="rId4" Type="http://schemas.openxmlformats.org/officeDocument/2006/relationships/image" Target="../media/image5.png"/></Relationships>
</file>

<file path=ppt/slides/_rels/slide2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2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5.jpeg"/><Relationship Id="rId5" Type="http://schemas.openxmlformats.org/officeDocument/2006/relationships/image" Target="../media/image6.jpg"/><Relationship Id="rId4" Type="http://schemas.openxmlformats.org/officeDocument/2006/relationships/image" Target="../media/image5.png"/></Relationships>
</file>

<file path=ppt/slides/_rels/slide2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5.jpeg"/><Relationship Id="rId5" Type="http://schemas.openxmlformats.org/officeDocument/2006/relationships/image" Target="../media/image6.jpg"/><Relationship Id="rId4" Type="http://schemas.openxmlformats.org/officeDocument/2006/relationships/image" Target="../media/image5.png"/></Relationships>
</file>

<file path=ppt/slides/_rels/slide2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6.jpg"/><Relationship Id="rId4" Type="http://schemas.openxmlformats.org/officeDocument/2006/relationships/image" Target="../media/image5.png"/></Relationships>
</file>

<file path=ppt/slides/_rels/slide2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6.jpg"/><Relationship Id="rId4" Type="http://schemas.openxmlformats.org/officeDocument/2006/relationships/image" Target="../media/image5.png"/></Relationships>
</file>

<file path=ppt/slides/_rels/slide2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6.jpg"/><Relationship Id="rId4" Type="http://schemas.openxmlformats.org/officeDocument/2006/relationships/image" Target="../media/image5.png"/></Relationships>
</file>

<file path=ppt/slides/_rels/slide2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6.jpg"/><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6.jp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6.jpg"/><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6.jpg"/><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6.jpg"/><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6.jpg"/><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6.jpg"/><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jp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6.jpg"/><Relationship Id="rId4" Type="http://schemas.openxmlformats.org/officeDocument/2006/relationships/image" Target="../media/image5.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6.jpg"/><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6.jpg"/><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2.png"/></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6.jpg"/><Relationship Id="rId4" Type="http://schemas.openxmlformats.org/officeDocument/2006/relationships/image" Target="../media/image5.png"/></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6.jpg"/><Relationship Id="rId4" Type="http://schemas.openxmlformats.org/officeDocument/2006/relationships/image" Target="../media/image5.png"/></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6.jpg"/><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2.png"/></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6.jpg"/><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 xmlns:a16="http://schemas.microsoft.com/office/drawing/2014/main" id="{98058B23-DDE2-4F62-9A2E-46739C3C685F}"/>
              </a:ext>
            </a:extLst>
          </p:cNvPr>
          <p:cNvSpPr>
            <a:spLocks noGrp="1"/>
          </p:cNvSpPr>
          <p:nvPr>
            <p:ph type="title"/>
          </p:nvPr>
        </p:nvSpPr>
        <p:spPr/>
        <p:txBody>
          <a:bodyPr/>
          <a:lstStyle/>
          <a:p>
            <a:pPr algn="ctr"/>
            <a:r>
              <a:rPr lang="en-US" dirty="0">
                <a:solidFill>
                  <a:srgbClr val="C00000"/>
                </a:solidFill>
                <a:latin typeface="Marcellus" panose="020E0602050203020307" pitchFamily="34" charset="0"/>
              </a:rPr>
              <a:t>Process Synchronization</a:t>
            </a:r>
            <a:endParaRPr lang="en-US" dirty="0"/>
          </a:p>
        </p:txBody>
      </p:sp>
      <p:pic>
        <p:nvPicPr>
          <p:cNvPr id="4" name="Picture 3">
            <a:extLst>
              <a:ext uri="{FF2B5EF4-FFF2-40B4-BE49-F238E27FC236}">
                <a16:creationId xmlns=""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pic>
        <p:nvPicPr>
          <p:cNvPr id="6" name="Picture 5" descr="A picture containing drawing&#10;&#10;Description automatically generated">
            <a:extLst>
              <a:ext uri="{FF2B5EF4-FFF2-40B4-BE49-F238E27FC236}">
                <a16:creationId xmlns=""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828983"/>
            <a:ext cx="2655568" cy="663892"/>
          </a:xfrm>
          <a:prstGeom prst="rect">
            <a:avLst/>
          </a:prstGeom>
        </p:spPr>
      </p:pic>
      <p:sp>
        <p:nvSpPr>
          <p:cNvPr id="7" name="Date Placeholder 6"/>
          <p:cNvSpPr>
            <a:spLocks noGrp="1"/>
          </p:cNvSpPr>
          <p:nvPr>
            <p:ph type="dt" sz="half" idx="10"/>
          </p:nvPr>
        </p:nvSpPr>
        <p:spPr/>
        <p:txBody>
          <a:bodyPr/>
          <a:lstStyle/>
          <a:p>
            <a:fld id="{4C35E96B-11B7-4257-BF89-D61524BFDFDD}" type="datetime1">
              <a:rPr lang="en-US" smtClean="0"/>
              <a:t>10/7/2024</a:t>
            </a:fld>
            <a:endParaRPr lang="en-US"/>
          </a:p>
        </p:txBody>
      </p:sp>
      <p:sp>
        <p:nvSpPr>
          <p:cNvPr id="8" name="Footer Placeholder 7"/>
          <p:cNvSpPr>
            <a:spLocks noGrp="1"/>
          </p:cNvSpPr>
          <p:nvPr>
            <p:ph type="ftr" sz="quarter" idx="11"/>
          </p:nvPr>
        </p:nvSpPr>
        <p:spPr/>
        <p:txBody>
          <a:bodyPr/>
          <a:lstStyle/>
          <a:p>
            <a:r>
              <a:rPr lang="en-US" smtClean="0"/>
              <a:t>Prof. Shweta Dhawan Chachra</a:t>
            </a:r>
            <a:endParaRPr lang="en-US"/>
          </a:p>
        </p:txBody>
      </p:sp>
      <p:sp>
        <p:nvSpPr>
          <p:cNvPr id="9" name="Slide Number Placeholder 8"/>
          <p:cNvSpPr>
            <a:spLocks noGrp="1"/>
          </p:cNvSpPr>
          <p:nvPr>
            <p:ph type="sldNum" sz="quarter" idx="12"/>
          </p:nvPr>
        </p:nvSpPr>
        <p:spPr/>
        <p:txBody>
          <a:bodyPr/>
          <a:lstStyle/>
          <a:p>
            <a:fld id="{7C05E5CB-9241-4665-889D-78B918CC363E}" type="slidenum">
              <a:rPr lang="en-US" smtClean="0"/>
              <a:t>1</a:t>
            </a:fld>
            <a:endParaRPr lang="en-US"/>
          </a:p>
        </p:txBody>
      </p:sp>
    </p:spTree>
    <p:extLst>
      <p:ext uri="{BB962C8B-B14F-4D97-AF65-F5344CB8AC3E}">
        <p14:creationId xmlns:p14="http://schemas.microsoft.com/office/powerpoint/2010/main" val="18557038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Producer Consumer Problem Revisited</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solidFill>
                  <a:schemeClr val="tx1">
                    <a:lumMod val="85000"/>
                    <a:lumOff val="15000"/>
                  </a:schemeClr>
                </a:solidFill>
                <a:latin typeface="Marcellus" panose="020E0602050203020307" pitchFamily="34" charset="0"/>
              </a:rPr>
              <a:t>The concurrent execution of "counter++" and "counter--" is </a:t>
            </a:r>
            <a:r>
              <a:rPr lang="en-IN" dirty="0" smtClean="0">
                <a:solidFill>
                  <a:schemeClr val="tx1">
                    <a:lumMod val="85000"/>
                    <a:lumOff val="15000"/>
                  </a:schemeClr>
                </a:solidFill>
                <a:latin typeface="Marcellus" panose="020E0602050203020307" pitchFamily="34" charset="0"/>
              </a:rPr>
              <a:t>equivalent to </a:t>
            </a:r>
          </a:p>
          <a:p>
            <a:endParaRPr lang="en-IN" dirty="0" smtClean="0">
              <a:solidFill>
                <a:schemeClr val="tx1">
                  <a:lumMod val="85000"/>
                  <a:lumOff val="15000"/>
                </a:schemeClr>
              </a:solidFill>
              <a:latin typeface="Marcellus" panose="020E0602050203020307" pitchFamily="34" charset="0"/>
            </a:endParaRPr>
          </a:p>
          <a:p>
            <a:pPr lvl="1"/>
            <a:r>
              <a:rPr lang="en-IN" dirty="0" smtClean="0">
                <a:solidFill>
                  <a:schemeClr val="tx1">
                    <a:lumMod val="85000"/>
                    <a:lumOff val="15000"/>
                  </a:schemeClr>
                </a:solidFill>
                <a:latin typeface="Marcellus" panose="020E0602050203020307" pitchFamily="34" charset="0"/>
              </a:rPr>
              <a:t>A </a:t>
            </a:r>
            <a:r>
              <a:rPr lang="en-IN" dirty="0">
                <a:solidFill>
                  <a:schemeClr val="tx1">
                    <a:lumMod val="85000"/>
                    <a:lumOff val="15000"/>
                  </a:schemeClr>
                </a:solidFill>
                <a:latin typeface="Marcellus" panose="020E0602050203020307" pitchFamily="34" charset="0"/>
              </a:rPr>
              <a:t>sequential execution in which the lower-level statements </a:t>
            </a:r>
            <a:r>
              <a:rPr lang="en-IN" dirty="0" smtClean="0">
                <a:solidFill>
                  <a:schemeClr val="tx1">
                    <a:lumMod val="85000"/>
                    <a:lumOff val="15000"/>
                  </a:schemeClr>
                </a:solidFill>
                <a:latin typeface="Marcellus" panose="020E0602050203020307" pitchFamily="34" charset="0"/>
              </a:rPr>
              <a:t>presented previously </a:t>
            </a:r>
            <a:r>
              <a:rPr lang="en-IN" dirty="0">
                <a:solidFill>
                  <a:schemeClr val="tx1">
                    <a:lumMod val="85000"/>
                    <a:lumOff val="15000"/>
                  </a:schemeClr>
                </a:solidFill>
                <a:latin typeface="Marcellus" panose="020E0602050203020307" pitchFamily="34" charset="0"/>
              </a:rPr>
              <a:t>are interleaved in some arbitrary </a:t>
            </a:r>
            <a:r>
              <a:rPr lang="en-IN" dirty="0" smtClean="0">
                <a:solidFill>
                  <a:schemeClr val="tx1">
                    <a:lumMod val="85000"/>
                    <a:lumOff val="15000"/>
                  </a:schemeClr>
                </a:solidFill>
                <a:latin typeface="Marcellus" panose="020E0602050203020307" pitchFamily="34" charset="0"/>
              </a:rPr>
              <a:t>order. </a:t>
            </a:r>
          </a:p>
          <a:p>
            <a:endParaRPr lang="en-IN" dirty="0" smtClean="0">
              <a:solidFill>
                <a:schemeClr val="tx1">
                  <a:lumMod val="85000"/>
                  <a:lumOff val="15000"/>
                </a:schemeClr>
              </a:solidFill>
              <a:latin typeface="Marcellus" panose="020E0602050203020307" pitchFamily="34" charset="0"/>
            </a:endParaRPr>
          </a:p>
          <a:p>
            <a:r>
              <a:rPr lang="en-IN" dirty="0" smtClean="0">
                <a:solidFill>
                  <a:schemeClr val="tx1">
                    <a:lumMod val="85000"/>
                    <a:lumOff val="15000"/>
                  </a:schemeClr>
                </a:solidFill>
                <a:latin typeface="Marcellus" panose="020E0602050203020307" pitchFamily="34" charset="0"/>
              </a:rPr>
              <a:t>But </a:t>
            </a:r>
            <a:r>
              <a:rPr lang="en-IN" dirty="0">
                <a:solidFill>
                  <a:schemeClr val="tx1">
                    <a:lumMod val="85000"/>
                    <a:lumOff val="15000"/>
                  </a:schemeClr>
                </a:solidFill>
                <a:latin typeface="Marcellus" panose="020E0602050203020307" pitchFamily="34" charset="0"/>
              </a:rPr>
              <a:t>the order within </a:t>
            </a:r>
            <a:r>
              <a:rPr lang="en-IN" dirty="0" smtClean="0">
                <a:solidFill>
                  <a:schemeClr val="tx1">
                    <a:lumMod val="85000"/>
                    <a:lumOff val="15000"/>
                  </a:schemeClr>
                </a:solidFill>
                <a:latin typeface="Marcellus" panose="020E0602050203020307" pitchFamily="34" charset="0"/>
              </a:rPr>
              <a:t>each high-level </a:t>
            </a:r>
            <a:r>
              <a:rPr lang="en-IN" dirty="0">
                <a:solidFill>
                  <a:schemeClr val="tx1">
                    <a:lumMod val="85000"/>
                    <a:lumOff val="15000"/>
                  </a:schemeClr>
                </a:solidFill>
                <a:latin typeface="Marcellus" panose="020E0602050203020307" pitchFamily="34" charset="0"/>
              </a:rPr>
              <a:t>statement is </a:t>
            </a:r>
            <a:r>
              <a:rPr lang="en-IN" dirty="0" smtClean="0">
                <a:solidFill>
                  <a:schemeClr val="tx1">
                    <a:lumMod val="85000"/>
                    <a:lumOff val="15000"/>
                  </a:schemeClr>
                </a:solidFill>
                <a:latin typeface="Marcellus" panose="020E0602050203020307" pitchFamily="34" charset="0"/>
              </a:rPr>
              <a:t>preserved</a:t>
            </a:r>
            <a:endParaRPr lang="en-US"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88B14852-997A-45E8-B776-A12C198ABFF5}"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10</a:t>
            </a:fld>
            <a:endParaRPr lang="en-US"/>
          </a:p>
        </p:txBody>
      </p:sp>
    </p:spTree>
    <p:extLst>
      <p:ext uri="{BB962C8B-B14F-4D97-AF65-F5344CB8AC3E}">
        <p14:creationId xmlns:p14="http://schemas.microsoft.com/office/powerpoint/2010/main" val="388198646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err="1">
                <a:solidFill>
                  <a:srgbClr val="C00000"/>
                </a:solidFill>
                <a:latin typeface="Marcellus" panose="020E0602050203020307" pitchFamily="34" charset="0"/>
              </a:rPr>
              <a:t>test_and_set</a:t>
            </a:r>
            <a:r>
              <a:rPr lang="en-US" sz="3600" dirty="0">
                <a:solidFill>
                  <a:srgbClr val="C00000"/>
                </a:solidFill>
                <a:latin typeface="Marcellus" panose="020E0602050203020307" pitchFamily="34" charset="0"/>
              </a:rPr>
              <a:t>  Instruction </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100</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953778"/>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a:latin typeface="Marcellus"/>
              </a:rPr>
              <a:t>Definition:</a:t>
            </a:r>
          </a:p>
          <a:p>
            <a:pPr marL="0" indent="0">
              <a:buNone/>
            </a:pPr>
            <a:r>
              <a:rPr lang="en-IN" sz="2400" dirty="0">
                <a:latin typeface="Marcellus"/>
              </a:rPr>
              <a:t>       </a:t>
            </a:r>
            <a:r>
              <a:rPr lang="en-IN" sz="2400" dirty="0" err="1">
                <a:latin typeface="Marcellus"/>
              </a:rPr>
              <a:t>boolean</a:t>
            </a:r>
            <a:r>
              <a:rPr lang="en-IN" sz="2400" dirty="0">
                <a:latin typeface="Marcellus"/>
              </a:rPr>
              <a:t> </a:t>
            </a:r>
            <a:r>
              <a:rPr lang="en-IN" sz="2400" dirty="0" err="1">
                <a:latin typeface="Marcellus"/>
              </a:rPr>
              <a:t>test_and_set</a:t>
            </a:r>
            <a:r>
              <a:rPr lang="en-IN" sz="2400" dirty="0">
                <a:latin typeface="Marcellus"/>
              </a:rPr>
              <a:t> (</a:t>
            </a:r>
            <a:r>
              <a:rPr lang="en-IN" sz="2400" dirty="0" err="1">
                <a:latin typeface="Marcellus"/>
              </a:rPr>
              <a:t>boolean</a:t>
            </a:r>
            <a:r>
              <a:rPr lang="en-IN" sz="2400" dirty="0">
                <a:latin typeface="Marcellus"/>
              </a:rPr>
              <a:t> *target)</a:t>
            </a:r>
          </a:p>
          <a:p>
            <a:pPr marL="0" indent="0">
              <a:buNone/>
            </a:pPr>
            <a:r>
              <a:rPr lang="en-IN" sz="2400" dirty="0">
                <a:latin typeface="Marcellus"/>
              </a:rPr>
              <a:t>          {</a:t>
            </a:r>
          </a:p>
          <a:p>
            <a:pPr marL="0" indent="0">
              <a:buNone/>
            </a:pPr>
            <a:r>
              <a:rPr lang="en-IN" sz="2400" dirty="0">
                <a:latin typeface="Marcellus"/>
              </a:rPr>
              <a:t>               </a:t>
            </a:r>
            <a:r>
              <a:rPr lang="en-IN" sz="2400" dirty="0" err="1">
                <a:latin typeface="Marcellus"/>
              </a:rPr>
              <a:t>boolean</a:t>
            </a:r>
            <a:r>
              <a:rPr lang="en-IN" sz="2400" dirty="0">
                <a:latin typeface="Marcellus"/>
              </a:rPr>
              <a:t> </a:t>
            </a:r>
            <a:r>
              <a:rPr lang="en-IN" sz="2400" dirty="0" err="1">
                <a:latin typeface="Marcellus"/>
              </a:rPr>
              <a:t>rv</a:t>
            </a:r>
            <a:r>
              <a:rPr lang="en-IN" sz="2400" dirty="0">
                <a:latin typeface="Marcellus"/>
              </a:rPr>
              <a:t> = *target;</a:t>
            </a:r>
          </a:p>
          <a:p>
            <a:pPr marL="0" indent="0">
              <a:buNone/>
            </a:pPr>
            <a:r>
              <a:rPr lang="en-IN" sz="2400" dirty="0">
                <a:latin typeface="Marcellus"/>
              </a:rPr>
              <a:t>               *target = TRUE;</a:t>
            </a:r>
          </a:p>
          <a:p>
            <a:pPr marL="0" indent="0">
              <a:buNone/>
            </a:pPr>
            <a:r>
              <a:rPr lang="en-IN" sz="2400" dirty="0">
                <a:latin typeface="Marcellus"/>
              </a:rPr>
              <a:t>               return </a:t>
            </a:r>
            <a:r>
              <a:rPr lang="en-IN" sz="2400" dirty="0" err="1">
                <a:latin typeface="Marcellus"/>
              </a:rPr>
              <a:t>rv</a:t>
            </a:r>
            <a:r>
              <a:rPr lang="en-IN" sz="2400" dirty="0">
                <a:latin typeface="Marcellus"/>
              </a:rPr>
              <a:t>:</a:t>
            </a:r>
          </a:p>
          <a:p>
            <a:pPr marL="0" indent="0">
              <a:buNone/>
            </a:pPr>
            <a:r>
              <a:rPr lang="en-IN" sz="2400" dirty="0">
                <a:latin typeface="Marcellus"/>
              </a:rPr>
              <a:t>          }</a:t>
            </a:r>
          </a:p>
          <a:p>
            <a:r>
              <a:rPr lang="en-IN" sz="2400" dirty="0">
                <a:solidFill>
                  <a:srgbClr val="C00000"/>
                </a:solidFill>
                <a:latin typeface="Marcellus"/>
              </a:rPr>
              <a:t>Executed </a:t>
            </a:r>
            <a:r>
              <a:rPr lang="en-IN" sz="2400" dirty="0" smtClean="0">
                <a:solidFill>
                  <a:srgbClr val="C00000"/>
                </a:solidFill>
                <a:latin typeface="Marcellus"/>
              </a:rPr>
              <a:t>atomically</a:t>
            </a:r>
          </a:p>
          <a:p>
            <a:pPr lvl="1"/>
            <a:r>
              <a:rPr lang="en-IN" sz="2000" dirty="0">
                <a:latin typeface="Marcellus"/>
              </a:rPr>
              <a:t>If 2 test and set instructions are executed simultaneously , they will be executed sequentially in some </a:t>
            </a:r>
            <a:r>
              <a:rPr lang="en-IN" sz="2000" dirty="0" err="1">
                <a:latin typeface="Marcellus"/>
              </a:rPr>
              <a:t>arbitary</a:t>
            </a:r>
            <a:r>
              <a:rPr lang="en-IN" sz="2000" dirty="0">
                <a:latin typeface="Marcellus"/>
              </a:rPr>
              <a:t> order.</a:t>
            </a:r>
          </a:p>
          <a:p>
            <a:pPr lvl="1"/>
            <a:endParaRPr lang="en-IN" sz="2000" dirty="0" smtClean="0">
              <a:latin typeface="Marcellus"/>
            </a:endParaRPr>
          </a:p>
        </p:txBody>
      </p:sp>
    </p:spTree>
    <p:extLst>
      <p:ext uri="{BB962C8B-B14F-4D97-AF65-F5344CB8AC3E}">
        <p14:creationId xmlns:p14="http://schemas.microsoft.com/office/powerpoint/2010/main" val="143506017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err="1">
                <a:solidFill>
                  <a:srgbClr val="C00000"/>
                </a:solidFill>
                <a:latin typeface="Marcellus" panose="020E0602050203020307" pitchFamily="34" charset="0"/>
              </a:rPr>
              <a:t>test_and_set</a:t>
            </a:r>
            <a:r>
              <a:rPr lang="en-US" sz="3600" dirty="0">
                <a:solidFill>
                  <a:srgbClr val="C00000"/>
                </a:solidFill>
                <a:latin typeface="Marcellus" panose="020E0602050203020307" pitchFamily="34" charset="0"/>
              </a:rPr>
              <a:t>  Instruction </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101</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953778"/>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000" dirty="0">
                <a:latin typeface="Marcellus"/>
              </a:rPr>
              <a:t>Definition:</a:t>
            </a:r>
          </a:p>
          <a:p>
            <a:pPr marL="0" indent="0">
              <a:buNone/>
            </a:pPr>
            <a:r>
              <a:rPr lang="en-IN" sz="2000" dirty="0">
                <a:latin typeface="Marcellus"/>
              </a:rPr>
              <a:t>       </a:t>
            </a:r>
            <a:r>
              <a:rPr lang="en-IN" sz="2000" dirty="0" err="1">
                <a:latin typeface="Marcellus"/>
              </a:rPr>
              <a:t>boolean</a:t>
            </a:r>
            <a:r>
              <a:rPr lang="en-IN" sz="2000" dirty="0">
                <a:latin typeface="Marcellus"/>
              </a:rPr>
              <a:t> </a:t>
            </a:r>
            <a:r>
              <a:rPr lang="en-IN" sz="2000" dirty="0" err="1">
                <a:latin typeface="Marcellus"/>
              </a:rPr>
              <a:t>test_and_set</a:t>
            </a:r>
            <a:r>
              <a:rPr lang="en-IN" sz="2000" dirty="0">
                <a:latin typeface="Marcellus"/>
              </a:rPr>
              <a:t> (</a:t>
            </a:r>
            <a:r>
              <a:rPr lang="en-IN" sz="2000" dirty="0" err="1">
                <a:latin typeface="Marcellus"/>
              </a:rPr>
              <a:t>boolean</a:t>
            </a:r>
            <a:r>
              <a:rPr lang="en-IN" sz="2000" dirty="0">
                <a:latin typeface="Marcellus"/>
              </a:rPr>
              <a:t> *target)</a:t>
            </a:r>
          </a:p>
          <a:p>
            <a:pPr marL="0" indent="0">
              <a:buNone/>
            </a:pPr>
            <a:r>
              <a:rPr lang="en-IN" sz="2000" dirty="0">
                <a:latin typeface="Marcellus"/>
              </a:rPr>
              <a:t>          {</a:t>
            </a:r>
          </a:p>
          <a:p>
            <a:pPr marL="0" indent="0">
              <a:buNone/>
            </a:pPr>
            <a:r>
              <a:rPr lang="en-IN" sz="2000" dirty="0">
                <a:latin typeface="Marcellus"/>
              </a:rPr>
              <a:t>               </a:t>
            </a:r>
            <a:r>
              <a:rPr lang="en-IN" sz="2000" dirty="0" err="1">
                <a:latin typeface="Marcellus"/>
              </a:rPr>
              <a:t>boolean</a:t>
            </a:r>
            <a:r>
              <a:rPr lang="en-IN" sz="2000" dirty="0">
                <a:latin typeface="Marcellus"/>
              </a:rPr>
              <a:t> </a:t>
            </a:r>
            <a:r>
              <a:rPr lang="en-IN" sz="2000" dirty="0" err="1">
                <a:latin typeface="Marcellus"/>
              </a:rPr>
              <a:t>rv</a:t>
            </a:r>
            <a:r>
              <a:rPr lang="en-IN" sz="2000" dirty="0">
                <a:latin typeface="Marcellus"/>
              </a:rPr>
              <a:t> = *target;</a:t>
            </a:r>
          </a:p>
          <a:p>
            <a:pPr marL="0" indent="0">
              <a:buNone/>
            </a:pPr>
            <a:r>
              <a:rPr lang="en-IN" sz="2000" dirty="0">
                <a:latin typeface="Marcellus"/>
              </a:rPr>
              <a:t>               *target = TRUE;</a:t>
            </a:r>
          </a:p>
          <a:p>
            <a:pPr marL="0" indent="0">
              <a:buNone/>
            </a:pPr>
            <a:r>
              <a:rPr lang="en-IN" sz="2000" dirty="0">
                <a:latin typeface="Marcellus"/>
              </a:rPr>
              <a:t>               return </a:t>
            </a:r>
            <a:r>
              <a:rPr lang="en-IN" sz="2000" dirty="0" err="1">
                <a:latin typeface="Marcellus"/>
              </a:rPr>
              <a:t>rv</a:t>
            </a:r>
            <a:r>
              <a:rPr lang="en-IN" sz="2000" dirty="0">
                <a:latin typeface="Marcellus"/>
              </a:rPr>
              <a:t>:</a:t>
            </a:r>
          </a:p>
          <a:p>
            <a:pPr marL="0" indent="0">
              <a:buNone/>
            </a:pPr>
            <a:r>
              <a:rPr lang="en-IN" sz="2000" dirty="0">
                <a:latin typeface="Marcellus"/>
              </a:rPr>
              <a:t>          }</a:t>
            </a:r>
          </a:p>
          <a:p>
            <a:r>
              <a:rPr lang="en-IN" sz="2400" dirty="0" smtClean="0">
                <a:solidFill>
                  <a:srgbClr val="C00000"/>
                </a:solidFill>
                <a:latin typeface="Marcellus"/>
              </a:rPr>
              <a:t>Returns </a:t>
            </a:r>
            <a:r>
              <a:rPr lang="en-IN" sz="2400" dirty="0">
                <a:solidFill>
                  <a:srgbClr val="C00000"/>
                </a:solidFill>
                <a:latin typeface="Marcellus"/>
              </a:rPr>
              <a:t>the original value </a:t>
            </a:r>
            <a:r>
              <a:rPr lang="en-IN" sz="2400" dirty="0">
                <a:latin typeface="Marcellus"/>
              </a:rPr>
              <a:t>of passed </a:t>
            </a:r>
            <a:r>
              <a:rPr lang="en-IN" sz="2400" dirty="0" smtClean="0">
                <a:latin typeface="Marcellus"/>
              </a:rPr>
              <a:t>parameter </a:t>
            </a:r>
            <a:r>
              <a:rPr lang="en-IN" sz="2400" dirty="0" err="1" smtClean="0">
                <a:latin typeface="Marcellus"/>
              </a:rPr>
              <a:t>i.e</a:t>
            </a:r>
            <a:r>
              <a:rPr lang="en-IN" sz="2400" dirty="0" smtClean="0">
                <a:latin typeface="Marcellus"/>
              </a:rPr>
              <a:t> False</a:t>
            </a:r>
            <a:endParaRPr lang="en-IN" sz="2400" dirty="0">
              <a:latin typeface="Marcellus"/>
            </a:endParaRPr>
          </a:p>
          <a:p>
            <a:r>
              <a:rPr lang="en-IN" sz="2400" dirty="0">
                <a:solidFill>
                  <a:srgbClr val="C00000"/>
                </a:solidFill>
                <a:latin typeface="Marcellus"/>
              </a:rPr>
              <a:t>Set the new value</a:t>
            </a:r>
            <a:r>
              <a:rPr lang="en-IN" sz="2400" dirty="0">
                <a:latin typeface="Marcellus"/>
              </a:rPr>
              <a:t> of passed parameter to </a:t>
            </a:r>
            <a:r>
              <a:rPr lang="en-IN" sz="2400" dirty="0">
                <a:solidFill>
                  <a:srgbClr val="C00000"/>
                </a:solidFill>
                <a:latin typeface="Marcellus"/>
              </a:rPr>
              <a:t>“TRUE”.</a:t>
            </a:r>
          </a:p>
        </p:txBody>
      </p:sp>
    </p:spTree>
    <p:extLst>
      <p:ext uri="{BB962C8B-B14F-4D97-AF65-F5344CB8AC3E}">
        <p14:creationId xmlns:p14="http://schemas.microsoft.com/office/powerpoint/2010/main" val="227198681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Mutual-exclusion implementation with </a:t>
            </a:r>
            <a:r>
              <a:rPr lang="en-US" sz="3200" dirty="0" err="1">
                <a:solidFill>
                  <a:srgbClr val="C00000"/>
                </a:solidFill>
                <a:latin typeface="Marcellus" panose="020E0602050203020307" pitchFamily="34" charset="0"/>
              </a:rPr>
              <a:t>TestAndSet</a:t>
            </a:r>
            <a:r>
              <a:rPr lang="en-US" sz="3200" dirty="0">
                <a:solidFill>
                  <a:srgbClr val="C00000"/>
                </a:solidFill>
                <a:latin typeface="Marcellus" panose="020E0602050203020307" pitchFamily="34" charset="0"/>
              </a:rPr>
              <a:t> </a:t>
            </a:r>
            <a:r>
              <a:rPr lang="en-US" sz="3200" dirty="0" smtClean="0">
                <a:solidFill>
                  <a:srgbClr val="C00000"/>
                </a:solidFill>
                <a:latin typeface="Marcellus" panose="020E0602050203020307" pitchFamily="34" charset="0"/>
              </a:rPr>
              <a:t>()</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102</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2060812"/>
            <a:ext cx="10315074" cy="33799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742278" algn="l"/>
                <a:tab pos="1023411" algn="l"/>
                <a:tab pos="1258984" algn="l"/>
              </a:tabLst>
              <a:defRPr/>
            </a:pPr>
            <a:r>
              <a:rPr lang="en-IN" sz="2400" dirty="0">
                <a:latin typeface="Marcellus"/>
              </a:rPr>
              <a:t>Implements mutual exclusion</a:t>
            </a:r>
          </a:p>
          <a:p>
            <a:pPr>
              <a:tabLst>
                <a:tab pos="742278" algn="l"/>
                <a:tab pos="1023411" algn="l"/>
                <a:tab pos="1258984" algn="l"/>
              </a:tabLst>
              <a:defRPr/>
            </a:pPr>
            <a:r>
              <a:rPr lang="en-US" sz="2400" dirty="0" smtClean="0">
                <a:solidFill>
                  <a:srgbClr val="C00000"/>
                </a:solidFill>
                <a:latin typeface="Marcellus"/>
                <a:ea typeface="ＭＳ Ｐゴシック" charset="0"/>
                <a:cs typeface="ＭＳ Ｐゴシック" charset="0"/>
              </a:rPr>
              <a:t>Lock=Shared /Global Boolean </a:t>
            </a:r>
            <a:r>
              <a:rPr lang="en-US" sz="2400" dirty="0">
                <a:solidFill>
                  <a:srgbClr val="C00000"/>
                </a:solidFill>
                <a:latin typeface="Marcellus"/>
                <a:ea typeface="ＭＳ Ｐゴシック" charset="0"/>
                <a:cs typeface="ＭＳ Ｐゴシック" charset="0"/>
              </a:rPr>
              <a:t>variable </a:t>
            </a:r>
            <a:r>
              <a:rPr lang="en-US" sz="2400" dirty="0" smtClean="0">
                <a:latin typeface="Marcellus"/>
                <a:ea typeface="ＭＳ Ｐゴシック" charset="0"/>
                <a:cs typeface="ＭＳ Ｐゴシック" charset="0"/>
              </a:rPr>
              <a:t>, </a:t>
            </a:r>
            <a:r>
              <a:rPr lang="en-US" sz="2400" dirty="0">
                <a:latin typeface="Marcellus"/>
                <a:ea typeface="ＭＳ Ｐゴシック" charset="0"/>
                <a:cs typeface="ＭＳ Ｐゴシック" charset="0"/>
              </a:rPr>
              <a:t>initialized to </a:t>
            </a:r>
            <a:r>
              <a:rPr lang="en-US" sz="2400" dirty="0" smtClean="0">
                <a:solidFill>
                  <a:srgbClr val="C00000"/>
                </a:solidFill>
                <a:latin typeface="Marcellus"/>
                <a:ea typeface="ＭＳ Ｐゴシック" charset="0"/>
                <a:cs typeface="ＭＳ Ｐゴシック" charset="0"/>
              </a:rPr>
              <a:t>FALSE</a:t>
            </a:r>
          </a:p>
        </p:txBody>
      </p:sp>
    </p:spTree>
    <p:extLst>
      <p:ext uri="{BB962C8B-B14F-4D97-AF65-F5344CB8AC3E}">
        <p14:creationId xmlns:p14="http://schemas.microsoft.com/office/powerpoint/2010/main" val="72519365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Mutual-exclusion implementation with </a:t>
            </a:r>
            <a:r>
              <a:rPr lang="en-US" sz="3200" dirty="0" err="1">
                <a:solidFill>
                  <a:srgbClr val="C00000"/>
                </a:solidFill>
                <a:latin typeface="Marcellus" panose="020E0602050203020307" pitchFamily="34" charset="0"/>
              </a:rPr>
              <a:t>TestAndSet</a:t>
            </a:r>
            <a:r>
              <a:rPr lang="en-US" sz="3200" dirty="0">
                <a:solidFill>
                  <a:srgbClr val="C00000"/>
                </a:solidFill>
                <a:latin typeface="Marcellus" panose="020E0602050203020307" pitchFamily="34" charset="0"/>
              </a:rPr>
              <a:t> </a:t>
            </a:r>
            <a:r>
              <a:rPr lang="en-US" sz="3200" dirty="0" smtClean="0">
                <a:solidFill>
                  <a:srgbClr val="C00000"/>
                </a:solidFill>
                <a:latin typeface="Marcellus" panose="020E0602050203020307" pitchFamily="34" charset="0"/>
              </a:rPr>
              <a:t>()</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103</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953778"/>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742278" algn="l"/>
                <a:tab pos="1023411" algn="l"/>
                <a:tab pos="1258984" algn="l"/>
              </a:tabLst>
              <a:defRPr/>
            </a:pPr>
            <a:endParaRPr lang="en-US" sz="2400" dirty="0" smtClean="0">
              <a:latin typeface="Marcellus"/>
              <a:ea typeface="ＭＳ Ｐゴシック" charset="0"/>
              <a:cs typeface="ＭＳ Ｐゴシック" charset="0"/>
            </a:endParaRPr>
          </a:p>
          <a:p>
            <a:pPr>
              <a:tabLst>
                <a:tab pos="742278" algn="l"/>
                <a:tab pos="1023411" algn="l"/>
                <a:tab pos="1258984" algn="l"/>
              </a:tabLst>
              <a:defRPr/>
            </a:pPr>
            <a:r>
              <a:rPr lang="en-US" sz="2400" dirty="0" smtClean="0">
                <a:latin typeface="Marcellus"/>
                <a:ea typeface="ＭＳ Ｐゴシック" charset="0"/>
                <a:cs typeface="ＭＳ Ｐゴシック" charset="0"/>
              </a:rPr>
              <a:t>Solution:</a:t>
            </a:r>
            <a:endParaRPr lang="en-US" sz="2000" dirty="0">
              <a:latin typeface="Marcellus"/>
              <a:ea typeface="ＭＳ Ｐゴシック" charset="0"/>
              <a:cs typeface="Courier New"/>
            </a:endParaRPr>
          </a:p>
        </p:txBody>
      </p:sp>
      <p:pic>
        <p:nvPicPr>
          <p:cNvPr id="13"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4479" y="2661142"/>
            <a:ext cx="4734755" cy="25749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Lst>
        </p:spPr>
      </p:pic>
    </p:spTree>
    <p:extLst>
      <p:ext uri="{BB962C8B-B14F-4D97-AF65-F5344CB8AC3E}">
        <p14:creationId xmlns:p14="http://schemas.microsoft.com/office/powerpoint/2010/main" val="190375392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0"/>
            <a:ext cx="11395912" cy="721920"/>
          </a:xfrm>
        </p:spPr>
        <p:txBody>
          <a:bodyPr>
            <a:noAutofit/>
          </a:bodyPr>
          <a:lstStyle/>
          <a:p>
            <a:r>
              <a:rPr lang="en-US" sz="2800" dirty="0">
                <a:solidFill>
                  <a:srgbClr val="C00000"/>
                </a:solidFill>
                <a:latin typeface="Marcellus" panose="020E0602050203020307" pitchFamily="34" charset="0"/>
              </a:rPr>
              <a:t>Mutual-exclusion implementation with </a:t>
            </a:r>
            <a:r>
              <a:rPr lang="en-US" sz="2800" dirty="0" err="1">
                <a:solidFill>
                  <a:srgbClr val="C00000"/>
                </a:solidFill>
                <a:latin typeface="Marcellus" panose="020E0602050203020307" pitchFamily="34" charset="0"/>
              </a:rPr>
              <a:t>TestAndSet</a:t>
            </a:r>
            <a:r>
              <a:rPr lang="en-US" sz="2800" dirty="0">
                <a:solidFill>
                  <a:srgbClr val="C00000"/>
                </a:solidFill>
                <a:latin typeface="Marcellus" panose="020E0602050203020307" pitchFamily="34" charset="0"/>
              </a:rPr>
              <a:t> ()</a:t>
            </a: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104</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508260" y="656542"/>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smtClean="0"/>
          </a:p>
          <a:p>
            <a:pPr marL="0" indent="0">
              <a:buNone/>
            </a:pPr>
            <a:endParaRPr lang="en-IN" b="1" dirty="0"/>
          </a:p>
        </p:txBody>
      </p:sp>
      <p:sp>
        <p:nvSpPr>
          <p:cNvPr id="16" name="TextBox 15"/>
          <p:cNvSpPr txBox="1"/>
          <p:nvPr/>
        </p:nvSpPr>
        <p:spPr>
          <a:xfrm>
            <a:off x="4567728" y="854316"/>
            <a:ext cx="2098636" cy="280076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Marcellus"/>
              </a:rPr>
              <a:t>P0 tries to enter CS</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T&amp;S returns False and set lock=True</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While(False);</a:t>
            </a:r>
          </a:p>
          <a:p>
            <a:pPr marL="285750" indent="-285750">
              <a:buFont typeface="Arial" panose="020B0604020202020204" pitchFamily="34" charset="0"/>
              <a:buChar char="•"/>
            </a:pPr>
            <a:r>
              <a:rPr lang="en-IN" sz="1600" dirty="0" smtClean="0">
                <a:latin typeface="Marcellus"/>
              </a:rPr>
              <a:t>P0 comes out of while </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Enter CS</a:t>
            </a:r>
          </a:p>
          <a:p>
            <a:pPr marL="285750" indent="-285750">
              <a:buFont typeface="Arial" panose="020B0604020202020204" pitchFamily="34" charset="0"/>
              <a:buChar char="•"/>
            </a:pPr>
            <a:endParaRPr lang="en-IN" sz="1600" dirty="0">
              <a:latin typeface="Marcellus"/>
            </a:endParaRPr>
          </a:p>
        </p:txBody>
      </p:sp>
      <p:sp>
        <p:nvSpPr>
          <p:cNvPr id="17" name="TextBox 16"/>
          <p:cNvSpPr txBox="1"/>
          <p:nvPr/>
        </p:nvSpPr>
        <p:spPr>
          <a:xfrm>
            <a:off x="9005248" y="722986"/>
            <a:ext cx="2868304" cy="4524315"/>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Marcellus"/>
              </a:rPr>
              <a:t>Now P1 tries to enter CS</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P0 is still inside CS and lock=true </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err="1" smtClean="0">
                <a:latin typeface="Marcellus"/>
              </a:rPr>
              <a:t>Test&amp;Set</a:t>
            </a:r>
            <a:r>
              <a:rPr lang="en-IN" sz="1600" dirty="0" smtClean="0">
                <a:latin typeface="Marcellus"/>
              </a:rPr>
              <a:t> Returns </a:t>
            </a:r>
            <a:r>
              <a:rPr lang="en-IN" sz="1600" dirty="0">
                <a:latin typeface="Marcellus"/>
              </a:rPr>
              <a:t>the original value of passed parameter </a:t>
            </a:r>
            <a:r>
              <a:rPr lang="en-IN" sz="1600" dirty="0" smtClean="0">
                <a:latin typeface="Marcellus"/>
              </a:rPr>
              <a:t>i.e. True</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While(True);</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Goes in </a:t>
            </a:r>
            <a:r>
              <a:rPr lang="en-IN" sz="1600" dirty="0" err="1" smtClean="0">
                <a:latin typeface="Marcellus"/>
              </a:rPr>
              <a:t>Infinte</a:t>
            </a:r>
            <a:r>
              <a:rPr lang="en-IN" sz="1600" dirty="0" smtClean="0">
                <a:latin typeface="Marcellus"/>
              </a:rPr>
              <a:t> Loop/Do Nothing</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so P1 cannot enter CS</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endParaRPr lang="en-IN" sz="1600" dirty="0" smtClean="0">
              <a:latin typeface="Marcellus"/>
            </a:endParaRPr>
          </a:p>
          <a:p>
            <a:endParaRPr lang="en-IN" sz="1600" dirty="0">
              <a:latin typeface="Marcellus"/>
            </a:endParaRPr>
          </a:p>
        </p:txBody>
      </p:sp>
      <p:graphicFrame>
        <p:nvGraphicFramePr>
          <p:cNvPr id="19" name="Table 18"/>
          <p:cNvGraphicFramePr>
            <a:graphicFrameLocks noGrp="1"/>
          </p:cNvGraphicFramePr>
          <p:nvPr>
            <p:extLst>
              <p:ext uri="{D42A27DB-BD31-4B8C-83A1-F6EECF244321}">
                <p14:modId xmlns:p14="http://schemas.microsoft.com/office/powerpoint/2010/main" val="599525887"/>
              </p:ext>
            </p:extLst>
          </p:nvPr>
        </p:nvGraphicFramePr>
        <p:xfrm>
          <a:off x="669758" y="1556780"/>
          <a:ext cx="3631821" cy="2316480"/>
        </p:xfrm>
        <a:graphic>
          <a:graphicData uri="http://schemas.openxmlformats.org/drawingml/2006/table">
            <a:tbl>
              <a:tblPr firstRow="1" bandRow="1">
                <a:tableStyleId>{7DF18680-E054-41AD-8BC1-D1AEF772440D}</a:tableStyleId>
              </a:tblPr>
              <a:tblGrid>
                <a:gridCol w="3631821"/>
              </a:tblGrid>
              <a:tr h="370840">
                <a:tc>
                  <a:txBody>
                    <a:bodyPr/>
                    <a:lstStyle/>
                    <a:p>
                      <a:r>
                        <a:rPr lang="en-IN" sz="2000" dirty="0" smtClean="0"/>
                        <a:t>P0</a:t>
                      </a:r>
                      <a:endParaRPr lang="en-IN" sz="2000" dirty="0"/>
                    </a:p>
                  </a:txBody>
                  <a:tcPr/>
                </a:tc>
              </a:tr>
              <a:tr h="370840">
                <a:tc>
                  <a:txBody>
                    <a:bodyPr/>
                    <a:lstStyle/>
                    <a:p>
                      <a:r>
                        <a:rPr lang="en-IN" sz="2000" dirty="0" smtClean="0"/>
                        <a:t>do{</a:t>
                      </a:r>
                    </a:p>
                    <a:p>
                      <a:r>
                        <a:rPr lang="en-IN" sz="2000" dirty="0" smtClean="0"/>
                        <a:t>        while(</a:t>
                      </a:r>
                      <a:r>
                        <a:rPr lang="en-IN" sz="2000" dirty="0" err="1" smtClean="0"/>
                        <a:t>TestAndSet</a:t>
                      </a:r>
                      <a:r>
                        <a:rPr lang="en-IN" sz="2000" dirty="0" smtClean="0"/>
                        <a:t>(&amp;lock));</a:t>
                      </a:r>
                    </a:p>
                    <a:p>
                      <a:r>
                        <a:rPr lang="en-IN" sz="2000" dirty="0" smtClean="0"/>
                        <a:t>         critical</a:t>
                      </a:r>
                      <a:r>
                        <a:rPr lang="en-IN" sz="2000" baseline="0" dirty="0" smtClean="0"/>
                        <a:t> section</a:t>
                      </a:r>
                    </a:p>
                    <a:p>
                      <a:r>
                        <a:rPr lang="en-IN" sz="2000" baseline="0" dirty="0" smtClean="0"/>
                        <a:t>         lock=FALSE;</a:t>
                      </a:r>
                    </a:p>
                    <a:p>
                      <a:r>
                        <a:rPr lang="en-IN" sz="2000" baseline="0" dirty="0" smtClean="0"/>
                        <a:t>         remainder section</a:t>
                      </a:r>
                      <a:endParaRPr lang="en-IN" sz="2000" dirty="0" smtClean="0"/>
                    </a:p>
                    <a:p>
                      <a:r>
                        <a:rPr lang="en-IN" sz="2000" dirty="0" smtClean="0"/>
                        <a:t>}while(1);</a:t>
                      </a:r>
                    </a:p>
                  </a:txBody>
                  <a:tcPr/>
                </a:tc>
              </a:tr>
            </a:tbl>
          </a:graphicData>
        </a:graphic>
      </p:graphicFrame>
      <p:sp>
        <p:nvSpPr>
          <p:cNvPr id="15" name="Right Arrow 14"/>
          <p:cNvSpPr/>
          <p:nvPr/>
        </p:nvSpPr>
        <p:spPr>
          <a:xfrm rot="20619845" flipV="1">
            <a:off x="5817618" y="2530851"/>
            <a:ext cx="3167980" cy="385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965699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0"/>
            <a:ext cx="11395912" cy="721920"/>
          </a:xfrm>
        </p:spPr>
        <p:txBody>
          <a:bodyPr>
            <a:noAutofit/>
          </a:bodyPr>
          <a:lstStyle/>
          <a:p>
            <a:r>
              <a:rPr lang="en-US" sz="2800" dirty="0">
                <a:solidFill>
                  <a:srgbClr val="C00000"/>
                </a:solidFill>
                <a:latin typeface="Marcellus" panose="020E0602050203020307" pitchFamily="34" charset="0"/>
              </a:rPr>
              <a:t>Mutual-exclusion implementation with </a:t>
            </a:r>
            <a:r>
              <a:rPr lang="en-US" sz="2800" dirty="0" err="1">
                <a:solidFill>
                  <a:srgbClr val="C00000"/>
                </a:solidFill>
                <a:latin typeface="Marcellus" panose="020E0602050203020307" pitchFamily="34" charset="0"/>
              </a:rPr>
              <a:t>TestAndSet</a:t>
            </a:r>
            <a:r>
              <a:rPr lang="en-US" sz="2800" dirty="0">
                <a:solidFill>
                  <a:srgbClr val="C00000"/>
                </a:solidFill>
                <a:latin typeface="Marcellus" panose="020E0602050203020307" pitchFamily="34" charset="0"/>
              </a:rPr>
              <a:t> ()</a:t>
            </a: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105</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508260" y="656542"/>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smtClean="0"/>
          </a:p>
          <a:p>
            <a:pPr marL="0" indent="0">
              <a:buNone/>
            </a:pPr>
            <a:endParaRPr lang="en-IN" b="1" dirty="0"/>
          </a:p>
        </p:txBody>
      </p:sp>
      <p:sp>
        <p:nvSpPr>
          <p:cNvPr id="16" name="TextBox 15"/>
          <p:cNvSpPr txBox="1"/>
          <p:nvPr/>
        </p:nvSpPr>
        <p:spPr>
          <a:xfrm>
            <a:off x="4567728" y="854316"/>
            <a:ext cx="2098636" cy="3046988"/>
          </a:xfrm>
          <a:prstGeom prst="rect">
            <a:avLst/>
          </a:prstGeom>
          <a:noFill/>
        </p:spPr>
        <p:txBody>
          <a:bodyPr wrap="square" rtlCol="0">
            <a:spAutoFit/>
          </a:bodyPr>
          <a:lstStyle/>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After completing CS</a:t>
            </a:r>
          </a:p>
          <a:p>
            <a:pPr marL="285750" indent="-285750">
              <a:buFont typeface="Arial" panose="020B0604020202020204" pitchFamily="34" charset="0"/>
              <a:buChar char="•"/>
            </a:pPr>
            <a:endParaRPr lang="en-IN" sz="1600" dirty="0" smtClean="0">
              <a:latin typeface="Marcellus"/>
            </a:endParaRPr>
          </a:p>
          <a:p>
            <a:pPr marL="285750" indent="-285750">
              <a:buFont typeface="Arial" panose="020B0604020202020204" pitchFamily="34" charset="0"/>
              <a:buChar char="•"/>
            </a:pPr>
            <a:r>
              <a:rPr lang="en-IN" sz="1600" dirty="0" smtClean="0">
                <a:latin typeface="Marcellus"/>
              </a:rPr>
              <a:t>P0 makes lock=false </a:t>
            </a:r>
          </a:p>
          <a:p>
            <a:pPr marL="285750" indent="-285750">
              <a:buFont typeface="Arial" panose="020B0604020202020204" pitchFamily="34" charset="0"/>
              <a:buChar char="•"/>
            </a:pPr>
            <a:endParaRPr lang="en-IN" sz="1600" dirty="0" smtClean="0">
              <a:latin typeface="Marcellus"/>
            </a:endParaRPr>
          </a:p>
          <a:p>
            <a:pPr marL="285750" indent="-285750">
              <a:buFont typeface="Arial" panose="020B0604020202020204" pitchFamily="34" charset="0"/>
              <a:buChar char="•"/>
            </a:pPr>
            <a:r>
              <a:rPr lang="en-IN" sz="1600" dirty="0" smtClean="0">
                <a:latin typeface="Marcellus"/>
              </a:rPr>
              <a:t>Exits CS</a:t>
            </a:r>
          </a:p>
          <a:p>
            <a:pPr marL="285750" indent="-285750">
              <a:buFont typeface="Arial" panose="020B0604020202020204" pitchFamily="34" charset="0"/>
              <a:buChar char="•"/>
            </a:pPr>
            <a:endParaRPr lang="en-IN" sz="1600" dirty="0" smtClean="0">
              <a:latin typeface="Marcellus"/>
            </a:endParaRPr>
          </a:p>
          <a:p>
            <a:pPr marL="285750" indent="-285750">
              <a:buFont typeface="Arial" panose="020B0604020202020204" pitchFamily="34" charset="0"/>
              <a:buChar char="•"/>
            </a:pPr>
            <a:r>
              <a:rPr lang="en-IN" sz="1600" dirty="0" smtClean="0">
                <a:latin typeface="Marcellus"/>
              </a:rPr>
              <a:t>Enters RS</a:t>
            </a:r>
          </a:p>
          <a:p>
            <a:pPr marL="285750" indent="-285750">
              <a:buFont typeface="Arial" panose="020B0604020202020204" pitchFamily="34" charset="0"/>
              <a:buChar char="•"/>
            </a:pPr>
            <a:endParaRPr lang="en-IN" sz="1600" dirty="0" smtClean="0">
              <a:latin typeface="Marcellus"/>
            </a:endParaRPr>
          </a:p>
          <a:p>
            <a:pPr marL="285750" indent="-285750">
              <a:buFont typeface="Arial" panose="020B0604020202020204" pitchFamily="34" charset="0"/>
              <a:buChar char="•"/>
            </a:pPr>
            <a:endParaRPr lang="en-IN" sz="1600" dirty="0" smtClean="0">
              <a:latin typeface="Marcellus"/>
            </a:endParaRPr>
          </a:p>
        </p:txBody>
      </p:sp>
      <p:sp>
        <p:nvSpPr>
          <p:cNvPr id="17" name="TextBox 16"/>
          <p:cNvSpPr txBox="1"/>
          <p:nvPr/>
        </p:nvSpPr>
        <p:spPr>
          <a:xfrm>
            <a:off x="9758809" y="1338540"/>
            <a:ext cx="2129050" cy="2062103"/>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Marcellus"/>
              </a:rPr>
              <a:t>Now P1 can enter CS as lock is false now</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Comes out of while loop</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Executes CS</a:t>
            </a:r>
          </a:p>
        </p:txBody>
      </p:sp>
      <p:graphicFrame>
        <p:nvGraphicFramePr>
          <p:cNvPr id="19" name="Table 18"/>
          <p:cNvGraphicFramePr>
            <a:graphicFrameLocks noGrp="1"/>
          </p:cNvGraphicFramePr>
          <p:nvPr>
            <p:extLst>
              <p:ext uri="{D42A27DB-BD31-4B8C-83A1-F6EECF244321}">
                <p14:modId xmlns:p14="http://schemas.microsoft.com/office/powerpoint/2010/main" val="3883407418"/>
              </p:ext>
            </p:extLst>
          </p:nvPr>
        </p:nvGraphicFramePr>
        <p:xfrm>
          <a:off x="669758" y="1556780"/>
          <a:ext cx="3631821" cy="2316480"/>
        </p:xfrm>
        <a:graphic>
          <a:graphicData uri="http://schemas.openxmlformats.org/drawingml/2006/table">
            <a:tbl>
              <a:tblPr firstRow="1" bandRow="1">
                <a:tableStyleId>{7DF18680-E054-41AD-8BC1-D1AEF772440D}</a:tableStyleId>
              </a:tblPr>
              <a:tblGrid>
                <a:gridCol w="3631821"/>
              </a:tblGrid>
              <a:tr h="370840">
                <a:tc>
                  <a:txBody>
                    <a:bodyPr/>
                    <a:lstStyle/>
                    <a:p>
                      <a:r>
                        <a:rPr lang="en-IN" sz="2000" dirty="0" smtClean="0"/>
                        <a:t>P0</a:t>
                      </a:r>
                      <a:endParaRPr lang="en-IN" sz="2000" dirty="0"/>
                    </a:p>
                  </a:txBody>
                  <a:tcPr/>
                </a:tc>
              </a:tr>
              <a:tr h="370840">
                <a:tc>
                  <a:txBody>
                    <a:bodyPr/>
                    <a:lstStyle/>
                    <a:p>
                      <a:r>
                        <a:rPr lang="en-IN" sz="2000" dirty="0" smtClean="0"/>
                        <a:t>do{</a:t>
                      </a:r>
                    </a:p>
                    <a:p>
                      <a:r>
                        <a:rPr lang="en-IN" sz="2000" dirty="0" smtClean="0"/>
                        <a:t>        while(</a:t>
                      </a:r>
                      <a:r>
                        <a:rPr lang="en-IN" sz="2000" dirty="0" err="1" smtClean="0"/>
                        <a:t>TestAndSet</a:t>
                      </a:r>
                      <a:r>
                        <a:rPr lang="en-IN" sz="2000" dirty="0" smtClean="0"/>
                        <a:t>(&amp;lock));</a:t>
                      </a:r>
                    </a:p>
                    <a:p>
                      <a:r>
                        <a:rPr lang="en-IN" sz="2000" dirty="0" smtClean="0"/>
                        <a:t>         critical</a:t>
                      </a:r>
                      <a:r>
                        <a:rPr lang="en-IN" sz="2000" baseline="0" dirty="0" smtClean="0"/>
                        <a:t> section</a:t>
                      </a:r>
                    </a:p>
                    <a:p>
                      <a:r>
                        <a:rPr lang="en-IN" sz="2000" baseline="0" dirty="0" smtClean="0"/>
                        <a:t>         lock=FALSE;</a:t>
                      </a:r>
                    </a:p>
                    <a:p>
                      <a:r>
                        <a:rPr lang="en-IN" sz="2000" baseline="0" dirty="0" smtClean="0"/>
                        <a:t>         remainder section</a:t>
                      </a:r>
                      <a:endParaRPr lang="en-IN" sz="2000" dirty="0" smtClean="0"/>
                    </a:p>
                    <a:p>
                      <a:r>
                        <a:rPr lang="en-IN" sz="2000" dirty="0" smtClean="0"/>
                        <a:t>}while(1);</a:t>
                      </a:r>
                    </a:p>
                  </a:txBody>
                  <a:tcPr/>
                </a:tc>
              </a:tr>
            </a:tbl>
          </a:graphicData>
        </a:graphic>
      </p:graphicFrame>
      <p:sp>
        <p:nvSpPr>
          <p:cNvPr id="15" name="Right Arrow 14"/>
          <p:cNvSpPr/>
          <p:nvPr/>
        </p:nvSpPr>
        <p:spPr>
          <a:xfrm rot="20619845" flipV="1">
            <a:off x="5794608" y="2370547"/>
            <a:ext cx="4307851" cy="385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321588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smtClean="0">
                <a:solidFill>
                  <a:srgbClr val="C00000"/>
                </a:solidFill>
                <a:latin typeface="Marcellus" panose="020E0602050203020307" pitchFamily="34" charset="0"/>
              </a:rPr>
              <a:t>swap  </a:t>
            </a:r>
            <a:r>
              <a:rPr lang="en-US" sz="3600" dirty="0">
                <a:solidFill>
                  <a:srgbClr val="C00000"/>
                </a:solidFill>
                <a:latin typeface="Marcellus" panose="020E0602050203020307" pitchFamily="34" charset="0"/>
              </a:rPr>
              <a:t>Instruction </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106</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953778"/>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a:latin typeface="Marcellus"/>
              </a:rPr>
              <a:t>Definition:</a:t>
            </a:r>
          </a:p>
          <a:p>
            <a:endParaRPr lang="en-IN" sz="2400" dirty="0" smtClean="0">
              <a:latin typeface="Marcellus"/>
            </a:endParaRPr>
          </a:p>
          <a:p>
            <a:endParaRPr lang="en-IN" sz="2400" dirty="0">
              <a:latin typeface="Marcellus"/>
            </a:endParaRPr>
          </a:p>
          <a:p>
            <a:endParaRPr lang="en-IN" sz="2400" dirty="0" smtClean="0">
              <a:latin typeface="Marcellus"/>
            </a:endParaRPr>
          </a:p>
          <a:p>
            <a:endParaRPr lang="en-IN" sz="2400" dirty="0">
              <a:latin typeface="Marcellus"/>
            </a:endParaRPr>
          </a:p>
          <a:p>
            <a:endParaRPr lang="en-IN" sz="2400" dirty="0" smtClean="0">
              <a:latin typeface="Marcellus"/>
            </a:endParaRPr>
          </a:p>
          <a:p>
            <a:endParaRPr lang="en-IN" sz="2400" dirty="0">
              <a:latin typeface="Marcellus"/>
            </a:endParaRPr>
          </a:p>
          <a:p>
            <a:r>
              <a:rPr lang="en-IN" sz="2400" dirty="0" smtClean="0">
                <a:latin typeface="Marcellus"/>
              </a:rPr>
              <a:t>Swaps the contents of 2 memory word</a:t>
            </a:r>
          </a:p>
          <a:p>
            <a:r>
              <a:rPr lang="en-IN" sz="2400" dirty="0" smtClean="0">
                <a:latin typeface="Marcellus"/>
              </a:rPr>
              <a:t>Executed atomically=Non-</a:t>
            </a:r>
            <a:r>
              <a:rPr lang="en-IN" sz="2400" dirty="0" err="1" smtClean="0">
                <a:latin typeface="Marcellus"/>
              </a:rPr>
              <a:t>interruptable</a:t>
            </a:r>
            <a:endParaRPr lang="en-IN" sz="2400" dirty="0">
              <a:latin typeface="Marcellus"/>
            </a:endParaRPr>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5801" y="1433442"/>
            <a:ext cx="6129850" cy="1763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099590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Mutual-exclusion implementation with </a:t>
            </a:r>
            <a:r>
              <a:rPr lang="en-US" sz="3200" dirty="0" smtClean="0">
                <a:solidFill>
                  <a:srgbClr val="C00000"/>
                </a:solidFill>
                <a:latin typeface="Marcellus" panose="020E0602050203020307" pitchFamily="34" charset="0"/>
              </a:rPr>
              <a:t>swap ()</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107</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5467404" y="953777"/>
            <a:ext cx="6724595"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742278" algn="l"/>
                <a:tab pos="1023411" algn="l"/>
                <a:tab pos="1258984" algn="l"/>
              </a:tabLst>
              <a:defRPr/>
            </a:pPr>
            <a:r>
              <a:rPr lang="en-US" sz="2400" dirty="0" smtClean="0">
                <a:latin typeface="Marcellus"/>
                <a:ea typeface="ＭＳ Ｐゴシック" charset="0"/>
                <a:cs typeface="ＭＳ Ｐゴシック" charset="0"/>
              </a:rPr>
              <a:t>Solution:</a:t>
            </a:r>
          </a:p>
          <a:p>
            <a:pPr>
              <a:tabLst>
                <a:tab pos="742278" algn="l"/>
                <a:tab pos="1023411" algn="l"/>
                <a:tab pos="1258984" algn="l"/>
              </a:tabLst>
              <a:defRPr/>
            </a:pPr>
            <a:r>
              <a:rPr lang="en-US" sz="2400" dirty="0" smtClean="0">
                <a:latin typeface="Marcellus"/>
                <a:ea typeface="ＭＳ Ｐゴシック" charset="0"/>
                <a:cs typeface="Courier New"/>
              </a:rPr>
              <a:t>Key</a:t>
            </a:r>
            <a:r>
              <a:rPr lang="en-US" sz="2400" dirty="0">
                <a:latin typeface="Marcellus"/>
                <a:ea typeface="ＭＳ Ｐゴシック" charset="0"/>
                <a:cs typeface="Courier New"/>
              </a:rPr>
              <a:t>=Local Variable</a:t>
            </a:r>
            <a:r>
              <a:rPr lang="en-US" sz="2400" dirty="0" smtClean="0">
                <a:latin typeface="Marcellus"/>
                <a:ea typeface="ＭＳ Ｐゴシック" charset="0"/>
                <a:cs typeface="Courier New"/>
              </a:rPr>
              <a:t>=Each process has its own Key</a:t>
            </a:r>
          </a:p>
          <a:p>
            <a:pPr>
              <a:tabLst>
                <a:tab pos="742278" algn="l"/>
                <a:tab pos="1023411" algn="l"/>
                <a:tab pos="1258984" algn="l"/>
              </a:tabLst>
              <a:defRPr/>
            </a:pPr>
            <a:r>
              <a:rPr lang="en-US" sz="2400" dirty="0" smtClean="0">
                <a:latin typeface="Marcellus"/>
                <a:ea typeface="ＭＳ Ｐゴシック" charset="0"/>
                <a:cs typeface="Courier New"/>
              </a:rPr>
              <a:t>Lock=Global Variable=Common for all Processes</a:t>
            </a:r>
          </a:p>
          <a:p>
            <a:pPr>
              <a:tabLst>
                <a:tab pos="742278" algn="l"/>
                <a:tab pos="1023411" algn="l"/>
                <a:tab pos="1258984" algn="l"/>
              </a:tabLst>
              <a:defRPr/>
            </a:pPr>
            <a:r>
              <a:rPr lang="en-US" sz="2400" dirty="0" smtClean="0">
                <a:latin typeface="Marcellus"/>
                <a:ea typeface="ＭＳ Ｐゴシック" charset="0"/>
                <a:cs typeface="Courier New"/>
              </a:rPr>
              <a:t>Both Initialized to False</a:t>
            </a:r>
          </a:p>
          <a:p>
            <a:pPr>
              <a:tabLst>
                <a:tab pos="742278" algn="l"/>
                <a:tab pos="1023411" algn="l"/>
                <a:tab pos="1258984" algn="l"/>
              </a:tabLst>
              <a:defRPr/>
            </a:pPr>
            <a:endParaRPr lang="en-US" sz="2000" dirty="0">
              <a:latin typeface="Marcellus"/>
              <a:ea typeface="ＭＳ Ｐゴシック" charset="0"/>
              <a:cs typeface="Courier New"/>
            </a:endParaRPr>
          </a:p>
        </p:txBody>
      </p:sp>
      <p:pic>
        <p:nvPicPr>
          <p:cNvPr id="3074"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0014" y="1473562"/>
            <a:ext cx="5347390" cy="3447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975015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Mutual-exclusion implementation with </a:t>
            </a:r>
            <a:r>
              <a:rPr lang="en-US" sz="3200" dirty="0" smtClean="0">
                <a:solidFill>
                  <a:srgbClr val="C00000"/>
                </a:solidFill>
                <a:latin typeface="Marcellus" panose="020E0602050203020307" pitchFamily="34" charset="0"/>
              </a:rPr>
              <a:t>swap ()</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108</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953778"/>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742278" algn="l"/>
                <a:tab pos="1023411" algn="l"/>
                <a:tab pos="1258984" algn="l"/>
              </a:tabLst>
              <a:defRPr/>
            </a:pPr>
            <a:r>
              <a:rPr lang="en-US" sz="2400" dirty="0" smtClean="0">
                <a:latin typeface="Marcellus"/>
                <a:ea typeface="ＭＳ Ｐゴシック" charset="0"/>
                <a:cs typeface="ＭＳ Ｐゴシック" charset="0"/>
              </a:rPr>
              <a:t>Solution:</a:t>
            </a:r>
            <a:endParaRPr lang="en-US" sz="2000" dirty="0">
              <a:latin typeface="Marcellus"/>
              <a:ea typeface="ＭＳ Ｐゴシック" charset="0"/>
              <a:cs typeface="Courier New"/>
            </a:endParaRPr>
          </a:p>
        </p:txBody>
      </p:sp>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546" y="1293535"/>
            <a:ext cx="4189864" cy="3852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4567727" y="854316"/>
            <a:ext cx="3511747" cy="6278642"/>
          </a:xfrm>
          <a:prstGeom prst="rect">
            <a:avLst/>
          </a:prstGeom>
          <a:noFill/>
        </p:spPr>
        <p:txBody>
          <a:bodyPr wrap="square" rtlCol="0">
            <a:spAutoFit/>
          </a:bodyPr>
          <a:lstStyle/>
          <a:p>
            <a:pPr marL="285750" indent="-285750">
              <a:buFont typeface="Arial" panose="020B0604020202020204" pitchFamily="34" charset="0"/>
              <a:buChar char="•"/>
            </a:pPr>
            <a:r>
              <a:rPr lang="en-IN" dirty="0" err="1" smtClean="0">
                <a:latin typeface="Marcellus"/>
              </a:rPr>
              <a:t>Initilally</a:t>
            </a:r>
            <a:r>
              <a:rPr lang="en-IN" dirty="0" smtClean="0">
                <a:latin typeface="Marcellus"/>
              </a:rPr>
              <a:t> (L,K)=(F,F)</a:t>
            </a:r>
          </a:p>
          <a:p>
            <a:pPr marL="285750" indent="-285750">
              <a:buFont typeface="Arial" panose="020B0604020202020204" pitchFamily="34" charset="0"/>
              <a:buChar char="•"/>
            </a:pPr>
            <a:endParaRPr lang="en-IN" dirty="0">
              <a:latin typeface="Marcellus"/>
            </a:endParaRPr>
          </a:p>
          <a:p>
            <a:pPr marL="285750" indent="-285750">
              <a:buFont typeface="Arial" panose="020B0604020202020204" pitchFamily="34" charset="0"/>
              <a:buChar char="•"/>
            </a:pPr>
            <a:r>
              <a:rPr lang="en-IN" dirty="0" smtClean="0">
                <a:latin typeface="Marcellus"/>
              </a:rPr>
              <a:t> P0 makes key=true so</a:t>
            </a:r>
          </a:p>
          <a:p>
            <a:pPr marL="285750" indent="-285750">
              <a:buFont typeface="Arial" panose="020B0604020202020204" pitchFamily="34" charset="0"/>
              <a:buChar char="•"/>
            </a:pPr>
            <a:endParaRPr lang="en-IN" dirty="0">
              <a:latin typeface="Marcellus"/>
            </a:endParaRPr>
          </a:p>
          <a:p>
            <a:pPr marL="285750" indent="-285750">
              <a:buFont typeface="Arial" panose="020B0604020202020204" pitchFamily="34" charset="0"/>
              <a:buChar char="•"/>
            </a:pPr>
            <a:r>
              <a:rPr lang="en-IN" dirty="0" smtClean="0">
                <a:latin typeface="Marcellus"/>
              </a:rPr>
              <a:t>(L,K)=(F,T)</a:t>
            </a:r>
          </a:p>
          <a:p>
            <a:pPr marL="285750" indent="-285750">
              <a:buFont typeface="Arial" panose="020B0604020202020204" pitchFamily="34" charset="0"/>
              <a:buChar char="•"/>
            </a:pPr>
            <a:endParaRPr lang="en-IN" dirty="0">
              <a:latin typeface="Marcellus"/>
            </a:endParaRPr>
          </a:p>
          <a:p>
            <a:pPr marL="285750" indent="-285750">
              <a:buFont typeface="Arial" panose="020B0604020202020204" pitchFamily="34" charset="0"/>
              <a:buChar char="•"/>
            </a:pPr>
            <a:r>
              <a:rPr lang="en-IN" dirty="0" smtClean="0">
                <a:latin typeface="Marcellus"/>
              </a:rPr>
              <a:t>While key is true</a:t>
            </a:r>
          </a:p>
          <a:p>
            <a:pPr marL="285750" indent="-285750">
              <a:buFont typeface="Arial" panose="020B0604020202020204" pitchFamily="34" charset="0"/>
              <a:buChar char="•"/>
            </a:pPr>
            <a:endParaRPr lang="en-IN" dirty="0">
              <a:latin typeface="Marcellus"/>
            </a:endParaRPr>
          </a:p>
          <a:p>
            <a:pPr marL="285750" indent="-285750">
              <a:buFont typeface="Arial" panose="020B0604020202020204" pitchFamily="34" charset="0"/>
              <a:buChar char="•"/>
            </a:pPr>
            <a:r>
              <a:rPr lang="en-IN" dirty="0" smtClean="0">
                <a:latin typeface="Marcellus"/>
              </a:rPr>
              <a:t>Swap values of Key and Lock so</a:t>
            </a:r>
          </a:p>
          <a:p>
            <a:pPr marL="285750" indent="-285750">
              <a:buFont typeface="Arial" panose="020B0604020202020204" pitchFamily="34" charset="0"/>
              <a:buChar char="•"/>
            </a:pPr>
            <a:endParaRPr lang="en-IN" dirty="0">
              <a:latin typeface="Marcellus"/>
            </a:endParaRPr>
          </a:p>
          <a:p>
            <a:pPr marL="285750" indent="-285750">
              <a:buFont typeface="Arial" panose="020B0604020202020204" pitchFamily="34" charset="0"/>
              <a:buChar char="•"/>
            </a:pPr>
            <a:r>
              <a:rPr lang="en-IN" dirty="0" smtClean="0">
                <a:latin typeface="Marcellus"/>
              </a:rPr>
              <a:t>(L,K)=(T,F)</a:t>
            </a:r>
          </a:p>
          <a:p>
            <a:pPr marL="285750" indent="-285750">
              <a:buFont typeface="Arial" panose="020B0604020202020204" pitchFamily="34" charset="0"/>
              <a:buChar char="•"/>
            </a:pPr>
            <a:endParaRPr lang="en-IN" dirty="0">
              <a:latin typeface="Marcellus"/>
            </a:endParaRPr>
          </a:p>
          <a:p>
            <a:pPr marL="285750" indent="-285750">
              <a:buFont typeface="Arial" panose="020B0604020202020204" pitchFamily="34" charset="0"/>
              <a:buChar char="•"/>
            </a:pPr>
            <a:r>
              <a:rPr lang="en-IN" dirty="0" smtClean="0">
                <a:latin typeface="Marcellus"/>
              </a:rPr>
              <a:t>Key becomes false, exits while loop</a:t>
            </a:r>
          </a:p>
          <a:p>
            <a:pPr marL="285750" indent="-285750">
              <a:buFont typeface="Arial" panose="020B0604020202020204" pitchFamily="34" charset="0"/>
              <a:buChar char="•"/>
            </a:pPr>
            <a:endParaRPr lang="en-IN" dirty="0">
              <a:latin typeface="Marcellus"/>
            </a:endParaRPr>
          </a:p>
          <a:p>
            <a:pPr marL="285750" indent="-285750">
              <a:buFont typeface="Arial" panose="020B0604020202020204" pitchFamily="34" charset="0"/>
              <a:buChar char="•"/>
            </a:pPr>
            <a:r>
              <a:rPr lang="en-IN" dirty="0" smtClean="0">
                <a:latin typeface="Marcellus"/>
              </a:rPr>
              <a:t>Enters CS</a:t>
            </a:r>
          </a:p>
          <a:p>
            <a:pPr marL="285750" indent="-285750">
              <a:buFont typeface="Arial" panose="020B0604020202020204" pitchFamily="34" charset="0"/>
              <a:buChar char="•"/>
            </a:pPr>
            <a:endParaRPr lang="en-IN" dirty="0">
              <a:latin typeface="Marcellus"/>
            </a:endParaRPr>
          </a:p>
          <a:p>
            <a:pPr marL="285750" indent="-285750">
              <a:buFont typeface="Arial" panose="020B0604020202020204" pitchFamily="34" charset="0"/>
              <a:buChar char="•"/>
            </a:pPr>
            <a:endParaRPr lang="en-IN" sz="1600" dirty="0" smtClean="0">
              <a:latin typeface="Marcellus"/>
            </a:endParaRP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endParaRPr lang="en-IN" sz="1600" dirty="0" smtClean="0">
              <a:latin typeface="Marcellus"/>
            </a:endParaRP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endParaRPr lang="en-IN" sz="1600" dirty="0" smtClean="0">
              <a:latin typeface="Marcellus"/>
            </a:endParaRPr>
          </a:p>
          <a:p>
            <a:pPr marL="285750" indent="-285750">
              <a:buFont typeface="Arial" panose="020B0604020202020204" pitchFamily="34" charset="0"/>
              <a:buChar char="•"/>
            </a:pPr>
            <a:endParaRPr lang="en-IN" sz="1600" dirty="0" smtClean="0">
              <a:latin typeface="Marcellus"/>
            </a:endParaRPr>
          </a:p>
        </p:txBody>
      </p:sp>
      <p:sp>
        <p:nvSpPr>
          <p:cNvPr id="14" name="TextBox 13"/>
          <p:cNvSpPr txBox="1"/>
          <p:nvPr/>
        </p:nvSpPr>
        <p:spPr>
          <a:xfrm>
            <a:off x="9130352" y="852751"/>
            <a:ext cx="2866029" cy="4493538"/>
          </a:xfrm>
          <a:prstGeom prst="rect">
            <a:avLst/>
          </a:prstGeom>
          <a:noFill/>
        </p:spPr>
        <p:txBody>
          <a:bodyPr wrap="square" rtlCol="0">
            <a:spAutoFit/>
          </a:bodyPr>
          <a:lstStyle/>
          <a:p>
            <a:pPr marL="285750" indent="-285750">
              <a:buFont typeface="Arial" panose="020B0604020202020204" pitchFamily="34" charset="0"/>
              <a:buChar char="•"/>
            </a:pPr>
            <a:r>
              <a:rPr lang="en-IN" dirty="0" smtClean="0">
                <a:latin typeface="Marcellus"/>
              </a:rPr>
              <a:t>Now P1 tries to enter CS</a:t>
            </a:r>
          </a:p>
          <a:p>
            <a:pPr marL="285750" indent="-285750">
              <a:buFont typeface="Arial" panose="020B0604020202020204" pitchFamily="34" charset="0"/>
              <a:buChar char="•"/>
            </a:pPr>
            <a:endParaRPr lang="en-IN" dirty="0">
              <a:latin typeface="Marcellus"/>
            </a:endParaRPr>
          </a:p>
          <a:p>
            <a:pPr marL="285750" indent="-285750">
              <a:buFont typeface="Arial" panose="020B0604020202020204" pitchFamily="34" charset="0"/>
              <a:buChar char="•"/>
            </a:pPr>
            <a:r>
              <a:rPr lang="en-IN" dirty="0" smtClean="0">
                <a:latin typeface="Marcellus"/>
              </a:rPr>
              <a:t>P1’s own key is also True Initially</a:t>
            </a:r>
          </a:p>
          <a:p>
            <a:pPr marL="285750" indent="-285750">
              <a:buFont typeface="Arial" panose="020B0604020202020204" pitchFamily="34" charset="0"/>
              <a:buChar char="•"/>
            </a:pPr>
            <a:r>
              <a:rPr lang="en-IN" dirty="0" smtClean="0">
                <a:latin typeface="Marcellus"/>
              </a:rPr>
              <a:t>Global  Lock is True as P0 is in CS</a:t>
            </a:r>
            <a:endParaRPr lang="en-IN" dirty="0">
              <a:latin typeface="Marcellus"/>
            </a:endParaRPr>
          </a:p>
          <a:p>
            <a:pPr marL="285750" indent="-285750">
              <a:buFont typeface="Arial" panose="020B0604020202020204" pitchFamily="34" charset="0"/>
              <a:buChar char="•"/>
            </a:pPr>
            <a:endParaRPr lang="en-IN" dirty="0" smtClean="0">
              <a:latin typeface="Marcellus"/>
            </a:endParaRPr>
          </a:p>
          <a:p>
            <a:pPr marL="285750" indent="-285750">
              <a:buFont typeface="Arial" panose="020B0604020202020204" pitchFamily="34" charset="0"/>
              <a:buChar char="•"/>
            </a:pPr>
            <a:r>
              <a:rPr lang="en-IN" dirty="0" smtClean="0">
                <a:latin typeface="Marcellus"/>
              </a:rPr>
              <a:t>Key=true so</a:t>
            </a:r>
          </a:p>
          <a:p>
            <a:pPr marL="285750" indent="-285750">
              <a:buFont typeface="Arial" panose="020B0604020202020204" pitchFamily="34" charset="0"/>
              <a:buChar char="•"/>
            </a:pPr>
            <a:r>
              <a:rPr lang="en-IN" dirty="0" smtClean="0">
                <a:latin typeface="Marcellus"/>
              </a:rPr>
              <a:t>(L,K)=(T,T)</a:t>
            </a:r>
          </a:p>
          <a:p>
            <a:pPr marL="285750" indent="-285750">
              <a:buFont typeface="Arial" panose="020B0604020202020204" pitchFamily="34" charset="0"/>
              <a:buChar char="•"/>
            </a:pPr>
            <a:endParaRPr lang="en-IN" dirty="0">
              <a:latin typeface="Marcellus"/>
            </a:endParaRPr>
          </a:p>
          <a:p>
            <a:pPr marL="285750" indent="-285750">
              <a:buFont typeface="Arial" panose="020B0604020202020204" pitchFamily="34" charset="0"/>
              <a:buChar char="•"/>
            </a:pPr>
            <a:r>
              <a:rPr lang="en-IN" dirty="0" smtClean="0">
                <a:latin typeface="Marcellus"/>
              </a:rPr>
              <a:t>After Swapping also,</a:t>
            </a:r>
          </a:p>
          <a:p>
            <a:pPr marL="285750" indent="-285750">
              <a:buFont typeface="Arial" panose="020B0604020202020204" pitchFamily="34" charset="0"/>
              <a:buChar char="•"/>
            </a:pPr>
            <a:r>
              <a:rPr lang="en-IN" dirty="0" smtClean="0">
                <a:latin typeface="Marcellus"/>
              </a:rPr>
              <a:t>Key will always be True, So trapped in while loop</a:t>
            </a:r>
          </a:p>
          <a:p>
            <a:pPr marL="285750" indent="-285750">
              <a:buFont typeface="Arial" panose="020B0604020202020204" pitchFamily="34" charset="0"/>
              <a:buChar char="•"/>
            </a:pPr>
            <a:r>
              <a:rPr lang="en-IN" dirty="0" smtClean="0">
                <a:latin typeface="Marcellus"/>
              </a:rPr>
              <a:t>P1 will not be able to enter CS</a:t>
            </a:r>
            <a:endParaRPr lang="en-IN" dirty="0">
              <a:latin typeface="Marcellus"/>
            </a:endParaRPr>
          </a:p>
          <a:p>
            <a:pPr marL="285750" indent="-285750">
              <a:buFont typeface="Arial" panose="020B0604020202020204" pitchFamily="34" charset="0"/>
              <a:buChar char="•"/>
            </a:pPr>
            <a:endParaRPr lang="en-IN" sz="1600" dirty="0" smtClean="0">
              <a:latin typeface="Marcellus"/>
            </a:endParaRPr>
          </a:p>
        </p:txBody>
      </p:sp>
      <p:sp>
        <p:nvSpPr>
          <p:cNvPr id="15" name="Right Arrow 14"/>
          <p:cNvSpPr/>
          <p:nvPr/>
        </p:nvSpPr>
        <p:spPr>
          <a:xfrm rot="17502918" flipV="1">
            <a:off x="6880556" y="2666928"/>
            <a:ext cx="3235845" cy="4117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655857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Mutual-exclusion implementation with </a:t>
            </a:r>
            <a:r>
              <a:rPr lang="en-US" sz="3200" dirty="0" smtClean="0">
                <a:solidFill>
                  <a:srgbClr val="C00000"/>
                </a:solidFill>
                <a:latin typeface="Marcellus" panose="020E0602050203020307" pitchFamily="34" charset="0"/>
              </a:rPr>
              <a:t>swap ()</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109</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953778"/>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742278" algn="l"/>
                <a:tab pos="1023411" algn="l"/>
                <a:tab pos="1258984" algn="l"/>
              </a:tabLst>
              <a:defRPr/>
            </a:pPr>
            <a:r>
              <a:rPr lang="en-US" sz="2400" dirty="0" smtClean="0">
                <a:latin typeface="Marcellus"/>
                <a:ea typeface="ＭＳ Ｐゴシック" charset="0"/>
                <a:cs typeface="ＭＳ Ｐゴシック" charset="0"/>
              </a:rPr>
              <a:t>Solution:</a:t>
            </a:r>
            <a:endParaRPr lang="en-US" sz="2000" dirty="0">
              <a:latin typeface="Marcellus"/>
              <a:ea typeface="ＭＳ Ｐゴシック" charset="0"/>
              <a:cs typeface="Courier New"/>
            </a:endParaRPr>
          </a:p>
        </p:txBody>
      </p:sp>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546" y="1293535"/>
            <a:ext cx="4189864" cy="3852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4567727" y="854316"/>
            <a:ext cx="3511747" cy="3046988"/>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Marcellus"/>
              </a:rPr>
              <a:t>P0</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Now, Lock=False and P0 exits CS</a:t>
            </a:r>
          </a:p>
          <a:p>
            <a:pPr marL="285750" indent="-285750">
              <a:buFont typeface="Arial" panose="020B0604020202020204" pitchFamily="34" charset="0"/>
              <a:buChar char="•"/>
            </a:pPr>
            <a:endParaRPr lang="en-IN" sz="1600" dirty="0" smtClean="0">
              <a:latin typeface="Marcellus"/>
            </a:endParaRPr>
          </a:p>
          <a:p>
            <a:pPr marL="285750" indent="-285750">
              <a:buFont typeface="Arial" panose="020B0604020202020204" pitchFamily="34" charset="0"/>
              <a:buChar char="•"/>
            </a:pPr>
            <a:r>
              <a:rPr lang="en-IN" sz="1600" dirty="0" smtClean="0">
                <a:latin typeface="Marcellus"/>
              </a:rPr>
              <a:t>P0 enters RS</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endParaRPr lang="en-IN" sz="1600" dirty="0" smtClean="0">
              <a:latin typeface="Marcellus"/>
            </a:endParaRP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endParaRPr lang="en-IN" sz="1600" dirty="0" smtClean="0">
              <a:latin typeface="Marcellus"/>
            </a:endParaRP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endParaRPr lang="en-IN" sz="1600" dirty="0" smtClean="0">
              <a:latin typeface="Marcellus"/>
            </a:endParaRPr>
          </a:p>
          <a:p>
            <a:pPr marL="285750" indent="-285750">
              <a:buFont typeface="Arial" panose="020B0604020202020204" pitchFamily="34" charset="0"/>
              <a:buChar char="•"/>
            </a:pPr>
            <a:endParaRPr lang="en-IN" sz="1600" dirty="0" smtClean="0">
              <a:latin typeface="Marcellus"/>
            </a:endParaRPr>
          </a:p>
        </p:txBody>
      </p:sp>
      <p:sp>
        <p:nvSpPr>
          <p:cNvPr id="14" name="TextBox 13"/>
          <p:cNvSpPr txBox="1"/>
          <p:nvPr/>
        </p:nvSpPr>
        <p:spPr>
          <a:xfrm>
            <a:off x="9130352" y="852751"/>
            <a:ext cx="2866029" cy="3293209"/>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Marcellus"/>
              </a:rPr>
              <a:t>Now P1 tries to enter CS</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So Pair (L,K)=(F,T)</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The value will be swapped</a:t>
            </a:r>
          </a:p>
          <a:p>
            <a:pPr marL="285750" indent="-285750">
              <a:buFont typeface="Arial" panose="020B0604020202020204" pitchFamily="34" charset="0"/>
              <a:buChar char="•"/>
            </a:pPr>
            <a:r>
              <a:rPr lang="en-IN" sz="1600" dirty="0" smtClean="0">
                <a:latin typeface="Marcellus"/>
              </a:rPr>
              <a:t>Key will become False</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Pair(L,K)=(T,F)</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Control comes out of while </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Enters CS</a:t>
            </a:r>
            <a:endParaRPr lang="en-IN" sz="1600" dirty="0">
              <a:latin typeface="Marcellus"/>
            </a:endParaRPr>
          </a:p>
          <a:p>
            <a:pPr marL="285750" indent="-285750">
              <a:buFont typeface="Arial" panose="020B0604020202020204" pitchFamily="34" charset="0"/>
              <a:buChar char="•"/>
            </a:pPr>
            <a:endParaRPr lang="en-IN" sz="1600" dirty="0" smtClean="0">
              <a:latin typeface="Marcellus"/>
            </a:endParaRPr>
          </a:p>
        </p:txBody>
      </p:sp>
      <p:sp>
        <p:nvSpPr>
          <p:cNvPr id="15" name="Right Arrow 14"/>
          <p:cNvSpPr/>
          <p:nvPr/>
        </p:nvSpPr>
        <p:spPr>
          <a:xfrm flipV="1">
            <a:off x="6782934" y="1945519"/>
            <a:ext cx="2210937" cy="432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31276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Producer Consumer Problem Revisited</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solidFill>
                  <a:schemeClr val="tx1">
                    <a:lumMod val="85000"/>
                    <a:lumOff val="15000"/>
                  </a:schemeClr>
                </a:solidFill>
                <a:latin typeface="Marcellus" panose="020E0602050203020307" pitchFamily="34" charset="0"/>
              </a:rPr>
              <a:t>One such </a:t>
            </a:r>
            <a:r>
              <a:rPr lang="en-IN" dirty="0">
                <a:solidFill>
                  <a:schemeClr val="tx1">
                    <a:lumMod val="85000"/>
                    <a:lumOff val="15000"/>
                  </a:schemeClr>
                </a:solidFill>
                <a:latin typeface="Marcellus" panose="020E0602050203020307" pitchFamily="34" charset="0"/>
              </a:rPr>
              <a:t>interleaving </a:t>
            </a:r>
            <a:r>
              <a:rPr lang="en-IN" dirty="0" smtClean="0">
                <a:solidFill>
                  <a:schemeClr val="tx1">
                    <a:lumMod val="85000"/>
                    <a:lumOff val="15000"/>
                  </a:schemeClr>
                </a:solidFill>
                <a:latin typeface="Marcellus" panose="020E0602050203020307" pitchFamily="34" charset="0"/>
              </a:rPr>
              <a:t>is-</a:t>
            </a:r>
            <a:endParaRPr lang="en-US"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2229" y="1975757"/>
            <a:ext cx="8278585" cy="30207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AC347584-CE2D-45DB-AC89-AEA68651B409}"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11</a:t>
            </a:fld>
            <a:endParaRPr lang="en-US"/>
          </a:p>
        </p:txBody>
      </p:sp>
    </p:spTree>
    <p:extLst>
      <p:ext uri="{BB962C8B-B14F-4D97-AF65-F5344CB8AC3E}">
        <p14:creationId xmlns:p14="http://schemas.microsoft.com/office/powerpoint/2010/main" val="262287140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smtClean="0">
                <a:solidFill>
                  <a:srgbClr val="C00000"/>
                </a:solidFill>
                <a:latin typeface="Marcellus" panose="020E0602050203020307" pitchFamily="34" charset="0"/>
              </a:rPr>
              <a:t>Hardware Synchronization</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110</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IN" sz="2000" dirty="0" smtClean="0"/>
          </a:p>
          <a:p>
            <a:pPr marL="457200" indent="-457200">
              <a:buFont typeface="+mj-lt"/>
              <a:buAutoNum type="arabicParenR"/>
            </a:pPr>
            <a:r>
              <a:rPr lang="en-IN" sz="2400" b="1" dirty="0" smtClean="0">
                <a:solidFill>
                  <a:srgbClr val="C00000"/>
                </a:solidFill>
              </a:rPr>
              <a:t>Test Memory word and Set value-Test and Set()</a:t>
            </a:r>
          </a:p>
          <a:p>
            <a:pPr marL="457200" indent="-457200">
              <a:buFont typeface="+mj-lt"/>
              <a:buAutoNum type="arabicParenR"/>
            </a:pPr>
            <a:r>
              <a:rPr lang="en-IN" sz="2400" b="1" dirty="0" smtClean="0">
                <a:solidFill>
                  <a:srgbClr val="C00000"/>
                </a:solidFill>
              </a:rPr>
              <a:t>Swap contents of two memory words-Swap() </a:t>
            </a:r>
          </a:p>
          <a:p>
            <a:pPr marL="457200" indent="-457200">
              <a:buFont typeface="+mj-lt"/>
              <a:buAutoNum type="arabicParenR"/>
            </a:pPr>
            <a:endParaRPr lang="en-IN" sz="2400" b="1" dirty="0">
              <a:solidFill>
                <a:srgbClr val="C00000"/>
              </a:solidFill>
            </a:endParaRPr>
          </a:p>
          <a:p>
            <a:pPr marL="0" indent="0">
              <a:buNone/>
            </a:pPr>
            <a:r>
              <a:rPr lang="en-IN" sz="2400" b="1" dirty="0" smtClean="0">
                <a:solidFill>
                  <a:srgbClr val="C00000"/>
                </a:solidFill>
              </a:rPr>
              <a:t>These algorithms do not satisfy the bounded waiting requirement</a:t>
            </a:r>
            <a:endParaRPr lang="en-IN" b="1" dirty="0">
              <a:solidFill>
                <a:srgbClr val="C00000"/>
              </a:solidFill>
            </a:endParaRPr>
          </a:p>
        </p:txBody>
      </p:sp>
    </p:spTree>
    <p:extLst>
      <p:ext uri="{BB962C8B-B14F-4D97-AF65-F5344CB8AC3E}">
        <p14:creationId xmlns:p14="http://schemas.microsoft.com/office/powerpoint/2010/main" val="261079918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Bounded Waiting </a:t>
            </a:r>
            <a:r>
              <a:rPr lang="en-US" sz="3200" dirty="0">
                <a:solidFill>
                  <a:srgbClr val="C00000"/>
                </a:solidFill>
                <a:latin typeface="Marcellus" panose="020E0602050203020307" pitchFamily="34" charset="0"/>
              </a:rPr>
              <a:t>implementation with </a:t>
            </a:r>
            <a:r>
              <a:rPr lang="en-US" sz="3200" dirty="0" smtClean="0">
                <a:solidFill>
                  <a:srgbClr val="C00000"/>
                </a:solidFill>
                <a:latin typeface="Marcellus" panose="020E0602050203020307" pitchFamily="34" charset="0"/>
              </a:rPr>
              <a:t>test and set ()</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111</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953778"/>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742278" algn="l"/>
                <a:tab pos="1023411" algn="l"/>
                <a:tab pos="1258984" algn="l"/>
              </a:tabLst>
              <a:defRPr/>
            </a:pPr>
            <a:r>
              <a:rPr lang="en-US" sz="2400" dirty="0" smtClean="0">
                <a:latin typeface="Marcellus"/>
                <a:ea typeface="ＭＳ Ｐゴシック" charset="0"/>
                <a:cs typeface="ＭＳ Ｐゴシック" charset="0"/>
              </a:rPr>
              <a:t>Solution:</a:t>
            </a:r>
          </a:p>
          <a:p>
            <a:pPr>
              <a:tabLst>
                <a:tab pos="742278" algn="l"/>
                <a:tab pos="1023411" algn="l"/>
                <a:tab pos="1258984" algn="l"/>
              </a:tabLst>
              <a:defRPr/>
            </a:pPr>
            <a:endParaRPr lang="en-US" sz="2000" dirty="0">
              <a:latin typeface="Marcellus"/>
              <a:ea typeface="ＭＳ Ｐゴシック" charset="0"/>
              <a:cs typeface="Courier New"/>
            </a:endParaRPr>
          </a:p>
        </p:txBody>
      </p:sp>
      <p:pic>
        <p:nvPicPr>
          <p:cNvPr id="40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2158" y="1569492"/>
            <a:ext cx="5919872" cy="3575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ight Arrow 12"/>
          <p:cNvSpPr/>
          <p:nvPr/>
        </p:nvSpPr>
        <p:spPr>
          <a:xfrm>
            <a:off x="6037861" y="2183642"/>
            <a:ext cx="2483893" cy="259308"/>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4" name="TextBox 13"/>
          <p:cNvSpPr txBox="1"/>
          <p:nvPr/>
        </p:nvSpPr>
        <p:spPr>
          <a:xfrm>
            <a:off x="9508388" y="3161620"/>
            <a:ext cx="2524977" cy="523220"/>
          </a:xfrm>
          <a:prstGeom prst="rect">
            <a:avLst/>
          </a:prstGeom>
          <a:noFill/>
        </p:spPr>
        <p:txBody>
          <a:bodyPr wrap="square" rtlCol="0">
            <a:spAutoFit/>
          </a:bodyPr>
          <a:lstStyle/>
          <a:p>
            <a:r>
              <a:rPr lang="en-IN" sz="2800" b="1" dirty="0" smtClean="0">
                <a:solidFill>
                  <a:schemeClr val="accent5"/>
                </a:solidFill>
              </a:rPr>
              <a:t>Exit Code</a:t>
            </a:r>
            <a:endParaRPr lang="en-IN" sz="2800" b="1" dirty="0">
              <a:solidFill>
                <a:schemeClr val="accent5"/>
              </a:solidFill>
            </a:endParaRPr>
          </a:p>
        </p:txBody>
      </p:sp>
      <p:sp>
        <p:nvSpPr>
          <p:cNvPr id="15" name="Right Arrow 14"/>
          <p:cNvSpPr/>
          <p:nvPr/>
        </p:nvSpPr>
        <p:spPr>
          <a:xfrm>
            <a:off x="6742030" y="3295189"/>
            <a:ext cx="2483893" cy="259308"/>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6" name="TextBox 15"/>
          <p:cNvSpPr txBox="1"/>
          <p:nvPr/>
        </p:nvSpPr>
        <p:spPr>
          <a:xfrm>
            <a:off x="8612255" y="2044863"/>
            <a:ext cx="2524977" cy="523220"/>
          </a:xfrm>
          <a:prstGeom prst="rect">
            <a:avLst/>
          </a:prstGeom>
          <a:noFill/>
        </p:spPr>
        <p:txBody>
          <a:bodyPr wrap="square" rtlCol="0">
            <a:spAutoFit/>
          </a:bodyPr>
          <a:lstStyle/>
          <a:p>
            <a:r>
              <a:rPr lang="en-IN" sz="2800" b="1" dirty="0" smtClean="0">
                <a:solidFill>
                  <a:schemeClr val="accent5"/>
                </a:solidFill>
              </a:rPr>
              <a:t>Entry Code</a:t>
            </a:r>
            <a:endParaRPr lang="en-IN" sz="2800" b="1" dirty="0">
              <a:solidFill>
                <a:schemeClr val="accent5"/>
              </a:solidFill>
            </a:endParaRPr>
          </a:p>
        </p:txBody>
      </p:sp>
    </p:spTree>
    <p:extLst>
      <p:ext uri="{BB962C8B-B14F-4D97-AF65-F5344CB8AC3E}">
        <p14:creationId xmlns:p14="http://schemas.microsoft.com/office/powerpoint/2010/main" val="220485490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Bounded Waiting </a:t>
            </a:r>
            <a:r>
              <a:rPr lang="en-US" sz="3200" dirty="0">
                <a:solidFill>
                  <a:srgbClr val="C00000"/>
                </a:solidFill>
                <a:latin typeface="Marcellus" panose="020E0602050203020307" pitchFamily="34" charset="0"/>
              </a:rPr>
              <a:t>implementation with </a:t>
            </a:r>
            <a:r>
              <a:rPr lang="en-US" sz="3200" dirty="0" smtClean="0">
                <a:solidFill>
                  <a:srgbClr val="C00000"/>
                </a:solidFill>
                <a:latin typeface="Marcellus" panose="020E0602050203020307" pitchFamily="34" charset="0"/>
              </a:rPr>
              <a:t>test and set ()</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112</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6605516" y="953778"/>
            <a:ext cx="4531716"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742278" algn="l"/>
                <a:tab pos="1023411" algn="l"/>
                <a:tab pos="1258984" algn="l"/>
              </a:tabLst>
              <a:defRPr/>
            </a:pPr>
            <a:r>
              <a:rPr lang="en-US" sz="2400" dirty="0" smtClean="0">
                <a:latin typeface="Marcellus"/>
                <a:ea typeface="ＭＳ Ｐゴシック" charset="0"/>
                <a:cs typeface="ＭＳ Ｐゴシック" charset="0"/>
              </a:rPr>
              <a:t>Solution:</a:t>
            </a:r>
            <a:r>
              <a:rPr lang="en-US" sz="2000" dirty="0">
                <a:latin typeface="Marcellus"/>
                <a:ea typeface="ＭＳ Ｐゴシック" charset="0"/>
                <a:cs typeface="Courier New"/>
              </a:rPr>
              <a:t> </a:t>
            </a:r>
            <a:r>
              <a:rPr lang="en-US" sz="2000" dirty="0" smtClean="0">
                <a:latin typeface="Marcellus"/>
                <a:ea typeface="ＭＳ Ｐゴシック" charset="0"/>
                <a:cs typeface="Courier New"/>
              </a:rPr>
              <a:t>Satisfies all 3 critical section requirements</a:t>
            </a:r>
          </a:p>
          <a:p>
            <a:pPr>
              <a:tabLst>
                <a:tab pos="742278" algn="l"/>
                <a:tab pos="1023411" algn="l"/>
                <a:tab pos="1258984" algn="l"/>
              </a:tabLst>
              <a:defRPr/>
            </a:pPr>
            <a:endParaRPr lang="en-US" sz="2000" dirty="0">
              <a:latin typeface="Marcellus"/>
              <a:ea typeface="ＭＳ Ｐゴシック" charset="0"/>
              <a:cs typeface="Courier New"/>
            </a:endParaRPr>
          </a:p>
          <a:p>
            <a:pPr>
              <a:tabLst>
                <a:tab pos="742278" algn="l"/>
                <a:tab pos="1023411" algn="l"/>
                <a:tab pos="1258984" algn="l"/>
              </a:tabLst>
              <a:defRPr/>
            </a:pPr>
            <a:r>
              <a:rPr lang="en-US" sz="2000" dirty="0" smtClean="0">
                <a:latin typeface="Marcellus"/>
                <a:ea typeface="ＭＳ Ｐゴシック" charset="0"/>
                <a:cs typeface="Courier New"/>
              </a:rPr>
              <a:t>Shared Data </a:t>
            </a:r>
            <a:r>
              <a:rPr lang="en-US" sz="2000" dirty="0" err="1" smtClean="0">
                <a:latin typeface="Marcellus"/>
                <a:ea typeface="ＭＳ Ｐゴシック" charset="0"/>
                <a:cs typeface="Courier New"/>
              </a:rPr>
              <a:t>strcutures</a:t>
            </a:r>
            <a:r>
              <a:rPr lang="en-US" sz="2000" dirty="0" smtClean="0">
                <a:latin typeface="Marcellus"/>
                <a:ea typeface="ＭＳ Ｐゴシック" charset="0"/>
                <a:cs typeface="Courier New"/>
              </a:rPr>
              <a:t>/Global variables</a:t>
            </a:r>
          </a:p>
          <a:p>
            <a:pPr lvl="1">
              <a:tabLst>
                <a:tab pos="742278" algn="l"/>
                <a:tab pos="1023411" algn="l"/>
                <a:tab pos="1258984" algn="l"/>
              </a:tabLst>
              <a:defRPr/>
            </a:pPr>
            <a:r>
              <a:rPr lang="en-US" sz="2000" dirty="0" err="1">
                <a:latin typeface="Marcellus"/>
                <a:ea typeface="ＭＳ Ｐゴシック" charset="0"/>
                <a:cs typeface="Courier New"/>
              </a:rPr>
              <a:t>boolean</a:t>
            </a:r>
            <a:r>
              <a:rPr lang="en-US" sz="2000" dirty="0">
                <a:latin typeface="Marcellus"/>
                <a:ea typeface="ＭＳ Ｐゴシック" charset="0"/>
                <a:cs typeface="Courier New"/>
              </a:rPr>
              <a:t> waiting[n</a:t>
            </a:r>
            <a:r>
              <a:rPr lang="en-US" sz="2000" dirty="0" smtClean="0">
                <a:latin typeface="Marcellus"/>
                <a:ea typeface="ＭＳ Ｐゴシック" charset="0"/>
                <a:cs typeface="Courier New"/>
              </a:rPr>
              <a:t>];</a:t>
            </a:r>
          </a:p>
          <a:p>
            <a:pPr lvl="1">
              <a:tabLst>
                <a:tab pos="742278" algn="l"/>
                <a:tab pos="1023411" algn="l"/>
                <a:tab pos="1258984" algn="l"/>
              </a:tabLst>
              <a:defRPr/>
            </a:pPr>
            <a:r>
              <a:rPr lang="en-US" sz="2000" dirty="0" err="1" smtClean="0">
                <a:latin typeface="Marcellus"/>
                <a:ea typeface="ＭＳ Ｐゴシック" charset="0"/>
                <a:cs typeface="Courier New"/>
              </a:rPr>
              <a:t>boolean</a:t>
            </a:r>
            <a:r>
              <a:rPr lang="en-US" sz="2000" dirty="0" smtClean="0">
                <a:latin typeface="Marcellus"/>
                <a:ea typeface="ＭＳ Ｐゴシック" charset="0"/>
                <a:cs typeface="Courier New"/>
              </a:rPr>
              <a:t> lock;</a:t>
            </a:r>
          </a:p>
          <a:p>
            <a:pPr lvl="1">
              <a:tabLst>
                <a:tab pos="742278" algn="l"/>
                <a:tab pos="1023411" algn="l"/>
                <a:tab pos="1258984" algn="l"/>
              </a:tabLst>
              <a:defRPr/>
            </a:pPr>
            <a:endParaRPr lang="en-US" sz="2000" dirty="0">
              <a:latin typeface="Marcellus"/>
              <a:ea typeface="ＭＳ Ｐゴシック" charset="0"/>
              <a:cs typeface="Courier New"/>
            </a:endParaRPr>
          </a:p>
          <a:p>
            <a:pPr>
              <a:tabLst>
                <a:tab pos="742278" algn="l"/>
                <a:tab pos="1023411" algn="l"/>
                <a:tab pos="1258984" algn="l"/>
              </a:tabLst>
              <a:defRPr/>
            </a:pPr>
            <a:r>
              <a:rPr lang="en-US" sz="2000" dirty="0" smtClean="0">
                <a:latin typeface="Marcellus"/>
                <a:ea typeface="ＭＳ Ｐゴシック" charset="0"/>
                <a:cs typeface="Courier New"/>
              </a:rPr>
              <a:t>Both initialized to false</a:t>
            </a:r>
          </a:p>
          <a:p>
            <a:pPr lvl="1">
              <a:tabLst>
                <a:tab pos="742278" algn="l"/>
                <a:tab pos="1023411" algn="l"/>
                <a:tab pos="1258984" algn="l"/>
              </a:tabLst>
              <a:defRPr/>
            </a:pPr>
            <a:endParaRPr lang="en-US" sz="2000" dirty="0" smtClean="0">
              <a:latin typeface="Marcellus"/>
              <a:ea typeface="ＭＳ Ｐゴシック" charset="0"/>
              <a:cs typeface="ＭＳ Ｐゴシック" charset="0"/>
            </a:endParaRPr>
          </a:p>
        </p:txBody>
      </p:sp>
      <p:pic>
        <p:nvPicPr>
          <p:cNvPr id="40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259" y="1132764"/>
            <a:ext cx="5919872" cy="3575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85176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Bounded Waiting </a:t>
            </a:r>
            <a:r>
              <a:rPr lang="en-US" sz="3200" dirty="0">
                <a:solidFill>
                  <a:srgbClr val="C00000"/>
                </a:solidFill>
                <a:latin typeface="Marcellus" panose="020E0602050203020307" pitchFamily="34" charset="0"/>
              </a:rPr>
              <a:t>implementation with </a:t>
            </a:r>
            <a:r>
              <a:rPr lang="en-US" sz="3200" dirty="0" smtClean="0">
                <a:solidFill>
                  <a:srgbClr val="C00000"/>
                </a:solidFill>
                <a:latin typeface="Marcellus" panose="020E0602050203020307" pitchFamily="34" charset="0"/>
              </a:rPr>
              <a:t>test and set ()</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113</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6428131" y="953778"/>
            <a:ext cx="552730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742278" algn="l"/>
                <a:tab pos="1023411" algn="l"/>
                <a:tab pos="1258984" algn="l"/>
              </a:tabLst>
              <a:defRPr/>
            </a:pPr>
            <a:r>
              <a:rPr lang="en-US" sz="2200" dirty="0" smtClean="0">
                <a:latin typeface="Marcellus"/>
                <a:ea typeface="ＭＳ Ｐゴシック" charset="0"/>
                <a:cs typeface="ＭＳ Ｐゴシック" charset="0"/>
              </a:rPr>
              <a:t>Lock is initialized to False</a:t>
            </a:r>
          </a:p>
          <a:p>
            <a:pPr>
              <a:tabLst>
                <a:tab pos="742278" algn="l"/>
                <a:tab pos="1023411" algn="l"/>
                <a:tab pos="1258984" algn="l"/>
              </a:tabLst>
              <a:defRPr/>
            </a:pPr>
            <a:r>
              <a:rPr lang="en-US" sz="2200" dirty="0" smtClean="0">
                <a:latin typeface="Marcellus"/>
                <a:ea typeface="ＭＳ Ｐゴシック" charset="0"/>
                <a:cs typeface="ＭＳ Ｐゴシック" charset="0"/>
              </a:rPr>
              <a:t>Pi can enter its critical section only if either waiting[</a:t>
            </a:r>
            <a:r>
              <a:rPr lang="en-US" sz="2200" dirty="0" err="1" smtClean="0">
                <a:latin typeface="Marcellus"/>
                <a:ea typeface="ＭＳ Ｐゴシック" charset="0"/>
                <a:cs typeface="ＭＳ Ｐゴシック" charset="0"/>
              </a:rPr>
              <a:t>i</a:t>
            </a:r>
            <a:r>
              <a:rPr lang="en-US" sz="2200" dirty="0" smtClean="0">
                <a:latin typeface="Marcellus"/>
                <a:ea typeface="ＭＳ Ｐゴシック" charset="0"/>
                <a:cs typeface="ＭＳ Ｐゴシック" charset="0"/>
              </a:rPr>
              <a:t>]==false or key==false</a:t>
            </a:r>
          </a:p>
          <a:p>
            <a:pPr>
              <a:tabLst>
                <a:tab pos="742278" algn="l"/>
                <a:tab pos="1023411" algn="l"/>
                <a:tab pos="1258984" algn="l"/>
              </a:tabLst>
              <a:defRPr/>
            </a:pPr>
            <a:endParaRPr lang="en-US" sz="2200" dirty="0">
              <a:latin typeface="Marcellus"/>
              <a:ea typeface="ＭＳ Ｐゴシック" charset="0"/>
              <a:cs typeface="Courier New"/>
            </a:endParaRPr>
          </a:p>
          <a:p>
            <a:pPr>
              <a:tabLst>
                <a:tab pos="742278" algn="l"/>
                <a:tab pos="1023411" algn="l"/>
                <a:tab pos="1258984" algn="l"/>
              </a:tabLst>
              <a:defRPr/>
            </a:pPr>
            <a:r>
              <a:rPr lang="en-US" sz="2200" dirty="0" smtClean="0">
                <a:latin typeface="Marcellus"/>
                <a:ea typeface="ＭＳ Ｐゴシック" charset="0"/>
                <a:cs typeface="Courier New"/>
              </a:rPr>
              <a:t>The value of Key can become false only if </a:t>
            </a:r>
            <a:r>
              <a:rPr lang="en-US" sz="2200" dirty="0" err="1" smtClean="0">
                <a:latin typeface="Marcellus"/>
                <a:ea typeface="ＭＳ Ｐゴシック" charset="0"/>
                <a:cs typeface="Courier New"/>
              </a:rPr>
              <a:t>Test&amp;Set</a:t>
            </a:r>
            <a:r>
              <a:rPr lang="en-US" sz="2200" dirty="0" smtClean="0">
                <a:latin typeface="Marcellus"/>
                <a:ea typeface="ＭＳ Ｐゴシック" charset="0"/>
                <a:cs typeface="Courier New"/>
              </a:rPr>
              <a:t>() is executed</a:t>
            </a:r>
          </a:p>
          <a:p>
            <a:pPr>
              <a:tabLst>
                <a:tab pos="742278" algn="l"/>
                <a:tab pos="1023411" algn="l"/>
                <a:tab pos="1258984" algn="l"/>
              </a:tabLst>
              <a:defRPr/>
            </a:pPr>
            <a:endParaRPr lang="en-US" sz="2200" dirty="0">
              <a:latin typeface="Marcellus"/>
              <a:ea typeface="ＭＳ Ｐゴシック" charset="0"/>
              <a:cs typeface="Courier New"/>
            </a:endParaRPr>
          </a:p>
          <a:p>
            <a:pPr>
              <a:tabLst>
                <a:tab pos="742278" algn="l"/>
                <a:tab pos="1023411" algn="l"/>
                <a:tab pos="1258984" algn="l"/>
              </a:tabLst>
              <a:defRPr/>
            </a:pPr>
            <a:r>
              <a:rPr lang="en-US" sz="2200" dirty="0" smtClean="0">
                <a:latin typeface="Marcellus"/>
                <a:ea typeface="ＭＳ Ｐゴシック" charset="0"/>
                <a:cs typeface="Courier New"/>
              </a:rPr>
              <a:t>The 1</a:t>
            </a:r>
            <a:r>
              <a:rPr lang="en-US" sz="2200" baseline="30000" dirty="0" smtClean="0">
                <a:latin typeface="Marcellus"/>
                <a:ea typeface="ＭＳ Ｐゴシック" charset="0"/>
                <a:cs typeface="Courier New"/>
              </a:rPr>
              <a:t>st</a:t>
            </a:r>
            <a:r>
              <a:rPr lang="en-US" sz="2200" dirty="0" smtClean="0">
                <a:latin typeface="Marcellus"/>
                <a:ea typeface="ＭＳ Ｐゴシック" charset="0"/>
                <a:cs typeface="Courier New"/>
              </a:rPr>
              <a:t> process to execute the </a:t>
            </a:r>
            <a:r>
              <a:rPr lang="en-US" sz="2200" dirty="0" err="1" smtClean="0">
                <a:latin typeface="Marcellus"/>
                <a:ea typeface="ＭＳ Ｐゴシック" charset="0"/>
                <a:cs typeface="Courier New"/>
              </a:rPr>
              <a:t>Test&amp;Set</a:t>
            </a:r>
            <a:r>
              <a:rPr lang="en-US" sz="2200" dirty="0" smtClean="0">
                <a:latin typeface="Marcellus"/>
                <a:ea typeface="ＭＳ Ｐゴシック" charset="0"/>
                <a:cs typeface="Courier New"/>
              </a:rPr>
              <a:t>() will set key==false and lock to True</a:t>
            </a:r>
          </a:p>
          <a:p>
            <a:pPr>
              <a:tabLst>
                <a:tab pos="742278" algn="l"/>
                <a:tab pos="1023411" algn="l"/>
                <a:tab pos="1258984" algn="l"/>
              </a:tabLst>
              <a:defRPr/>
            </a:pPr>
            <a:r>
              <a:rPr lang="en-US" sz="2200" dirty="0" smtClean="0">
                <a:latin typeface="Marcellus"/>
                <a:ea typeface="ＭＳ Ｐゴシック" charset="0"/>
                <a:cs typeface="Courier New"/>
              </a:rPr>
              <a:t>waiting[</a:t>
            </a:r>
            <a:r>
              <a:rPr lang="en-US" sz="2200" dirty="0" err="1" smtClean="0">
                <a:latin typeface="Marcellus"/>
                <a:ea typeface="ＭＳ Ｐゴシック" charset="0"/>
                <a:cs typeface="Courier New"/>
              </a:rPr>
              <a:t>i</a:t>
            </a:r>
            <a:r>
              <a:rPr lang="en-US" sz="2200" dirty="0" smtClean="0">
                <a:latin typeface="Marcellus"/>
                <a:ea typeface="ＭＳ Ｐゴシック" charset="0"/>
                <a:cs typeface="Courier New"/>
              </a:rPr>
              <a:t>] of Pi=False</a:t>
            </a:r>
            <a:endParaRPr lang="en-US" sz="2200" dirty="0">
              <a:latin typeface="Marcellus"/>
              <a:ea typeface="ＭＳ Ｐゴシック" charset="0"/>
              <a:cs typeface="Courier New"/>
            </a:endParaRPr>
          </a:p>
          <a:p>
            <a:pPr>
              <a:tabLst>
                <a:tab pos="742278" algn="l"/>
                <a:tab pos="1023411" algn="l"/>
                <a:tab pos="1258984" algn="l"/>
              </a:tabLst>
              <a:defRPr/>
            </a:pPr>
            <a:r>
              <a:rPr lang="en-US" sz="2200" dirty="0" smtClean="0">
                <a:latin typeface="Marcellus"/>
                <a:ea typeface="ＭＳ Ｐゴシック" charset="0"/>
                <a:cs typeface="Courier New"/>
              </a:rPr>
              <a:t>All other processes must wait</a:t>
            </a:r>
          </a:p>
          <a:p>
            <a:pPr lvl="1">
              <a:tabLst>
                <a:tab pos="742278" algn="l"/>
                <a:tab pos="1023411" algn="l"/>
                <a:tab pos="1258984" algn="l"/>
              </a:tabLst>
              <a:defRPr/>
            </a:pPr>
            <a:endParaRPr lang="en-US" sz="2000" dirty="0" smtClean="0">
              <a:latin typeface="Marcellus"/>
              <a:ea typeface="ＭＳ Ｐゴシック" charset="0"/>
              <a:cs typeface="ＭＳ Ｐゴシック" charset="0"/>
            </a:endParaRPr>
          </a:p>
        </p:txBody>
      </p:sp>
      <p:pic>
        <p:nvPicPr>
          <p:cNvPr id="40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014" y="1132764"/>
            <a:ext cx="6308117" cy="4449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945575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4220803" cy="721920"/>
          </a:xfrm>
        </p:spPr>
        <p:txBody>
          <a:bodyPr>
            <a:noAutofit/>
          </a:bodyPr>
          <a:lstStyle/>
          <a:p>
            <a:pPr algn="ctr"/>
            <a:r>
              <a:rPr lang="en-US" sz="2000" dirty="0" smtClean="0">
                <a:solidFill>
                  <a:srgbClr val="C00000"/>
                </a:solidFill>
                <a:latin typeface="Marcellus" panose="020E0602050203020307" pitchFamily="34" charset="0"/>
              </a:rPr>
              <a:t>Bounded Waiting </a:t>
            </a:r>
            <a:r>
              <a:rPr lang="en-US" sz="2000" dirty="0">
                <a:solidFill>
                  <a:srgbClr val="C00000"/>
                </a:solidFill>
                <a:latin typeface="Marcellus" panose="020E0602050203020307" pitchFamily="34" charset="0"/>
              </a:rPr>
              <a:t>implementation with </a:t>
            </a:r>
            <a:r>
              <a:rPr lang="en-US" sz="2000" dirty="0" smtClean="0">
                <a:solidFill>
                  <a:srgbClr val="C00000"/>
                </a:solidFill>
                <a:latin typeface="Marcellus" panose="020E0602050203020307" pitchFamily="34" charset="0"/>
              </a:rPr>
              <a:t>test and set ()</a:t>
            </a:r>
            <a:endParaRPr lang="en-US" sz="20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114</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6496369" y="0"/>
            <a:ext cx="65554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742278" algn="l"/>
                <a:tab pos="1023411" algn="l"/>
                <a:tab pos="1258984" algn="l"/>
              </a:tabLst>
              <a:defRPr/>
            </a:pPr>
            <a:r>
              <a:rPr lang="en-US" sz="1800" dirty="0" smtClean="0">
                <a:latin typeface="Marcellus"/>
                <a:ea typeface="ＭＳ Ｐゴシック" charset="0"/>
                <a:cs typeface="ＭＳ Ｐゴシック" charset="0"/>
              </a:rPr>
              <a:t>Lock=false</a:t>
            </a:r>
          </a:p>
          <a:p>
            <a:pPr>
              <a:tabLst>
                <a:tab pos="742278" algn="l"/>
                <a:tab pos="1023411" algn="l"/>
                <a:tab pos="1258984" algn="l"/>
              </a:tabLst>
              <a:defRPr/>
            </a:pPr>
            <a:r>
              <a:rPr lang="en-US" sz="1800" dirty="0" smtClean="0">
                <a:latin typeface="Marcellus"/>
                <a:ea typeface="ＭＳ Ｐゴシック" charset="0"/>
                <a:cs typeface="ＭＳ Ｐゴシック" charset="0"/>
              </a:rPr>
              <a:t>For Pi , waiting and Key both are True</a:t>
            </a:r>
          </a:p>
          <a:p>
            <a:pPr>
              <a:tabLst>
                <a:tab pos="742278" algn="l"/>
                <a:tab pos="1023411" algn="l"/>
                <a:tab pos="1258984" algn="l"/>
              </a:tabLst>
              <a:defRPr/>
            </a:pPr>
            <a:r>
              <a:rPr lang="en-US" sz="1800" dirty="0" smtClean="0">
                <a:latin typeface="Marcellus"/>
                <a:ea typeface="ＭＳ Ｐゴシック" charset="0"/>
                <a:cs typeface="ＭＳ Ｐゴシック" charset="0"/>
              </a:rPr>
              <a:t>while </a:t>
            </a:r>
            <a:r>
              <a:rPr lang="en-US" sz="1800" dirty="0" err="1" smtClean="0">
                <a:latin typeface="Marcellus"/>
                <a:ea typeface="ＭＳ Ｐゴシック" charset="0"/>
                <a:cs typeface="ＭＳ Ｐゴシック" charset="0"/>
              </a:rPr>
              <a:t>Condtn</a:t>
            </a:r>
            <a:r>
              <a:rPr lang="en-US" sz="1800" dirty="0" smtClean="0">
                <a:latin typeface="Marcellus"/>
                <a:ea typeface="ＭＳ Ｐゴシック" charset="0"/>
                <a:cs typeface="ＭＳ Ｐゴシック" charset="0"/>
              </a:rPr>
              <a:t>=True</a:t>
            </a:r>
          </a:p>
          <a:p>
            <a:pPr lvl="1">
              <a:tabLst>
                <a:tab pos="742278" algn="l"/>
                <a:tab pos="1023411" algn="l"/>
                <a:tab pos="1258984" algn="l"/>
              </a:tabLst>
              <a:defRPr/>
            </a:pPr>
            <a:r>
              <a:rPr lang="en-US" sz="1800" dirty="0" smtClean="0">
                <a:latin typeface="Marcellus"/>
                <a:ea typeface="ＭＳ Ｐゴシック" charset="0"/>
                <a:cs typeface="ＭＳ Ｐゴシック" charset="0"/>
              </a:rPr>
              <a:t>Inside While Loop, </a:t>
            </a:r>
          </a:p>
          <a:p>
            <a:pPr lvl="1">
              <a:tabLst>
                <a:tab pos="742278" algn="l"/>
                <a:tab pos="1023411" algn="l"/>
                <a:tab pos="1258984" algn="l"/>
              </a:tabLst>
              <a:defRPr/>
            </a:pPr>
            <a:r>
              <a:rPr lang="en-US" sz="1800" dirty="0" smtClean="0">
                <a:latin typeface="Marcellus"/>
                <a:ea typeface="ＭＳ Ｐゴシック" charset="0"/>
                <a:cs typeface="ＭＳ Ｐゴシック" charset="0"/>
              </a:rPr>
              <a:t>Key=T&amp;S(&amp;Lock)</a:t>
            </a:r>
          </a:p>
          <a:p>
            <a:pPr lvl="1">
              <a:tabLst>
                <a:tab pos="742278" algn="l"/>
                <a:tab pos="1023411" algn="l"/>
                <a:tab pos="1258984" algn="l"/>
              </a:tabLst>
              <a:defRPr/>
            </a:pPr>
            <a:r>
              <a:rPr lang="en-US" sz="1800" dirty="0" smtClean="0">
                <a:latin typeface="Marcellus"/>
                <a:ea typeface="ＭＳ Ｐゴシック" charset="0"/>
                <a:cs typeface="ＭＳ Ｐゴシック" charset="0"/>
              </a:rPr>
              <a:t>So Key=False(Returns Original Value of Lock=False)</a:t>
            </a:r>
          </a:p>
          <a:p>
            <a:pPr lvl="1">
              <a:tabLst>
                <a:tab pos="742278" algn="l"/>
                <a:tab pos="1023411" algn="l"/>
                <a:tab pos="1258984" algn="l"/>
              </a:tabLst>
              <a:defRPr/>
            </a:pPr>
            <a:r>
              <a:rPr lang="en-US" sz="1800" dirty="0" smtClean="0">
                <a:latin typeface="Marcellus"/>
                <a:ea typeface="ＭＳ Ｐゴシック" charset="0"/>
                <a:cs typeface="ＭＳ Ｐゴシック" charset="0"/>
              </a:rPr>
              <a:t>Lock=True</a:t>
            </a:r>
          </a:p>
          <a:p>
            <a:pPr>
              <a:tabLst>
                <a:tab pos="742278" algn="l"/>
                <a:tab pos="1023411" algn="l"/>
                <a:tab pos="1258984" algn="l"/>
              </a:tabLst>
              <a:defRPr/>
            </a:pPr>
            <a:r>
              <a:rPr lang="en-US" sz="1800" dirty="0" smtClean="0">
                <a:latin typeface="Marcellus"/>
                <a:ea typeface="ＭＳ Ｐゴシック" charset="0"/>
                <a:cs typeface="ＭＳ Ｐゴシック" charset="0"/>
              </a:rPr>
              <a:t>exit form While loop as Key=false</a:t>
            </a:r>
          </a:p>
          <a:p>
            <a:pPr>
              <a:tabLst>
                <a:tab pos="742278" algn="l"/>
                <a:tab pos="1023411" algn="l"/>
                <a:tab pos="1258984" algn="l"/>
              </a:tabLst>
              <a:defRPr/>
            </a:pPr>
            <a:r>
              <a:rPr lang="en-US" sz="1800" dirty="0" smtClean="0">
                <a:latin typeface="Marcellus"/>
                <a:ea typeface="ＭＳ Ｐゴシック" charset="0"/>
                <a:cs typeface="ＭＳ Ｐゴシック" charset="0"/>
              </a:rPr>
              <a:t>Waiting of Pi finishes=false</a:t>
            </a:r>
          </a:p>
          <a:p>
            <a:pPr>
              <a:tabLst>
                <a:tab pos="742278" algn="l"/>
                <a:tab pos="1023411" algn="l"/>
                <a:tab pos="1258984" algn="l"/>
              </a:tabLst>
              <a:defRPr/>
            </a:pPr>
            <a:r>
              <a:rPr lang="en-US" sz="1800" dirty="0" smtClean="0">
                <a:latin typeface="Marcellus"/>
                <a:ea typeface="ＭＳ Ｐゴシック" charset="0"/>
                <a:cs typeface="ＭＳ Ｐゴシック" charset="0"/>
              </a:rPr>
              <a:t>Enters Critical Section</a:t>
            </a:r>
          </a:p>
          <a:p>
            <a:pPr>
              <a:tabLst>
                <a:tab pos="742278" algn="l"/>
                <a:tab pos="1023411" algn="l"/>
                <a:tab pos="1258984" algn="l"/>
              </a:tabLst>
              <a:defRPr/>
            </a:pPr>
            <a:r>
              <a:rPr lang="en-US" sz="1800" dirty="0" smtClean="0">
                <a:latin typeface="Marcellus"/>
                <a:ea typeface="ＭＳ Ｐゴシック" charset="0"/>
                <a:cs typeface="ＭＳ Ｐゴシック" charset="0"/>
              </a:rPr>
              <a:t>Now </a:t>
            </a:r>
            <a:r>
              <a:rPr lang="en-US" sz="1800" dirty="0" err="1" smtClean="0">
                <a:latin typeface="Marcellus"/>
                <a:ea typeface="ＭＳ Ｐゴシック" charset="0"/>
                <a:cs typeface="ＭＳ Ｐゴシック" charset="0"/>
              </a:rPr>
              <a:t>Pj</a:t>
            </a:r>
            <a:r>
              <a:rPr lang="en-US" sz="1800" dirty="0" smtClean="0">
                <a:latin typeface="Marcellus"/>
                <a:ea typeface="ＭＳ Ｐゴシック" charset="0"/>
                <a:cs typeface="ＭＳ Ｐゴシック" charset="0"/>
              </a:rPr>
              <a:t> tries to enter Critical Section</a:t>
            </a:r>
          </a:p>
          <a:p>
            <a:pPr>
              <a:tabLst>
                <a:tab pos="742278" algn="l"/>
                <a:tab pos="1023411" algn="l"/>
                <a:tab pos="1258984" algn="l"/>
              </a:tabLst>
              <a:defRPr/>
            </a:pPr>
            <a:r>
              <a:rPr lang="en-US" sz="1800" dirty="0" smtClean="0">
                <a:latin typeface="Marcellus"/>
                <a:ea typeface="ＭＳ Ｐゴシック" charset="0"/>
                <a:cs typeface="ＭＳ Ｐゴシック" charset="0"/>
              </a:rPr>
              <a:t>waiting and key Both are True,</a:t>
            </a:r>
          </a:p>
          <a:p>
            <a:pPr>
              <a:tabLst>
                <a:tab pos="742278" algn="l"/>
                <a:tab pos="1023411" algn="l"/>
                <a:tab pos="1258984" algn="l"/>
              </a:tabLst>
              <a:defRPr/>
            </a:pPr>
            <a:r>
              <a:rPr lang="en-US" sz="1800" dirty="0" smtClean="0">
                <a:latin typeface="Marcellus"/>
                <a:ea typeface="ＭＳ Ｐゴシック" charset="0"/>
                <a:cs typeface="ＭＳ Ｐゴシック" charset="0"/>
              </a:rPr>
              <a:t>Lock=True</a:t>
            </a:r>
          </a:p>
          <a:p>
            <a:pPr>
              <a:tabLst>
                <a:tab pos="742278" algn="l"/>
                <a:tab pos="1023411" algn="l"/>
                <a:tab pos="1258984" algn="l"/>
              </a:tabLst>
              <a:defRPr/>
            </a:pPr>
            <a:r>
              <a:rPr lang="en-US" sz="1800" dirty="0" smtClean="0">
                <a:latin typeface="Marcellus"/>
                <a:ea typeface="ＭＳ Ｐゴシック" charset="0"/>
                <a:cs typeface="ＭＳ Ｐゴシック" charset="0"/>
              </a:rPr>
              <a:t>while </a:t>
            </a:r>
            <a:r>
              <a:rPr lang="en-US" sz="1800" dirty="0" err="1" smtClean="0">
                <a:latin typeface="Marcellus"/>
                <a:ea typeface="ＭＳ Ｐゴシック" charset="0"/>
                <a:cs typeface="ＭＳ Ｐゴシック" charset="0"/>
              </a:rPr>
              <a:t>conditn</a:t>
            </a:r>
            <a:r>
              <a:rPr lang="en-US" sz="1800" dirty="0" smtClean="0">
                <a:latin typeface="Marcellus"/>
                <a:ea typeface="ＭＳ Ｐゴシック" charset="0"/>
                <a:cs typeface="ＭＳ Ｐゴシック" charset="0"/>
              </a:rPr>
              <a:t>=True</a:t>
            </a:r>
          </a:p>
          <a:p>
            <a:pPr lvl="1">
              <a:tabLst>
                <a:tab pos="742278" algn="l"/>
                <a:tab pos="1023411" algn="l"/>
                <a:tab pos="1258984" algn="l"/>
              </a:tabLst>
              <a:defRPr/>
            </a:pPr>
            <a:r>
              <a:rPr lang="en-US" sz="1800" dirty="0" smtClean="0">
                <a:latin typeface="Marcellus"/>
                <a:ea typeface="ＭＳ Ｐゴシック" charset="0"/>
                <a:cs typeface="ＭＳ Ｐゴシック" charset="0"/>
              </a:rPr>
              <a:t>Inside While Loop</a:t>
            </a:r>
          </a:p>
          <a:p>
            <a:pPr lvl="1">
              <a:tabLst>
                <a:tab pos="742278" algn="l"/>
                <a:tab pos="1023411" algn="l"/>
                <a:tab pos="1258984" algn="l"/>
              </a:tabLst>
              <a:defRPr/>
            </a:pPr>
            <a:r>
              <a:rPr lang="en-US" sz="1800" dirty="0" smtClean="0">
                <a:latin typeface="Marcellus"/>
                <a:ea typeface="ＭＳ Ｐゴシック" charset="0"/>
                <a:cs typeface="ＭＳ Ｐゴシック" charset="0"/>
              </a:rPr>
              <a:t>Key=T&amp;S(&amp;Lock)</a:t>
            </a:r>
          </a:p>
          <a:p>
            <a:pPr lvl="1">
              <a:tabLst>
                <a:tab pos="742278" algn="l"/>
                <a:tab pos="1023411" algn="l"/>
                <a:tab pos="1258984" algn="l"/>
              </a:tabLst>
              <a:defRPr/>
            </a:pPr>
            <a:r>
              <a:rPr lang="en-US" sz="1800" dirty="0" smtClean="0">
                <a:latin typeface="Marcellus"/>
                <a:ea typeface="ＭＳ Ｐゴシック" charset="0"/>
                <a:cs typeface="ＭＳ Ｐゴシック" charset="0"/>
              </a:rPr>
              <a:t>Key=True</a:t>
            </a:r>
          </a:p>
          <a:p>
            <a:pPr lvl="1">
              <a:tabLst>
                <a:tab pos="742278" algn="l"/>
                <a:tab pos="1023411" algn="l"/>
                <a:tab pos="1258984" algn="l"/>
              </a:tabLst>
              <a:defRPr/>
            </a:pPr>
            <a:r>
              <a:rPr lang="en-US" sz="1800" dirty="0" smtClean="0">
                <a:latin typeface="Marcellus"/>
                <a:ea typeface="ＭＳ Ｐゴシック" charset="0"/>
                <a:cs typeface="ＭＳ Ｐゴシック" charset="0"/>
              </a:rPr>
              <a:t>Lock=True</a:t>
            </a:r>
          </a:p>
          <a:p>
            <a:pPr lvl="1">
              <a:tabLst>
                <a:tab pos="742278" algn="l"/>
                <a:tab pos="1023411" algn="l"/>
                <a:tab pos="1258984" algn="l"/>
              </a:tabLst>
              <a:defRPr/>
            </a:pPr>
            <a:r>
              <a:rPr lang="en-US" sz="1800" dirty="0" smtClean="0">
                <a:latin typeface="Marcellus"/>
                <a:ea typeface="ＭＳ Ｐゴシック" charset="0"/>
                <a:cs typeface="ＭＳ Ｐゴシック" charset="0"/>
              </a:rPr>
              <a:t>Trapped in while loop</a:t>
            </a:r>
          </a:p>
          <a:p>
            <a:pPr lvl="1">
              <a:tabLst>
                <a:tab pos="742278" algn="l"/>
                <a:tab pos="1023411" algn="l"/>
                <a:tab pos="1258984" algn="l"/>
              </a:tabLst>
              <a:defRPr/>
            </a:pPr>
            <a:endParaRPr lang="en-US" sz="2000" dirty="0" smtClean="0">
              <a:latin typeface="Marcellus"/>
              <a:ea typeface="ＭＳ Ｐゴシック" charset="0"/>
              <a:cs typeface="ＭＳ Ｐゴシック" charset="0"/>
            </a:endParaRPr>
          </a:p>
          <a:p>
            <a:pPr>
              <a:tabLst>
                <a:tab pos="742278" algn="l"/>
                <a:tab pos="1023411" algn="l"/>
                <a:tab pos="1258984" algn="l"/>
              </a:tabLst>
              <a:defRPr/>
            </a:pPr>
            <a:endParaRPr lang="en-US" sz="1400" dirty="0" smtClean="0">
              <a:latin typeface="Marcellus"/>
              <a:ea typeface="ＭＳ Ｐゴシック" charset="0"/>
              <a:cs typeface="ＭＳ Ｐゴシック" charset="0"/>
            </a:endParaRPr>
          </a:p>
        </p:txBody>
      </p:sp>
      <p:pic>
        <p:nvPicPr>
          <p:cNvPr id="40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014" y="1132764"/>
            <a:ext cx="6308117" cy="4449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645345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Bounded Waiting </a:t>
            </a:r>
            <a:r>
              <a:rPr lang="en-US" sz="3200" dirty="0">
                <a:solidFill>
                  <a:srgbClr val="C00000"/>
                </a:solidFill>
                <a:latin typeface="Marcellus" panose="020E0602050203020307" pitchFamily="34" charset="0"/>
              </a:rPr>
              <a:t>implementation with </a:t>
            </a:r>
            <a:r>
              <a:rPr lang="en-US" sz="3200" dirty="0" smtClean="0">
                <a:solidFill>
                  <a:srgbClr val="C00000"/>
                </a:solidFill>
                <a:latin typeface="Marcellus" panose="020E0602050203020307" pitchFamily="34" charset="0"/>
              </a:rPr>
              <a:t>test and set ()</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115</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smtClean="0"/>
          </a:p>
          <a:p>
            <a:r>
              <a:rPr lang="en-US" sz="2400" dirty="0" smtClean="0"/>
              <a:t>The </a:t>
            </a:r>
            <a:r>
              <a:rPr lang="en-US" sz="2400" dirty="0"/>
              <a:t>hardware-based solutions to the </a:t>
            </a:r>
            <a:r>
              <a:rPr lang="en-US" sz="2400" dirty="0" smtClean="0"/>
              <a:t>CSP are </a:t>
            </a:r>
            <a:r>
              <a:rPr lang="en-US" sz="2400" dirty="0">
                <a:solidFill>
                  <a:srgbClr val="C00000"/>
                </a:solidFill>
              </a:rPr>
              <a:t>complicated for application programmers to use. </a:t>
            </a:r>
            <a:endParaRPr lang="en-US" sz="2400" dirty="0" smtClean="0">
              <a:solidFill>
                <a:srgbClr val="C00000"/>
              </a:solidFill>
            </a:endParaRPr>
          </a:p>
          <a:p>
            <a:endParaRPr lang="en-US" sz="2400" dirty="0" smtClean="0"/>
          </a:p>
          <a:p>
            <a:r>
              <a:rPr lang="en-US" sz="2400" dirty="0" err="1" smtClean="0"/>
              <a:t>Soln</a:t>
            </a:r>
            <a:r>
              <a:rPr lang="en-US" sz="2400" dirty="0" smtClean="0"/>
              <a:t>= Semaphore</a:t>
            </a:r>
          </a:p>
          <a:p>
            <a:endParaRPr lang="en-US" sz="2400" dirty="0" smtClean="0"/>
          </a:p>
        </p:txBody>
      </p:sp>
    </p:spTree>
    <p:extLst>
      <p:ext uri="{BB962C8B-B14F-4D97-AF65-F5344CB8AC3E}">
        <p14:creationId xmlns:p14="http://schemas.microsoft.com/office/powerpoint/2010/main" val="57992866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Semaphore</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116</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latin typeface="Marcellus"/>
              </a:rPr>
              <a:t>A </a:t>
            </a:r>
            <a:r>
              <a:rPr lang="en-US" sz="2400" dirty="0">
                <a:latin typeface="Marcellus"/>
              </a:rPr>
              <a:t>synchronization tool </a:t>
            </a:r>
          </a:p>
          <a:p>
            <a:r>
              <a:rPr lang="en-US" sz="2400" dirty="0">
                <a:latin typeface="Marcellus"/>
              </a:rPr>
              <a:t>A semaphore S is </a:t>
            </a:r>
            <a:r>
              <a:rPr lang="en-US" sz="2400" dirty="0">
                <a:solidFill>
                  <a:srgbClr val="C00000"/>
                </a:solidFill>
                <a:latin typeface="Marcellus"/>
              </a:rPr>
              <a:t>an integer variable </a:t>
            </a:r>
            <a:r>
              <a:rPr lang="en-US" sz="2400" dirty="0">
                <a:latin typeface="Marcellus"/>
              </a:rPr>
              <a:t>that, </a:t>
            </a:r>
            <a:endParaRPr lang="en-US" sz="2400" dirty="0" smtClean="0">
              <a:latin typeface="Marcellus"/>
            </a:endParaRPr>
          </a:p>
          <a:p>
            <a:pPr lvl="1"/>
            <a:r>
              <a:rPr lang="en-US" dirty="0" smtClean="0">
                <a:latin typeface="Marcellus"/>
              </a:rPr>
              <a:t>apart </a:t>
            </a:r>
            <a:r>
              <a:rPr lang="en-US" dirty="0">
                <a:latin typeface="Marcellus"/>
              </a:rPr>
              <a:t>from initialization, </a:t>
            </a:r>
            <a:endParaRPr lang="en-US" dirty="0" smtClean="0">
              <a:latin typeface="Marcellus"/>
            </a:endParaRPr>
          </a:p>
          <a:p>
            <a:pPr lvl="1"/>
            <a:r>
              <a:rPr lang="en-US" dirty="0" smtClean="0">
                <a:latin typeface="Marcellus"/>
              </a:rPr>
              <a:t>is accessed </a:t>
            </a:r>
            <a:r>
              <a:rPr lang="en-US" dirty="0">
                <a:latin typeface="Marcellus"/>
              </a:rPr>
              <a:t>only through two standard atomic operations: </a:t>
            </a:r>
            <a:endParaRPr lang="en-US" dirty="0" smtClean="0">
              <a:latin typeface="Marcellus"/>
            </a:endParaRPr>
          </a:p>
          <a:p>
            <a:pPr lvl="2"/>
            <a:r>
              <a:rPr lang="en-US" sz="2400" dirty="0" smtClean="0">
                <a:latin typeface="Marcellus"/>
              </a:rPr>
              <a:t>wait </a:t>
            </a:r>
            <a:r>
              <a:rPr lang="en-US" sz="2400" dirty="0">
                <a:latin typeface="Marcellus"/>
              </a:rPr>
              <a:t>() and </a:t>
            </a:r>
            <a:endParaRPr lang="en-US" sz="2400" dirty="0" smtClean="0">
              <a:latin typeface="Marcellus"/>
            </a:endParaRPr>
          </a:p>
          <a:p>
            <a:pPr lvl="2"/>
            <a:r>
              <a:rPr lang="en-US" sz="2400" dirty="0" smtClean="0">
                <a:latin typeface="Marcellus"/>
              </a:rPr>
              <a:t>signal ()</a:t>
            </a:r>
            <a:endParaRPr lang="en-US" sz="2400" dirty="0">
              <a:latin typeface="Marcellus"/>
            </a:endParaRPr>
          </a:p>
        </p:txBody>
      </p:sp>
    </p:spTree>
    <p:extLst>
      <p:ext uri="{BB962C8B-B14F-4D97-AF65-F5344CB8AC3E}">
        <p14:creationId xmlns:p14="http://schemas.microsoft.com/office/powerpoint/2010/main" val="367005126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Semaphore</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117</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smtClean="0">
                <a:solidFill>
                  <a:srgbClr val="C00000"/>
                </a:solidFill>
                <a:latin typeface="Marcellus"/>
              </a:rPr>
              <a:t>wait </a:t>
            </a:r>
            <a:r>
              <a:rPr lang="en-US" dirty="0">
                <a:solidFill>
                  <a:srgbClr val="C00000"/>
                </a:solidFill>
                <a:latin typeface="Marcellus"/>
              </a:rPr>
              <a:t>() operation </a:t>
            </a:r>
            <a:r>
              <a:rPr lang="en-US" dirty="0" smtClean="0">
                <a:solidFill>
                  <a:srgbClr val="C00000"/>
                </a:solidFill>
                <a:latin typeface="Marcellus"/>
              </a:rPr>
              <a:t>= originally </a:t>
            </a:r>
            <a:r>
              <a:rPr lang="en-US" dirty="0">
                <a:solidFill>
                  <a:srgbClr val="C00000"/>
                </a:solidFill>
                <a:latin typeface="Marcellus"/>
              </a:rPr>
              <a:t>termed P </a:t>
            </a:r>
            <a:endParaRPr lang="en-US" dirty="0" smtClean="0">
              <a:solidFill>
                <a:srgbClr val="C00000"/>
              </a:solidFill>
              <a:latin typeface="Marcellus"/>
            </a:endParaRPr>
          </a:p>
          <a:p>
            <a:pPr lvl="2"/>
            <a:r>
              <a:rPr lang="en-US" sz="2400" dirty="0" smtClean="0">
                <a:latin typeface="Marcellus"/>
              </a:rPr>
              <a:t>from </a:t>
            </a:r>
            <a:r>
              <a:rPr lang="en-US" sz="2400" dirty="0">
                <a:latin typeface="Marcellus"/>
              </a:rPr>
              <a:t>the Dutch </a:t>
            </a:r>
            <a:r>
              <a:rPr lang="en-US" sz="2400" i="1" dirty="0" err="1">
                <a:latin typeface="Marcellus"/>
              </a:rPr>
              <a:t>proberen</a:t>
            </a:r>
            <a:r>
              <a:rPr lang="en-US" sz="2400" i="1" dirty="0" smtClean="0">
                <a:latin typeface="Marcellus"/>
              </a:rPr>
              <a:t>,</a:t>
            </a:r>
          </a:p>
          <a:p>
            <a:pPr lvl="2"/>
            <a:r>
              <a:rPr lang="en-US" sz="2400" i="1" dirty="0" smtClean="0">
                <a:latin typeface="Marcellus"/>
              </a:rPr>
              <a:t>Meaning  </a:t>
            </a:r>
            <a:r>
              <a:rPr lang="en-US" sz="2400" dirty="0">
                <a:latin typeface="Marcellus"/>
              </a:rPr>
              <a:t>"</a:t>
            </a:r>
            <a:r>
              <a:rPr lang="en-US" sz="2400" dirty="0" smtClean="0">
                <a:latin typeface="Marcellus"/>
              </a:rPr>
              <a:t>to test“ or “to attempt” </a:t>
            </a:r>
          </a:p>
          <a:p>
            <a:pPr lvl="1"/>
            <a:r>
              <a:rPr lang="en-US" dirty="0" smtClean="0">
                <a:solidFill>
                  <a:srgbClr val="C00000"/>
                </a:solidFill>
                <a:latin typeface="Marcellus"/>
              </a:rPr>
              <a:t>signal() operation = originally </a:t>
            </a:r>
            <a:r>
              <a:rPr lang="en-US" dirty="0">
                <a:solidFill>
                  <a:srgbClr val="C00000"/>
                </a:solidFill>
                <a:latin typeface="Marcellus"/>
              </a:rPr>
              <a:t>called V </a:t>
            </a:r>
            <a:endParaRPr lang="en-US" dirty="0" smtClean="0">
              <a:solidFill>
                <a:srgbClr val="C00000"/>
              </a:solidFill>
              <a:latin typeface="Marcellus"/>
            </a:endParaRPr>
          </a:p>
          <a:p>
            <a:pPr lvl="2"/>
            <a:r>
              <a:rPr lang="en-US" sz="2400" dirty="0" smtClean="0">
                <a:latin typeface="Marcellus"/>
              </a:rPr>
              <a:t>from </a:t>
            </a:r>
            <a:r>
              <a:rPr lang="en-US" sz="2400" i="1" dirty="0" err="1">
                <a:latin typeface="Marcellus"/>
              </a:rPr>
              <a:t>verhogen</a:t>
            </a:r>
            <a:r>
              <a:rPr lang="en-US" sz="2400" i="1" dirty="0">
                <a:latin typeface="Marcellus"/>
              </a:rPr>
              <a:t>, </a:t>
            </a:r>
            <a:endParaRPr lang="en-US" sz="2400" i="1" dirty="0" smtClean="0">
              <a:latin typeface="Marcellus"/>
            </a:endParaRPr>
          </a:p>
          <a:p>
            <a:pPr lvl="2"/>
            <a:r>
              <a:rPr lang="en-US" sz="2400" i="1" dirty="0" smtClean="0">
                <a:latin typeface="Marcellus"/>
              </a:rPr>
              <a:t>Meaning  </a:t>
            </a:r>
            <a:r>
              <a:rPr lang="en-US" sz="2400" dirty="0" smtClean="0">
                <a:latin typeface="Marcellus"/>
              </a:rPr>
              <a:t>"to </a:t>
            </a:r>
            <a:r>
              <a:rPr lang="en-US" sz="2400" dirty="0">
                <a:latin typeface="Marcellus"/>
              </a:rPr>
              <a:t>increment</a:t>
            </a:r>
            <a:r>
              <a:rPr lang="en-US" sz="2400" dirty="0" smtClean="0">
                <a:latin typeface="Marcellus"/>
              </a:rPr>
              <a:t>" </a:t>
            </a:r>
            <a:endParaRPr lang="en-US" sz="2400" dirty="0" smtClean="0">
              <a:latin typeface="Marcellus"/>
              <a:ea typeface="ＭＳ Ｐゴシック" charset="0"/>
              <a:cs typeface="ＭＳ Ｐゴシック" charset="0"/>
            </a:endParaRPr>
          </a:p>
        </p:txBody>
      </p:sp>
    </p:spTree>
    <p:extLst>
      <p:ext uri="{BB962C8B-B14F-4D97-AF65-F5344CB8AC3E}">
        <p14:creationId xmlns:p14="http://schemas.microsoft.com/office/powerpoint/2010/main" val="423736075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Semaphore</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118</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Classical Definition of Wait-</a:t>
            </a:r>
          </a:p>
          <a:p>
            <a:pPr marL="3200400" lvl="7" indent="0">
              <a:buNone/>
            </a:pPr>
            <a:endParaRPr lang="en-US" sz="2000" dirty="0" smtClean="0"/>
          </a:p>
          <a:p>
            <a:pPr marL="3200400" lvl="7" indent="0">
              <a:buNone/>
            </a:pPr>
            <a:r>
              <a:rPr lang="en-US" sz="2400" dirty="0" smtClean="0"/>
              <a:t>wait(S</a:t>
            </a:r>
            <a:r>
              <a:rPr lang="en-US" sz="2400" dirty="0"/>
              <a:t>) {</a:t>
            </a:r>
          </a:p>
          <a:p>
            <a:pPr marL="3200400" lvl="7" indent="0">
              <a:buNone/>
            </a:pPr>
            <a:r>
              <a:rPr lang="en-US" sz="2400" dirty="0" smtClean="0"/>
              <a:t>while </a:t>
            </a:r>
            <a:r>
              <a:rPr lang="en-US" sz="2400" dirty="0"/>
              <a:t>S &lt;= 0</a:t>
            </a:r>
          </a:p>
          <a:p>
            <a:pPr marL="3200400" lvl="7" indent="0">
              <a:buNone/>
            </a:pPr>
            <a:r>
              <a:rPr lang="en-US" sz="2400" i="1" dirty="0" smtClean="0"/>
              <a:t>;  II </a:t>
            </a:r>
            <a:r>
              <a:rPr lang="en-US" sz="2400" dirty="0"/>
              <a:t>no-op</a:t>
            </a:r>
          </a:p>
          <a:p>
            <a:pPr marL="3200400" lvl="7" indent="0">
              <a:buNone/>
            </a:pPr>
            <a:r>
              <a:rPr lang="en-US" sz="2400" dirty="0"/>
              <a:t>s-</a:t>
            </a:r>
            <a:r>
              <a:rPr lang="en-US" sz="2400" dirty="0" smtClean="0"/>
              <a:t>-;</a:t>
            </a:r>
          </a:p>
          <a:p>
            <a:pPr marL="3200400" lvl="7" indent="0">
              <a:buNone/>
            </a:pPr>
            <a:r>
              <a:rPr lang="en-US" sz="2400" dirty="0" smtClean="0"/>
              <a:t>}</a:t>
            </a:r>
          </a:p>
          <a:p>
            <a:pPr marL="3200400" lvl="7" indent="0">
              <a:buNone/>
            </a:pPr>
            <a:endParaRPr lang="en-US" sz="2000" dirty="0" smtClean="0"/>
          </a:p>
          <a:p>
            <a:r>
              <a:rPr lang="en-US" sz="2400" dirty="0" smtClean="0"/>
              <a:t>The </a:t>
            </a:r>
            <a:r>
              <a:rPr lang="en-US" sz="2400" dirty="0"/>
              <a:t>testing </a:t>
            </a:r>
            <a:r>
              <a:rPr lang="en-US" sz="2400" dirty="0" smtClean="0"/>
              <a:t>of the </a:t>
            </a:r>
            <a:r>
              <a:rPr lang="en-US" sz="2400" dirty="0"/>
              <a:t>integer value of S (</a:t>
            </a:r>
            <a:r>
              <a:rPr lang="en-US" sz="2400" dirty="0" smtClean="0"/>
              <a:t>S&lt;=0</a:t>
            </a:r>
            <a:r>
              <a:rPr lang="en-US" sz="2400" dirty="0"/>
              <a:t>), as well as its possible modification (S--), </a:t>
            </a:r>
            <a:r>
              <a:rPr lang="en-US" sz="2400" dirty="0" smtClean="0"/>
              <a:t>must be </a:t>
            </a:r>
            <a:r>
              <a:rPr lang="en-US" sz="2400" dirty="0"/>
              <a:t>executed without interruption.</a:t>
            </a:r>
          </a:p>
          <a:p>
            <a:pPr marL="3200400" lvl="7" indent="0">
              <a:buNone/>
            </a:pPr>
            <a:endParaRPr lang="en-US" dirty="0"/>
          </a:p>
        </p:txBody>
      </p:sp>
    </p:spTree>
    <p:extLst>
      <p:ext uri="{BB962C8B-B14F-4D97-AF65-F5344CB8AC3E}">
        <p14:creationId xmlns:p14="http://schemas.microsoft.com/office/powerpoint/2010/main" val="220112334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Semaphore</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119</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Classical Definition of </a:t>
            </a:r>
            <a:r>
              <a:rPr lang="en-US" sz="2400" dirty="0" smtClean="0"/>
              <a:t>Signal-</a:t>
            </a:r>
            <a:endParaRPr lang="en-US" sz="2400" dirty="0"/>
          </a:p>
          <a:p>
            <a:pPr marL="3200400" lvl="7" indent="0">
              <a:buNone/>
            </a:pPr>
            <a:endParaRPr lang="en-US" sz="2400" dirty="0" smtClean="0"/>
          </a:p>
          <a:p>
            <a:pPr marL="3200400" lvl="7" indent="0">
              <a:buNone/>
            </a:pPr>
            <a:r>
              <a:rPr lang="en-US" sz="2400" dirty="0" smtClean="0"/>
              <a:t>signal(S</a:t>
            </a:r>
            <a:r>
              <a:rPr lang="en-US" sz="2400" dirty="0"/>
              <a:t>) {</a:t>
            </a:r>
          </a:p>
          <a:p>
            <a:pPr marL="3200400" lvl="7" indent="0">
              <a:buNone/>
            </a:pPr>
            <a:r>
              <a:rPr lang="en-US" sz="2400" dirty="0"/>
              <a:t>S++;</a:t>
            </a:r>
          </a:p>
          <a:p>
            <a:pPr marL="3200400" lvl="7" indent="0">
              <a:buNone/>
            </a:pPr>
            <a:r>
              <a:rPr lang="en-US" sz="2400" dirty="0" smtClean="0"/>
              <a:t>}</a:t>
            </a:r>
          </a:p>
          <a:p>
            <a:endParaRPr lang="en-US" sz="2400" dirty="0" smtClean="0"/>
          </a:p>
        </p:txBody>
      </p:sp>
    </p:spTree>
    <p:extLst>
      <p:ext uri="{BB962C8B-B14F-4D97-AF65-F5344CB8AC3E}">
        <p14:creationId xmlns:p14="http://schemas.microsoft.com/office/powerpoint/2010/main" val="40889916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Producer Consumer Problem Revisited</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t>Result=&gt;  "counter == 4“, incorrect state </a:t>
            </a:r>
          </a:p>
          <a:p>
            <a:pPr lvl="1"/>
            <a:r>
              <a:rPr lang="en-IN" sz="2800" dirty="0" smtClean="0"/>
              <a:t> indicating that four buffers are full, </a:t>
            </a:r>
          </a:p>
          <a:p>
            <a:r>
              <a:rPr lang="en-IN" dirty="0" smtClean="0"/>
              <a:t>Correct state=five </a:t>
            </a:r>
            <a:r>
              <a:rPr lang="en-IN" dirty="0"/>
              <a:t>buffers are full. </a:t>
            </a:r>
            <a:endParaRPr lang="en-IN" dirty="0" smtClean="0"/>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pic>
        <p:nvPicPr>
          <p:cNvPr id="1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0057" y="2997855"/>
            <a:ext cx="6384471" cy="1894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B339E2A0-555E-430A-9A91-9A37E8575B2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1" name="Slide Number Placeholder 10"/>
          <p:cNvSpPr>
            <a:spLocks noGrp="1"/>
          </p:cNvSpPr>
          <p:nvPr>
            <p:ph type="sldNum" sz="quarter" idx="12"/>
          </p:nvPr>
        </p:nvSpPr>
        <p:spPr/>
        <p:txBody>
          <a:bodyPr/>
          <a:lstStyle/>
          <a:p>
            <a:fld id="{7C05E5CB-9241-4665-889D-78B918CC363E}" type="slidenum">
              <a:rPr lang="en-US" smtClean="0"/>
              <a:t>12</a:t>
            </a:fld>
            <a:endParaRPr lang="en-US"/>
          </a:p>
        </p:txBody>
      </p:sp>
    </p:spTree>
    <p:extLst>
      <p:ext uri="{BB962C8B-B14F-4D97-AF65-F5344CB8AC3E}">
        <p14:creationId xmlns:p14="http://schemas.microsoft.com/office/powerpoint/2010/main" val="396608347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Semaphore</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120</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solidFill>
                  <a:srgbClr val="C00000"/>
                </a:solidFill>
              </a:rPr>
              <a:t>All </a:t>
            </a:r>
            <a:r>
              <a:rPr lang="en-US" sz="2400" dirty="0">
                <a:solidFill>
                  <a:srgbClr val="C00000"/>
                </a:solidFill>
              </a:rPr>
              <a:t>modifications to the integer value of the semaphore in the wait () </a:t>
            </a:r>
            <a:r>
              <a:rPr lang="en-US" sz="2400" dirty="0" smtClean="0">
                <a:solidFill>
                  <a:srgbClr val="C00000"/>
                </a:solidFill>
              </a:rPr>
              <a:t>and signal</a:t>
            </a:r>
            <a:r>
              <a:rPr lang="en-US" sz="2400" dirty="0">
                <a:solidFill>
                  <a:srgbClr val="C00000"/>
                </a:solidFill>
              </a:rPr>
              <a:t>() operations must be executed indivisibly. </a:t>
            </a:r>
            <a:endParaRPr lang="en-US" sz="2400" dirty="0" smtClean="0">
              <a:solidFill>
                <a:srgbClr val="C00000"/>
              </a:solidFill>
            </a:endParaRPr>
          </a:p>
          <a:p>
            <a:pPr lvl="1"/>
            <a:r>
              <a:rPr lang="en-US" dirty="0" smtClean="0"/>
              <a:t>That </a:t>
            </a:r>
            <a:r>
              <a:rPr lang="en-US" dirty="0"/>
              <a:t>is, when one </a:t>
            </a:r>
            <a:r>
              <a:rPr lang="en-US" dirty="0" smtClean="0"/>
              <a:t>process modifies </a:t>
            </a:r>
            <a:r>
              <a:rPr lang="en-US" dirty="0"/>
              <a:t>the semaphore value, </a:t>
            </a:r>
            <a:r>
              <a:rPr lang="en-US" dirty="0">
                <a:solidFill>
                  <a:srgbClr val="C00000"/>
                </a:solidFill>
              </a:rPr>
              <a:t>no other process can simultaneously </a:t>
            </a:r>
            <a:r>
              <a:rPr lang="en-US" dirty="0" smtClean="0">
                <a:solidFill>
                  <a:srgbClr val="C00000"/>
                </a:solidFill>
              </a:rPr>
              <a:t>modify</a:t>
            </a:r>
            <a:r>
              <a:rPr lang="en-US" dirty="0" smtClean="0"/>
              <a:t> that </a:t>
            </a:r>
            <a:r>
              <a:rPr lang="en-US" dirty="0"/>
              <a:t>same semaphore value.</a:t>
            </a:r>
            <a:endParaRPr lang="en-US" dirty="0" smtClean="0"/>
          </a:p>
        </p:txBody>
      </p:sp>
    </p:spTree>
    <p:extLst>
      <p:ext uri="{BB962C8B-B14F-4D97-AF65-F5344CB8AC3E}">
        <p14:creationId xmlns:p14="http://schemas.microsoft.com/office/powerpoint/2010/main" val="171212076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Usage of Semaphore</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121</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To Deal with n-process </a:t>
            </a:r>
            <a:r>
              <a:rPr lang="en-US" sz="2400" dirty="0" smtClean="0">
                <a:solidFill>
                  <a:srgbClr val="C00000"/>
                </a:solidFill>
              </a:rPr>
              <a:t>Critical Section Problem, i.e. Mutual Exclusion</a:t>
            </a:r>
          </a:p>
          <a:p>
            <a:pPr lvl="1"/>
            <a:r>
              <a:rPr lang="en-IN" dirty="0"/>
              <a:t>binary semaphores to deal with the critical-section problem </a:t>
            </a:r>
            <a:r>
              <a:rPr lang="en-IN" dirty="0" smtClean="0"/>
              <a:t>for multiple </a:t>
            </a:r>
            <a:r>
              <a:rPr lang="en-IN" dirty="0"/>
              <a:t>processes</a:t>
            </a:r>
            <a:r>
              <a:rPr lang="en-IN" dirty="0" smtClean="0"/>
              <a:t>.</a:t>
            </a:r>
          </a:p>
          <a:p>
            <a:pPr lvl="1"/>
            <a:r>
              <a:rPr lang="en-IN" dirty="0"/>
              <a:t>binary semaphores are </a:t>
            </a:r>
            <a:r>
              <a:rPr lang="en-IN" dirty="0" smtClean="0"/>
              <a:t>known </a:t>
            </a:r>
            <a:r>
              <a:rPr lang="en-IN" dirty="0"/>
              <a:t>as </a:t>
            </a:r>
            <a:r>
              <a:rPr lang="en-IN" dirty="0" err="1"/>
              <a:t>mutex</a:t>
            </a:r>
            <a:r>
              <a:rPr lang="en-IN" dirty="0"/>
              <a:t> locks, as they are locks </a:t>
            </a:r>
            <a:r>
              <a:rPr lang="en-IN" dirty="0" smtClean="0"/>
              <a:t>that provide </a:t>
            </a:r>
            <a:r>
              <a:rPr lang="en-IN" dirty="0"/>
              <a:t>mutual exclusion</a:t>
            </a:r>
            <a:endParaRPr lang="en-US" dirty="0" smtClean="0"/>
          </a:p>
          <a:p>
            <a:endParaRPr lang="en-US" sz="2400" dirty="0" smtClean="0"/>
          </a:p>
          <a:p>
            <a:r>
              <a:rPr lang="en-US" sz="2400" dirty="0" smtClean="0"/>
              <a:t>To Solve </a:t>
            </a:r>
            <a:r>
              <a:rPr lang="en-US" sz="2400" dirty="0" smtClean="0">
                <a:solidFill>
                  <a:srgbClr val="C00000"/>
                </a:solidFill>
              </a:rPr>
              <a:t>Synchronization Problem</a:t>
            </a:r>
          </a:p>
          <a:p>
            <a:endParaRPr lang="en-US" sz="2400" dirty="0" smtClean="0"/>
          </a:p>
        </p:txBody>
      </p:sp>
    </p:spTree>
    <p:extLst>
      <p:ext uri="{BB962C8B-B14F-4D97-AF65-F5344CB8AC3E}">
        <p14:creationId xmlns:p14="http://schemas.microsoft.com/office/powerpoint/2010/main" val="31081892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Types of Semaphore</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122</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latin typeface="Marcellus"/>
              </a:rPr>
              <a:t>Types of Semaphores</a:t>
            </a:r>
          </a:p>
          <a:p>
            <a:pPr lvl="1"/>
            <a:r>
              <a:rPr lang="en-US" dirty="0" smtClean="0">
                <a:solidFill>
                  <a:srgbClr val="C00000"/>
                </a:solidFill>
                <a:latin typeface="Marcellus"/>
              </a:rPr>
              <a:t>Counting </a:t>
            </a:r>
          </a:p>
          <a:p>
            <a:pPr lvl="1"/>
            <a:r>
              <a:rPr lang="en-US" dirty="0" smtClean="0">
                <a:solidFill>
                  <a:srgbClr val="C00000"/>
                </a:solidFill>
                <a:latin typeface="Marcellus"/>
              </a:rPr>
              <a:t>Binary </a:t>
            </a:r>
          </a:p>
          <a:p>
            <a:pPr lvl="1"/>
            <a:endParaRPr lang="en-US" dirty="0">
              <a:latin typeface="Marcellus"/>
            </a:endParaRPr>
          </a:p>
        </p:txBody>
      </p:sp>
    </p:spTree>
    <p:extLst>
      <p:ext uri="{BB962C8B-B14F-4D97-AF65-F5344CB8AC3E}">
        <p14:creationId xmlns:p14="http://schemas.microsoft.com/office/powerpoint/2010/main" val="376581160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Types of Semaphore</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123</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latin typeface="Marcellus"/>
              </a:rPr>
              <a:t>Counting Semaphore-</a:t>
            </a:r>
          </a:p>
          <a:p>
            <a:pPr lvl="1"/>
            <a:r>
              <a:rPr lang="en-US" dirty="0" smtClean="0">
                <a:latin typeface="Marcellus"/>
              </a:rPr>
              <a:t>The </a:t>
            </a:r>
            <a:r>
              <a:rPr lang="en-US" dirty="0">
                <a:latin typeface="Marcellus"/>
              </a:rPr>
              <a:t>value of a counting semaphore can range over an </a:t>
            </a:r>
            <a:r>
              <a:rPr lang="en-US" dirty="0">
                <a:solidFill>
                  <a:srgbClr val="C00000"/>
                </a:solidFill>
                <a:latin typeface="Marcellus"/>
              </a:rPr>
              <a:t>unrestricted domain.</a:t>
            </a:r>
          </a:p>
          <a:p>
            <a:endParaRPr lang="en-US" sz="2400" dirty="0" smtClean="0">
              <a:latin typeface="Marcellus"/>
            </a:endParaRPr>
          </a:p>
          <a:p>
            <a:r>
              <a:rPr lang="en-US" sz="2400" dirty="0" smtClean="0">
                <a:latin typeface="Marcellus"/>
              </a:rPr>
              <a:t>Binary Semaphore-</a:t>
            </a:r>
          </a:p>
          <a:p>
            <a:pPr lvl="1"/>
            <a:r>
              <a:rPr lang="en-US" dirty="0" smtClean="0">
                <a:latin typeface="Marcellus"/>
              </a:rPr>
              <a:t>The </a:t>
            </a:r>
            <a:r>
              <a:rPr lang="en-US" dirty="0">
                <a:latin typeface="Marcellus"/>
              </a:rPr>
              <a:t>value of a binary semaphore can range </a:t>
            </a:r>
            <a:r>
              <a:rPr lang="en-US" dirty="0">
                <a:solidFill>
                  <a:srgbClr val="C00000"/>
                </a:solidFill>
                <a:latin typeface="Marcellus"/>
              </a:rPr>
              <a:t>only between 0 and 1. </a:t>
            </a:r>
            <a:r>
              <a:rPr lang="en-US" dirty="0" smtClean="0">
                <a:solidFill>
                  <a:srgbClr val="C00000"/>
                </a:solidFill>
                <a:latin typeface="Marcellus"/>
              </a:rPr>
              <a:t>	</a:t>
            </a:r>
          </a:p>
          <a:p>
            <a:pPr lvl="1"/>
            <a:r>
              <a:rPr lang="en-US" dirty="0" smtClean="0">
                <a:latin typeface="Marcellus"/>
              </a:rPr>
              <a:t>Also known </a:t>
            </a:r>
            <a:r>
              <a:rPr lang="en-US" dirty="0">
                <a:latin typeface="Marcellus"/>
              </a:rPr>
              <a:t>as </a:t>
            </a:r>
            <a:r>
              <a:rPr lang="en-US" dirty="0" err="1">
                <a:solidFill>
                  <a:srgbClr val="C00000"/>
                </a:solidFill>
                <a:latin typeface="Marcellus"/>
              </a:rPr>
              <a:t>mutex</a:t>
            </a:r>
            <a:r>
              <a:rPr lang="en-US" dirty="0">
                <a:solidFill>
                  <a:srgbClr val="C00000"/>
                </a:solidFill>
                <a:latin typeface="Marcellus"/>
              </a:rPr>
              <a:t> locks</a:t>
            </a:r>
            <a:r>
              <a:rPr lang="en-US" dirty="0">
                <a:latin typeface="Marcellus"/>
              </a:rPr>
              <a:t>, </a:t>
            </a:r>
            <a:endParaRPr lang="en-US" dirty="0" smtClean="0">
              <a:latin typeface="Marcellus"/>
            </a:endParaRPr>
          </a:p>
          <a:p>
            <a:pPr lvl="1"/>
            <a:r>
              <a:rPr lang="en-US" dirty="0">
                <a:latin typeface="Marcellus"/>
              </a:rPr>
              <a:t>A</a:t>
            </a:r>
            <a:r>
              <a:rPr lang="en-US" dirty="0" smtClean="0">
                <a:latin typeface="Marcellus"/>
              </a:rPr>
              <a:t>s </a:t>
            </a:r>
            <a:r>
              <a:rPr lang="en-US" dirty="0">
                <a:latin typeface="Marcellus"/>
              </a:rPr>
              <a:t>they </a:t>
            </a:r>
            <a:r>
              <a:rPr lang="en-US" dirty="0" smtClean="0">
                <a:solidFill>
                  <a:srgbClr val="C00000"/>
                </a:solidFill>
                <a:latin typeface="Marcellus"/>
              </a:rPr>
              <a:t>provide </a:t>
            </a:r>
            <a:r>
              <a:rPr lang="en-US" dirty="0">
                <a:solidFill>
                  <a:srgbClr val="C00000"/>
                </a:solidFill>
                <a:latin typeface="Marcellus"/>
              </a:rPr>
              <a:t>mutual exclusion.</a:t>
            </a:r>
            <a:endParaRPr lang="en-US" dirty="0" smtClean="0">
              <a:solidFill>
                <a:srgbClr val="C00000"/>
              </a:solidFill>
              <a:latin typeface="Marcellus"/>
            </a:endParaRPr>
          </a:p>
        </p:txBody>
      </p:sp>
    </p:spTree>
    <p:extLst>
      <p:ext uri="{BB962C8B-B14F-4D97-AF65-F5344CB8AC3E}">
        <p14:creationId xmlns:p14="http://schemas.microsoft.com/office/powerpoint/2010/main" val="303281005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Counting Semaphore</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124</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Used </a:t>
            </a:r>
            <a:r>
              <a:rPr lang="en-US" sz="2400" dirty="0"/>
              <a:t>to control access to a given </a:t>
            </a:r>
            <a:r>
              <a:rPr lang="en-US" sz="2400" dirty="0" smtClean="0"/>
              <a:t>resource consisting </a:t>
            </a:r>
            <a:r>
              <a:rPr lang="en-US" sz="2400" dirty="0"/>
              <a:t>of a finite number </a:t>
            </a:r>
            <a:r>
              <a:rPr lang="en-US" sz="2400" dirty="0" smtClean="0"/>
              <a:t>of </a:t>
            </a:r>
            <a:r>
              <a:rPr lang="en-US" sz="2400" dirty="0"/>
              <a:t>instances. </a:t>
            </a:r>
            <a:endParaRPr lang="en-US" sz="2400" dirty="0" smtClean="0"/>
          </a:p>
          <a:p>
            <a:r>
              <a:rPr lang="en-US" sz="2400" dirty="0" smtClean="0"/>
              <a:t>The </a:t>
            </a:r>
            <a:r>
              <a:rPr lang="en-US" sz="2400" dirty="0"/>
              <a:t>semaphore is </a:t>
            </a:r>
            <a:r>
              <a:rPr lang="en-US" sz="2400" dirty="0">
                <a:solidFill>
                  <a:srgbClr val="C00000"/>
                </a:solidFill>
              </a:rPr>
              <a:t>initialized to </a:t>
            </a:r>
            <a:r>
              <a:rPr lang="en-US" sz="2400" dirty="0" smtClean="0">
                <a:solidFill>
                  <a:srgbClr val="C00000"/>
                </a:solidFill>
              </a:rPr>
              <a:t>the number </a:t>
            </a:r>
            <a:r>
              <a:rPr lang="en-US" sz="2400" dirty="0">
                <a:solidFill>
                  <a:srgbClr val="C00000"/>
                </a:solidFill>
              </a:rPr>
              <a:t>of resources available. </a:t>
            </a:r>
            <a:endParaRPr lang="en-US" sz="2400" dirty="0" smtClean="0">
              <a:solidFill>
                <a:srgbClr val="C00000"/>
              </a:solidFill>
            </a:endParaRPr>
          </a:p>
        </p:txBody>
      </p:sp>
    </p:spTree>
    <p:extLst>
      <p:ext uri="{BB962C8B-B14F-4D97-AF65-F5344CB8AC3E}">
        <p14:creationId xmlns:p14="http://schemas.microsoft.com/office/powerpoint/2010/main" val="280640290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Counting Semaphore</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125</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Each </a:t>
            </a:r>
            <a:r>
              <a:rPr lang="en-US" sz="2400" dirty="0"/>
              <a:t>process that wishes to </a:t>
            </a:r>
            <a:r>
              <a:rPr lang="en-US" sz="2400" dirty="0">
                <a:solidFill>
                  <a:srgbClr val="C00000"/>
                </a:solidFill>
              </a:rPr>
              <a:t>use a </a:t>
            </a:r>
            <a:r>
              <a:rPr lang="en-US" sz="2400" dirty="0" smtClean="0">
                <a:solidFill>
                  <a:srgbClr val="C00000"/>
                </a:solidFill>
              </a:rPr>
              <a:t>resource </a:t>
            </a:r>
            <a:r>
              <a:rPr lang="en-US" sz="2400" dirty="0" smtClean="0"/>
              <a:t>performs </a:t>
            </a:r>
            <a:r>
              <a:rPr lang="en-US" sz="2400" dirty="0">
                <a:solidFill>
                  <a:srgbClr val="C00000"/>
                </a:solidFill>
              </a:rPr>
              <a:t>a wait() operation </a:t>
            </a:r>
            <a:r>
              <a:rPr lang="en-US" sz="2400" dirty="0"/>
              <a:t>on the semaphore </a:t>
            </a:r>
            <a:r>
              <a:rPr lang="en-US" sz="2400" dirty="0" smtClean="0"/>
              <a:t>,</a:t>
            </a:r>
          </a:p>
          <a:p>
            <a:pPr lvl="1"/>
            <a:r>
              <a:rPr lang="en-US" dirty="0" smtClean="0">
                <a:solidFill>
                  <a:schemeClr val="accent5"/>
                </a:solidFill>
              </a:rPr>
              <a:t>thereby </a:t>
            </a:r>
            <a:r>
              <a:rPr lang="en-US" dirty="0">
                <a:solidFill>
                  <a:schemeClr val="accent5"/>
                </a:solidFill>
              </a:rPr>
              <a:t>decrementing </a:t>
            </a:r>
            <a:r>
              <a:rPr lang="en-US" dirty="0" smtClean="0">
                <a:solidFill>
                  <a:schemeClr val="accent5"/>
                </a:solidFill>
              </a:rPr>
              <a:t>the count. </a:t>
            </a:r>
          </a:p>
          <a:p>
            <a:endParaRPr lang="en-US" sz="2400" dirty="0" smtClean="0">
              <a:solidFill>
                <a:schemeClr val="accent5"/>
              </a:solidFill>
            </a:endParaRPr>
          </a:p>
          <a:p>
            <a:r>
              <a:rPr lang="en-US" sz="2400" dirty="0" smtClean="0"/>
              <a:t>When </a:t>
            </a:r>
            <a:r>
              <a:rPr lang="en-US" sz="2400" dirty="0"/>
              <a:t>a process </a:t>
            </a:r>
            <a:r>
              <a:rPr lang="en-US" sz="2400" dirty="0">
                <a:solidFill>
                  <a:srgbClr val="C00000"/>
                </a:solidFill>
              </a:rPr>
              <a:t>releases a resource</a:t>
            </a:r>
            <a:r>
              <a:rPr lang="en-US" sz="2400" dirty="0"/>
              <a:t>, it performs </a:t>
            </a:r>
            <a:r>
              <a:rPr lang="en-US" sz="2400" dirty="0">
                <a:solidFill>
                  <a:srgbClr val="C00000"/>
                </a:solidFill>
              </a:rPr>
              <a:t>a signal() operation</a:t>
            </a:r>
          </a:p>
          <a:p>
            <a:pPr lvl="1"/>
            <a:r>
              <a:rPr lang="en-US" dirty="0" smtClean="0">
                <a:solidFill>
                  <a:schemeClr val="accent5"/>
                </a:solidFill>
              </a:rPr>
              <a:t>incrementing </a:t>
            </a:r>
            <a:r>
              <a:rPr lang="en-US" dirty="0">
                <a:solidFill>
                  <a:schemeClr val="accent5"/>
                </a:solidFill>
              </a:rPr>
              <a:t>the </a:t>
            </a:r>
            <a:r>
              <a:rPr lang="en-US" dirty="0" smtClean="0">
                <a:solidFill>
                  <a:schemeClr val="accent5"/>
                </a:solidFill>
              </a:rPr>
              <a:t>count. </a:t>
            </a:r>
          </a:p>
          <a:p>
            <a:endParaRPr lang="en-US" sz="2400" dirty="0" smtClean="0"/>
          </a:p>
        </p:txBody>
      </p:sp>
    </p:spTree>
    <p:extLst>
      <p:ext uri="{BB962C8B-B14F-4D97-AF65-F5344CB8AC3E}">
        <p14:creationId xmlns:p14="http://schemas.microsoft.com/office/powerpoint/2010/main" val="57794704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Counting Semaphore</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126</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smtClean="0"/>
              <a:t>When </a:t>
            </a:r>
            <a:r>
              <a:rPr lang="en-US" sz="2400" b="1" dirty="0"/>
              <a:t>the count for the semaphore goes to 0, </a:t>
            </a:r>
            <a:r>
              <a:rPr lang="en-US" sz="2400" b="1" dirty="0" smtClean="0"/>
              <a:t>all resources </a:t>
            </a:r>
            <a:r>
              <a:rPr lang="en-US" sz="2400" b="1" dirty="0"/>
              <a:t>are being used. </a:t>
            </a:r>
            <a:endParaRPr lang="en-US" sz="2400" b="1" dirty="0" smtClean="0"/>
          </a:p>
          <a:p>
            <a:pPr lvl="1"/>
            <a:r>
              <a:rPr lang="en-US" b="1" dirty="0" smtClean="0"/>
              <a:t>After </a:t>
            </a:r>
            <a:r>
              <a:rPr lang="en-US" b="1" dirty="0"/>
              <a:t>that, processes that wish to use a resource </a:t>
            </a:r>
            <a:r>
              <a:rPr lang="en-US" b="1" dirty="0" smtClean="0"/>
              <a:t>will </a:t>
            </a:r>
            <a:r>
              <a:rPr lang="en-US" b="1" dirty="0" smtClean="0">
                <a:solidFill>
                  <a:schemeClr val="accent5"/>
                </a:solidFill>
              </a:rPr>
              <a:t>block </a:t>
            </a:r>
            <a:r>
              <a:rPr lang="en-US" b="1" dirty="0">
                <a:solidFill>
                  <a:schemeClr val="accent5"/>
                </a:solidFill>
              </a:rPr>
              <a:t>until the count becomes greater than 0.</a:t>
            </a:r>
            <a:endParaRPr lang="en-US" b="1" dirty="0" smtClean="0">
              <a:solidFill>
                <a:schemeClr val="accent5"/>
              </a:solidFill>
              <a:latin typeface="Marcellus"/>
            </a:endParaRPr>
          </a:p>
        </p:txBody>
      </p:sp>
    </p:spTree>
    <p:extLst>
      <p:ext uri="{BB962C8B-B14F-4D97-AF65-F5344CB8AC3E}">
        <p14:creationId xmlns:p14="http://schemas.microsoft.com/office/powerpoint/2010/main" val="1157417212"/>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127</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913771" y="548993"/>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en-US" sz="2000" dirty="0"/>
              <a:t>ISRO | ISRO CS 2017 – May | Question 78</a:t>
            </a:r>
          </a:p>
          <a:p>
            <a:pPr marL="0" indent="0" fontAlgn="base">
              <a:buNone/>
            </a:pPr>
            <a:r>
              <a:rPr lang="en-US" sz="2000" dirty="0" smtClean="0"/>
              <a:t>At particular </a:t>
            </a:r>
            <a:r>
              <a:rPr lang="en-US" sz="2000" dirty="0"/>
              <a:t>time, the value of a counting semaphore is 10, it will become 7 after:</a:t>
            </a:r>
            <a:br>
              <a:rPr lang="en-US" sz="2000" dirty="0"/>
            </a:br>
            <a:r>
              <a:rPr lang="en-US" sz="2000" dirty="0"/>
              <a:t>(a) 3 V operations</a:t>
            </a:r>
            <a:br>
              <a:rPr lang="en-US" sz="2000" dirty="0"/>
            </a:br>
            <a:r>
              <a:rPr lang="en-US" sz="2000" dirty="0"/>
              <a:t>(b) 3 P operations</a:t>
            </a:r>
            <a:br>
              <a:rPr lang="en-US" sz="2000" dirty="0"/>
            </a:br>
            <a:r>
              <a:rPr lang="en-US" sz="2000" dirty="0"/>
              <a:t>(c) 5 V operations and 2 P operations</a:t>
            </a:r>
            <a:br>
              <a:rPr lang="en-US" sz="2000" dirty="0"/>
            </a:br>
            <a:r>
              <a:rPr lang="en-US" sz="2000" dirty="0"/>
              <a:t>(d) 2 V operations and 5 P operations</a:t>
            </a:r>
            <a:br>
              <a:rPr lang="en-US" sz="2000" dirty="0"/>
            </a:br>
            <a:endParaRPr lang="en-US" sz="2000" dirty="0" smtClean="0"/>
          </a:p>
          <a:p>
            <a:pPr marL="0" indent="0" fontAlgn="base">
              <a:buNone/>
            </a:pPr>
            <a:r>
              <a:rPr lang="en-US" sz="2000" dirty="0" smtClean="0"/>
              <a:t>Which </a:t>
            </a:r>
            <a:r>
              <a:rPr lang="en-US" sz="2000" dirty="0"/>
              <a:t>of the following option is correct?</a:t>
            </a:r>
            <a:br>
              <a:rPr lang="en-US" sz="2000" dirty="0"/>
            </a:br>
            <a:r>
              <a:rPr lang="en-US" sz="2000" b="1" dirty="0"/>
              <a:t>(A)</a:t>
            </a:r>
            <a:r>
              <a:rPr lang="en-US" sz="2000" dirty="0"/>
              <a:t> Only (b)</a:t>
            </a:r>
            <a:br>
              <a:rPr lang="en-US" sz="2000" dirty="0"/>
            </a:br>
            <a:r>
              <a:rPr lang="en-US" sz="2000" b="1" dirty="0"/>
              <a:t>(B)</a:t>
            </a:r>
            <a:r>
              <a:rPr lang="en-US" sz="2000" dirty="0"/>
              <a:t> Only(d)</a:t>
            </a:r>
            <a:br>
              <a:rPr lang="en-US" sz="2000" dirty="0"/>
            </a:br>
            <a:r>
              <a:rPr lang="en-US" sz="2000" b="1" dirty="0"/>
              <a:t>(C)</a:t>
            </a:r>
            <a:r>
              <a:rPr lang="en-US" sz="2000" dirty="0"/>
              <a:t> Both (b) and (d)</a:t>
            </a:r>
            <a:br>
              <a:rPr lang="en-US" sz="2000" dirty="0"/>
            </a:br>
            <a:r>
              <a:rPr lang="en-US" sz="2000" b="1" dirty="0"/>
              <a:t>(D)</a:t>
            </a:r>
            <a:r>
              <a:rPr lang="en-US" sz="2000" dirty="0"/>
              <a:t> None of these</a:t>
            </a:r>
            <a:br>
              <a:rPr lang="en-US" sz="2000" dirty="0"/>
            </a:br>
            <a:r>
              <a:rPr lang="en-US" sz="2000" dirty="0"/>
              <a:t/>
            </a:r>
            <a:br>
              <a:rPr lang="en-US" sz="2000" dirty="0"/>
            </a:br>
            <a:r>
              <a:rPr lang="en-US" sz="2000" dirty="0"/>
              <a:t/>
            </a:r>
            <a:br>
              <a:rPr lang="en-US" sz="2000" dirty="0"/>
            </a:br>
            <a:endParaRPr lang="en-US" sz="2000" dirty="0"/>
          </a:p>
        </p:txBody>
      </p:sp>
    </p:spTree>
    <p:extLst>
      <p:ext uri="{BB962C8B-B14F-4D97-AF65-F5344CB8AC3E}">
        <p14:creationId xmlns:p14="http://schemas.microsoft.com/office/powerpoint/2010/main" val="399824936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128</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669759" y="22647"/>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en-US" sz="2000" dirty="0"/>
              <a:t>ISRO | ISRO CS 2017 – May | Question 78</a:t>
            </a:r>
          </a:p>
          <a:p>
            <a:pPr marL="0" indent="0" fontAlgn="base">
              <a:buNone/>
            </a:pPr>
            <a:r>
              <a:rPr lang="en-US" sz="2000" dirty="0" smtClean="0"/>
              <a:t>At particular </a:t>
            </a:r>
            <a:r>
              <a:rPr lang="en-US" sz="2000" dirty="0"/>
              <a:t>time, the value of a counting semaphore is 10, it will become 7 after:</a:t>
            </a:r>
            <a:br>
              <a:rPr lang="en-US" sz="2000" dirty="0"/>
            </a:br>
            <a:r>
              <a:rPr lang="en-US" sz="2000" dirty="0"/>
              <a:t>(a) 3 V operations</a:t>
            </a:r>
            <a:br>
              <a:rPr lang="en-US" sz="2000" dirty="0"/>
            </a:br>
            <a:r>
              <a:rPr lang="en-US" sz="2000" dirty="0"/>
              <a:t>(b) 3 P operations</a:t>
            </a:r>
            <a:br>
              <a:rPr lang="en-US" sz="2000" dirty="0"/>
            </a:br>
            <a:r>
              <a:rPr lang="en-US" sz="2000" dirty="0"/>
              <a:t>(c) 5 V operations and 2 P operations</a:t>
            </a:r>
            <a:br>
              <a:rPr lang="en-US" sz="2000" dirty="0"/>
            </a:br>
            <a:r>
              <a:rPr lang="en-US" sz="2000" dirty="0"/>
              <a:t>(d) 2 V operations and 5 P operations</a:t>
            </a:r>
            <a:br>
              <a:rPr lang="en-US" sz="2000" dirty="0"/>
            </a:br>
            <a:r>
              <a:rPr lang="en-US" sz="2000" dirty="0"/>
              <a:t>Which of the following option is correct?</a:t>
            </a:r>
            <a:br>
              <a:rPr lang="en-US" sz="2000" dirty="0"/>
            </a:br>
            <a:r>
              <a:rPr lang="en-US" sz="2000" b="1" dirty="0"/>
              <a:t>(A)</a:t>
            </a:r>
            <a:r>
              <a:rPr lang="en-US" sz="2000" dirty="0"/>
              <a:t> Only (b)</a:t>
            </a:r>
            <a:br>
              <a:rPr lang="en-US" sz="2000" dirty="0"/>
            </a:br>
            <a:r>
              <a:rPr lang="en-US" sz="2000" b="1" dirty="0"/>
              <a:t>(B)</a:t>
            </a:r>
            <a:r>
              <a:rPr lang="en-US" sz="2000" dirty="0"/>
              <a:t> Only(d)</a:t>
            </a:r>
            <a:br>
              <a:rPr lang="en-US" sz="2000" dirty="0"/>
            </a:br>
            <a:r>
              <a:rPr lang="en-US" sz="2000" b="1" dirty="0"/>
              <a:t>(C)</a:t>
            </a:r>
            <a:r>
              <a:rPr lang="en-US" sz="2000" dirty="0"/>
              <a:t> Both (b) and (d)</a:t>
            </a:r>
            <a:br>
              <a:rPr lang="en-US" sz="2000" dirty="0"/>
            </a:br>
            <a:r>
              <a:rPr lang="en-US" sz="2000" b="1" dirty="0"/>
              <a:t>(D)</a:t>
            </a:r>
            <a:r>
              <a:rPr lang="en-US" sz="2000" dirty="0"/>
              <a:t> None of these</a:t>
            </a:r>
            <a:br>
              <a:rPr lang="en-US" sz="2000" dirty="0"/>
            </a:br>
            <a:r>
              <a:rPr lang="en-US" sz="2000" dirty="0"/>
              <a:t/>
            </a:r>
            <a:br>
              <a:rPr lang="en-US" sz="2000" dirty="0"/>
            </a:br>
            <a:r>
              <a:rPr lang="en-US" sz="2000" b="1" dirty="0" smtClean="0"/>
              <a:t>Answer</a:t>
            </a:r>
            <a:r>
              <a:rPr lang="en-US" sz="2000" b="1" dirty="0"/>
              <a:t>:</a:t>
            </a:r>
            <a:r>
              <a:rPr lang="en-US" sz="2000" dirty="0"/>
              <a:t> </a:t>
            </a:r>
            <a:r>
              <a:rPr lang="en-US" sz="2000" b="1" dirty="0"/>
              <a:t>(C</a:t>
            </a:r>
            <a:r>
              <a:rPr lang="en-US" sz="2000" b="1" dirty="0" smtClean="0"/>
              <a:t>)</a:t>
            </a:r>
            <a:r>
              <a:rPr lang="en-US" sz="2000" dirty="0"/>
              <a:t/>
            </a:r>
            <a:br>
              <a:rPr lang="en-US" sz="2000" dirty="0"/>
            </a:br>
            <a:r>
              <a:rPr lang="en-US" sz="2000" b="1" dirty="0"/>
              <a:t>Explanation:</a:t>
            </a:r>
            <a:r>
              <a:rPr lang="en-US" sz="2000" dirty="0"/>
              <a:t> P: Wait operation decrements the value of the counting semaphore by 1.</a:t>
            </a:r>
            <a:br>
              <a:rPr lang="en-US" sz="2000" dirty="0"/>
            </a:br>
            <a:r>
              <a:rPr lang="en-US" sz="2000" dirty="0"/>
              <a:t>V: Signal operation increments the value of counting semaphore by 1.</a:t>
            </a:r>
            <a:br>
              <a:rPr lang="en-US" sz="2000" dirty="0"/>
            </a:br>
            <a:r>
              <a:rPr lang="en-US" sz="2000" dirty="0"/>
              <a:t>Current value of the counting semaphore = 10</a:t>
            </a:r>
            <a:br>
              <a:rPr lang="en-US" sz="2000" dirty="0"/>
            </a:br>
            <a:r>
              <a:rPr lang="en-US" sz="2000" dirty="0"/>
              <a:t>a) after 3 P operations, value of semaphore = 10-3 = 7</a:t>
            </a:r>
            <a:br>
              <a:rPr lang="en-US" sz="2000" dirty="0"/>
            </a:br>
            <a:r>
              <a:rPr lang="en-US" sz="2000" dirty="0"/>
              <a:t>d) after 2 v operations, and 5 operations value of semaphore = 10 + 2 – 5 = 7</a:t>
            </a:r>
            <a:br>
              <a:rPr lang="en-US" sz="2000" dirty="0"/>
            </a:br>
            <a:r>
              <a:rPr lang="en-US" sz="2000" dirty="0"/>
              <a:t>Hence option (C) is correct.</a:t>
            </a:r>
          </a:p>
        </p:txBody>
      </p:sp>
    </p:spTree>
    <p:extLst>
      <p:ext uri="{BB962C8B-B14F-4D97-AF65-F5344CB8AC3E}">
        <p14:creationId xmlns:p14="http://schemas.microsoft.com/office/powerpoint/2010/main" val="315084548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129</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710703" y="289681"/>
            <a:ext cx="10071060" cy="57032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en-US" sz="2000" dirty="0"/>
              <a:t>UGC-NET | UGC NET CS 2018 July – II | Question 51</a:t>
            </a:r>
          </a:p>
          <a:p>
            <a:pPr marL="0" indent="0" fontAlgn="base">
              <a:buNone/>
            </a:pPr>
            <a:r>
              <a:rPr lang="en-US" sz="2000" dirty="0" smtClean="0"/>
              <a:t>At </a:t>
            </a:r>
            <a:r>
              <a:rPr lang="en-US" sz="2000" dirty="0"/>
              <a:t>a particular time of computation, the value of a counting semaphore is 10. Then 12 P operations and “x” V operations were performed on this semaphore. If the final value of semaphore is 7, x will be:</a:t>
            </a:r>
            <a:br>
              <a:rPr lang="en-US" sz="2000" dirty="0"/>
            </a:br>
            <a:r>
              <a:rPr lang="en-US" sz="2000" b="1" dirty="0"/>
              <a:t>(A)</a:t>
            </a:r>
            <a:r>
              <a:rPr lang="en-US" sz="2000" dirty="0"/>
              <a:t> 8</a:t>
            </a:r>
            <a:br>
              <a:rPr lang="en-US" sz="2000" dirty="0"/>
            </a:br>
            <a:r>
              <a:rPr lang="en-US" sz="2000" b="1" dirty="0"/>
              <a:t>(B)</a:t>
            </a:r>
            <a:r>
              <a:rPr lang="en-US" sz="2000" dirty="0"/>
              <a:t> 9</a:t>
            </a:r>
            <a:br>
              <a:rPr lang="en-US" sz="2000" dirty="0"/>
            </a:br>
            <a:r>
              <a:rPr lang="en-US" sz="2000" b="1" dirty="0"/>
              <a:t>(C)</a:t>
            </a:r>
            <a:r>
              <a:rPr lang="en-US" sz="2000" dirty="0"/>
              <a:t> 10</a:t>
            </a:r>
            <a:br>
              <a:rPr lang="en-US" sz="2000" dirty="0"/>
            </a:br>
            <a:r>
              <a:rPr lang="en-US" sz="2000" b="1" dirty="0"/>
              <a:t>(D)</a:t>
            </a:r>
            <a:r>
              <a:rPr lang="en-US" sz="2000" dirty="0"/>
              <a:t> 11</a:t>
            </a:r>
            <a:br>
              <a:rPr lang="en-US" sz="2000" dirty="0"/>
            </a:br>
            <a:r>
              <a:rPr lang="en-US" sz="2000" dirty="0"/>
              <a:t/>
            </a:r>
            <a:br>
              <a:rPr lang="en-US" sz="2000" dirty="0"/>
            </a:br>
            <a:r>
              <a:rPr lang="en-US" sz="2000" dirty="0"/>
              <a:t/>
            </a:r>
            <a:br>
              <a:rPr lang="en-US" sz="2000" dirty="0"/>
            </a:br>
            <a:endParaRPr lang="en-US" sz="2000" dirty="0"/>
          </a:p>
        </p:txBody>
      </p:sp>
    </p:spTree>
    <p:extLst>
      <p:ext uri="{BB962C8B-B14F-4D97-AF65-F5344CB8AC3E}">
        <p14:creationId xmlns:p14="http://schemas.microsoft.com/office/powerpoint/2010/main" val="34494030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Producer Consumer Problem Revisited</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t>If the order </a:t>
            </a:r>
            <a:r>
              <a:rPr lang="en-IN" dirty="0"/>
              <a:t>of the statements at T4 and </a:t>
            </a:r>
            <a:r>
              <a:rPr lang="en-IN" i="1" dirty="0" smtClean="0"/>
              <a:t>T5</a:t>
            </a:r>
            <a:r>
              <a:rPr lang="en-IN" dirty="0"/>
              <a:t> </a:t>
            </a:r>
            <a:r>
              <a:rPr lang="en-IN" dirty="0" smtClean="0"/>
              <a:t>is </a:t>
            </a:r>
            <a:r>
              <a:rPr lang="en-IN" dirty="0"/>
              <a:t>reversed</a:t>
            </a:r>
            <a:r>
              <a:rPr lang="en-IN" i="1" dirty="0" smtClean="0"/>
              <a:t>, </a:t>
            </a:r>
            <a:r>
              <a:rPr lang="en-IN" dirty="0"/>
              <a:t>we would arrive at the incorrect state</a:t>
            </a:r>
          </a:p>
          <a:p>
            <a:pPr lvl="1"/>
            <a:r>
              <a:rPr lang="en-IN" sz="2800" dirty="0"/>
              <a:t>Result=&gt;  "counter == </a:t>
            </a:r>
            <a:r>
              <a:rPr lang="en-IN" sz="2800" dirty="0" smtClean="0"/>
              <a:t>6“, </a:t>
            </a:r>
            <a:r>
              <a:rPr lang="en-IN" sz="2800" dirty="0"/>
              <a:t>incorrect state </a:t>
            </a:r>
          </a:p>
          <a:p>
            <a:endParaRPr lang="en-IN" dirty="0" smtClean="0"/>
          </a:p>
          <a:p>
            <a:endParaRPr lang="en-IN" dirty="0"/>
          </a:p>
          <a:p>
            <a:endParaRPr lang="en-IN" dirty="0" smtClean="0"/>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pic>
        <p:nvPicPr>
          <p:cNvPr id="1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0057" y="2997855"/>
            <a:ext cx="6384471" cy="1894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528F4510-4A73-4112-8ADB-27A8C4A1730E}"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1" name="Slide Number Placeholder 10"/>
          <p:cNvSpPr>
            <a:spLocks noGrp="1"/>
          </p:cNvSpPr>
          <p:nvPr>
            <p:ph type="sldNum" sz="quarter" idx="12"/>
          </p:nvPr>
        </p:nvSpPr>
        <p:spPr/>
        <p:txBody>
          <a:bodyPr/>
          <a:lstStyle/>
          <a:p>
            <a:fld id="{7C05E5CB-9241-4665-889D-78B918CC363E}" type="slidenum">
              <a:rPr lang="en-US" smtClean="0"/>
              <a:t>13</a:t>
            </a:fld>
            <a:endParaRPr lang="en-US"/>
          </a:p>
        </p:txBody>
      </p:sp>
    </p:spTree>
    <p:extLst>
      <p:ext uri="{BB962C8B-B14F-4D97-AF65-F5344CB8AC3E}">
        <p14:creationId xmlns:p14="http://schemas.microsoft.com/office/powerpoint/2010/main" val="185457945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130</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710703" y="289681"/>
            <a:ext cx="10071060" cy="57032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en-US" sz="2000" dirty="0"/>
              <a:t>UGC-NET | UGC NET CS 2018 July – II | Question 51</a:t>
            </a:r>
          </a:p>
          <a:p>
            <a:pPr marL="0" indent="0" fontAlgn="base">
              <a:buNone/>
            </a:pPr>
            <a:r>
              <a:rPr lang="en-US" sz="2000" dirty="0" smtClean="0"/>
              <a:t>At </a:t>
            </a:r>
            <a:r>
              <a:rPr lang="en-US" sz="2000" dirty="0"/>
              <a:t>a particular time of computation, the value of a counting semaphore is 10. Then 12 P operations and “x” V operations were performed on this semaphore. If the final value of semaphore is 7, x will be:</a:t>
            </a:r>
            <a:br>
              <a:rPr lang="en-US" sz="2000" dirty="0"/>
            </a:br>
            <a:r>
              <a:rPr lang="en-US" sz="2000" b="1" dirty="0"/>
              <a:t>(A)</a:t>
            </a:r>
            <a:r>
              <a:rPr lang="en-US" sz="2000" dirty="0"/>
              <a:t> 8</a:t>
            </a:r>
            <a:br>
              <a:rPr lang="en-US" sz="2000" dirty="0"/>
            </a:br>
            <a:r>
              <a:rPr lang="en-US" sz="2000" b="1" dirty="0"/>
              <a:t>(B)</a:t>
            </a:r>
            <a:r>
              <a:rPr lang="en-US" sz="2000" dirty="0"/>
              <a:t> 9</a:t>
            </a:r>
            <a:br>
              <a:rPr lang="en-US" sz="2000" dirty="0"/>
            </a:br>
            <a:r>
              <a:rPr lang="en-US" sz="2000" b="1" dirty="0"/>
              <a:t>(C)</a:t>
            </a:r>
            <a:r>
              <a:rPr lang="en-US" sz="2000" dirty="0"/>
              <a:t> 10</a:t>
            </a:r>
            <a:br>
              <a:rPr lang="en-US" sz="2000" dirty="0"/>
            </a:br>
            <a:r>
              <a:rPr lang="en-US" sz="2000" b="1" dirty="0"/>
              <a:t>(D)</a:t>
            </a:r>
            <a:r>
              <a:rPr lang="en-US" sz="2000" dirty="0"/>
              <a:t> 11</a:t>
            </a:r>
            <a:br>
              <a:rPr lang="en-US" sz="2000" dirty="0"/>
            </a:br>
            <a:r>
              <a:rPr lang="en-US" sz="2000" dirty="0"/>
              <a:t/>
            </a:r>
            <a:br>
              <a:rPr lang="en-US" sz="2000" dirty="0"/>
            </a:br>
            <a:r>
              <a:rPr lang="en-US" sz="2000" dirty="0"/>
              <a:t/>
            </a:r>
            <a:br>
              <a:rPr lang="en-US" sz="2000" dirty="0"/>
            </a:br>
            <a:r>
              <a:rPr lang="en-US" sz="2000" b="1" dirty="0"/>
              <a:t>Answer:</a:t>
            </a:r>
            <a:r>
              <a:rPr lang="en-US" sz="2000" dirty="0"/>
              <a:t> </a:t>
            </a:r>
            <a:r>
              <a:rPr lang="en-US" sz="2000" b="1" dirty="0"/>
              <a:t>(B)</a:t>
            </a:r>
            <a:r>
              <a:rPr lang="en-US" sz="2000" dirty="0"/>
              <a:t/>
            </a:r>
            <a:br>
              <a:rPr lang="en-US" sz="2000" dirty="0"/>
            </a:br>
            <a:r>
              <a:rPr lang="en-US" sz="2000" b="1" dirty="0" smtClean="0"/>
              <a:t>Explanation</a:t>
            </a:r>
            <a:r>
              <a:rPr lang="en-US" sz="2000" b="1" dirty="0"/>
              <a:t>:</a:t>
            </a:r>
            <a:r>
              <a:rPr lang="en-US" sz="2000" dirty="0"/>
              <a:t> </a:t>
            </a:r>
            <a:r>
              <a:rPr lang="en-US" sz="2000" dirty="0" err="1"/>
              <a:t>Intially</a:t>
            </a:r>
            <a:r>
              <a:rPr lang="en-US" sz="2000" dirty="0"/>
              <a:t> the value of a counting semaphore is 10 Now 12 P operation are performed.</a:t>
            </a:r>
            <a:br>
              <a:rPr lang="en-US" sz="2000" dirty="0"/>
            </a:br>
            <a:r>
              <a:rPr lang="en-US" sz="2000" dirty="0"/>
              <a:t>Now counting semaphore value = -2</a:t>
            </a:r>
            <a:br>
              <a:rPr lang="en-US" sz="2000" dirty="0"/>
            </a:br>
            <a:r>
              <a:rPr lang="en-US" sz="2000" dirty="0"/>
              <a:t>“x” V operations were performed on this semaphore and final value of counting semaphore = 7</a:t>
            </a:r>
            <a:br>
              <a:rPr lang="en-US" sz="2000" dirty="0"/>
            </a:br>
            <a:r>
              <a:rPr lang="en-US" sz="2000" dirty="0" err="1"/>
              <a:t>i.e</a:t>
            </a:r>
            <a:r>
              <a:rPr lang="en-US" sz="2000" dirty="0"/>
              <a:t> x + (-2) = 7</a:t>
            </a:r>
            <a:br>
              <a:rPr lang="en-US" sz="2000" dirty="0"/>
            </a:br>
            <a:r>
              <a:rPr lang="en-US" sz="2000" dirty="0"/>
              <a:t>x = 9.</a:t>
            </a:r>
            <a:br>
              <a:rPr lang="en-US" sz="2000" dirty="0"/>
            </a:br>
            <a:r>
              <a:rPr lang="en-US" sz="2000" dirty="0"/>
              <a:t>So, option (C) is correct.</a:t>
            </a:r>
          </a:p>
        </p:txBody>
      </p:sp>
    </p:spTree>
    <p:extLst>
      <p:ext uri="{BB962C8B-B14F-4D97-AF65-F5344CB8AC3E}">
        <p14:creationId xmlns:p14="http://schemas.microsoft.com/office/powerpoint/2010/main" val="394773091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Binary Semaphore</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dirty="0" smtClean="0"/>
              <a:t>Prof. Shweta Dhawan Chachra</a:t>
            </a:r>
            <a:endParaRPr lang="en-US" dirty="0"/>
          </a:p>
        </p:txBody>
      </p:sp>
      <p:sp>
        <p:nvSpPr>
          <p:cNvPr id="10" name="Slide Number Placeholder 9"/>
          <p:cNvSpPr>
            <a:spLocks noGrp="1"/>
          </p:cNvSpPr>
          <p:nvPr>
            <p:ph type="sldNum" sz="quarter" idx="12"/>
          </p:nvPr>
        </p:nvSpPr>
        <p:spPr/>
        <p:txBody>
          <a:bodyPr/>
          <a:lstStyle/>
          <a:p>
            <a:fld id="{7C05E5CB-9241-4665-889D-78B918CC363E}" type="slidenum">
              <a:rPr lang="en-US" smtClean="0"/>
              <a:t>131</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solidFill>
                  <a:srgbClr val="C00000"/>
                </a:solidFill>
              </a:rPr>
              <a:t>Mutual Exclusion using Binary Semaphore</a:t>
            </a:r>
          </a:p>
          <a:p>
            <a:r>
              <a:rPr lang="en-US" sz="2400" dirty="0" smtClean="0"/>
              <a:t>Used </a:t>
            </a:r>
            <a:r>
              <a:rPr lang="en-US" sz="2400" dirty="0"/>
              <a:t>to deal with the critical-section problem f</a:t>
            </a:r>
            <a:r>
              <a:rPr lang="en-US" sz="2400" dirty="0" smtClean="0"/>
              <a:t>or multiple </a:t>
            </a:r>
            <a:r>
              <a:rPr lang="en-US" sz="2400" dirty="0"/>
              <a:t>processes. </a:t>
            </a:r>
            <a:endParaRPr lang="en-US" sz="2400" dirty="0" smtClean="0"/>
          </a:p>
          <a:p>
            <a:r>
              <a:rPr lang="en-US" sz="2400" dirty="0" smtClean="0"/>
              <a:t>Processes </a:t>
            </a:r>
            <a:r>
              <a:rPr lang="en-US" sz="2400" dirty="0"/>
              <a:t>share a semaphore, </a:t>
            </a:r>
            <a:r>
              <a:rPr lang="en-US" sz="2400" dirty="0" err="1"/>
              <a:t>mutex</a:t>
            </a:r>
            <a:r>
              <a:rPr lang="en-US" sz="2400" dirty="0"/>
              <a:t>, initialized to 1</a:t>
            </a:r>
            <a:r>
              <a:rPr lang="en-US" sz="2400" dirty="0" smtClean="0"/>
              <a:t>.</a:t>
            </a:r>
          </a:p>
          <a:p>
            <a:endParaRPr lang="en-US" dirty="0"/>
          </a:p>
          <a:p>
            <a:endParaRPr lang="en-US" b="1" dirty="0" smtClean="0">
              <a:solidFill>
                <a:srgbClr val="FF0000"/>
              </a:solidFill>
              <a:latin typeface="Marcellus"/>
            </a:endParaRPr>
          </a:p>
        </p:txBody>
      </p:sp>
      <p:pic>
        <p:nvPicPr>
          <p:cNvPr id="1028" name="Picture 4"/>
          <p:cNvPicPr>
            <a:picLocks noChangeAspect="1" noChangeArrowheads="1"/>
          </p:cNvPicPr>
          <p:nvPr/>
        </p:nvPicPr>
        <p:blipFill rotWithShape="1">
          <a:blip r:embed="rId6">
            <a:extLst>
              <a:ext uri="{28A0092B-C50C-407E-A947-70E740481C1C}">
                <a14:useLocalDpi xmlns:a14="http://schemas.microsoft.com/office/drawing/2010/main" val="0"/>
              </a:ext>
            </a:extLst>
          </a:blip>
          <a:srcRect l="33252" t="59467" r="35175" b="11407"/>
          <a:stretch/>
        </p:blipFill>
        <p:spPr bwMode="auto">
          <a:xfrm>
            <a:off x="3192065" y="2784120"/>
            <a:ext cx="4832819" cy="2506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9130144" y="2934248"/>
            <a:ext cx="2007088" cy="193899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2400" dirty="0"/>
              <a:t>wait(S) {</a:t>
            </a:r>
          </a:p>
          <a:p>
            <a:r>
              <a:rPr lang="en-US" sz="2400" dirty="0"/>
              <a:t>while S &lt;= 0</a:t>
            </a:r>
          </a:p>
          <a:p>
            <a:r>
              <a:rPr lang="en-US" sz="2400" i="1" dirty="0"/>
              <a:t>;  II </a:t>
            </a:r>
            <a:r>
              <a:rPr lang="en-US" sz="2400" dirty="0"/>
              <a:t>no-op</a:t>
            </a:r>
          </a:p>
          <a:p>
            <a:r>
              <a:rPr lang="en-US" sz="2400" dirty="0"/>
              <a:t>s--;</a:t>
            </a:r>
          </a:p>
          <a:p>
            <a:r>
              <a:rPr lang="en-US" sz="2400" dirty="0"/>
              <a:t>}</a:t>
            </a:r>
          </a:p>
        </p:txBody>
      </p:sp>
    </p:spTree>
    <p:extLst>
      <p:ext uri="{BB962C8B-B14F-4D97-AF65-F5344CB8AC3E}">
        <p14:creationId xmlns:p14="http://schemas.microsoft.com/office/powerpoint/2010/main" val="173743754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0"/>
            <a:ext cx="11395912" cy="269837"/>
          </a:xfrm>
        </p:spPr>
        <p:txBody>
          <a:bodyPr>
            <a:normAutofit fontScale="90000"/>
          </a:bodyPr>
          <a:lstStyle/>
          <a:p>
            <a:pPr algn="ctr"/>
            <a:r>
              <a:rPr lang="en-IN" sz="3200" dirty="0">
                <a:solidFill>
                  <a:srgbClr val="C00000"/>
                </a:solidFill>
                <a:latin typeface="Marcellus" panose="020E0602050203020307" pitchFamily="34" charset="0"/>
              </a:rPr>
              <a:t>Mutual Exclusion using Binary Semaphore</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dirty="0" smtClean="0"/>
              <a:t>Prof. Shweta Dhawan Chachra</a:t>
            </a:r>
            <a:endParaRPr lang="en-US" dirty="0"/>
          </a:p>
        </p:txBody>
      </p:sp>
      <p:sp>
        <p:nvSpPr>
          <p:cNvPr id="10" name="Slide Number Placeholder 9"/>
          <p:cNvSpPr>
            <a:spLocks noGrp="1"/>
          </p:cNvSpPr>
          <p:nvPr>
            <p:ph type="sldNum" sz="quarter" idx="12"/>
          </p:nvPr>
        </p:nvSpPr>
        <p:spPr/>
        <p:txBody>
          <a:bodyPr/>
          <a:lstStyle/>
          <a:p>
            <a:fld id="{7C05E5CB-9241-4665-889D-78B918CC363E}" type="slidenum">
              <a:rPr lang="en-US" smtClean="0"/>
              <a:t>132</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286604" y="269837"/>
            <a:ext cx="10850628" cy="542128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Process P0 tries to enter the CS</a:t>
            </a:r>
          </a:p>
          <a:p>
            <a:pPr marL="0" indent="0">
              <a:buNone/>
            </a:pPr>
            <a:r>
              <a:rPr lang="en-US" sz="2400" dirty="0" smtClean="0"/>
              <a:t>P0 </a:t>
            </a:r>
          </a:p>
          <a:p>
            <a:pPr marL="0" indent="0">
              <a:buNone/>
            </a:pPr>
            <a:r>
              <a:rPr lang="en-US" sz="2400" dirty="0" smtClean="0"/>
              <a:t>while(</a:t>
            </a:r>
            <a:r>
              <a:rPr lang="en-US" sz="2400" dirty="0" err="1" smtClean="0"/>
              <a:t>mutex</a:t>
            </a:r>
            <a:r>
              <a:rPr lang="en-US" sz="2400" dirty="0" smtClean="0"/>
              <a:t>&lt;=0);                 </a:t>
            </a:r>
            <a:endParaRPr lang="en-US" sz="2400" dirty="0"/>
          </a:p>
          <a:p>
            <a:pPr marL="0" indent="0">
              <a:buNone/>
            </a:pPr>
            <a:r>
              <a:rPr lang="en-US" sz="2400" dirty="0" err="1" smtClean="0"/>
              <a:t>mutex</a:t>
            </a:r>
            <a:r>
              <a:rPr lang="en-US" sz="2400" dirty="0" smtClean="0"/>
              <a:t>=1 so Condition is False</a:t>
            </a:r>
          </a:p>
          <a:p>
            <a:pPr marL="0" indent="0">
              <a:buNone/>
            </a:pPr>
            <a:r>
              <a:rPr lang="en-US" sz="2400" dirty="0" smtClean="0"/>
              <a:t>Comes out of while loop </a:t>
            </a:r>
          </a:p>
          <a:p>
            <a:pPr marL="0" indent="0">
              <a:buNone/>
            </a:pPr>
            <a:r>
              <a:rPr lang="en-US" sz="2400" dirty="0" err="1" smtClean="0"/>
              <a:t>mutex</a:t>
            </a:r>
            <a:r>
              <a:rPr lang="en-US" sz="2400" dirty="0" smtClean="0"/>
              <a:t> - -</a:t>
            </a:r>
          </a:p>
          <a:p>
            <a:pPr marL="0" indent="0">
              <a:buNone/>
            </a:pPr>
            <a:r>
              <a:rPr lang="en-US" sz="2400" dirty="0" smtClean="0"/>
              <a:t>so </a:t>
            </a:r>
            <a:r>
              <a:rPr lang="en-US" sz="2400" dirty="0" err="1" smtClean="0"/>
              <a:t>mutex</a:t>
            </a:r>
            <a:r>
              <a:rPr lang="en-US" sz="2400" dirty="0" smtClean="0"/>
              <a:t>=0</a:t>
            </a:r>
          </a:p>
          <a:p>
            <a:pPr marL="0" indent="0">
              <a:buNone/>
            </a:pPr>
            <a:r>
              <a:rPr lang="en-US" sz="2400" dirty="0" smtClean="0"/>
              <a:t>CS</a:t>
            </a:r>
          </a:p>
          <a:p>
            <a:pPr marL="0" indent="0">
              <a:buNone/>
            </a:pPr>
            <a:endParaRPr lang="en-US" sz="2400" dirty="0"/>
          </a:p>
          <a:p>
            <a:pPr marL="0" indent="0">
              <a:buNone/>
            </a:pPr>
            <a:r>
              <a:rPr lang="en-US" sz="2400" dirty="0" smtClean="0"/>
              <a:t>Now P1 tries to enter CS</a:t>
            </a:r>
          </a:p>
          <a:p>
            <a:pPr marL="0" indent="0">
              <a:buNone/>
            </a:pPr>
            <a:r>
              <a:rPr lang="en-US" sz="2400" dirty="0" smtClean="0"/>
              <a:t>while(</a:t>
            </a:r>
            <a:r>
              <a:rPr lang="en-US" sz="2400" dirty="0" err="1" smtClean="0"/>
              <a:t>mutex</a:t>
            </a:r>
            <a:r>
              <a:rPr lang="en-US" sz="2400" dirty="0" smtClean="0"/>
              <a:t>&lt;=0);</a:t>
            </a:r>
          </a:p>
          <a:p>
            <a:pPr marL="0" indent="0">
              <a:buNone/>
            </a:pPr>
            <a:r>
              <a:rPr lang="en-US" sz="2400" dirty="0" smtClean="0"/>
              <a:t>condition is True , so P1 gets trapped in a Do Nothing Loop</a:t>
            </a:r>
          </a:p>
          <a:p>
            <a:pPr marL="0" indent="0">
              <a:buNone/>
            </a:pPr>
            <a:r>
              <a:rPr lang="en-US" sz="2400" dirty="0" smtClean="0"/>
              <a:t>P1 cannot enter CS                                    ============&gt;ME preserved</a:t>
            </a:r>
          </a:p>
        </p:txBody>
      </p:sp>
      <p:pic>
        <p:nvPicPr>
          <p:cNvPr id="1028" name="Picture 4"/>
          <p:cNvPicPr>
            <a:picLocks noChangeAspect="1" noChangeArrowheads="1"/>
          </p:cNvPicPr>
          <p:nvPr/>
        </p:nvPicPr>
        <p:blipFill rotWithShape="1">
          <a:blip r:embed="rId6">
            <a:extLst>
              <a:ext uri="{28A0092B-C50C-407E-A947-70E740481C1C}">
                <a14:useLocalDpi xmlns:a14="http://schemas.microsoft.com/office/drawing/2010/main" val="0"/>
              </a:ext>
            </a:extLst>
          </a:blip>
          <a:srcRect l="33252" t="59467" r="44233" b="11407"/>
          <a:stretch/>
        </p:blipFill>
        <p:spPr bwMode="auto">
          <a:xfrm>
            <a:off x="6032015" y="1078151"/>
            <a:ext cx="3084692" cy="2243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9130144" y="1088475"/>
            <a:ext cx="2007088" cy="193899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2400" dirty="0"/>
              <a:t>wait(S) {</a:t>
            </a:r>
          </a:p>
          <a:p>
            <a:r>
              <a:rPr lang="en-US" sz="2400" dirty="0"/>
              <a:t>while S &lt;= 0</a:t>
            </a:r>
          </a:p>
          <a:p>
            <a:r>
              <a:rPr lang="en-US" sz="2400" i="1" dirty="0"/>
              <a:t>;  II </a:t>
            </a:r>
            <a:r>
              <a:rPr lang="en-US" sz="2400" dirty="0"/>
              <a:t>no-op</a:t>
            </a:r>
          </a:p>
          <a:p>
            <a:r>
              <a:rPr lang="en-US" sz="2400" dirty="0"/>
              <a:t>s--;</a:t>
            </a:r>
          </a:p>
          <a:p>
            <a:r>
              <a:rPr lang="en-US" sz="2400" dirty="0"/>
              <a:t>}</a:t>
            </a:r>
          </a:p>
        </p:txBody>
      </p:sp>
      <p:sp>
        <p:nvSpPr>
          <p:cNvPr id="11" name="Rectangle 10"/>
          <p:cNvSpPr/>
          <p:nvPr/>
        </p:nvSpPr>
        <p:spPr>
          <a:xfrm>
            <a:off x="286604" y="1115770"/>
            <a:ext cx="3957850" cy="227917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132033436"/>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Synchronization using Semaphore</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133</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We can also use semaphores to solve various synchronization problems</a:t>
            </a:r>
            <a:r>
              <a:rPr lang="en-US" sz="2400" dirty="0" smtClean="0"/>
              <a:t>. </a:t>
            </a:r>
          </a:p>
          <a:p>
            <a:r>
              <a:rPr lang="en-US" sz="2400" dirty="0" smtClean="0"/>
              <a:t>Consider </a:t>
            </a:r>
            <a:r>
              <a:rPr lang="en-US" sz="2400" dirty="0"/>
              <a:t>two concurrently </a:t>
            </a:r>
            <a:r>
              <a:rPr lang="en-US" sz="2400" dirty="0" smtClean="0"/>
              <a:t>running </a:t>
            </a:r>
            <a:r>
              <a:rPr lang="en-US" sz="2400" dirty="0"/>
              <a:t>processes: </a:t>
            </a:r>
            <a:endParaRPr lang="en-US" sz="2400" dirty="0" smtClean="0"/>
          </a:p>
          <a:p>
            <a:pPr lvl="1"/>
            <a:r>
              <a:rPr lang="en-US" sz="2000" dirty="0" smtClean="0"/>
              <a:t>P1 </a:t>
            </a:r>
            <a:r>
              <a:rPr lang="en-US" sz="2000" dirty="0"/>
              <a:t>with a </a:t>
            </a:r>
            <a:r>
              <a:rPr lang="en-US" sz="2000" dirty="0" smtClean="0"/>
              <a:t>statement S1 </a:t>
            </a:r>
          </a:p>
          <a:p>
            <a:pPr lvl="1"/>
            <a:r>
              <a:rPr lang="en-US" sz="2000" dirty="0" smtClean="0"/>
              <a:t>P2 with a statement S2 . </a:t>
            </a:r>
          </a:p>
          <a:p>
            <a:pPr lvl="1"/>
            <a:r>
              <a:rPr lang="en-US" sz="2000" dirty="0" smtClean="0"/>
              <a:t>Suppose we require that S2 be executed only after S1 </a:t>
            </a:r>
            <a:r>
              <a:rPr lang="en-US" sz="2000" dirty="0"/>
              <a:t>has completed. </a:t>
            </a:r>
            <a:endParaRPr lang="en-US" sz="2000" dirty="0" smtClean="0"/>
          </a:p>
        </p:txBody>
      </p:sp>
    </p:spTree>
    <p:extLst>
      <p:ext uri="{BB962C8B-B14F-4D97-AF65-F5344CB8AC3E}">
        <p14:creationId xmlns:p14="http://schemas.microsoft.com/office/powerpoint/2010/main" val="2129226769"/>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Synchronization using Semaphore</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134</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7"/>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Let P1 and </a:t>
            </a:r>
            <a:r>
              <a:rPr lang="en-US" sz="2400" dirty="0"/>
              <a:t>P2 share a </a:t>
            </a:r>
            <a:r>
              <a:rPr lang="en-US" sz="2400" dirty="0">
                <a:solidFill>
                  <a:srgbClr val="C00000"/>
                </a:solidFill>
              </a:rPr>
              <a:t>common semaphore synch, initialized to </a:t>
            </a:r>
            <a:r>
              <a:rPr lang="en-US" sz="2400" dirty="0" smtClean="0">
                <a:solidFill>
                  <a:srgbClr val="C00000"/>
                </a:solidFill>
              </a:rPr>
              <a:t>0</a:t>
            </a:r>
          </a:p>
          <a:p>
            <a:r>
              <a:rPr lang="en-US" sz="2400" dirty="0" smtClean="0"/>
              <a:t>Statements inserted in P1</a:t>
            </a:r>
          </a:p>
          <a:p>
            <a:pPr marL="2286000" lvl="5" indent="0">
              <a:buNone/>
            </a:pPr>
            <a:r>
              <a:rPr lang="en-US" sz="2400" dirty="0"/>
              <a:t>S</a:t>
            </a:r>
            <a:r>
              <a:rPr lang="en-US" sz="2400" dirty="0" smtClean="0"/>
              <a:t>1</a:t>
            </a:r>
            <a:r>
              <a:rPr lang="en-US" sz="2400" dirty="0"/>
              <a:t>;</a:t>
            </a:r>
          </a:p>
          <a:p>
            <a:pPr marL="2286000" lvl="5" indent="0">
              <a:buNone/>
            </a:pPr>
            <a:r>
              <a:rPr lang="en-US" sz="2400" dirty="0"/>
              <a:t>signal(synch) ;</a:t>
            </a:r>
          </a:p>
          <a:p>
            <a:r>
              <a:rPr lang="en-US" sz="2400" dirty="0" smtClean="0"/>
              <a:t>Statements </a:t>
            </a:r>
            <a:r>
              <a:rPr lang="en-US" sz="2400" dirty="0"/>
              <a:t>inserted in </a:t>
            </a:r>
            <a:r>
              <a:rPr lang="en-US" sz="2400" dirty="0" smtClean="0"/>
              <a:t>P2</a:t>
            </a:r>
            <a:endParaRPr lang="en-US" sz="2400" dirty="0"/>
          </a:p>
          <a:p>
            <a:pPr marL="2286000" lvl="5" indent="0">
              <a:buNone/>
            </a:pPr>
            <a:r>
              <a:rPr lang="en-US" sz="2400" dirty="0" smtClean="0"/>
              <a:t>wait(synch</a:t>
            </a:r>
            <a:r>
              <a:rPr lang="en-US" sz="2400" dirty="0"/>
              <a:t>);</a:t>
            </a:r>
          </a:p>
          <a:p>
            <a:pPr marL="2286000" lvl="5" indent="0">
              <a:buNone/>
            </a:pPr>
            <a:r>
              <a:rPr lang="en-US" sz="2400" dirty="0" smtClean="0"/>
              <a:t>S2</a:t>
            </a:r>
            <a:r>
              <a:rPr lang="en-US" sz="2400" dirty="0"/>
              <a:t>;</a:t>
            </a:r>
          </a:p>
          <a:p>
            <a:endParaRPr lang="en-US" dirty="0" smtClean="0">
              <a:solidFill>
                <a:srgbClr val="FF0000"/>
              </a:solidFill>
              <a:latin typeface="Marcellus"/>
            </a:endParaRPr>
          </a:p>
        </p:txBody>
      </p:sp>
      <p:sp>
        <p:nvSpPr>
          <p:cNvPr id="11" name="Curved Left Arrow 10"/>
          <p:cNvSpPr/>
          <p:nvPr/>
        </p:nvSpPr>
        <p:spPr>
          <a:xfrm>
            <a:off x="5459107" y="2388357"/>
            <a:ext cx="409840" cy="135112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p:cNvSpPr/>
          <p:nvPr/>
        </p:nvSpPr>
        <p:spPr>
          <a:xfrm>
            <a:off x="9130144" y="2227796"/>
            <a:ext cx="2007088" cy="193899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2400" dirty="0"/>
              <a:t>wait(S) {</a:t>
            </a:r>
          </a:p>
          <a:p>
            <a:r>
              <a:rPr lang="en-US" sz="2400" dirty="0"/>
              <a:t>while S &lt;= 0</a:t>
            </a:r>
          </a:p>
          <a:p>
            <a:r>
              <a:rPr lang="en-US" sz="2400" i="1" dirty="0"/>
              <a:t>;  II </a:t>
            </a:r>
            <a:r>
              <a:rPr lang="en-US" sz="2400" dirty="0"/>
              <a:t>no-op</a:t>
            </a:r>
          </a:p>
          <a:p>
            <a:r>
              <a:rPr lang="en-US" sz="2400" dirty="0"/>
              <a:t>s--;</a:t>
            </a:r>
          </a:p>
          <a:p>
            <a:r>
              <a:rPr lang="en-US" sz="2400" dirty="0"/>
              <a:t>}</a:t>
            </a:r>
          </a:p>
        </p:txBody>
      </p:sp>
    </p:spTree>
    <p:extLst>
      <p:ext uri="{BB962C8B-B14F-4D97-AF65-F5344CB8AC3E}">
        <p14:creationId xmlns:p14="http://schemas.microsoft.com/office/powerpoint/2010/main" val="253632186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Synchronization using Semaphore</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135</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7"/>
            <a:ext cx="4312693"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P1</a:t>
            </a:r>
          </a:p>
          <a:p>
            <a:pPr marL="914400" lvl="2" indent="0">
              <a:buNone/>
            </a:pPr>
            <a:r>
              <a:rPr lang="en-US" sz="2600" dirty="0"/>
              <a:t>S</a:t>
            </a:r>
            <a:r>
              <a:rPr lang="en-US" sz="2600" dirty="0" smtClean="0"/>
              <a:t>1</a:t>
            </a:r>
            <a:r>
              <a:rPr lang="en-US" sz="2600" dirty="0"/>
              <a:t>;</a:t>
            </a:r>
          </a:p>
          <a:p>
            <a:pPr marL="914400" lvl="2" indent="0">
              <a:buNone/>
            </a:pPr>
            <a:r>
              <a:rPr lang="en-US" sz="2600" dirty="0"/>
              <a:t>signal(synch) ;</a:t>
            </a:r>
          </a:p>
          <a:p>
            <a:r>
              <a:rPr lang="en-US" sz="2400" dirty="0" smtClean="0"/>
              <a:t>P2</a:t>
            </a:r>
            <a:endParaRPr lang="en-US" sz="2400" dirty="0"/>
          </a:p>
          <a:p>
            <a:pPr marL="914400" lvl="2" indent="0">
              <a:buNone/>
            </a:pPr>
            <a:r>
              <a:rPr lang="en-US" sz="2600" dirty="0" smtClean="0"/>
              <a:t>wait(synch</a:t>
            </a:r>
            <a:r>
              <a:rPr lang="en-US" sz="2600" dirty="0"/>
              <a:t>);</a:t>
            </a:r>
          </a:p>
          <a:p>
            <a:pPr marL="914400" lvl="2" indent="0">
              <a:buNone/>
            </a:pPr>
            <a:r>
              <a:rPr lang="en-US" sz="2600" dirty="0" smtClean="0"/>
              <a:t>S2;</a:t>
            </a:r>
            <a:endParaRPr lang="en-US" sz="2600" dirty="0"/>
          </a:p>
        </p:txBody>
      </p:sp>
      <p:sp>
        <p:nvSpPr>
          <p:cNvPr id="14" name="Subtitle 2">
            <a:extLst>
              <a:ext uri="{FF2B5EF4-FFF2-40B4-BE49-F238E27FC236}">
                <a16:creationId xmlns="" xmlns:a16="http://schemas.microsoft.com/office/drawing/2014/main" id="{5AB99583-1BD7-4DF1-9DBD-299F1C8E7BF2}"/>
              </a:ext>
            </a:extLst>
          </p:cNvPr>
          <p:cNvSpPr txBox="1">
            <a:spLocks/>
          </p:cNvSpPr>
          <p:nvPr/>
        </p:nvSpPr>
        <p:spPr>
          <a:xfrm>
            <a:off x="5827295" y="1106177"/>
            <a:ext cx="546233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Because </a:t>
            </a:r>
            <a:r>
              <a:rPr lang="en-US" sz="2400" dirty="0"/>
              <a:t>synch is initialized to 0, </a:t>
            </a:r>
            <a:endParaRPr lang="en-US" sz="2400" dirty="0" smtClean="0"/>
          </a:p>
          <a:p>
            <a:r>
              <a:rPr lang="en-US" sz="2400" dirty="0" smtClean="0"/>
              <a:t>P2 </a:t>
            </a:r>
            <a:r>
              <a:rPr lang="en-US" sz="2400" dirty="0"/>
              <a:t>will execute </a:t>
            </a:r>
            <a:r>
              <a:rPr lang="en-US" sz="2400" dirty="0" smtClean="0"/>
              <a:t>S2 </a:t>
            </a:r>
            <a:r>
              <a:rPr lang="en-US" sz="2400" dirty="0"/>
              <a:t>only after </a:t>
            </a:r>
            <a:r>
              <a:rPr lang="en-US" sz="2400" dirty="0" smtClean="0"/>
              <a:t>P1 has </a:t>
            </a:r>
            <a:r>
              <a:rPr lang="en-US" sz="2400" dirty="0"/>
              <a:t>invoked signal (synch), which is after statement </a:t>
            </a:r>
            <a:r>
              <a:rPr lang="en-US" sz="2400" dirty="0" smtClean="0"/>
              <a:t>S1 </a:t>
            </a:r>
            <a:r>
              <a:rPr lang="en-US" sz="2400" dirty="0"/>
              <a:t>has been executed</a:t>
            </a:r>
            <a:r>
              <a:rPr lang="en-US" sz="2400" dirty="0" smtClean="0"/>
              <a:t>.</a:t>
            </a:r>
          </a:p>
          <a:p>
            <a:pPr lvl="1"/>
            <a:r>
              <a:rPr lang="en-US" dirty="0" smtClean="0">
                <a:solidFill>
                  <a:srgbClr val="FF0000"/>
                </a:solidFill>
                <a:latin typeface="Marcellus"/>
              </a:rPr>
              <a:t>Else P2 will caught in </a:t>
            </a:r>
            <a:r>
              <a:rPr lang="en-US" dirty="0" err="1" smtClean="0">
                <a:solidFill>
                  <a:srgbClr val="FF0000"/>
                </a:solidFill>
                <a:latin typeface="Marcellus"/>
              </a:rPr>
              <a:t>infinte</a:t>
            </a:r>
            <a:r>
              <a:rPr lang="en-US" dirty="0" smtClean="0">
                <a:solidFill>
                  <a:srgbClr val="FF0000"/>
                </a:solidFill>
                <a:latin typeface="Marcellus"/>
              </a:rPr>
              <a:t> loop inside wait() </a:t>
            </a:r>
            <a:r>
              <a:rPr lang="en-US" dirty="0" err="1" smtClean="0">
                <a:solidFill>
                  <a:srgbClr val="FF0000"/>
                </a:solidFill>
                <a:latin typeface="Marcellus"/>
              </a:rPr>
              <a:t>fn</a:t>
            </a:r>
            <a:endParaRPr lang="en-US" dirty="0" smtClean="0">
              <a:solidFill>
                <a:srgbClr val="FF0000"/>
              </a:solidFill>
              <a:latin typeface="Marcellus"/>
            </a:endParaRPr>
          </a:p>
        </p:txBody>
      </p:sp>
    </p:spTree>
    <p:extLst>
      <p:ext uri="{BB962C8B-B14F-4D97-AF65-F5344CB8AC3E}">
        <p14:creationId xmlns:p14="http://schemas.microsoft.com/office/powerpoint/2010/main" val="420670757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Semaphore</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136</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p:txBody>
      </p:sp>
      <p:sp>
        <p:nvSpPr>
          <p:cNvPr id="13" name="Rectangle 12"/>
          <p:cNvSpPr/>
          <p:nvPr/>
        </p:nvSpPr>
        <p:spPr>
          <a:xfrm>
            <a:off x="900753" y="1160189"/>
            <a:ext cx="9184944" cy="3060325"/>
          </a:xfrm>
          <a:prstGeom prst="rect">
            <a:avLst/>
          </a:prstGeom>
        </p:spPr>
        <p:txBody>
          <a:bodyPr wrap="square">
            <a:spAutoFit/>
          </a:bodyPr>
          <a:lstStyle/>
          <a:p>
            <a:pPr marL="228600" lvl="0" indent="-228600" defTabSz="914400">
              <a:lnSpc>
                <a:spcPct val="90000"/>
              </a:lnSpc>
              <a:spcBef>
                <a:spcPts val="1000"/>
              </a:spcBef>
              <a:buFont typeface="Arial" panose="020B0604020202020204" pitchFamily="34" charset="0"/>
              <a:buChar char="•"/>
            </a:pPr>
            <a:r>
              <a:rPr lang="en-US" altLang="en-US" sz="2400" dirty="0">
                <a:solidFill>
                  <a:prstClr val="black"/>
                </a:solidFill>
                <a:latin typeface="Marcellus"/>
              </a:rPr>
              <a:t>Must guarantee that no two processes can execute  the </a:t>
            </a:r>
            <a:r>
              <a:rPr lang="en-US" altLang="en-US" sz="2400" dirty="0">
                <a:solidFill>
                  <a:prstClr val="black"/>
                </a:solidFill>
                <a:latin typeface="Marcellus"/>
                <a:cs typeface="Courier New" pitchFamily="49" charset="0"/>
              </a:rPr>
              <a:t>wait() </a:t>
            </a:r>
            <a:r>
              <a:rPr lang="en-US" altLang="en-US" sz="2400" dirty="0">
                <a:solidFill>
                  <a:prstClr val="black"/>
                </a:solidFill>
                <a:latin typeface="Marcellus"/>
              </a:rPr>
              <a:t>and </a:t>
            </a:r>
            <a:r>
              <a:rPr lang="en-US" altLang="en-US" sz="2400" dirty="0">
                <a:solidFill>
                  <a:prstClr val="black"/>
                </a:solidFill>
                <a:latin typeface="Marcellus"/>
                <a:cs typeface="Courier New" pitchFamily="49" charset="0"/>
              </a:rPr>
              <a:t>signal() </a:t>
            </a:r>
            <a:r>
              <a:rPr lang="en-US" altLang="en-US" sz="2400" dirty="0">
                <a:solidFill>
                  <a:prstClr val="black"/>
                </a:solidFill>
                <a:latin typeface="Marcellus"/>
              </a:rPr>
              <a:t>on the same semaphore at the same </a:t>
            </a:r>
            <a:r>
              <a:rPr lang="en-US" altLang="en-US" sz="2400" dirty="0" smtClean="0">
                <a:solidFill>
                  <a:prstClr val="black"/>
                </a:solidFill>
                <a:latin typeface="Marcellus"/>
              </a:rPr>
              <a:t>time</a:t>
            </a:r>
          </a:p>
          <a:p>
            <a:pPr marL="228600" lvl="0" indent="-228600" defTabSz="914400">
              <a:lnSpc>
                <a:spcPct val="90000"/>
              </a:lnSpc>
              <a:spcBef>
                <a:spcPts val="1000"/>
              </a:spcBef>
              <a:buFont typeface="Arial" panose="020B0604020202020204" pitchFamily="34" charset="0"/>
              <a:buChar char="•"/>
            </a:pPr>
            <a:endParaRPr lang="en-US" altLang="en-US" sz="2400" dirty="0">
              <a:solidFill>
                <a:prstClr val="black"/>
              </a:solidFill>
              <a:latin typeface="Marcellus"/>
            </a:endParaRPr>
          </a:p>
          <a:p>
            <a:pPr marL="228600" lvl="0" indent="-228600" defTabSz="914400">
              <a:lnSpc>
                <a:spcPct val="90000"/>
              </a:lnSpc>
              <a:spcBef>
                <a:spcPts val="1000"/>
              </a:spcBef>
              <a:buFont typeface="Arial" panose="020B0604020202020204" pitchFamily="34" charset="0"/>
              <a:buChar char="•"/>
            </a:pPr>
            <a:r>
              <a:rPr lang="en-US" altLang="en-US" sz="2400" dirty="0">
                <a:solidFill>
                  <a:prstClr val="black"/>
                </a:solidFill>
                <a:latin typeface="Marcellus"/>
              </a:rPr>
              <a:t>Thus, the implementation becomes the critical section problem </a:t>
            </a:r>
            <a:endParaRPr lang="en-US" altLang="en-US" sz="2400" dirty="0" smtClean="0">
              <a:solidFill>
                <a:prstClr val="black"/>
              </a:solidFill>
              <a:latin typeface="Marcellus"/>
            </a:endParaRPr>
          </a:p>
          <a:p>
            <a:pPr marL="685800" lvl="1" indent="-228600" defTabSz="914400">
              <a:lnSpc>
                <a:spcPct val="90000"/>
              </a:lnSpc>
              <a:spcBef>
                <a:spcPts val="1000"/>
              </a:spcBef>
              <a:buFont typeface="Arial" panose="020B0604020202020204" pitchFamily="34" charset="0"/>
              <a:buChar char="•"/>
            </a:pPr>
            <a:r>
              <a:rPr lang="en-US" altLang="en-US" sz="2400" dirty="0" smtClean="0">
                <a:solidFill>
                  <a:srgbClr val="FF0000"/>
                </a:solidFill>
                <a:latin typeface="Marcellus"/>
              </a:rPr>
              <a:t>the </a:t>
            </a:r>
            <a:r>
              <a:rPr lang="en-US" altLang="en-US" sz="2400" dirty="0">
                <a:solidFill>
                  <a:srgbClr val="FF0000"/>
                </a:solidFill>
                <a:latin typeface="Marcellus"/>
                <a:cs typeface="Courier New" pitchFamily="49" charset="0"/>
              </a:rPr>
              <a:t>wait</a:t>
            </a:r>
            <a:r>
              <a:rPr lang="en-US" altLang="en-US" sz="2400" dirty="0">
                <a:solidFill>
                  <a:srgbClr val="FF0000"/>
                </a:solidFill>
                <a:latin typeface="Marcellus"/>
              </a:rPr>
              <a:t> and </a:t>
            </a:r>
            <a:r>
              <a:rPr lang="en-US" altLang="en-US" sz="2400" dirty="0">
                <a:solidFill>
                  <a:srgbClr val="FF0000"/>
                </a:solidFill>
                <a:latin typeface="Marcellus"/>
                <a:cs typeface="Courier New" pitchFamily="49" charset="0"/>
              </a:rPr>
              <a:t>signal</a:t>
            </a:r>
            <a:r>
              <a:rPr lang="en-US" altLang="en-US" sz="2400" dirty="0">
                <a:solidFill>
                  <a:srgbClr val="FF0000"/>
                </a:solidFill>
                <a:latin typeface="Marcellus"/>
              </a:rPr>
              <a:t> code are placed in the critical </a:t>
            </a:r>
            <a:r>
              <a:rPr lang="en-US" altLang="en-US" sz="2400" dirty="0" smtClean="0">
                <a:solidFill>
                  <a:srgbClr val="FF0000"/>
                </a:solidFill>
                <a:latin typeface="Marcellus"/>
              </a:rPr>
              <a:t>section</a:t>
            </a:r>
          </a:p>
          <a:p>
            <a:pPr marL="228600" lvl="0" indent="-228600" defTabSz="914400">
              <a:lnSpc>
                <a:spcPct val="90000"/>
              </a:lnSpc>
              <a:spcBef>
                <a:spcPts val="1000"/>
              </a:spcBef>
              <a:buFont typeface="Arial" panose="020B0604020202020204" pitchFamily="34" charset="0"/>
              <a:buChar char="•"/>
            </a:pPr>
            <a:endParaRPr lang="en-US" altLang="en-US" sz="2400" dirty="0">
              <a:solidFill>
                <a:prstClr val="black"/>
              </a:solidFill>
              <a:latin typeface="Marcellus"/>
            </a:endParaRPr>
          </a:p>
          <a:p>
            <a:pPr marL="228600" lvl="0" indent="-228600" defTabSz="914400">
              <a:lnSpc>
                <a:spcPct val="90000"/>
              </a:lnSpc>
              <a:spcBef>
                <a:spcPts val="1000"/>
              </a:spcBef>
              <a:buFont typeface="Arial" panose="020B0604020202020204" pitchFamily="34" charset="0"/>
              <a:buChar char="•"/>
            </a:pPr>
            <a:endParaRPr lang="en-US" altLang="en-US" sz="2400" dirty="0">
              <a:solidFill>
                <a:prstClr val="black"/>
              </a:solidFill>
              <a:latin typeface="Marcellus"/>
            </a:endParaRPr>
          </a:p>
        </p:txBody>
      </p:sp>
    </p:spTree>
    <p:extLst>
      <p:ext uri="{BB962C8B-B14F-4D97-AF65-F5344CB8AC3E}">
        <p14:creationId xmlns:p14="http://schemas.microsoft.com/office/powerpoint/2010/main" val="2707355141"/>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Busy Waiting</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4"/>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137</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p:txBody>
      </p:sp>
      <p:sp>
        <p:nvSpPr>
          <p:cNvPr id="13" name="Rectangle 12"/>
          <p:cNvSpPr/>
          <p:nvPr/>
        </p:nvSpPr>
        <p:spPr>
          <a:xfrm>
            <a:off x="900753" y="1201132"/>
            <a:ext cx="9184944" cy="3136243"/>
          </a:xfrm>
          <a:prstGeom prst="rect">
            <a:avLst/>
          </a:prstGeom>
        </p:spPr>
        <p:txBody>
          <a:bodyPr wrap="square">
            <a:spAutoFit/>
          </a:bodyPr>
          <a:lstStyle/>
          <a:p>
            <a:pPr marL="228600" lvl="0" indent="-228600" defTabSz="914400">
              <a:lnSpc>
                <a:spcPct val="90000"/>
              </a:lnSpc>
              <a:spcBef>
                <a:spcPts val="1000"/>
              </a:spcBef>
              <a:buFont typeface="Arial" panose="020B0604020202020204" pitchFamily="34" charset="0"/>
              <a:buChar char="•"/>
            </a:pPr>
            <a:r>
              <a:rPr lang="en-US" altLang="en-US" sz="2400" dirty="0">
                <a:solidFill>
                  <a:prstClr val="black"/>
                </a:solidFill>
                <a:latin typeface="Marcellus"/>
              </a:rPr>
              <a:t>While a process is in its critical section, </a:t>
            </a:r>
            <a:endParaRPr lang="en-US" altLang="en-US" sz="2400" dirty="0" smtClean="0">
              <a:solidFill>
                <a:prstClr val="black"/>
              </a:solidFill>
              <a:latin typeface="Marcellus"/>
            </a:endParaRPr>
          </a:p>
          <a:p>
            <a:pPr marL="685800" lvl="1" indent="-228600" defTabSz="914400">
              <a:lnSpc>
                <a:spcPct val="90000"/>
              </a:lnSpc>
              <a:spcBef>
                <a:spcPts val="1000"/>
              </a:spcBef>
              <a:buFont typeface="Arial" panose="020B0604020202020204" pitchFamily="34" charset="0"/>
              <a:buChar char="•"/>
            </a:pPr>
            <a:r>
              <a:rPr lang="en-US" altLang="en-US" sz="2400" dirty="0" smtClean="0">
                <a:solidFill>
                  <a:srgbClr val="C00000"/>
                </a:solidFill>
                <a:latin typeface="Marcellus"/>
              </a:rPr>
              <a:t>any </a:t>
            </a:r>
            <a:r>
              <a:rPr lang="en-US" altLang="en-US" sz="2400" dirty="0">
                <a:solidFill>
                  <a:srgbClr val="C00000"/>
                </a:solidFill>
                <a:latin typeface="Marcellus"/>
              </a:rPr>
              <a:t>other process </a:t>
            </a:r>
            <a:r>
              <a:rPr lang="en-US" altLang="en-US" sz="2400" dirty="0" smtClean="0">
                <a:solidFill>
                  <a:srgbClr val="C00000"/>
                </a:solidFill>
                <a:latin typeface="Marcellus"/>
              </a:rPr>
              <a:t>that tries </a:t>
            </a:r>
            <a:r>
              <a:rPr lang="en-US" altLang="en-US" sz="2400" dirty="0">
                <a:solidFill>
                  <a:srgbClr val="C00000"/>
                </a:solidFill>
                <a:latin typeface="Marcellus"/>
              </a:rPr>
              <a:t>to enter its critical section must loop continuously in the entry </a:t>
            </a:r>
            <a:r>
              <a:rPr lang="en-US" altLang="en-US" sz="2400" dirty="0" smtClean="0">
                <a:solidFill>
                  <a:srgbClr val="C00000"/>
                </a:solidFill>
                <a:latin typeface="Marcellus"/>
              </a:rPr>
              <a:t>code=&gt;Infinite Loop</a:t>
            </a:r>
          </a:p>
          <a:p>
            <a:pPr marL="685800" lvl="1" indent="-228600" defTabSz="914400">
              <a:lnSpc>
                <a:spcPct val="90000"/>
              </a:lnSpc>
              <a:spcBef>
                <a:spcPts val="1000"/>
              </a:spcBef>
              <a:buFont typeface="Arial" panose="020B0604020202020204" pitchFamily="34" charset="0"/>
              <a:buChar char="•"/>
            </a:pPr>
            <a:r>
              <a:rPr lang="en-US" altLang="en-US" sz="2400" dirty="0" smtClean="0">
                <a:solidFill>
                  <a:prstClr val="black"/>
                </a:solidFill>
                <a:latin typeface="Marcellus"/>
              </a:rPr>
              <a:t>This continual </a:t>
            </a:r>
            <a:r>
              <a:rPr lang="en-US" altLang="en-US" sz="2400" dirty="0">
                <a:solidFill>
                  <a:prstClr val="black"/>
                </a:solidFill>
                <a:latin typeface="Marcellus"/>
              </a:rPr>
              <a:t>looping is clearly a problem in a real multiprogramming </a:t>
            </a:r>
            <a:r>
              <a:rPr lang="en-US" altLang="en-US" sz="2400" dirty="0" smtClean="0">
                <a:solidFill>
                  <a:prstClr val="black"/>
                </a:solidFill>
                <a:latin typeface="Marcellus"/>
              </a:rPr>
              <a:t>system where </a:t>
            </a:r>
            <a:r>
              <a:rPr lang="en-US" altLang="en-US" sz="2400" dirty="0">
                <a:solidFill>
                  <a:prstClr val="black"/>
                </a:solidFill>
                <a:latin typeface="Marcellus"/>
              </a:rPr>
              <a:t>a single CPU is shared among m</a:t>
            </a:r>
            <a:r>
              <a:rPr lang="en-US" altLang="en-US" sz="2400" dirty="0" smtClean="0">
                <a:solidFill>
                  <a:prstClr val="black"/>
                </a:solidFill>
                <a:latin typeface="Marcellus"/>
              </a:rPr>
              <a:t>any </a:t>
            </a:r>
            <a:r>
              <a:rPr lang="en-US" altLang="en-US" sz="2400" dirty="0">
                <a:solidFill>
                  <a:prstClr val="black"/>
                </a:solidFill>
                <a:latin typeface="Marcellus"/>
              </a:rPr>
              <a:t>processes. </a:t>
            </a:r>
            <a:endParaRPr lang="en-US" altLang="en-US" sz="2400" dirty="0" smtClean="0">
              <a:solidFill>
                <a:prstClr val="black"/>
              </a:solidFill>
              <a:latin typeface="Marcellus"/>
            </a:endParaRPr>
          </a:p>
          <a:p>
            <a:pPr marL="685800" lvl="1" indent="-228600" defTabSz="914400">
              <a:lnSpc>
                <a:spcPct val="90000"/>
              </a:lnSpc>
              <a:spcBef>
                <a:spcPts val="1000"/>
              </a:spcBef>
              <a:buFont typeface="Arial" panose="020B0604020202020204" pitchFamily="34" charset="0"/>
              <a:buChar char="•"/>
            </a:pPr>
            <a:r>
              <a:rPr lang="en-US" altLang="en-US" sz="2400" dirty="0" smtClean="0">
                <a:solidFill>
                  <a:srgbClr val="C00000"/>
                </a:solidFill>
                <a:latin typeface="Marcellus"/>
              </a:rPr>
              <a:t>Busy </a:t>
            </a:r>
            <a:r>
              <a:rPr lang="en-US" altLang="en-US" sz="2400" dirty="0">
                <a:solidFill>
                  <a:srgbClr val="C00000"/>
                </a:solidFill>
                <a:latin typeface="Marcellus"/>
              </a:rPr>
              <a:t>waiting </a:t>
            </a:r>
            <a:r>
              <a:rPr lang="en-US" altLang="en-US" sz="2400" dirty="0" smtClean="0">
                <a:solidFill>
                  <a:srgbClr val="C00000"/>
                </a:solidFill>
                <a:latin typeface="Marcellus"/>
              </a:rPr>
              <a:t>wastes CPU </a:t>
            </a:r>
            <a:r>
              <a:rPr lang="en-US" altLang="en-US" sz="2400" dirty="0">
                <a:solidFill>
                  <a:srgbClr val="C00000"/>
                </a:solidFill>
                <a:latin typeface="Marcellus"/>
              </a:rPr>
              <a:t>cycles that some other process might be able to use productively. </a:t>
            </a:r>
            <a:endParaRPr lang="en-US" altLang="en-US" sz="2400" dirty="0" smtClean="0">
              <a:solidFill>
                <a:srgbClr val="C00000"/>
              </a:solidFill>
              <a:latin typeface="Marcellus"/>
            </a:endParaRPr>
          </a:p>
        </p:txBody>
      </p:sp>
    </p:spTree>
    <p:extLst>
      <p:ext uri="{BB962C8B-B14F-4D97-AF65-F5344CB8AC3E}">
        <p14:creationId xmlns:p14="http://schemas.microsoft.com/office/powerpoint/2010/main" val="2838082093"/>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Busy Waiting</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138</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p:txBody>
      </p:sp>
      <p:sp>
        <p:nvSpPr>
          <p:cNvPr id="13" name="Rectangle 12"/>
          <p:cNvSpPr/>
          <p:nvPr/>
        </p:nvSpPr>
        <p:spPr>
          <a:xfrm>
            <a:off x="900753" y="1201132"/>
            <a:ext cx="9184944" cy="3060325"/>
          </a:xfrm>
          <a:prstGeom prst="rect">
            <a:avLst/>
          </a:prstGeom>
        </p:spPr>
        <p:txBody>
          <a:bodyPr wrap="square">
            <a:spAutoFit/>
          </a:bodyPr>
          <a:lstStyle/>
          <a:p>
            <a:pPr marL="685800" lvl="1" indent="-228600" defTabSz="914400">
              <a:lnSpc>
                <a:spcPct val="90000"/>
              </a:lnSpc>
              <a:spcBef>
                <a:spcPts val="1000"/>
              </a:spcBef>
              <a:buFont typeface="Arial" panose="020B0604020202020204" pitchFamily="34" charset="0"/>
              <a:buChar char="•"/>
            </a:pPr>
            <a:r>
              <a:rPr lang="en-US" altLang="en-US" sz="2400" dirty="0" smtClean="0">
                <a:solidFill>
                  <a:prstClr val="black"/>
                </a:solidFill>
                <a:latin typeface="Marcellus"/>
              </a:rPr>
              <a:t>Disadvantage </a:t>
            </a:r>
          </a:p>
          <a:p>
            <a:pPr marL="1143000" lvl="2" indent="-228600" defTabSz="914400">
              <a:lnSpc>
                <a:spcPct val="90000"/>
              </a:lnSpc>
              <a:spcBef>
                <a:spcPts val="1000"/>
              </a:spcBef>
              <a:buFont typeface="Arial" panose="020B0604020202020204" pitchFamily="34" charset="0"/>
              <a:buChar char="•"/>
            </a:pPr>
            <a:r>
              <a:rPr lang="en-US" altLang="en-US" sz="2400" dirty="0" smtClean="0">
                <a:solidFill>
                  <a:prstClr val="black"/>
                </a:solidFill>
                <a:latin typeface="Marcellus"/>
              </a:rPr>
              <a:t>Busy Waiting</a:t>
            </a:r>
          </a:p>
          <a:p>
            <a:pPr marL="685800" lvl="1" indent="-228600" defTabSz="914400">
              <a:lnSpc>
                <a:spcPct val="90000"/>
              </a:lnSpc>
              <a:spcBef>
                <a:spcPts val="1000"/>
              </a:spcBef>
              <a:buFont typeface="Arial" panose="020B0604020202020204" pitchFamily="34" charset="0"/>
              <a:buChar char="•"/>
            </a:pPr>
            <a:endParaRPr lang="en-US" altLang="en-US" sz="2400" dirty="0" smtClean="0">
              <a:solidFill>
                <a:prstClr val="black"/>
              </a:solidFill>
              <a:latin typeface="Marcellus"/>
            </a:endParaRPr>
          </a:p>
          <a:p>
            <a:pPr marL="685800" lvl="1" indent="-228600" defTabSz="914400">
              <a:lnSpc>
                <a:spcPct val="90000"/>
              </a:lnSpc>
              <a:spcBef>
                <a:spcPts val="1000"/>
              </a:spcBef>
              <a:buFont typeface="Arial" panose="020B0604020202020204" pitchFamily="34" charset="0"/>
              <a:buChar char="•"/>
            </a:pPr>
            <a:r>
              <a:rPr lang="en-US" altLang="en-US" sz="2400" dirty="0" smtClean="0">
                <a:solidFill>
                  <a:prstClr val="black"/>
                </a:solidFill>
                <a:latin typeface="Marcellus"/>
              </a:rPr>
              <a:t>Software Solutions i.e. </a:t>
            </a:r>
            <a:r>
              <a:rPr lang="en-US" altLang="en-US" sz="2400" dirty="0" err="1" smtClean="0">
                <a:solidFill>
                  <a:srgbClr val="C00000"/>
                </a:solidFill>
                <a:latin typeface="Marcellus"/>
              </a:rPr>
              <a:t>Algo</a:t>
            </a:r>
            <a:r>
              <a:rPr lang="en-US" altLang="en-US" sz="2400" dirty="0" smtClean="0">
                <a:solidFill>
                  <a:srgbClr val="C00000"/>
                </a:solidFill>
                <a:latin typeface="Marcellus"/>
              </a:rPr>
              <a:t> 1, Algo2, Peterson’s Solution and Semaphore definition </a:t>
            </a:r>
          </a:p>
          <a:p>
            <a:pPr marL="1143000" lvl="2" indent="-228600" defTabSz="914400">
              <a:lnSpc>
                <a:spcPct val="90000"/>
              </a:lnSpc>
              <a:spcBef>
                <a:spcPts val="1000"/>
              </a:spcBef>
              <a:buFont typeface="Arial" panose="020B0604020202020204" pitchFamily="34" charset="0"/>
              <a:buChar char="•"/>
            </a:pPr>
            <a:r>
              <a:rPr lang="en-US" altLang="en-US" sz="2400" dirty="0" smtClean="0">
                <a:solidFill>
                  <a:prstClr val="black"/>
                </a:solidFill>
                <a:latin typeface="Marcellus"/>
              </a:rPr>
              <a:t>all suffer from Busy Waiting</a:t>
            </a:r>
          </a:p>
          <a:p>
            <a:pPr marL="685800" lvl="1" indent="-228600" defTabSz="914400">
              <a:lnSpc>
                <a:spcPct val="90000"/>
              </a:lnSpc>
              <a:spcBef>
                <a:spcPts val="1000"/>
              </a:spcBef>
              <a:buFont typeface="Arial" panose="020B0604020202020204" pitchFamily="34" charset="0"/>
              <a:buChar char="•"/>
            </a:pPr>
            <a:endParaRPr lang="en-US" altLang="en-US" sz="2400" dirty="0">
              <a:solidFill>
                <a:prstClr val="black"/>
              </a:solidFill>
              <a:latin typeface="Marcellus"/>
            </a:endParaRPr>
          </a:p>
        </p:txBody>
      </p:sp>
    </p:spTree>
    <p:extLst>
      <p:ext uri="{BB962C8B-B14F-4D97-AF65-F5344CB8AC3E}">
        <p14:creationId xmlns:p14="http://schemas.microsoft.com/office/powerpoint/2010/main" val="33459572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Busy Waiting</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139</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p:txBody>
      </p:sp>
      <p:sp>
        <p:nvSpPr>
          <p:cNvPr id="13" name="Rectangle 12"/>
          <p:cNvSpPr/>
          <p:nvPr/>
        </p:nvSpPr>
        <p:spPr>
          <a:xfrm>
            <a:off x="900753" y="1201132"/>
            <a:ext cx="9184944" cy="2932085"/>
          </a:xfrm>
          <a:prstGeom prst="rect">
            <a:avLst/>
          </a:prstGeom>
        </p:spPr>
        <p:txBody>
          <a:bodyPr wrap="square">
            <a:spAutoFit/>
          </a:bodyPr>
          <a:lstStyle/>
          <a:p>
            <a:pPr marL="228600" lvl="0" indent="-228600" defTabSz="914400">
              <a:lnSpc>
                <a:spcPct val="90000"/>
              </a:lnSpc>
              <a:spcBef>
                <a:spcPts val="1000"/>
              </a:spcBef>
              <a:buFont typeface="Arial" panose="020B0604020202020204" pitchFamily="34" charset="0"/>
              <a:buChar char="•"/>
            </a:pPr>
            <a:r>
              <a:rPr lang="en-US" altLang="en-US" sz="2400" dirty="0">
                <a:solidFill>
                  <a:prstClr val="black"/>
                </a:solidFill>
                <a:latin typeface="Marcellus"/>
              </a:rPr>
              <a:t>While a process is in its critical section, </a:t>
            </a:r>
            <a:endParaRPr lang="en-US" altLang="en-US" sz="2400" dirty="0" smtClean="0">
              <a:solidFill>
                <a:prstClr val="black"/>
              </a:solidFill>
              <a:latin typeface="Marcellus"/>
            </a:endParaRPr>
          </a:p>
          <a:p>
            <a:pPr marL="685800" lvl="1" indent="-228600" defTabSz="914400">
              <a:lnSpc>
                <a:spcPct val="90000"/>
              </a:lnSpc>
              <a:spcBef>
                <a:spcPts val="1000"/>
              </a:spcBef>
              <a:buFont typeface="Arial" panose="020B0604020202020204" pitchFamily="34" charset="0"/>
              <a:buChar char="•"/>
            </a:pPr>
            <a:r>
              <a:rPr lang="en-US" altLang="en-US" sz="2400" dirty="0" smtClean="0">
                <a:solidFill>
                  <a:prstClr val="black"/>
                </a:solidFill>
                <a:latin typeface="Marcellus"/>
              </a:rPr>
              <a:t>This type </a:t>
            </a:r>
            <a:r>
              <a:rPr lang="en-US" altLang="en-US" sz="2400" dirty="0">
                <a:solidFill>
                  <a:prstClr val="black"/>
                </a:solidFill>
                <a:latin typeface="Marcellus"/>
              </a:rPr>
              <a:t>of semaphore is also called a </a:t>
            </a:r>
            <a:r>
              <a:rPr lang="en-US" altLang="en-US" sz="2400" dirty="0" smtClean="0">
                <a:solidFill>
                  <a:srgbClr val="C00000"/>
                </a:solidFill>
                <a:latin typeface="Marcellus"/>
              </a:rPr>
              <a:t>Spinlock</a:t>
            </a:r>
            <a:r>
              <a:rPr lang="en-US" altLang="en-US" sz="2400" dirty="0" smtClean="0">
                <a:solidFill>
                  <a:prstClr val="black"/>
                </a:solidFill>
                <a:latin typeface="Marcellus"/>
              </a:rPr>
              <a:t> </a:t>
            </a:r>
          </a:p>
          <a:p>
            <a:pPr marL="685800" lvl="1" indent="-228600" defTabSz="914400">
              <a:lnSpc>
                <a:spcPct val="90000"/>
              </a:lnSpc>
              <a:spcBef>
                <a:spcPts val="1000"/>
              </a:spcBef>
              <a:buFont typeface="Arial" panose="020B0604020202020204" pitchFamily="34" charset="0"/>
              <a:buChar char="•"/>
            </a:pPr>
            <a:r>
              <a:rPr lang="en-US" altLang="en-US" sz="2400" dirty="0" smtClean="0">
                <a:solidFill>
                  <a:prstClr val="black"/>
                </a:solidFill>
                <a:latin typeface="Marcellus"/>
              </a:rPr>
              <a:t>The </a:t>
            </a:r>
            <a:r>
              <a:rPr lang="en-US" altLang="en-US" sz="2400" dirty="0">
                <a:solidFill>
                  <a:prstClr val="black"/>
                </a:solidFill>
                <a:latin typeface="Marcellus"/>
              </a:rPr>
              <a:t>process </a:t>
            </a:r>
            <a:r>
              <a:rPr lang="en-US" altLang="en-US" sz="2400" dirty="0">
                <a:solidFill>
                  <a:srgbClr val="C00000"/>
                </a:solidFill>
                <a:latin typeface="Marcellus"/>
              </a:rPr>
              <a:t>"spins" </a:t>
            </a:r>
            <a:r>
              <a:rPr lang="en-US" altLang="en-US" sz="2400" dirty="0" smtClean="0">
                <a:solidFill>
                  <a:srgbClr val="C00000"/>
                </a:solidFill>
                <a:latin typeface="Marcellus"/>
              </a:rPr>
              <a:t>while waiting </a:t>
            </a:r>
            <a:r>
              <a:rPr lang="en-US" altLang="en-US" sz="2400" dirty="0">
                <a:solidFill>
                  <a:prstClr val="black"/>
                </a:solidFill>
                <a:latin typeface="Marcellus"/>
              </a:rPr>
              <a:t>for the lock. </a:t>
            </a:r>
            <a:endParaRPr lang="en-US" altLang="en-US" sz="2400" dirty="0" smtClean="0">
              <a:solidFill>
                <a:prstClr val="black"/>
              </a:solidFill>
              <a:latin typeface="Marcellus"/>
            </a:endParaRPr>
          </a:p>
          <a:p>
            <a:pPr marL="685800" lvl="1" indent="-228600" defTabSz="914400">
              <a:lnSpc>
                <a:spcPct val="90000"/>
              </a:lnSpc>
              <a:spcBef>
                <a:spcPts val="1000"/>
              </a:spcBef>
              <a:buFont typeface="Arial" panose="020B0604020202020204" pitchFamily="34" charset="0"/>
              <a:buChar char="•"/>
            </a:pPr>
            <a:r>
              <a:rPr lang="en-US" altLang="en-US" sz="2400" dirty="0" smtClean="0">
                <a:solidFill>
                  <a:prstClr val="black"/>
                </a:solidFill>
                <a:latin typeface="Marcellus"/>
              </a:rPr>
              <a:t>Advantage of Spinlocks- </a:t>
            </a:r>
          </a:p>
          <a:p>
            <a:pPr marL="1143000" lvl="2" indent="-228600" defTabSz="914400">
              <a:lnSpc>
                <a:spcPct val="90000"/>
              </a:lnSpc>
              <a:spcBef>
                <a:spcPts val="1000"/>
              </a:spcBef>
              <a:buFont typeface="Arial" panose="020B0604020202020204" pitchFamily="34" charset="0"/>
              <a:buChar char="•"/>
            </a:pPr>
            <a:r>
              <a:rPr lang="en-US" altLang="en-US" sz="2400" b="1" dirty="0" smtClean="0">
                <a:solidFill>
                  <a:prstClr val="black"/>
                </a:solidFill>
                <a:latin typeface="Marcellus"/>
              </a:rPr>
              <a:t>No </a:t>
            </a:r>
            <a:r>
              <a:rPr lang="en-US" altLang="en-US" sz="2400" b="1" dirty="0">
                <a:solidFill>
                  <a:prstClr val="black"/>
                </a:solidFill>
                <a:latin typeface="Marcellus"/>
              </a:rPr>
              <a:t>context </a:t>
            </a:r>
            <a:r>
              <a:rPr lang="en-US" altLang="en-US" sz="2400" b="1" dirty="0" smtClean="0">
                <a:solidFill>
                  <a:prstClr val="black"/>
                </a:solidFill>
                <a:latin typeface="Marcellus"/>
              </a:rPr>
              <a:t>switch is </a:t>
            </a:r>
            <a:r>
              <a:rPr lang="en-US" altLang="en-US" sz="2400" b="1" dirty="0">
                <a:solidFill>
                  <a:prstClr val="black"/>
                </a:solidFill>
                <a:latin typeface="Marcellus"/>
              </a:rPr>
              <a:t>required when a process must wait on a lock, and a context switch </a:t>
            </a:r>
            <a:r>
              <a:rPr lang="en-US" altLang="en-US" sz="2400" b="1" dirty="0" smtClean="0">
                <a:solidFill>
                  <a:prstClr val="black"/>
                </a:solidFill>
                <a:latin typeface="Marcellus"/>
              </a:rPr>
              <a:t>may take </a:t>
            </a:r>
            <a:r>
              <a:rPr lang="en-US" altLang="en-US" sz="2400" b="1" dirty="0">
                <a:solidFill>
                  <a:prstClr val="black"/>
                </a:solidFill>
                <a:latin typeface="Marcellus"/>
              </a:rPr>
              <a:t>considerable time. </a:t>
            </a:r>
            <a:endParaRPr lang="en-US" altLang="en-US" sz="2400" b="1" dirty="0" smtClean="0">
              <a:solidFill>
                <a:prstClr val="black"/>
              </a:solidFill>
              <a:latin typeface="Marcellus"/>
            </a:endParaRPr>
          </a:p>
        </p:txBody>
      </p:sp>
    </p:spTree>
    <p:extLst>
      <p:ext uri="{BB962C8B-B14F-4D97-AF65-F5344CB8AC3E}">
        <p14:creationId xmlns:p14="http://schemas.microsoft.com/office/powerpoint/2010/main" val="18447221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Producer Consumer Problem Revisited</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smtClean="0"/>
          </a:p>
          <a:p>
            <a:r>
              <a:rPr lang="en-IN" dirty="0" smtClean="0"/>
              <a:t>Incorrect </a:t>
            </a:r>
            <a:r>
              <a:rPr lang="en-IN" dirty="0"/>
              <a:t>state </a:t>
            </a:r>
            <a:r>
              <a:rPr lang="en-IN" dirty="0" smtClean="0"/>
              <a:t>as </a:t>
            </a:r>
          </a:p>
          <a:p>
            <a:pPr lvl="1"/>
            <a:r>
              <a:rPr lang="en-IN" sz="2800" dirty="0" smtClean="0"/>
              <a:t>we </a:t>
            </a:r>
            <a:r>
              <a:rPr lang="en-IN" sz="2800" dirty="0"/>
              <a:t>allowed both </a:t>
            </a:r>
            <a:r>
              <a:rPr lang="en-IN" sz="2800" dirty="0" smtClean="0"/>
              <a:t>processes to </a:t>
            </a:r>
            <a:r>
              <a:rPr lang="en-IN" sz="2800" dirty="0"/>
              <a:t>manipulate the variable counter concurrently. </a:t>
            </a:r>
            <a:endParaRPr lang="en-IN" sz="2800" dirty="0" smtClean="0"/>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80074083-6F30-4EEA-8F35-98BF68C30924}"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1" name="Slide Number Placeholder 10"/>
          <p:cNvSpPr>
            <a:spLocks noGrp="1"/>
          </p:cNvSpPr>
          <p:nvPr>
            <p:ph type="sldNum" sz="quarter" idx="12"/>
          </p:nvPr>
        </p:nvSpPr>
        <p:spPr/>
        <p:txBody>
          <a:bodyPr/>
          <a:lstStyle/>
          <a:p>
            <a:fld id="{7C05E5CB-9241-4665-889D-78B918CC363E}" type="slidenum">
              <a:rPr lang="en-US" smtClean="0"/>
              <a:t>14</a:t>
            </a:fld>
            <a:endParaRPr lang="en-US"/>
          </a:p>
        </p:txBody>
      </p:sp>
    </p:spTree>
    <p:extLst>
      <p:ext uri="{BB962C8B-B14F-4D97-AF65-F5344CB8AC3E}">
        <p14:creationId xmlns:p14="http://schemas.microsoft.com/office/powerpoint/2010/main" val="1122755472"/>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Busy Waiting</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140</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p:txBody>
      </p:sp>
      <p:sp>
        <p:nvSpPr>
          <p:cNvPr id="13" name="Rectangle 12"/>
          <p:cNvSpPr/>
          <p:nvPr/>
        </p:nvSpPr>
        <p:spPr>
          <a:xfrm>
            <a:off x="900753" y="1210185"/>
            <a:ext cx="9184944" cy="3392724"/>
          </a:xfrm>
          <a:prstGeom prst="rect">
            <a:avLst/>
          </a:prstGeom>
        </p:spPr>
        <p:txBody>
          <a:bodyPr wrap="square">
            <a:spAutoFit/>
          </a:bodyPr>
          <a:lstStyle/>
          <a:p>
            <a:pPr marL="685800" lvl="1" indent="-228600" defTabSz="914400">
              <a:lnSpc>
                <a:spcPct val="90000"/>
              </a:lnSpc>
              <a:spcBef>
                <a:spcPts val="1000"/>
              </a:spcBef>
              <a:buFont typeface="Arial" panose="020B0604020202020204" pitchFamily="34" charset="0"/>
              <a:buChar char="•"/>
            </a:pPr>
            <a:r>
              <a:rPr lang="en-US" altLang="en-US" sz="2400" dirty="0" smtClean="0">
                <a:solidFill>
                  <a:prstClr val="black"/>
                </a:solidFill>
                <a:latin typeface="Marcellus"/>
              </a:rPr>
              <a:t>Thus</a:t>
            </a:r>
            <a:r>
              <a:rPr lang="en-US" altLang="en-US" sz="2400" dirty="0">
                <a:solidFill>
                  <a:prstClr val="black"/>
                </a:solidFill>
                <a:latin typeface="Marcellus"/>
              </a:rPr>
              <a:t>, when locks are expected to be </a:t>
            </a:r>
            <a:r>
              <a:rPr lang="en-US" altLang="en-US" sz="2400" dirty="0">
                <a:solidFill>
                  <a:srgbClr val="C00000"/>
                </a:solidFill>
                <a:latin typeface="Marcellus"/>
              </a:rPr>
              <a:t>held for </a:t>
            </a:r>
            <a:r>
              <a:rPr lang="en-US" altLang="en-US" sz="2400" dirty="0" smtClean="0">
                <a:solidFill>
                  <a:srgbClr val="C00000"/>
                </a:solidFill>
                <a:latin typeface="Marcellus"/>
              </a:rPr>
              <a:t>short times</a:t>
            </a:r>
            <a:r>
              <a:rPr lang="en-US" altLang="en-US" sz="2400" dirty="0">
                <a:solidFill>
                  <a:srgbClr val="C00000"/>
                </a:solidFill>
                <a:latin typeface="Marcellus"/>
              </a:rPr>
              <a:t>, spinlocks are useful; </a:t>
            </a:r>
            <a:endParaRPr lang="en-US" altLang="en-US" sz="2400" dirty="0" smtClean="0">
              <a:solidFill>
                <a:srgbClr val="C00000"/>
              </a:solidFill>
              <a:latin typeface="Marcellus"/>
            </a:endParaRPr>
          </a:p>
          <a:p>
            <a:pPr marL="685800" lvl="1" indent="-228600" defTabSz="914400">
              <a:lnSpc>
                <a:spcPct val="90000"/>
              </a:lnSpc>
              <a:spcBef>
                <a:spcPts val="1000"/>
              </a:spcBef>
              <a:buFont typeface="Arial" panose="020B0604020202020204" pitchFamily="34" charset="0"/>
              <a:buChar char="•"/>
            </a:pPr>
            <a:endParaRPr lang="en-US" altLang="en-US" sz="2400" dirty="0" smtClean="0">
              <a:solidFill>
                <a:prstClr val="black"/>
              </a:solidFill>
              <a:latin typeface="Marcellus"/>
            </a:endParaRPr>
          </a:p>
          <a:p>
            <a:pPr marL="685800" lvl="1" indent="-228600" defTabSz="914400">
              <a:lnSpc>
                <a:spcPct val="90000"/>
              </a:lnSpc>
              <a:spcBef>
                <a:spcPts val="1000"/>
              </a:spcBef>
              <a:buFont typeface="Arial" panose="020B0604020202020204" pitchFamily="34" charset="0"/>
              <a:buChar char="•"/>
            </a:pPr>
            <a:r>
              <a:rPr lang="en-US" altLang="en-US" sz="2400" dirty="0" smtClean="0">
                <a:solidFill>
                  <a:prstClr val="black"/>
                </a:solidFill>
                <a:latin typeface="Marcellus"/>
              </a:rPr>
              <a:t>Often </a:t>
            </a:r>
            <a:r>
              <a:rPr lang="en-US" altLang="en-US" sz="2400" dirty="0">
                <a:solidFill>
                  <a:prstClr val="black"/>
                </a:solidFill>
                <a:latin typeface="Marcellus"/>
              </a:rPr>
              <a:t>employed on multiprocessor </a:t>
            </a:r>
            <a:r>
              <a:rPr lang="en-US" altLang="en-US" sz="2400" dirty="0" smtClean="0">
                <a:solidFill>
                  <a:prstClr val="black"/>
                </a:solidFill>
                <a:latin typeface="Marcellus"/>
              </a:rPr>
              <a:t>systems where </a:t>
            </a:r>
          </a:p>
          <a:p>
            <a:pPr marL="1143000" lvl="2" indent="-228600" defTabSz="914400">
              <a:lnSpc>
                <a:spcPct val="90000"/>
              </a:lnSpc>
              <a:spcBef>
                <a:spcPts val="1000"/>
              </a:spcBef>
              <a:buFont typeface="Arial" panose="020B0604020202020204" pitchFamily="34" charset="0"/>
              <a:buChar char="•"/>
            </a:pPr>
            <a:r>
              <a:rPr lang="en-US" altLang="en-US" sz="2400" dirty="0" smtClean="0">
                <a:solidFill>
                  <a:srgbClr val="C00000"/>
                </a:solidFill>
                <a:latin typeface="Marcellus"/>
              </a:rPr>
              <a:t>one </a:t>
            </a:r>
            <a:r>
              <a:rPr lang="en-US" altLang="en-US" sz="2400" dirty="0">
                <a:solidFill>
                  <a:srgbClr val="C00000"/>
                </a:solidFill>
                <a:latin typeface="Marcellus"/>
              </a:rPr>
              <a:t>thread can "spin" on one processor while </a:t>
            </a:r>
            <a:endParaRPr lang="en-US" altLang="en-US" sz="2400" dirty="0" smtClean="0">
              <a:solidFill>
                <a:srgbClr val="C00000"/>
              </a:solidFill>
              <a:latin typeface="Marcellus"/>
            </a:endParaRPr>
          </a:p>
          <a:p>
            <a:pPr marL="1143000" lvl="2" indent="-228600" defTabSz="914400">
              <a:lnSpc>
                <a:spcPct val="90000"/>
              </a:lnSpc>
              <a:spcBef>
                <a:spcPts val="1000"/>
              </a:spcBef>
              <a:buFont typeface="Arial" panose="020B0604020202020204" pitchFamily="34" charset="0"/>
              <a:buChar char="•"/>
            </a:pPr>
            <a:r>
              <a:rPr lang="en-US" altLang="en-US" sz="2400" dirty="0" smtClean="0">
                <a:solidFill>
                  <a:srgbClr val="C00000"/>
                </a:solidFill>
                <a:latin typeface="Marcellus"/>
              </a:rPr>
              <a:t>another </a:t>
            </a:r>
            <a:r>
              <a:rPr lang="en-US" altLang="en-US" sz="2400" dirty="0">
                <a:solidFill>
                  <a:srgbClr val="C00000"/>
                </a:solidFill>
                <a:latin typeface="Marcellus"/>
              </a:rPr>
              <a:t>thread </a:t>
            </a:r>
            <a:r>
              <a:rPr lang="en-US" altLang="en-US" sz="2400" dirty="0" smtClean="0">
                <a:solidFill>
                  <a:srgbClr val="C00000"/>
                </a:solidFill>
                <a:latin typeface="Marcellus"/>
              </a:rPr>
              <a:t>performs its </a:t>
            </a:r>
            <a:r>
              <a:rPr lang="en-US" altLang="en-US" sz="2400" dirty="0">
                <a:solidFill>
                  <a:srgbClr val="C00000"/>
                </a:solidFill>
                <a:latin typeface="Marcellus"/>
              </a:rPr>
              <a:t>critical section on another processor</a:t>
            </a:r>
            <a:r>
              <a:rPr lang="en-US" altLang="en-US" sz="2400" dirty="0" smtClean="0">
                <a:solidFill>
                  <a:srgbClr val="C00000"/>
                </a:solidFill>
                <a:latin typeface="Marcellus"/>
              </a:rPr>
              <a:t>.</a:t>
            </a:r>
            <a:endParaRPr lang="en-US" altLang="en-US" sz="2400" dirty="0">
              <a:solidFill>
                <a:srgbClr val="C00000"/>
              </a:solidFill>
              <a:latin typeface="Marcellus"/>
            </a:endParaRPr>
          </a:p>
          <a:p>
            <a:pPr marL="228600" lvl="0" indent="-228600" defTabSz="914400">
              <a:lnSpc>
                <a:spcPct val="90000"/>
              </a:lnSpc>
              <a:spcBef>
                <a:spcPts val="1000"/>
              </a:spcBef>
              <a:buFont typeface="Arial" panose="020B0604020202020204" pitchFamily="34" charset="0"/>
              <a:buChar char="•"/>
            </a:pPr>
            <a:endParaRPr lang="en-US" altLang="en-US" sz="2400" dirty="0">
              <a:solidFill>
                <a:prstClr val="black"/>
              </a:solidFill>
              <a:latin typeface="Marcellus"/>
            </a:endParaRPr>
          </a:p>
        </p:txBody>
      </p:sp>
    </p:spTree>
    <p:extLst>
      <p:ext uri="{BB962C8B-B14F-4D97-AF65-F5344CB8AC3E}">
        <p14:creationId xmlns:p14="http://schemas.microsoft.com/office/powerpoint/2010/main" val="388820306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Busy Waiting</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141</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p:txBody>
      </p:sp>
      <p:sp>
        <p:nvSpPr>
          <p:cNvPr id="13" name="Rectangle 12"/>
          <p:cNvSpPr/>
          <p:nvPr/>
        </p:nvSpPr>
        <p:spPr>
          <a:xfrm>
            <a:off x="900753" y="1201132"/>
            <a:ext cx="9184944" cy="2599686"/>
          </a:xfrm>
          <a:prstGeom prst="rect">
            <a:avLst/>
          </a:prstGeom>
        </p:spPr>
        <p:txBody>
          <a:bodyPr wrap="square">
            <a:spAutoFit/>
          </a:bodyPr>
          <a:lstStyle/>
          <a:p>
            <a:pPr marL="228600" lvl="0" indent="-228600" defTabSz="914400">
              <a:lnSpc>
                <a:spcPct val="90000"/>
              </a:lnSpc>
              <a:spcBef>
                <a:spcPts val="1000"/>
              </a:spcBef>
              <a:buFont typeface="Arial" panose="020B0604020202020204" pitchFamily="34" charset="0"/>
              <a:buChar char="•"/>
            </a:pPr>
            <a:r>
              <a:rPr lang="en-US" altLang="en-US" sz="2400" dirty="0" smtClean="0">
                <a:solidFill>
                  <a:prstClr val="black"/>
                </a:solidFill>
                <a:latin typeface="Marcellus"/>
              </a:rPr>
              <a:t>Little </a:t>
            </a:r>
            <a:r>
              <a:rPr lang="en-US" altLang="en-US" sz="2400" dirty="0">
                <a:solidFill>
                  <a:prstClr val="black"/>
                </a:solidFill>
                <a:latin typeface="Marcellus"/>
              </a:rPr>
              <a:t>busy waiting if critical section rarely occupied</a:t>
            </a:r>
          </a:p>
          <a:p>
            <a:pPr marL="228600" lvl="0" indent="-228600" defTabSz="914400">
              <a:lnSpc>
                <a:spcPct val="90000"/>
              </a:lnSpc>
              <a:spcBef>
                <a:spcPts val="1000"/>
              </a:spcBef>
              <a:buFont typeface="Arial" panose="020B0604020202020204" pitchFamily="34" charset="0"/>
              <a:buChar char="•"/>
            </a:pPr>
            <a:endParaRPr lang="en-US" altLang="en-US" sz="2400" dirty="0" smtClean="0">
              <a:solidFill>
                <a:prstClr val="black"/>
              </a:solidFill>
              <a:latin typeface="Marcellus"/>
            </a:endParaRPr>
          </a:p>
          <a:p>
            <a:pPr marL="228600" lvl="0" indent="-228600" defTabSz="914400">
              <a:lnSpc>
                <a:spcPct val="90000"/>
              </a:lnSpc>
              <a:spcBef>
                <a:spcPts val="1000"/>
              </a:spcBef>
              <a:buFont typeface="Arial" panose="020B0604020202020204" pitchFamily="34" charset="0"/>
              <a:buChar char="•"/>
            </a:pPr>
            <a:r>
              <a:rPr lang="en-US" altLang="en-US" sz="2400" dirty="0" smtClean="0">
                <a:solidFill>
                  <a:prstClr val="black"/>
                </a:solidFill>
                <a:latin typeface="Marcellus"/>
              </a:rPr>
              <a:t>Note </a:t>
            </a:r>
            <a:r>
              <a:rPr lang="en-US" altLang="en-US" sz="2400" dirty="0">
                <a:solidFill>
                  <a:prstClr val="black"/>
                </a:solidFill>
                <a:latin typeface="Marcellus"/>
              </a:rPr>
              <a:t>that applications </a:t>
            </a:r>
            <a:r>
              <a:rPr lang="en-US" altLang="en-US" sz="2400" dirty="0">
                <a:solidFill>
                  <a:srgbClr val="C00000"/>
                </a:solidFill>
                <a:latin typeface="Marcellus"/>
              </a:rPr>
              <a:t>may spend lots of time in critical sections and therefore this is not a good solution</a:t>
            </a:r>
          </a:p>
          <a:p>
            <a:pPr lvl="0" defTabSz="914400">
              <a:lnSpc>
                <a:spcPct val="90000"/>
              </a:lnSpc>
              <a:spcBef>
                <a:spcPts val="1000"/>
              </a:spcBef>
            </a:pPr>
            <a:endParaRPr lang="en-US" altLang="en-US" sz="2400" dirty="0">
              <a:solidFill>
                <a:prstClr val="black"/>
              </a:solidFill>
              <a:latin typeface="Marcellus"/>
            </a:endParaRPr>
          </a:p>
          <a:p>
            <a:pPr marL="228600" lvl="0" indent="-228600" defTabSz="914400">
              <a:lnSpc>
                <a:spcPct val="90000"/>
              </a:lnSpc>
              <a:spcBef>
                <a:spcPts val="1000"/>
              </a:spcBef>
              <a:buFont typeface="Arial" panose="020B0604020202020204" pitchFamily="34" charset="0"/>
              <a:buChar char="•"/>
            </a:pPr>
            <a:endParaRPr lang="en-US" altLang="en-US" sz="2400" dirty="0">
              <a:solidFill>
                <a:prstClr val="black"/>
              </a:solidFill>
              <a:latin typeface="Marcellus"/>
            </a:endParaRPr>
          </a:p>
        </p:txBody>
      </p:sp>
    </p:spTree>
    <p:extLst>
      <p:ext uri="{BB962C8B-B14F-4D97-AF65-F5344CB8AC3E}">
        <p14:creationId xmlns:p14="http://schemas.microsoft.com/office/powerpoint/2010/main" val="365789959"/>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1720410"/>
            <a:ext cx="11395912" cy="721920"/>
          </a:xfrm>
        </p:spPr>
        <p:txBody>
          <a:bodyPr>
            <a:normAutofit/>
          </a:bodyPr>
          <a:lstStyle/>
          <a:p>
            <a:pPr algn="ctr"/>
            <a:r>
              <a:rPr lang="en-US" sz="3200" dirty="0">
                <a:solidFill>
                  <a:srgbClr val="C00000"/>
                </a:solidFill>
                <a:latin typeface="Marcellus" panose="020E0602050203020307" pitchFamily="34" charset="0"/>
              </a:rPr>
              <a:t>Semaphore Implementation with no Busy waiting </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142</a:t>
            </a:fld>
            <a:endParaRPr lang="en-US"/>
          </a:p>
        </p:txBody>
      </p:sp>
    </p:spTree>
    <p:extLst>
      <p:ext uri="{BB962C8B-B14F-4D97-AF65-F5344CB8AC3E}">
        <p14:creationId xmlns:p14="http://schemas.microsoft.com/office/powerpoint/2010/main" val="16412932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Semaphore Definition</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143</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Define </a:t>
            </a:r>
            <a:r>
              <a:rPr lang="en-US" sz="2400" dirty="0"/>
              <a:t>a semaphore </a:t>
            </a:r>
            <a:r>
              <a:rPr lang="en-US" sz="2400" dirty="0" smtClean="0"/>
              <a:t>as a </a:t>
            </a:r>
            <a:r>
              <a:rPr lang="en-US" sz="2400" dirty="0"/>
              <a:t>"C' </a:t>
            </a:r>
            <a:r>
              <a:rPr lang="en-US" sz="2400" dirty="0" err="1" smtClean="0"/>
              <a:t>struct</a:t>
            </a:r>
            <a:endParaRPr lang="en-US" sz="2400" dirty="0" smtClean="0"/>
          </a:p>
          <a:p>
            <a:endParaRPr lang="en-US" sz="2400" dirty="0" smtClean="0"/>
          </a:p>
          <a:p>
            <a:r>
              <a:rPr lang="en-US" sz="2400" dirty="0" smtClean="0"/>
              <a:t>Each </a:t>
            </a:r>
            <a:r>
              <a:rPr lang="en-US" sz="2400" dirty="0"/>
              <a:t>semaphore has </a:t>
            </a:r>
            <a:endParaRPr lang="en-US" sz="2400" dirty="0" smtClean="0"/>
          </a:p>
          <a:p>
            <a:pPr lvl="1"/>
            <a:r>
              <a:rPr lang="en-US" dirty="0" smtClean="0">
                <a:solidFill>
                  <a:srgbClr val="C00000"/>
                </a:solidFill>
              </a:rPr>
              <a:t>an </a:t>
            </a:r>
            <a:r>
              <a:rPr lang="en-US" dirty="0">
                <a:solidFill>
                  <a:srgbClr val="C00000"/>
                </a:solidFill>
              </a:rPr>
              <a:t>integer value </a:t>
            </a:r>
            <a:endParaRPr lang="en-US" dirty="0" smtClean="0">
              <a:solidFill>
                <a:srgbClr val="C00000"/>
              </a:solidFill>
            </a:endParaRPr>
          </a:p>
          <a:p>
            <a:pPr lvl="1"/>
            <a:r>
              <a:rPr lang="en-US" dirty="0" smtClean="0">
                <a:solidFill>
                  <a:srgbClr val="C00000"/>
                </a:solidFill>
              </a:rPr>
              <a:t>a </a:t>
            </a:r>
            <a:r>
              <a:rPr lang="en-US" dirty="0">
                <a:solidFill>
                  <a:srgbClr val="C00000"/>
                </a:solidFill>
              </a:rPr>
              <a:t>list of </a:t>
            </a:r>
            <a:r>
              <a:rPr lang="en-US" dirty="0" smtClean="0">
                <a:solidFill>
                  <a:srgbClr val="C00000"/>
                </a:solidFill>
              </a:rPr>
              <a:t>processes-”list” </a:t>
            </a:r>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5750" y="3383079"/>
            <a:ext cx="4805757" cy="1652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2760968"/>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Semaphore Definition</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144</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With each semaphore there is an associated waiting queue</a:t>
            </a:r>
          </a:p>
          <a:p>
            <a:r>
              <a:rPr lang="en-US" sz="2400" dirty="0"/>
              <a:t>Each entry in a waiting queue has two data items:</a:t>
            </a:r>
          </a:p>
          <a:p>
            <a:pPr lvl="1"/>
            <a:r>
              <a:rPr lang="en-US" sz="2000" dirty="0"/>
              <a:t> </a:t>
            </a:r>
            <a:r>
              <a:rPr lang="en-US" sz="2000" dirty="0" smtClean="0"/>
              <a:t>value </a:t>
            </a:r>
            <a:r>
              <a:rPr lang="en-US" sz="2000" dirty="0"/>
              <a:t>(of type integer)</a:t>
            </a:r>
          </a:p>
          <a:p>
            <a:pPr lvl="1"/>
            <a:r>
              <a:rPr lang="en-US" sz="2000" dirty="0"/>
              <a:t> </a:t>
            </a:r>
            <a:r>
              <a:rPr lang="en-US" sz="2000" dirty="0" smtClean="0"/>
              <a:t>pointer </a:t>
            </a:r>
            <a:r>
              <a:rPr lang="en-US" sz="2000" dirty="0"/>
              <a:t>to next record in the list</a:t>
            </a:r>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5904" y="2872071"/>
            <a:ext cx="4949925" cy="18909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3934321"/>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Semaphore Definition</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145</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Wait()</a:t>
            </a:r>
          </a:p>
          <a:p>
            <a:pPr lvl="1"/>
            <a:r>
              <a:rPr lang="en-US" sz="2000" dirty="0" smtClean="0"/>
              <a:t>When a </a:t>
            </a:r>
            <a:r>
              <a:rPr lang="en-US" sz="2000" dirty="0"/>
              <a:t>process must wait on a semaphore, it is </a:t>
            </a:r>
            <a:r>
              <a:rPr lang="en-US" sz="2000" dirty="0">
                <a:solidFill>
                  <a:srgbClr val="C00000"/>
                </a:solidFill>
              </a:rPr>
              <a:t>added to the list of processes. </a:t>
            </a:r>
            <a:endParaRPr lang="en-US" sz="2000" dirty="0" smtClean="0">
              <a:solidFill>
                <a:srgbClr val="C00000"/>
              </a:solidFill>
            </a:endParaRPr>
          </a:p>
          <a:p>
            <a:r>
              <a:rPr lang="en-US" sz="2400" dirty="0" smtClean="0"/>
              <a:t>Signal()</a:t>
            </a:r>
          </a:p>
          <a:p>
            <a:pPr lvl="1"/>
            <a:r>
              <a:rPr lang="en-US" sz="2000" dirty="0" smtClean="0"/>
              <a:t>A signal</a:t>
            </a:r>
            <a:r>
              <a:rPr lang="en-US" sz="2000" dirty="0"/>
              <a:t>() operation </a:t>
            </a:r>
            <a:r>
              <a:rPr lang="en-US" sz="2000" dirty="0">
                <a:solidFill>
                  <a:srgbClr val="C00000"/>
                </a:solidFill>
              </a:rPr>
              <a:t>removes one process from the list </a:t>
            </a:r>
            <a:r>
              <a:rPr lang="en-US" sz="2000" dirty="0"/>
              <a:t>of waiting </a:t>
            </a:r>
            <a:r>
              <a:rPr lang="en-US" sz="2000" dirty="0" smtClean="0"/>
              <a:t>processes and </a:t>
            </a:r>
            <a:r>
              <a:rPr lang="en-US" sz="2000" dirty="0"/>
              <a:t>awakens that </a:t>
            </a:r>
            <a:r>
              <a:rPr lang="en-US" sz="2000" dirty="0" smtClean="0"/>
              <a:t>process</a:t>
            </a:r>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5904" y="2872071"/>
            <a:ext cx="4949925" cy="18909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5923391"/>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Implementation with no busy waiting</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146</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We modify </a:t>
            </a:r>
            <a:r>
              <a:rPr lang="en-US" sz="2400" dirty="0"/>
              <a:t>the definition </a:t>
            </a:r>
            <a:r>
              <a:rPr lang="en-US" sz="2400" dirty="0" smtClean="0"/>
              <a:t>of the </a:t>
            </a:r>
            <a:r>
              <a:rPr lang="en-US" sz="2400" dirty="0"/>
              <a:t>wait() and signal() semaphore operations. </a:t>
            </a:r>
            <a:endParaRPr lang="en-US" sz="2400" dirty="0" smtClean="0"/>
          </a:p>
          <a:p>
            <a:endParaRPr lang="en-US" sz="2400" dirty="0" smtClean="0"/>
          </a:p>
          <a:p>
            <a:r>
              <a:rPr lang="en-US" sz="2400" dirty="0" smtClean="0"/>
              <a:t>When </a:t>
            </a:r>
            <a:r>
              <a:rPr lang="en-US" sz="2400" dirty="0"/>
              <a:t>a process executes </a:t>
            </a:r>
            <a:r>
              <a:rPr lang="en-US" sz="2400" dirty="0" smtClean="0"/>
              <a:t>the wait </a:t>
            </a:r>
            <a:r>
              <a:rPr lang="en-US" sz="2400" dirty="0"/>
              <a:t>() operation and </a:t>
            </a:r>
            <a:r>
              <a:rPr lang="en-US" sz="2400" dirty="0">
                <a:solidFill>
                  <a:srgbClr val="C00000"/>
                </a:solidFill>
              </a:rPr>
              <a:t>finds that the semaphore value is not positive</a:t>
            </a:r>
            <a:r>
              <a:rPr lang="en-US" sz="2400" dirty="0"/>
              <a:t>, it </a:t>
            </a:r>
            <a:r>
              <a:rPr lang="en-US" sz="2400" dirty="0" smtClean="0"/>
              <a:t>must wait</a:t>
            </a:r>
            <a:r>
              <a:rPr lang="en-US" sz="2400" dirty="0"/>
              <a:t>. </a:t>
            </a:r>
            <a:endParaRPr lang="en-US" sz="2400" dirty="0" smtClean="0"/>
          </a:p>
          <a:p>
            <a:endParaRPr lang="en-US" sz="2400" dirty="0" smtClean="0">
              <a:solidFill>
                <a:srgbClr val="C00000"/>
              </a:solidFill>
            </a:endParaRPr>
          </a:p>
          <a:p>
            <a:r>
              <a:rPr lang="en-US" sz="2400" dirty="0" smtClean="0">
                <a:solidFill>
                  <a:srgbClr val="C00000"/>
                </a:solidFill>
              </a:rPr>
              <a:t>Rather than busy </a:t>
            </a:r>
            <a:r>
              <a:rPr lang="en-US" sz="2400" dirty="0">
                <a:solidFill>
                  <a:srgbClr val="C00000"/>
                </a:solidFill>
              </a:rPr>
              <a:t>waiting, </a:t>
            </a:r>
            <a:r>
              <a:rPr lang="en-US" sz="2400" dirty="0" smtClean="0">
                <a:solidFill>
                  <a:srgbClr val="C00000"/>
                </a:solidFill>
              </a:rPr>
              <a:t>the </a:t>
            </a:r>
            <a:r>
              <a:rPr lang="en-US" sz="2400" dirty="0">
                <a:solidFill>
                  <a:srgbClr val="C00000"/>
                </a:solidFill>
              </a:rPr>
              <a:t>process can </a:t>
            </a:r>
            <a:r>
              <a:rPr lang="en-US" sz="2400" i="1" dirty="0" smtClean="0">
                <a:solidFill>
                  <a:srgbClr val="C00000"/>
                </a:solidFill>
              </a:rPr>
              <a:t>block </a:t>
            </a:r>
            <a:r>
              <a:rPr lang="en-US" sz="2400" dirty="0" smtClean="0">
                <a:solidFill>
                  <a:srgbClr val="C00000"/>
                </a:solidFill>
              </a:rPr>
              <a:t>itself</a:t>
            </a:r>
            <a:r>
              <a:rPr lang="en-US" sz="2400" dirty="0">
                <a:solidFill>
                  <a:srgbClr val="C00000"/>
                </a:solidFill>
              </a:rPr>
              <a:t>.</a:t>
            </a:r>
            <a:endParaRPr lang="en-US" sz="2000" dirty="0" smtClean="0">
              <a:solidFill>
                <a:srgbClr val="C00000"/>
              </a:solidFill>
            </a:endParaRPr>
          </a:p>
        </p:txBody>
      </p:sp>
      <p:sp>
        <p:nvSpPr>
          <p:cNvPr id="11" name="Rectangle 10"/>
          <p:cNvSpPr/>
          <p:nvPr/>
        </p:nvSpPr>
        <p:spPr>
          <a:xfrm>
            <a:off x="669758" y="1733266"/>
            <a:ext cx="10999078" cy="955343"/>
          </a:xfrm>
          <a:prstGeom prst="rect">
            <a:avLst/>
          </a:prstGeom>
          <a:no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4240798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Implementation with no busy waiting</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147</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smtClean="0"/>
              <a:t>Two </a:t>
            </a:r>
            <a:r>
              <a:rPr lang="en-US" altLang="en-US" dirty="0"/>
              <a:t>operations:</a:t>
            </a:r>
          </a:p>
          <a:p>
            <a:pPr lvl="1"/>
            <a:r>
              <a:rPr lang="en-US" altLang="en-US" b="1" dirty="0">
                <a:solidFill>
                  <a:srgbClr val="3366FF"/>
                </a:solidFill>
              </a:rPr>
              <a:t>block</a:t>
            </a:r>
            <a:r>
              <a:rPr lang="en-US" altLang="en-US" dirty="0">
                <a:solidFill>
                  <a:srgbClr val="3366FF"/>
                </a:solidFill>
              </a:rPr>
              <a:t> </a:t>
            </a:r>
            <a:endParaRPr lang="en-US" altLang="en-US" dirty="0"/>
          </a:p>
          <a:p>
            <a:pPr lvl="1"/>
            <a:r>
              <a:rPr lang="en-US" altLang="en-US" b="1" dirty="0" smtClean="0">
                <a:solidFill>
                  <a:srgbClr val="0070C0"/>
                </a:solidFill>
              </a:rPr>
              <a:t>wakeup</a:t>
            </a:r>
          </a:p>
        </p:txBody>
      </p:sp>
    </p:spTree>
    <p:extLst>
      <p:ext uri="{BB962C8B-B14F-4D97-AF65-F5344CB8AC3E}">
        <p14:creationId xmlns:p14="http://schemas.microsoft.com/office/powerpoint/2010/main" val="2179623861"/>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Implementation with no busy waiting</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148</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smtClean="0"/>
              <a:t>Two </a:t>
            </a:r>
            <a:r>
              <a:rPr lang="en-US" altLang="en-US" dirty="0"/>
              <a:t>operations:</a:t>
            </a:r>
          </a:p>
          <a:p>
            <a:pPr lvl="1"/>
            <a:r>
              <a:rPr lang="en-US" altLang="en-US" b="1" dirty="0">
                <a:solidFill>
                  <a:srgbClr val="3366FF"/>
                </a:solidFill>
              </a:rPr>
              <a:t>block</a:t>
            </a:r>
            <a:r>
              <a:rPr lang="en-US" altLang="en-US" dirty="0">
                <a:solidFill>
                  <a:srgbClr val="3366FF"/>
                </a:solidFill>
              </a:rPr>
              <a:t> </a:t>
            </a:r>
            <a:r>
              <a:rPr lang="en-US" altLang="en-US" dirty="0"/>
              <a:t>– </a:t>
            </a:r>
            <a:endParaRPr lang="en-US" altLang="en-US" dirty="0" smtClean="0"/>
          </a:p>
          <a:p>
            <a:pPr lvl="1"/>
            <a:r>
              <a:rPr lang="en-US" dirty="0"/>
              <a:t>The block() operation suspends the process that invokes it. </a:t>
            </a:r>
          </a:p>
          <a:p>
            <a:pPr lvl="1"/>
            <a:r>
              <a:rPr lang="en-US" altLang="en-US" dirty="0" smtClean="0">
                <a:solidFill>
                  <a:srgbClr val="C00000"/>
                </a:solidFill>
              </a:rPr>
              <a:t>place </a:t>
            </a:r>
            <a:r>
              <a:rPr lang="en-US" altLang="en-US" dirty="0">
                <a:solidFill>
                  <a:srgbClr val="C00000"/>
                </a:solidFill>
              </a:rPr>
              <a:t>the process </a:t>
            </a:r>
            <a:r>
              <a:rPr lang="en-US" altLang="en-US" dirty="0"/>
              <a:t>invoking the operation </a:t>
            </a:r>
            <a:r>
              <a:rPr lang="en-US" altLang="en-US" dirty="0">
                <a:solidFill>
                  <a:srgbClr val="C00000"/>
                </a:solidFill>
              </a:rPr>
              <a:t>on the </a:t>
            </a:r>
            <a:r>
              <a:rPr lang="en-US" altLang="en-US" dirty="0" smtClean="0">
                <a:solidFill>
                  <a:srgbClr val="C00000"/>
                </a:solidFill>
              </a:rPr>
              <a:t>waiting queue </a:t>
            </a:r>
            <a:r>
              <a:rPr lang="en-US" altLang="en-US" dirty="0" smtClean="0"/>
              <a:t>associated with the semaphore</a:t>
            </a:r>
          </a:p>
          <a:p>
            <a:pPr lvl="1"/>
            <a:r>
              <a:rPr lang="en-US" dirty="0" smtClean="0"/>
              <a:t>The </a:t>
            </a:r>
            <a:r>
              <a:rPr lang="en-US" dirty="0"/>
              <a:t>state of the process is switched to the </a:t>
            </a:r>
            <a:r>
              <a:rPr lang="en-US" dirty="0" smtClean="0">
                <a:solidFill>
                  <a:srgbClr val="C00000"/>
                </a:solidFill>
              </a:rPr>
              <a:t>waiting state</a:t>
            </a:r>
            <a:r>
              <a:rPr lang="en-US" dirty="0">
                <a:solidFill>
                  <a:srgbClr val="C00000"/>
                </a:solidFill>
              </a:rPr>
              <a:t>. </a:t>
            </a:r>
            <a:endParaRPr lang="en-US" dirty="0" smtClean="0">
              <a:solidFill>
                <a:srgbClr val="C00000"/>
              </a:solidFill>
            </a:endParaRPr>
          </a:p>
          <a:p>
            <a:pPr lvl="1"/>
            <a:r>
              <a:rPr lang="en-US" dirty="0" smtClean="0"/>
              <a:t>Control transferred </a:t>
            </a:r>
            <a:r>
              <a:rPr lang="en-US" dirty="0"/>
              <a:t>to the </a:t>
            </a:r>
            <a:r>
              <a:rPr lang="en-US" dirty="0">
                <a:solidFill>
                  <a:srgbClr val="C00000"/>
                </a:solidFill>
              </a:rPr>
              <a:t>CPU scheduler, which selects </a:t>
            </a:r>
            <a:r>
              <a:rPr lang="en-US" dirty="0" smtClean="0">
                <a:solidFill>
                  <a:srgbClr val="C00000"/>
                </a:solidFill>
              </a:rPr>
              <a:t>another process </a:t>
            </a:r>
            <a:r>
              <a:rPr lang="en-US" dirty="0"/>
              <a:t>to execute</a:t>
            </a:r>
            <a:r>
              <a:rPr lang="en-US" dirty="0" smtClean="0"/>
              <a:t>.</a:t>
            </a:r>
            <a:endParaRPr lang="en-US" altLang="en-US" dirty="0"/>
          </a:p>
        </p:txBody>
      </p:sp>
    </p:spTree>
    <p:extLst>
      <p:ext uri="{BB962C8B-B14F-4D97-AF65-F5344CB8AC3E}">
        <p14:creationId xmlns:p14="http://schemas.microsoft.com/office/powerpoint/2010/main" val="2844812196"/>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Implementation with no busy waiting</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149</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b="1" dirty="0" smtClean="0">
                <a:solidFill>
                  <a:srgbClr val="3366FF"/>
                </a:solidFill>
              </a:rPr>
              <a:t>wakeup</a:t>
            </a:r>
            <a:r>
              <a:rPr lang="en-US" altLang="en-US" dirty="0" smtClean="0">
                <a:solidFill>
                  <a:srgbClr val="3366FF"/>
                </a:solidFill>
              </a:rPr>
              <a:t> </a:t>
            </a:r>
            <a:r>
              <a:rPr lang="en-US" altLang="en-US" dirty="0"/>
              <a:t>– </a:t>
            </a:r>
            <a:endParaRPr lang="en-US" altLang="en-US" dirty="0" smtClean="0"/>
          </a:p>
          <a:p>
            <a:r>
              <a:rPr lang="en-US" sz="2400" dirty="0"/>
              <a:t>A process that is blocked, waiting on a semaphore S, </a:t>
            </a:r>
            <a:r>
              <a:rPr lang="en-US" sz="2400" dirty="0">
                <a:solidFill>
                  <a:srgbClr val="C00000"/>
                </a:solidFill>
              </a:rPr>
              <a:t>should be restarted</a:t>
            </a:r>
          </a:p>
          <a:p>
            <a:pPr marL="0" indent="0">
              <a:buNone/>
            </a:pPr>
            <a:r>
              <a:rPr lang="en-US" sz="2400" dirty="0"/>
              <a:t>when some </a:t>
            </a:r>
            <a:r>
              <a:rPr lang="en-US" sz="2400" dirty="0">
                <a:solidFill>
                  <a:srgbClr val="C00000"/>
                </a:solidFill>
              </a:rPr>
              <a:t>other process executes a signal() </a:t>
            </a:r>
            <a:r>
              <a:rPr lang="en-US" sz="2400" dirty="0"/>
              <a:t>operation. </a:t>
            </a:r>
            <a:endParaRPr lang="en-US" sz="2400" dirty="0" smtClean="0"/>
          </a:p>
          <a:p>
            <a:endParaRPr lang="en-US" sz="2400" dirty="0" smtClean="0"/>
          </a:p>
          <a:p>
            <a:r>
              <a:rPr lang="en-US" sz="2400" dirty="0" smtClean="0"/>
              <a:t>The </a:t>
            </a:r>
            <a:r>
              <a:rPr lang="en-US" sz="2400" dirty="0"/>
              <a:t>process </a:t>
            </a:r>
            <a:r>
              <a:rPr lang="en-US" sz="2400" dirty="0" smtClean="0"/>
              <a:t>is restarted </a:t>
            </a:r>
            <a:r>
              <a:rPr lang="en-US" sz="2400" dirty="0"/>
              <a:t>by a wakeup () </a:t>
            </a:r>
            <a:r>
              <a:rPr lang="en-US" sz="2400" dirty="0" smtClean="0"/>
              <a:t>operation</a:t>
            </a:r>
          </a:p>
        </p:txBody>
      </p:sp>
    </p:spTree>
    <p:extLst>
      <p:ext uri="{BB962C8B-B14F-4D97-AF65-F5344CB8AC3E}">
        <p14:creationId xmlns:p14="http://schemas.microsoft.com/office/powerpoint/2010/main" val="27635424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Producer Consumer Problem Revisited</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t>When several </a:t>
            </a:r>
            <a:r>
              <a:rPr lang="en-IN" dirty="0"/>
              <a:t>processes access and manipulate the same data concurrently </a:t>
            </a:r>
          </a:p>
          <a:p>
            <a:endParaRPr lang="en-IN" dirty="0" smtClean="0"/>
          </a:p>
          <a:p>
            <a:r>
              <a:rPr lang="en-IN" dirty="0" smtClean="0"/>
              <a:t>The outcome </a:t>
            </a:r>
            <a:r>
              <a:rPr lang="en-IN" dirty="0"/>
              <a:t>of the execution depends on </a:t>
            </a:r>
            <a:endParaRPr lang="en-IN" dirty="0" smtClean="0"/>
          </a:p>
          <a:p>
            <a:pPr lvl="1"/>
            <a:r>
              <a:rPr lang="en-IN" sz="2800" dirty="0" smtClean="0"/>
              <a:t>the </a:t>
            </a:r>
            <a:r>
              <a:rPr lang="en-IN" sz="2800" dirty="0"/>
              <a:t>particular order in which the </a:t>
            </a:r>
            <a:r>
              <a:rPr lang="en-IN" sz="2800" dirty="0" smtClean="0"/>
              <a:t>access takes </a:t>
            </a:r>
            <a:r>
              <a:rPr lang="en-IN" sz="2800" dirty="0"/>
              <a:t>place, </a:t>
            </a:r>
            <a:endParaRPr lang="en-IN" sz="2800" dirty="0" smtClean="0"/>
          </a:p>
          <a:p>
            <a:endParaRPr lang="en-IN" dirty="0" smtClean="0"/>
          </a:p>
          <a:p>
            <a:r>
              <a:rPr lang="en-IN" dirty="0" smtClean="0"/>
              <a:t>Also called a Race Condition.</a:t>
            </a: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2C5AB2D2-CCC7-4D89-AC4C-2B9A086D5471}"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15</a:t>
            </a:fld>
            <a:endParaRPr lang="en-US"/>
          </a:p>
        </p:txBody>
      </p:sp>
    </p:spTree>
    <p:extLst>
      <p:ext uri="{BB962C8B-B14F-4D97-AF65-F5344CB8AC3E}">
        <p14:creationId xmlns:p14="http://schemas.microsoft.com/office/powerpoint/2010/main" val="2509475942"/>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Implementation with no busy waiting</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150</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b="1" dirty="0" smtClean="0">
                <a:solidFill>
                  <a:srgbClr val="3366FF"/>
                </a:solidFill>
              </a:rPr>
              <a:t>wakeup</a:t>
            </a:r>
            <a:r>
              <a:rPr lang="en-US" altLang="en-US" dirty="0" smtClean="0">
                <a:solidFill>
                  <a:srgbClr val="3366FF"/>
                </a:solidFill>
              </a:rPr>
              <a:t> </a:t>
            </a:r>
            <a:r>
              <a:rPr lang="en-US" altLang="en-US" dirty="0"/>
              <a:t>– </a:t>
            </a:r>
            <a:endParaRPr lang="en-US" altLang="en-US" dirty="0" smtClean="0"/>
          </a:p>
          <a:p>
            <a:r>
              <a:rPr lang="en-US" sz="2400" dirty="0" smtClean="0"/>
              <a:t>The </a:t>
            </a:r>
            <a:r>
              <a:rPr lang="en-US" sz="2400" dirty="0"/>
              <a:t>wakeup(P) operation </a:t>
            </a:r>
            <a:r>
              <a:rPr lang="en-US" sz="2400" dirty="0">
                <a:solidFill>
                  <a:srgbClr val="C00000"/>
                </a:solidFill>
              </a:rPr>
              <a:t>resumes the execution </a:t>
            </a:r>
            <a:r>
              <a:rPr lang="en-US" sz="2400" dirty="0"/>
              <a:t>of a blocked process P.</a:t>
            </a:r>
          </a:p>
          <a:p>
            <a:r>
              <a:rPr lang="en-US" altLang="en-US" sz="2400" dirty="0" smtClean="0"/>
              <a:t>Remove </a:t>
            </a:r>
            <a:r>
              <a:rPr lang="en-US" altLang="en-US" sz="2400" dirty="0"/>
              <a:t>one of processes in the waiting queue and place it in the ready queue</a:t>
            </a:r>
            <a:r>
              <a:rPr lang="en-US" sz="2400" dirty="0" smtClean="0"/>
              <a:t> </a:t>
            </a:r>
          </a:p>
          <a:p>
            <a:r>
              <a:rPr lang="en-US" sz="2400" dirty="0" smtClean="0"/>
              <a:t>Changes </a:t>
            </a:r>
            <a:r>
              <a:rPr lang="en-US" sz="2400" dirty="0"/>
              <a:t>the process </a:t>
            </a:r>
            <a:r>
              <a:rPr lang="en-US" sz="2400" dirty="0" smtClean="0"/>
              <a:t>state from </a:t>
            </a:r>
            <a:r>
              <a:rPr lang="en-US" sz="2400" dirty="0" smtClean="0">
                <a:solidFill>
                  <a:srgbClr val="C00000"/>
                </a:solidFill>
              </a:rPr>
              <a:t>waiting to ready</a:t>
            </a:r>
          </a:p>
          <a:p>
            <a:r>
              <a:rPr lang="en-US" sz="2400" dirty="0" smtClean="0"/>
              <a:t>These </a:t>
            </a:r>
            <a:r>
              <a:rPr lang="en-US" sz="2400" dirty="0"/>
              <a:t>two </a:t>
            </a:r>
            <a:r>
              <a:rPr lang="en-US" sz="2400" dirty="0" smtClean="0"/>
              <a:t>operations are </a:t>
            </a:r>
            <a:r>
              <a:rPr lang="en-US" sz="2400" dirty="0"/>
              <a:t>provided by the operating system as basic system calls</a:t>
            </a:r>
            <a:r>
              <a:rPr lang="en-US" sz="2400" dirty="0" smtClean="0"/>
              <a:t>.</a:t>
            </a:r>
          </a:p>
        </p:txBody>
      </p:sp>
    </p:spTree>
    <p:extLst>
      <p:ext uri="{BB962C8B-B14F-4D97-AF65-F5344CB8AC3E}">
        <p14:creationId xmlns:p14="http://schemas.microsoft.com/office/powerpoint/2010/main" val="1513644961"/>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Implementation with no busy waiting</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151</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sz="2400" dirty="0" smtClean="0"/>
          </a:p>
        </p:txBody>
      </p:sp>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9565" y="1528549"/>
            <a:ext cx="4794344" cy="32571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10369" y="1705970"/>
            <a:ext cx="4274463" cy="31831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04826" y="4785716"/>
            <a:ext cx="3737680" cy="14278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2946973"/>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Implementation with no busy waiting</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152</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Semaphore </a:t>
            </a:r>
            <a:r>
              <a:rPr lang="en-US" sz="2400" dirty="0"/>
              <a:t>values </a:t>
            </a:r>
            <a:r>
              <a:rPr lang="en-US" sz="2400" dirty="0">
                <a:solidFill>
                  <a:srgbClr val="C00000"/>
                </a:solidFill>
              </a:rPr>
              <a:t>may be negative</a:t>
            </a:r>
            <a:r>
              <a:rPr lang="en-US" sz="2400" dirty="0"/>
              <a:t>,</a:t>
            </a:r>
          </a:p>
          <a:p>
            <a:r>
              <a:rPr lang="en-US" sz="2400" dirty="0" smtClean="0"/>
              <a:t>If </a:t>
            </a:r>
            <a:r>
              <a:rPr lang="en-US" sz="2400" dirty="0"/>
              <a:t>a semaphore value is negative, its </a:t>
            </a:r>
            <a:r>
              <a:rPr lang="en-US" sz="2400" dirty="0" smtClean="0"/>
              <a:t>magnitude is </a:t>
            </a:r>
            <a:r>
              <a:rPr lang="en-US" sz="2400" dirty="0"/>
              <a:t>the </a:t>
            </a:r>
            <a:r>
              <a:rPr lang="en-US" sz="2400" dirty="0" smtClean="0">
                <a:solidFill>
                  <a:srgbClr val="C00000"/>
                </a:solidFill>
              </a:rPr>
              <a:t>no </a:t>
            </a:r>
            <a:r>
              <a:rPr lang="en-US" sz="2400" dirty="0">
                <a:solidFill>
                  <a:srgbClr val="C00000"/>
                </a:solidFill>
              </a:rPr>
              <a:t>of processes waiting on that semaphore</a:t>
            </a:r>
            <a:r>
              <a:rPr lang="en-US" sz="2400" dirty="0" smtClean="0">
                <a:solidFill>
                  <a:srgbClr val="C00000"/>
                </a:solidFill>
              </a:rPr>
              <a:t>.</a:t>
            </a:r>
          </a:p>
          <a:p>
            <a:endParaRPr lang="en-US" sz="2400" dirty="0"/>
          </a:p>
          <a:p>
            <a:r>
              <a:rPr lang="en-US" sz="2400" dirty="0" smtClean="0"/>
              <a:t> Binary Semaphore </a:t>
            </a:r>
            <a:r>
              <a:rPr lang="en-US" sz="2400" dirty="0"/>
              <a:t>values are </a:t>
            </a:r>
            <a:r>
              <a:rPr lang="en-US" sz="2400" dirty="0">
                <a:solidFill>
                  <a:srgbClr val="C00000"/>
                </a:solidFill>
              </a:rPr>
              <a:t>never negative under the classical definition </a:t>
            </a:r>
            <a:r>
              <a:rPr lang="en-US" sz="2400" dirty="0"/>
              <a:t>of semaphores with busy waiting. </a:t>
            </a:r>
          </a:p>
          <a:p>
            <a:endParaRPr lang="en-US" sz="2400" dirty="0" smtClean="0"/>
          </a:p>
        </p:txBody>
      </p:sp>
    </p:spTree>
    <p:extLst>
      <p:ext uri="{BB962C8B-B14F-4D97-AF65-F5344CB8AC3E}">
        <p14:creationId xmlns:p14="http://schemas.microsoft.com/office/powerpoint/2010/main" val="267746925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Implementation with no busy waiting</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153</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The list of waiting processes can be easily implemented by </a:t>
            </a:r>
            <a:endParaRPr lang="en-US" sz="2400" dirty="0" smtClean="0"/>
          </a:p>
          <a:p>
            <a:pPr lvl="1"/>
            <a:r>
              <a:rPr lang="en-US" dirty="0" smtClean="0">
                <a:solidFill>
                  <a:srgbClr val="C00000"/>
                </a:solidFill>
              </a:rPr>
              <a:t>a </a:t>
            </a:r>
            <a:r>
              <a:rPr lang="en-US" dirty="0">
                <a:solidFill>
                  <a:srgbClr val="C00000"/>
                </a:solidFill>
              </a:rPr>
              <a:t>link field </a:t>
            </a:r>
            <a:r>
              <a:rPr lang="en-US" dirty="0" smtClean="0"/>
              <a:t>in each </a:t>
            </a:r>
            <a:r>
              <a:rPr lang="en-US" dirty="0"/>
              <a:t>process control block </a:t>
            </a:r>
            <a:r>
              <a:rPr lang="en-US" dirty="0">
                <a:solidFill>
                  <a:srgbClr val="C00000"/>
                </a:solidFill>
              </a:rPr>
              <a:t>(PCB). </a:t>
            </a:r>
            <a:endParaRPr lang="en-US" dirty="0" smtClean="0">
              <a:solidFill>
                <a:srgbClr val="C00000"/>
              </a:solidFill>
            </a:endParaRPr>
          </a:p>
          <a:p>
            <a:r>
              <a:rPr lang="en-US" sz="2400" dirty="0" smtClean="0"/>
              <a:t>Each </a:t>
            </a:r>
            <a:r>
              <a:rPr lang="en-US" sz="2400" dirty="0"/>
              <a:t>semaphore contains </a:t>
            </a:r>
            <a:endParaRPr lang="en-US" sz="2400" dirty="0" smtClean="0"/>
          </a:p>
          <a:p>
            <a:pPr lvl="1"/>
            <a:r>
              <a:rPr lang="en-US" dirty="0" smtClean="0"/>
              <a:t>an </a:t>
            </a:r>
            <a:r>
              <a:rPr lang="en-US" dirty="0"/>
              <a:t>integer value and</a:t>
            </a:r>
          </a:p>
          <a:p>
            <a:pPr lvl="1"/>
            <a:r>
              <a:rPr lang="en-US" dirty="0"/>
              <a:t>a pointer to a list of PCBs. </a:t>
            </a:r>
            <a:endParaRPr lang="en-US" dirty="0" smtClean="0"/>
          </a:p>
        </p:txBody>
      </p:sp>
    </p:spTree>
    <p:extLst>
      <p:ext uri="{BB962C8B-B14F-4D97-AF65-F5344CB8AC3E}">
        <p14:creationId xmlns:p14="http://schemas.microsoft.com/office/powerpoint/2010/main" val="2289160608"/>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Implementation with no busy waiting</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154</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One </a:t>
            </a:r>
            <a:r>
              <a:rPr lang="en-US" sz="2400" dirty="0"/>
              <a:t>way to </a:t>
            </a:r>
            <a:r>
              <a:rPr lang="en-US" sz="2400" dirty="0">
                <a:solidFill>
                  <a:srgbClr val="C00000"/>
                </a:solidFill>
              </a:rPr>
              <a:t>add and </a:t>
            </a:r>
            <a:r>
              <a:rPr lang="en-US" sz="2400" dirty="0" smtClean="0">
                <a:solidFill>
                  <a:srgbClr val="C00000"/>
                </a:solidFill>
              </a:rPr>
              <a:t>remove </a:t>
            </a:r>
            <a:r>
              <a:rPr lang="en-US" sz="2400" dirty="0">
                <a:solidFill>
                  <a:srgbClr val="C00000"/>
                </a:solidFill>
              </a:rPr>
              <a:t>processes from the </a:t>
            </a:r>
            <a:r>
              <a:rPr lang="en-US" sz="2400" dirty="0" smtClean="0">
                <a:solidFill>
                  <a:srgbClr val="C00000"/>
                </a:solidFill>
              </a:rPr>
              <a:t>list </a:t>
            </a:r>
          </a:p>
          <a:p>
            <a:pPr lvl="1"/>
            <a:r>
              <a:rPr lang="en-US" dirty="0" smtClean="0"/>
              <a:t>so </a:t>
            </a:r>
            <a:r>
              <a:rPr lang="en-US" dirty="0"/>
              <a:t>as to ensure bounded waiting is to use a </a:t>
            </a:r>
            <a:r>
              <a:rPr lang="en-US" dirty="0">
                <a:solidFill>
                  <a:srgbClr val="C00000"/>
                </a:solidFill>
              </a:rPr>
              <a:t>FIFO queue, </a:t>
            </a:r>
            <a:endParaRPr lang="en-US" dirty="0" smtClean="0">
              <a:solidFill>
                <a:srgbClr val="C00000"/>
              </a:solidFill>
            </a:endParaRPr>
          </a:p>
          <a:p>
            <a:pPr lvl="1"/>
            <a:r>
              <a:rPr lang="en-US" dirty="0" smtClean="0"/>
              <a:t>where </a:t>
            </a:r>
            <a:r>
              <a:rPr lang="en-US" dirty="0"/>
              <a:t>the </a:t>
            </a:r>
            <a:r>
              <a:rPr lang="en-US" dirty="0" smtClean="0"/>
              <a:t>semaphore contains </a:t>
            </a:r>
            <a:r>
              <a:rPr lang="en-US" dirty="0"/>
              <a:t>both head and tail pointers to the queue. </a:t>
            </a:r>
            <a:endParaRPr lang="en-US" dirty="0" smtClean="0"/>
          </a:p>
          <a:p>
            <a:pPr lvl="1"/>
            <a:r>
              <a:rPr lang="en-US" dirty="0" smtClean="0"/>
              <a:t>In </a:t>
            </a:r>
            <a:r>
              <a:rPr lang="en-US" dirty="0"/>
              <a:t>general</a:t>
            </a:r>
            <a:r>
              <a:rPr lang="en-US" dirty="0" smtClean="0"/>
              <a:t>, </a:t>
            </a:r>
            <a:r>
              <a:rPr lang="en-US" dirty="0"/>
              <a:t>the </a:t>
            </a:r>
            <a:r>
              <a:rPr lang="en-US" dirty="0" smtClean="0"/>
              <a:t>list can </a:t>
            </a:r>
            <a:r>
              <a:rPr lang="en-US" dirty="0"/>
              <a:t>use </a:t>
            </a:r>
            <a:r>
              <a:rPr lang="en-US" i="1" dirty="0"/>
              <a:t>any </a:t>
            </a:r>
            <a:r>
              <a:rPr lang="en-US" dirty="0"/>
              <a:t>queueing strategy.</a:t>
            </a:r>
            <a:endParaRPr lang="en-US" dirty="0" smtClean="0"/>
          </a:p>
        </p:txBody>
      </p:sp>
    </p:spTree>
    <p:extLst>
      <p:ext uri="{BB962C8B-B14F-4D97-AF65-F5344CB8AC3E}">
        <p14:creationId xmlns:p14="http://schemas.microsoft.com/office/powerpoint/2010/main" val="1753211754"/>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Deadlock and Starvation</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155</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882775" algn="ctr"/>
                <a:tab pos="4568825" algn="ctr"/>
              </a:tabLst>
            </a:pPr>
            <a:r>
              <a:rPr lang="en-US" altLang="en-US" sz="2400" b="1" dirty="0">
                <a:solidFill>
                  <a:srgbClr val="3366FF"/>
                </a:solidFill>
              </a:rPr>
              <a:t>Deadlock </a:t>
            </a:r>
            <a:r>
              <a:rPr lang="en-US" altLang="en-US" sz="2400" dirty="0"/>
              <a:t>– two or more processes are waiting indefinitely for an event that can be caused by only one of the waiting </a:t>
            </a:r>
            <a:r>
              <a:rPr lang="en-US" altLang="en-US" sz="2400" dirty="0" smtClean="0"/>
              <a:t>processes</a:t>
            </a:r>
          </a:p>
        </p:txBody>
      </p:sp>
    </p:spTree>
    <p:extLst>
      <p:ext uri="{BB962C8B-B14F-4D97-AF65-F5344CB8AC3E}">
        <p14:creationId xmlns:p14="http://schemas.microsoft.com/office/powerpoint/2010/main" val="340948140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Deadlock and Starvation</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156</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882775" algn="ctr"/>
                <a:tab pos="4568825" algn="ctr"/>
              </a:tabLst>
            </a:pPr>
            <a:r>
              <a:rPr lang="en-US" altLang="en-US" sz="2400" dirty="0" smtClean="0"/>
              <a:t>The event in question is execution of signal operation</a:t>
            </a:r>
            <a:endParaRPr lang="en-US" altLang="en-US" sz="2400" dirty="0"/>
          </a:p>
          <a:p>
            <a:pPr>
              <a:tabLst>
                <a:tab pos="1882775" algn="ctr"/>
                <a:tab pos="4568825" algn="ctr"/>
              </a:tabLst>
            </a:pPr>
            <a:r>
              <a:rPr lang="en-US" altLang="en-US" sz="2400" dirty="0">
                <a:solidFill>
                  <a:srgbClr val="000000"/>
                </a:solidFill>
              </a:rPr>
              <a:t>Let </a:t>
            </a:r>
            <a:r>
              <a:rPr lang="en-US" altLang="en-US" sz="2400" b="1" i="1" dirty="0">
                <a:solidFill>
                  <a:srgbClr val="000000"/>
                </a:solidFill>
                <a:latin typeface="Courier New" pitchFamily="49" charset="0"/>
                <a:cs typeface="Courier New" pitchFamily="49" charset="0"/>
              </a:rPr>
              <a:t>S</a:t>
            </a:r>
            <a:r>
              <a:rPr lang="en-US" altLang="en-US" sz="2400" dirty="0">
                <a:solidFill>
                  <a:srgbClr val="000000"/>
                </a:solidFill>
              </a:rPr>
              <a:t> and</a:t>
            </a:r>
            <a:r>
              <a:rPr lang="en-US" altLang="en-US" sz="2400" b="1" dirty="0">
                <a:solidFill>
                  <a:srgbClr val="000000"/>
                </a:solidFill>
                <a:latin typeface="Courier New" pitchFamily="49" charset="0"/>
                <a:cs typeface="Courier New" pitchFamily="49" charset="0"/>
              </a:rPr>
              <a:t> </a:t>
            </a:r>
            <a:r>
              <a:rPr lang="en-US" altLang="en-US" sz="2400" b="1" i="1" dirty="0">
                <a:solidFill>
                  <a:srgbClr val="000000"/>
                </a:solidFill>
                <a:latin typeface="Courier New" pitchFamily="49" charset="0"/>
                <a:cs typeface="Courier New" pitchFamily="49" charset="0"/>
              </a:rPr>
              <a:t>Q</a:t>
            </a:r>
            <a:r>
              <a:rPr lang="en-US" altLang="en-US" sz="2400" b="1" dirty="0">
                <a:solidFill>
                  <a:srgbClr val="000000"/>
                </a:solidFill>
                <a:latin typeface="Courier New" pitchFamily="49" charset="0"/>
                <a:cs typeface="Courier New" pitchFamily="49" charset="0"/>
              </a:rPr>
              <a:t> </a:t>
            </a:r>
            <a:r>
              <a:rPr lang="en-US" altLang="en-US" sz="2400" dirty="0">
                <a:solidFill>
                  <a:srgbClr val="000000"/>
                </a:solidFill>
              </a:rPr>
              <a:t>be </a:t>
            </a:r>
            <a:r>
              <a:rPr lang="en-US" altLang="en-US" sz="2400" dirty="0"/>
              <a:t>two semaphores initialized to 1</a:t>
            </a:r>
          </a:p>
          <a:p>
            <a:pPr>
              <a:buNone/>
              <a:tabLst>
                <a:tab pos="1882775" algn="ctr"/>
                <a:tab pos="4568825" algn="ctr"/>
              </a:tabLst>
            </a:pPr>
            <a:r>
              <a:rPr lang="en-US" altLang="en-US" sz="2400" i="1" dirty="0">
                <a:solidFill>
                  <a:srgbClr val="000000"/>
                </a:solidFill>
              </a:rPr>
              <a:t>		        P</a:t>
            </a:r>
            <a:r>
              <a:rPr lang="en-US" altLang="en-US" sz="2400" baseline="-25000" dirty="0">
                <a:solidFill>
                  <a:srgbClr val="000000"/>
                </a:solidFill>
              </a:rPr>
              <a:t>0</a:t>
            </a:r>
            <a:r>
              <a:rPr lang="en-US" altLang="en-US" sz="2400" dirty="0">
                <a:solidFill>
                  <a:srgbClr val="000000"/>
                </a:solidFill>
              </a:rPr>
              <a:t>	                            </a:t>
            </a:r>
            <a:r>
              <a:rPr lang="en-US" altLang="en-US" sz="2400" i="1" dirty="0">
                <a:solidFill>
                  <a:srgbClr val="000000"/>
                </a:solidFill>
              </a:rPr>
              <a:t>P</a:t>
            </a:r>
            <a:r>
              <a:rPr lang="en-US" altLang="en-US" sz="2400" baseline="-25000" dirty="0">
                <a:solidFill>
                  <a:srgbClr val="000000"/>
                </a:solidFill>
              </a:rPr>
              <a:t>1</a:t>
            </a:r>
          </a:p>
          <a:p>
            <a:pPr>
              <a:buNone/>
              <a:tabLst>
                <a:tab pos="1882775" algn="ctr"/>
                <a:tab pos="4568825" algn="ctr"/>
              </a:tabLst>
            </a:pPr>
            <a:r>
              <a:rPr lang="en-US" altLang="en-US" sz="2400" b="1" dirty="0">
                <a:solidFill>
                  <a:srgbClr val="000000"/>
                </a:solidFill>
                <a:latin typeface="Courier New" pitchFamily="49" charset="0"/>
                <a:cs typeface="Courier New" pitchFamily="49" charset="0"/>
              </a:rPr>
              <a:t>	          </a:t>
            </a:r>
            <a:r>
              <a:rPr lang="en-US" altLang="en-US" sz="1400" b="1" dirty="0">
                <a:solidFill>
                  <a:srgbClr val="000000"/>
                </a:solidFill>
                <a:latin typeface="Courier New" pitchFamily="49" charset="0"/>
                <a:cs typeface="Courier New" pitchFamily="49" charset="0"/>
              </a:rPr>
              <a:t>wait(S); 	              wait(Q);</a:t>
            </a:r>
          </a:p>
          <a:p>
            <a:pPr>
              <a:buNone/>
              <a:tabLst>
                <a:tab pos="1882775" algn="ctr"/>
                <a:tab pos="4568825" algn="ctr"/>
              </a:tabLst>
            </a:pPr>
            <a:r>
              <a:rPr lang="en-US" altLang="en-US" sz="1400" b="1" dirty="0">
                <a:solidFill>
                  <a:srgbClr val="000000"/>
                </a:solidFill>
                <a:latin typeface="Courier New" pitchFamily="49" charset="0"/>
                <a:cs typeface="Courier New" pitchFamily="49" charset="0"/>
              </a:rPr>
              <a:t>	           wait(Q); 	              wait(S);</a:t>
            </a:r>
          </a:p>
          <a:p>
            <a:pPr>
              <a:buNone/>
              <a:tabLst>
                <a:tab pos="1882775" algn="ctr"/>
                <a:tab pos="4568825" algn="ctr"/>
              </a:tabLst>
            </a:pPr>
            <a:r>
              <a:rPr lang="en-US" altLang="en-US" sz="1400" b="1" dirty="0">
                <a:solidFill>
                  <a:srgbClr val="000000"/>
                </a:solidFill>
                <a:latin typeface="Courier New" pitchFamily="49" charset="0"/>
                <a:cs typeface="Courier New" pitchFamily="49" charset="0"/>
              </a:rPr>
              <a:t>		 ...		     ...</a:t>
            </a:r>
          </a:p>
          <a:p>
            <a:pPr>
              <a:buNone/>
              <a:tabLst>
                <a:tab pos="1882775" algn="ctr"/>
                <a:tab pos="4568825" algn="ctr"/>
              </a:tabLst>
            </a:pPr>
            <a:r>
              <a:rPr lang="en-US" altLang="en-US" sz="1400" b="1" dirty="0">
                <a:solidFill>
                  <a:srgbClr val="000000"/>
                </a:solidFill>
                <a:latin typeface="Courier New" pitchFamily="49" charset="0"/>
                <a:cs typeface="Courier New" pitchFamily="49" charset="0"/>
              </a:rPr>
              <a:t>	           signal(S);                 signal(Q);</a:t>
            </a:r>
          </a:p>
          <a:p>
            <a:pPr>
              <a:buNone/>
              <a:tabLst>
                <a:tab pos="1882775" algn="ctr"/>
                <a:tab pos="4568825" algn="ctr"/>
              </a:tabLst>
            </a:pPr>
            <a:r>
              <a:rPr lang="en-US" altLang="en-US" sz="1400" b="1" dirty="0">
                <a:solidFill>
                  <a:srgbClr val="000000"/>
                </a:solidFill>
                <a:latin typeface="Courier New" pitchFamily="49" charset="0"/>
                <a:cs typeface="Courier New" pitchFamily="49" charset="0"/>
              </a:rPr>
              <a:t>              signal(Q);                 signal(S);</a:t>
            </a:r>
          </a:p>
          <a:p>
            <a:pPr>
              <a:buNone/>
              <a:tabLst>
                <a:tab pos="1882775" algn="ctr"/>
                <a:tab pos="4568825" algn="ctr"/>
              </a:tabLst>
            </a:pPr>
            <a:endParaRPr lang="en-US" altLang="en-US" sz="1400" b="1" dirty="0">
              <a:solidFill>
                <a:srgbClr val="000000"/>
              </a:solidFill>
              <a:latin typeface="Courier New" pitchFamily="49" charset="0"/>
              <a:cs typeface="Courier New" pitchFamily="49" charset="0"/>
            </a:endParaRPr>
          </a:p>
        </p:txBody>
      </p:sp>
      <p:pic>
        <p:nvPicPr>
          <p:cNvPr id="1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07020" y="1778858"/>
            <a:ext cx="3784979" cy="2571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646405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Deadlock and Starvation</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157</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tabLst>
                <a:tab pos="1882775" algn="ctr"/>
                <a:tab pos="4568825" algn="ctr"/>
              </a:tabLst>
            </a:pPr>
            <a:r>
              <a:rPr lang="en-US" altLang="en-US" sz="2400" i="1" dirty="0">
                <a:solidFill>
                  <a:srgbClr val="000000"/>
                </a:solidFill>
              </a:rPr>
              <a:t>		        P</a:t>
            </a:r>
            <a:r>
              <a:rPr lang="en-US" altLang="en-US" sz="2400" baseline="-25000" dirty="0">
                <a:solidFill>
                  <a:srgbClr val="000000"/>
                </a:solidFill>
              </a:rPr>
              <a:t>0</a:t>
            </a:r>
            <a:r>
              <a:rPr lang="en-US" altLang="en-US" sz="2400" dirty="0">
                <a:solidFill>
                  <a:srgbClr val="000000"/>
                </a:solidFill>
              </a:rPr>
              <a:t>	                            </a:t>
            </a:r>
            <a:r>
              <a:rPr lang="en-US" altLang="en-US" sz="2400" i="1" dirty="0">
                <a:solidFill>
                  <a:srgbClr val="000000"/>
                </a:solidFill>
              </a:rPr>
              <a:t>P</a:t>
            </a:r>
            <a:r>
              <a:rPr lang="en-US" altLang="en-US" sz="2400" baseline="-25000" dirty="0">
                <a:solidFill>
                  <a:srgbClr val="000000"/>
                </a:solidFill>
              </a:rPr>
              <a:t>1</a:t>
            </a:r>
          </a:p>
          <a:p>
            <a:pPr>
              <a:buNone/>
              <a:tabLst>
                <a:tab pos="1882775" algn="ctr"/>
                <a:tab pos="4568825" algn="ctr"/>
              </a:tabLst>
            </a:pPr>
            <a:r>
              <a:rPr lang="en-US" altLang="en-US" sz="2400" b="1" dirty="0">
                <a:solidFill>
                  <a:srgbClr val="000000"/>
                </a:solidFill>
                <a:latin typeface="Courier New" pitchFamily="49" charset="0"/>
                <a:cs typeface="Courier New" pitchFamily="49" charset="0"/>
              </a:rPr>
              <a:t>	      </a:t>
            </a:r>
            <a:r>
              <a:rPr lang="en-US" altLang="en-US" sz="2400" b="1" dirty="0" smtClean="0">
                <a:solidFill>
                  <a:srgbClr val="000000"/>
                </a:solidFill>
                <a:latin typeface="Courier New" pitchFamily="49" charset="0"/>
                <a:cs typeface="Courier New" pitchFamily="49" charset="0"/>
              </a:rPr>
              <a:t> </a:t>
            </a:r>
            <a:r>
              <a:rPr lang="en-US" altLang="en-US" sz="1400" b="1" dirty="0" smtClean="0">
                <a:solidFill>
                  <a:srgbClr val="000000"/>
                </a:solidFill>
                <a:latin typeface="Courier New" pitchFamily="49" charset="0"/>
                <a:cs typeface="Courier New" pitchFamily="49" charset="0"/>
              </a:rPr>
              <a:t>wait(S</a:t>
            </a:r>
            <a:r>
              <a:rPr lang="en-US" altLang="en-US" sz="1400" b="1" dirty="0">
                <a:solidFill>
                  <a:srgbClr val="000000"/>
                </a:solidFill>
                <a:latin typeface="Courier New" pitchFamily="49" charset="0"/>
                <a:cs typeface="Courier New" pitchFamily="49" charset="0"/>
              </a:rPr>
              <a:t>); 	              wait(Q);</a:t>
            </a:r>
          </a:p>
          <a:p>
            <a:pPr>
              <a:buNone/>
              <a:tabLst>
                <a:tab pos="1882775" algn="ctr"/>
                <a:tab pos="4568825" algn="ctr"/>
              </a:tabLst>
            </a:pPr>
            <a:r>
              <a:rPr lang="en-US" altLang="en-US" sz="1400" b="1" dirty="0">
                <a:solidFill>
                  <a:srgbClr val="000000"/>
                </a:solidFill>
                <a:latin typeface="Courier New" pitchFamily="49" charset="0"/>
                <a:cs typeface="Courier New" pitchFamily="49" charset="0"/>
              </a:rPr>
              <a:t>	           wait(Q); 	              wait(S);</a:t>
            </a:r>
          </a:p>
          <a:p>
            <a:pPr>
              <a:buNone/>
              <a:tabLst>
                <a:tab pos="1882775" algn="ctr"/>
                <a:tab pos="4568825" algn="ctr"/>
              </a:tabLst>
            </a:pPr>
            <a:r>
              <a:rPr lang="en-US" altLang="en-US" sz="1400" b="1" dirty="0">
                <a:solidFill>
                  <a:srgbClr val="000000"/>
                </a:solidFill>
                <a:latin typeface="Courier New" pitchFamily="49" charset="0"/>
                <a:cs typeface="Courier New" pitchFamily="49" charset="0"/>
              </a:rPr>
              <a:t>		 ...		     ...</a:t>
            </a:r>
          </a:p>
          <a:p>
            <a:pPr>
              <a:buNone/>
              <a:tabLst>
                <a:tab pos="1882775" algn="ctr"/>
                <a:tab pos="4568825" algn="ctr"/>
              </a:tabLst>
            </a:pPr>
            <a:r>
              <a:rPr lang="en-US" altLang="en-US" sz="1400" b="1" dirty="0">
                <a:solidFill>
                  <a:srgbClr val="000000"/>
                </a:solidFill>
                <a:latin typeface="Courier New" pitchFamily="49" charset="0"/>
                <a:cs typeface="Courier New" pitchFamily="49" charset="0"/>
              </a:rPr>
              <a:t>	           signal(S);                 </a:t>
            </a:r>
            <a:r>
              <a:rPr lang="en-US" altLang="en-US" sz="1400" b="1" dirty="0" smtClean="0">
                <a:solidFill>
                  <a:srgbClr val="000000"/>
                </a:solidFill>
                <a:latin typeface="Courier New" pitchFamily="49" charset="0"/>
                <a:cs typeface="Courier New" pitchFamily="49" charset="0"/>
              </a:rPr>
              <a:t>		signal(Q</a:t>
            </a:r>
            <a:r>
              <a:rPr lang="en-US" altLang="en-US" sz="1400" b="1" dirty="0">
                <a:solidFill>
                  <a:srgbClr val="000000"/>
                </a:solidFill>
                <a:latin typeface="Courier New" pitchFamily="49" charset="0"/>
                <a:cs typeface="Courier New" pitchFamily="49" charset="0"/>
              </a:rPr>
              <a:t>);</a:t>
            </a:r>
          </a:p>
          <a:p>
            <a:pPr>
              <a:buNone/>
              <a:tabLst>
                <a:tab pos="1882775" algn="ctr"/>
                <a:tab pos="4568825" algn="ctr"/>
              </a:tabLst>
            </a:pPr>
            <a:r>
              <a:rPr lang="en-US" altLang="en-US" sz="1400" b="1" dirty="0">
                <a:solidFill>
                  <a:srgbClr val="000000"/>
                </a:solidFill>
                <a:latin typeface="Courier New" pitchFamily="49" charset="0"/>
                <a:cs typeface="Courier New" pitchFamily="49" charset="0"/>
              </a:rPr>
              <a:t>              signal(Q);                 </a:t>
            </a:r>
            <a:r>
              <a:rPr lang="en-US" altLang="en-US" sz="1400" b="1" dirty="0" smtClean="0">
                <a:solidFill>
                  <a:srgbClr val="000000"/>
                </a:solidFill>
                <a:latin typeface="Courier New" pitchFamily="49" charset="0"/>
                <a:cs typeface="Courier New" pitchFamily="49" charset="0"/>
              </a:rPr>
              <a:t>		signal(S</a:t>
            </a:r>
            <a:r>
              <a:rPr lang="en-US" altLang="en-US" sz="1400" b="1" dirty="0">
                <a:solidFill>
                  <a:srgbClr val="000000"/>
                </a:solidFill>
                <a:latin typeface="Courier New" pitchFamily="49" charset="0"/>
                <a:cs typeface="Courier New" pitchFamily="49" charset="0"/>
              </a:rPr>
              <a:t>);</a:t>
            </a:r>
          </a:p>
          <a:p>
            <a:pPr>
              <a:tabLst>
                <a:tab pos="1882775" algn="ctr"/>
                <a:tab pos="4568825" algn="ctr"/>
              </a:tabLst>
            </a:pPr>
            <a:r>
              <a:rPr lang="en-US" altLang="en-US" sz="2000" b="1" dirty="0" smtClean="0">
                <a:solidFill>
                  <a:srgbClr val="000000"/>
                </a:solidFill>
                <a:latin typeface="Courier New" pitchFamily="49" charset="0"/>
                <a:cs typeface="Courier New" pitchFamily="49" charset="0"/>
              </a:rPr>
              <a:t>P0 executes wait(S) then P1 executes wait(Q)</a:t>
            </a:r>
          </a:p>
          <a:p>
            <a:pPr>
              <a:tabLst>
                <a:tab pos="1882775" algn="ctr"/>
                <a:tab pos="4568825" algn="ctr"/>
              </a:tabLst>
            </a:pPr>
            <a:r>
              <a:rPr lang="en-US" altLang="en-US" sz="2000" b="1" dirty="0" smtClean="0">
                <a:solidFill>
                  <a:srgbClr val="000000"/>
                </a:solidFill>
                <a:latin typeface="Courier New" pitchFamily="49" charset="0"/>
                <a:cs typeface="Courier New" pitchFamily="49" charset="0"/>
              </a:rPr>
              <a:t>When P0 executes wait(Q), it must wait until P1 executes signal(Q)</a:t>
            </a:r>
          </a:p>
          <a:p>
            <a:pPr>
              <a:tabLst>
                <a:tab pos="1882775" algn="ctr"/>
                <a:tab pos="4568825" algn="ctr"/>
              </a:tabLst>
            </a:pPr>
            <a:r>
              <a:rPr lang="en-US" altLang="en-US" sz="2000" b="1" dirty="0" smtClean="0">
                <a:solidFill>
                  <a:srgbClr val="000000"/>
                </a:solidFill>
                <a:latin typeface="Courier New" pitchFamily="49" charset="0"/>
                <a:cs typeface="Courier New" pitchFamily="49" charset="0"/>
              </a:rPr>
              <a:t>When P1 executes wait(S), it must wait until P0 executes signal (S)</a:t>
            </a:r>
          </a:p>
          <a:p>
            <a:pPr>
              <a:tabLst>
                <a:tab pos="1882775" algn="ctr"/>
                <a:tab pos="4568825" algn="ctr"/>
              </a:tabLst>
            </a:pPr>
            <a:endParaRPr lang="en-US" altLang="en-US" sz="2000" b="1" dirty="0">
              <a:solidFill>
                <a:srgbClr val="000000"/>
              </a:solidFill>
              <a:latin typeface="Courier New" pitchFamily="49" charset="0"/>
              <a:cs typeface="Courier New" pitchFamily="49" charset="0"/>
            </a:endParaRPr>
          </a:p>
        </p:txBody>
      </p:sp>
      <p:cxnSp>
        <p:nvCxnSpPr>
          <p:cNvPr id="13" name="Straight Arrow Connector 12"/>
          <p:cNvCxnSpPr/>
          <p:nvPr/>
        </p:nvCxnSpPr>
        <p:spPr>
          <a:xfrm>
            <a:off x="3603009" y="1992573"/>
            <a:ext cx="2115403" cy="6141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807725" y="1992573"/>
            <a:ext cx="2415983" cy="6141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0552187"/>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Deadlock and Starvation</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158</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tabLst>
                <a:tab pos="1882775" algn="ctr"/>
                <a:tab pos="4568825" algn="ctr"/>
              </a:tabLst>
            </a:pPr>
            <a:r>
              <a:rPr lang="en-US" altLang="en-US" sz="2400" i="1" dirty="0">
                <a:solidFill>
                  <a:srgbClr val="000000"/>
                </a:solidFill>
              </a:rPr>
              <a:t>		</a:t>
            </a:r>
            <a:endParaRPr lang="en-US" altLang="en-US" sz="2000" b="1" dirty="0">
              <a:solidFill>
                <a:srgbClr val="000000"/>
              </a:solidFill>
              <a:latin typeface="Courier New" pitchFamily="49" charset="0"/>
              <a:cs typeface="Courier New" pitchFamily="49" charset="0"/>
            </a:endParaRPr>
          </a:p>
        </p:txBody>
      </p:sp>
      <p:sp>
        <p:nvSpPr>
          <p:cNvPr id="11" name="Rectangle 10"/>
          <p:cNvSpPr/>
          <p:nvPr/>
        </p:nvSpPr>
        <p:spPr>
          <a:xfrm>
            <a:off x="996285" y="1263907"/>
            <a:ext cx="9988545" cy="2529923"/>
          </a:xfrm>
          <a:prstGeom prst="rect">
            <a:avLst/>
          </a:prstGeom>
        </p:spPr>
        <p:txBody>
          <a:bodyPr wrap="square">
            <a:spAutoFit/>
          </a:bodyPr>
          <a:lstStyle/>
          <a:p>
            <a:pPr marL="342900" indent="-342900">
              <a:buFont typeface="Arial" panose="020B0604020202020204" pitchFamily="34" charset="0"/>
              <a:buChar char="•"/>
              <a:tabLst>
                <a:tab pos="1882775" algn="ctr"/>
                <a:tab pos="4568825" algn="ctr"/>
              </a:tabLst>
            </a:pPr>
            <a:r>
              <a:rPr lang="en-US" altLang="en-US" sz="2400" dirty="0">
                <a:solidFill>
                  <a:srgbClr val="3366FF"/>
                </a:solidFill>
                <a:latin typeface="Marcellus"/>
                <a:sym typeface="MT Extra" pitchFamily="18" charset="2"/>
              </a:rPr>
              <a:t>Deadlock-Every process in the set is waiting for an event that can be caused only by another </a:t>
            </a:r>
            <a:r>
              <a:rPr lang="en-US" altLang="en-US" sz="2400" dirty="0" smtClean="0">
                <a:solidFill>
                  <a:srgbClr val="3366FF"/>
                </a:solidFill>
                <a:latin typeface="Marcellus"/>
                <a:sym typeface="MT Extra" pitchFamily="18" charset="2"/>
              </a:rPr>
              <a:t>waiting process </a:t>
            </a:r>
            <a:r>
              <a:rPr lang="en-US" altLang="en-US" sz="2400" dirty="0">
                <a:solidFill>
                  <a:srgbClr val="3366FF"/>
                </a:solidFill>
                <a:latin typeface="Marcellus"/>
                <a:sym typeface="MT Extra" pitchFamily="18" charset="2"/>
              </a:rPr>
              <a:t>in the </a:t>
            </a:r>
            <a:r>
              <a:rPr lang="en-US" altLang="en-US" sz="2400" dirty="0" smtClean="0">
                <a:solidFill>
                  <a:srgbClr val="3366FF"/>
                </a:solidFill>
                <a:latin typeface="Marcellus"/>
                <a:sym typeface="MT Extra" pitchFamily="18" charset="2"/>
              </a:rPr>
              <a:t>set</a:t>
            </a:r>
          </a:p>
          <a:p>
            <a:pPr marL="342900" indent="-342900">
              <a:buFont typeface="Arial" panose="020B0604020202020204" pitchFamily="34" charset="0"/>
              <a:buChar char="•"/>
              <a:tabLst>
                <a:tab pos="1882775" algn="ctr"/>
                <a:tab pos="4568825" algn="ctr"/>
              </a:tabLst>
            </a:pPr>
            <a:endParaRPr lang="en-US" altLang="en-US" sz="2400" dirty="0">
              <a:solidFill>
                <a:srgbClr val="3366FF"/>
              </a:solidFill>
              <a:latin typeface="Marcellus"/>
              <a:sym typeface="MT Extra" pitchFamily="18" charset="2"/>
            </a:endParaRPr>
          </a:p>
          <a:p>
            <a:pPr marL="342900" indent="-342900">
              <a:lnSpc>
                <a:spcPct val="90000"/>
              </a:lnSpc>
              <a:buFont typeface="Arial" panose="020B0604020202020204" pitchFamily="34" charset="0"/>
              <a:buChar char="•"/>
              <a:tabLst>
                <a:tab pos="1882775" algn="ctr"/>
                <a:tab pos="4568825" algn="ctr"/>
              </a:tabLst>
            </a:pPr>
            <a:r>
              <a:rPr lang="en-US" altLang="en-US" sz="2400" dirty="0">
                <a:solidFill>
                  <a:srgbClr val="3366FF"/>
                </a:solidFill>
                <a:latin typeface="Marcellus"/>
                <a:sym typeface="MT Extra" pitchFamily="18" charset="2"/>
              </a:rPr>
              <a:t>Starvation </a:t>
            </a:r>
            <a:r>
              <a:rPr lang="en-US" altLang="en-US" sz="2400" dirty="0">
                <a:latin typeface="Marcellus"/>
              </a:rPr>
              <a:t>– </a:t>
            </a:r>
            <a:r>
              <a:rPr lang="en-US" altLang="en-US" sz="2400" dirty="0">
                <a:solidFill>
                  <a:srgbClr val="3366FF"/>
                </a:solidFill>
                <a:latin typeface="Marcellus"/>
              </a:rPr>
              <a:t>indefinite blocking  </a:t>
            </a:r>
          </a:p>
          <a:p>
            <a:pPr marL="742950" lvl="1" indent="-285750">
              <a:lnSpc>
                <a:spcPct val="90000"/>
              </a:lnSpc>
              <a:buFont typeface="Arial" panose="020B0604020202020204" pitchFamily="34" charset="0"/>
              <a:buChar char="•"/>
              <a:tabLst>
                <a:tab pos="1882775" algn="ctr"/>
                <a:tab pos="4568825" algn="ctr"/>
              </a:tabLst>
            </a:pPr>
            <a:r>
              <a:rPr lang="en-US" altLang="en-US" sz="2400" dirty="0">
                <a:latin typeface="Marcellus"/>
              </a:rPr>
              <a:t>A process may never be removed from the semaphore queue in which it is suspended</a:t>
            </a:r>
          </a:p>
          <a:p>
            <a:pPr marL="342900" indent="-342900">
              <a:lnSpc>
                <a:spcPct val="90000"/>
              </a:lnSpc>
              <a:buFont typeface="Arial" panose="020B0604020202020204" pitchFamily="34" charset="0"/>
              <a:buChar char="•"/>
              <a:tabLst>
                <a:tab pos="1882775" algn="ctr"/>
                <a:tab pos="4568825" algn="ctr"/>
              </a:tabLst>
            </a:pPr>
            <a:endParaRPr lang="en-US" altLang="en-US" sz="2400" dirty="0" smtClean="0">
              <a:solidFill>
                <a:srgbClr val="3366FF"/>
              </a:solidFill>
              <a:latin typeface="Marcellus"/>
            </a:endParaRPr>
          </a:p>
        </p:txBody>
      </p:sp>
    </p:spTree>
    <p:extLst>
      <p:ext uri="{BB962C8B-B14F-4D97-AF65-F5344CB8AC3E}">
        <p14:creationId xmlns:p14="http://schemas.microsoft.com/office/powerpoint/2010/main" val="2436895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Classical Problems of Synchronization</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159</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tabLst>
                <a:tab pos="1882775" algn="ctr"/>
                <a:tab pos="4568825" algn="ctr"/>
              </a:tabLst>
            </a:pPr>
            <a:r>
              <a:rPr lang="en-US" altLang="en-US" sz="2400" i="1" dirty="0">
                <a:solidFill>
                  <a:srgbClr val="000000"/>
                </a:solidFill>
              </a:rPr>
              <a:t>		</a:t>
            </a:r>
            <a:endParaRPr lang="en-US" altLang="en-US" sz="2000" b="1" dirty="0">
              <a:solidFill>
                <a:srgbClr val="000000"/>
              </a:solidFill>
              <a:latin typeface="Courier New" pitchFamily="49" charset="0"/>
              <a:cs typeface="Courier New" pitchFamily="49" charset="0"/>
            </a:endParaRPr>
          </a:p>
        </p:txBody>
      </p:sp>
      <p:sp>
        <p:nvSpPr>
          <p:cNvPr id="11" name="Rectangle 10"/>
          <p:cNvSpPr/>
          <p:nvPr/>
        </p:nvSpPr>
        <p:spPr>
          <a:xfrm>
            <a:off x="996285" y="1263907"/>
            <a:ext cx="9988545" cy="2246769"/>
          </a:xfrm>
          <a:prstGeom prst="rect">
            <a:avLst/>
          </a:prstGeom>
        </p:spPr>
        <p:txBody>
          <a:bodyPr wrap="square">
            <a:spAutoFit/>
          </a:bodyPr>
          <a:lstStyle/>
          <a:p>
            <a:r>
              <a:rPr lang="en-US" altLang="en-US" sz="2800" dirty="0"/>
              <a:t>Classical problems used to test newly-proposed synchronization schemes</a:t>
            </a:r>
          </a:p>
          <a:p>
            <a:pPr marL="914400" lvl="1" indent="-457200">
              <a:buFont typeface="Arial" panose="020B0604020202020204" pitchFamily="34" charset="0"/>
              <a:buChar char="•"/>
            </a:pPr>
            <a:r>
              <a:rPr lang="en-US" altLang="en-US" sz="2800" dirty="0"/>
              <a:t>Bounded-Buffer Problem</a:t>
            </a:r>
          </a:p>
          <a:p>
            <a:pPr marL="914400" lvl="1" indent="-457200">
              <a:buFont typeface="Arial" panose="020B0604020202020204" pitchFamily="34" charset="0"/>
              <a:buChar char="•"/>
            </a:pPr>
            <a:r>
              <a:rPr lang="en-US" altLang="en-US" sz="2800" dirty="0"/>
              <a:t>Readers and Writers Problem</a:t>
            </a:r>
          </a:p>
          <a:p>
            <a:pPr marL="914400" lvl="1" indent="-457200">
              <a:buFont typeface="Arial" panose="020B0604020202020204" pitchFamily="34" charset="0"/>
              <a:buChar char="•"/>
            </a:pPr>
            <a:r>
              <a:rPr lang="en-US" altLang="en-US" sz="2800" dirty="0"/>
              <a:t>Dining-Philosophers Problem</a:t>
            </a:r>
          </a:p>
        </p:txBody>
      </p:sp>
    </p:spTree>
    <p:extLst>
      <p:ext uri="{BB962C8B-B14F-4D97-AF65-F5344CB8AC3E}">
        <p14:creationId xmlns:p14="http://schemas.microsoft.com/office/powerpoint/2010/main" val="40012139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Producer Consumer Problem Revisited</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t>To </a:t>
            </a:r>
            <a:r>
              <a:rPr lang="en-IN" dirty="0"/>
              <a:t>guard against the race </a:t>
            </a:r>
            <a:r>
              <a:rPr lang="en-IN" dirty="0" smtClean="0"/>
              <a:t>condition, </a:t>
            </a:r>
            <a:endParaRPr lang="en-IN" dirty="0"/>
          </a:p>
          <a:p>
            <a:pPr lvl="1"/>
            <a:endParaRPr lang="en-IN" sz="2800" dirty="0" smtClean="0"/>
          </a:p>
          <a:p>
            <a:pPr lvl="1"/>
            <a:r>
              <a:rPr lang="en-IN" sz="2800" dirty="0" smtClean="0"/>
              <a:t>Only </a:t>
            </a:r>
            <a:r>
              <a:rPr lang="en-IN" sz="2800" dirty="0"/>
              <a:t>one process at a time can be </a:t>
            </a:r>
            <a:r>
              <a:rPr lang="en-IN" sz="2800" dirty="0" smtClean="0"/>
              <a:t>manipulating the </a:t>
            </a:r>
            <a:r>
              <a:rPr lang="en-IN" sz="2800" dirty="0"/>
              <a:t>variable counter. </a:t>
            </a:r>
            <a:endParaRPr lang="en-IN" sz="2800" dirty="0" smtClean="0"/>
          </a:p>
          <a:p>
            <a:pPr lvl="1"/>
            <a:endParaRPr lang="en-IN" sz="2800" dirty="0" smtClean="0"/>
          </a:p>
          <a:p>
            <a:pPr lvl="1"/>
            <a:r>
              <a:rPr lang="en-IN" sz="2800" dirty="0" smtClean="0"/>
              <a:t>Thus the processes must be synchronized</a:t>
            </a:r>
            <a:endParaRPr lang="en-US" sz="28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16</a:t>
            </a:fld>
            <a:endParaRPr lang="en-US"/>
          </a:p>
        </p:txBody>
      </p:sp>
    </p:spTree>
    <p:extLst>
      <p:ext uri="{BB962C8B-B14F-4D97-AF65-F5344CB8AC3E}">
        <p14:creationId xmlns:p14="http://schemas.microsoft.com/office/powerpoint/2010/main" val="446760384"/>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Semaphore Solution to Bounded-Buffer </a:t>
            </a:r>
            <a:r>
              <a:rPr lang="en-US" sz="3200" dirty="0">
                <a:solidFill>
                  <a:srgbClr val="C00000"/>
                </a:solidFill>
                <a:latin typeface="Marcellus" panose="020E0602050203020307" pitchFamily="34" charset="0"/>
              </a:rPr>
              <a:t>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160</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tabLst>
                <a:tab pos="1882775" algn="ctr"/>
                <a:tab pos="4568825" algn="ctr"/>
              </a:tabLst>
            </a:pPr>
            <a:r>
              <a:rPr lang="en-US" altLang="en-US" sz="2400" i="1" dirty="0">
                <a:solidFill>
                  <a:srgbClr val="000000"/>
                </a:solidFill>
              </a:rPr>
              <a:t>		</a:t>
            </a:r>
            <a:endParaRPr lang="en-US" altLang="en-US" sz="2000" b="1" dirty="0">
              <a:solidFill>
                <a:srgbClr val="000000"/>
              </a:solidFill>
              <a:latin typeface="Courier New" pitchFamily="49" charset="0"/>
              <a:cs typeface="Courier New" pitchFamily="49" charset="0"/>
            </a:endParaRPr>
          </a:p>
        </p:txBody>
      </p:sp>
    </p:spTree>
    <p:extLst>
      <p:ext uri="{BB962C8B-B14F-4D97-AF65-F5344CB8AC3E}">
        <p14:creationId xmlns:p14="http://schemas.microsoft.com/office/powerpoint/2010/main" val="3955057022"/>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Bounded-Buffer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161</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tabLst>
                <a:tab pos="1882775" algn="ctr"/>
                <a:tab pos="4568825" algn="ctr"/>
              </a:tabLst>
            </a:pPr>
            <a:r>
              <a:rPr lang="en-US" altLang="en-US" sz="2400" i="1" dirty="0">
                <a:solidFill>
                  <a:srgbClr val="000000"/>
                </a:solidFill>
              </a:rPr>
              <a:t>		</a:t>
            </a:r>
            <a:endParaRPr lang="en-US" altLang="en-US" sz="2000" b="1" dirty="0">
              <a:solidFill>
                <a:srgbClr val="000000"/>
              </a:solidFill>
              <a:latin typeface="Courier New" pitchFamily="49" charset="0"/>
              <a:cs typeface="Courier New" pitchFamily="49" charset="0"/>
            </a:endParaRPr>
          </a:p>
        </p:txBody>
      </p:sp>
      <p:sp>
        <p:nvSpPr>
          <p:cNvPr id="11" name="Rectangle 10"/>
          <p:cNvSpPr/>
          <p:nvPr/>
        </p:nvSpPr>
        <p:spPr>
          <a:xfrm>
            <a:off x="996284" y="911159"/>
            <a:ext cx="9988545" cy="4524315"/>
          </a:xfrm>
          <a:prstGeom prst="rect">
            <a:avLst/>
          </a:prstGeom>
        </p:spPr>
        <p:txBody>
          <a:bodyPr wrap="square">
            <a:spAutoFit/>
          </a:bodyPr>
          <a:lstStyle/>
          <a:p>
            <a:pPr marL="342900" indent="-342900">
              <a:buFont typeface="Arial" panose="020B0604020202020204" pitchFamily="34" charset="0"/>
              <a:buChar char="•"/>
            </a:pPr>
            <a:r>
              <a:rPr lang="en-US" altLang="en-US" sz="2400" i="1" dirty="0">
                <a:latin typeface="Marcellus"/>
              </a:rPr>
              <a:t>n</a:t>
            </a:r>
            <a:r>
              <a:rPr lang="en-US" altLang="en-US" sz="2400" dirty="0">
                <a:latin typeface="Marcellus"/>
              </a:rPr>
              <a:t> buffers, each can hold one item</a:t>
            </a:r>
          </a:p>
          <a:p>
            <a:pPr marL="342900" indent="-342900">
              <a:buFont typeface="Arial" panose="020B0604020202020204" pitchFamily="34" charset="0"/>
              <a:buChar char="•"/>
            </a:pPr>
            <a:r>
              <a:rPr lang="en-US" altLang="en-US" sz="2400" dirty="0">
                <a:latin typeface="Marcellus"/>
              </a:rPr>
              <a:t>Semaphore </a:t>
            </a:r>
            <a:r>
              <a:rPr lang="en-US" altLang="en-US" sz="2400" dirty="0" err="1">
                <a:solidFill>
                  <a:srgbClr val="C00000"/>
                </a:solidFill>
                <a:latin typeface="Marcellus"/>
                <a:cs typeface="Courier New" pitchFamily="49" charset="0"/>
              </a:rPr>
              <a:t>mutex</a:t>
            </a:r>
            <a:r>
              <a:rPr lang="en-US" altLang="en-US" sz="2400" dirty="0">
                <a:solidFill>
                  <a:srgbClr val="000000"/>
                </a:solidFill>
                <a:latin typeface="Marcellus"/>
              </a:rPr>
              <a:t> </a:t>
            </a:r>
            <a:r>
              <a:rPr lang="en-US" altLang="en-US" sz="2400" dirty="0" smtClean="0">
                <a:solidFill>
                  <a:srgbClr val="C00000"/>
                </a:solidFill>
                <a:latin typeface="Marcellus"/>
              </a:rPr>
              <a:t>-&gt;Binary Semaphore </a:t>
            </a:r>
            <a:endParaRPr lang="en-US" altLang="en-US" sz="2400" dirty="0">
              <a:solidFill>
                <a:srgbClr val="C00000"/>
              </a:solidFill>
              <a:latin typeface="Marcellus"/>
            </a:endParaRPr>
          </a:p>
          <a:p>
            <a:pPr marL="742950" lvl="1" indent="-285750">
              <a:buFont typeface="Arial" panose="020B0604020202020204" pitchFamily="34" charset="0"/>
              <a:buChar char="•"/>
            </a:pPr>
            <a:r>
              <a:rPr lang="en-US" altLang="en-US" sz="2400" dirty="0">
                <a:solidFill>
                  <a:srgbClr val="000000"/>
                </a:solidFill>
                <a:latin typeface="Marcellus"/>
              </a:rPr>
              <a:t>Provides mutual exclusion for access to the buffer pool</a:t>
            </a:r>
          </a:p>
          <a:p>
            <a:pPr marL="742950" lvl="1" indent="-285750">
              <a:buFont typeface="Arial" panose="020B0604020202020204" pitchFamily="34" charset="0"/>
              <a:buChar char="•"/>
            </a:pPr>
            <a:r>
              <a:rPr lang="en-US" altLang="en-US" sz="2400" dirty="0">
                <a:solidFill>
                  <a:srgbClr val="000000"/>
                </a:solidFill>
                <a:latin typeface="Marcellus"/>
              </a:rPr>
              <a:t>i</a:t>
            </a:r>
            <a:r>
              <a:rPr lang="en-US" altLang="en-US" sz="2400" dirty="0">
                <a:latin typeface="Marcellus"/>
              </a:rPr>
              <a:t>nitialized to the </a:t>
            </a:r>
            <a:r>
              <a:rPr lang="en-US" altLang="en-US" sz="2400" dirty="0">
                <a:solidFill>
                  <a:srgbClr val="C00000"/>
                </a:solidFill>
                <a:latin typeface="Marcellus"/>
              </a:rPr>
              <a:t>value 1</a:t>
            </a:r>
          </a:p>
          <a:p>
            <a:pPr marL="342900" indent="-342900">
              <a:buFont typeface="Arial" panose="020B0604020202020204" pitchFamily="34" charset="0"/>
              <a:buChar char="•"/>
            </a:pPr>
            <a:r>
              <a:rPr lang="en-US" altLang="en-US" sz="2400" dirty="0">
                <a:solidFill>
                  <a:srgbClr val="000000"/>
                </a:solidFill>
                <a:latin typeface="Marcellus"/>
              </a:rPr>
              <a:t>Semaphore </a:t>
            </a:r>
            <a:r>
              <a:rPr lang="en-US" altLang="en-US" sz="2400" dirty="0">
                <a:solidFill>
                  <a:srgbClr val="C00000"/>
                </a:solidFill>
                <a:latin typeface="Marcellus"/>
                <a:cs typeface="Courier New" pitchFamily="49" charset="0"/>
              </a:rPr>
              <a:t>full</a:t>
            </a:r>
            <a:r>
              <a:rPr lang="en-US" altLang="en-US" sz="2400" dirty="0">
                <a:solidFill>
                  <a:srgbClr val="000000"/>
                </a:solidFill>
                <a:latin typeface="Marcellus"/>
              </a:rPr>
              <a:t> </a:t>
            </a:r>
            <a:r>
              <a:rPr lang="en-US" altLang="en-US" sz="2400" dirty="0" smtClean="0">
                <a:solidFill>
                  <a:srgbClr val="C00000"/>
                </a:solidFill>
                <a:latin typeface="Marcellus"/>
              </a:rPr>
              <a:t>-&gt;Counting Semaphore</a:t>
            </a:r>
            <a:endParaRPr lang="en-US" altLang="en-US" sz="2400" dirty="0">
              <a:solidFill>
                <a:srgbClr val="C00000"/>
              </a:solidFill>
              <a:latin typeface="Marcellus"/>
            </a:endParaRPr>
          </a:p>
          <a:p>
            <a:pPr marL="742950" lvl="1" indent="-285750">
              <a:buFont typeface="Arial" panose="020B0604020202020204" pitchFamily="34" charset="0"/>
              <a:buChar char="•"/>
            </a:pPr>
            <a:r>
              <a:rPr lang="en-US" altLang="en-US" sz="2400" dirty="0">
                <a:solidFill>
                  <a:srgbClr val="000000"/>
                </a:solidFill>
                <a:latin typeface="Marcellus"/>
              </a:rPr>
              <a:t>Counts no of full buffers</a:t>
            </a:r>
          </a:p>
          <a:p>
            <a:pPr marL="742950" lvl="1" indent="-285750">
              <a:buFont typeface="Arial" panose="020B0604020202020204" pitchFamily="34" charset="0"/>
              <a:buChar char="•"/>
            </a:pPr>
            <a:r>
              <a:rPr lang="en-US" altLang="en-US" sz="2400" dirty="0">
                <a:solidFill>
                  <a:srgbClr val="000000"/>
                </a:solidFill>
                <a:latin typeface="Marcellus"/>
              </a:rPr>
              <a:t>initialized </a:t>
            </a:r>
            <a:r>
              <a:rPr lang="en-US" altLang="en-US" sz="2400" dirty="0">
                <a:latin typeface="Marcellus"/>
              </a:rPr>
              <a:t>to the </a:t>
            </a:r>
            <a:r>
              <a:rPr lang="en-US" altLang="en-US" sz="2400" dirty="0">
                <a:solidFill>
                  <a:srgbClr val="C00000"/>
                </a:solidFill>
                <a:latin typeface="Marcellus"/>
              </a:rPr>
              <a:t>value 0</a:t>
            </a:r>
          </a:p>
          <a:p>
            <a:pPr marL="342900" indent="-342900">
              <a:buFont typeface="Arial" panose="020B0604020202020204" pitchFamily="34" charset="0"/>
              <a:buChar char="•"/>
            </a:pPr>
            <a:r>
              <a:rPr lang="en-US" altLang="en-US" sz="2400" dirty="0">
                <a:latin typeface="Marcellus"/>
              </a:rPr>
              <a:t>Semaphore </a:t>
            </a:r>
            <a:r>
              <a:rPr lang="en-US" altLang="en-US" sz="2400" dirty="0">
                <a:solidFill>
                  <a:srgbClr val="C00000"/>
                </a:solidFill>
                <a:latin typeface="Marcellus"/>
                <a:cs typeface="Courier New" pitchFamily="49" charset="0"/>
              </a:rPr>
              <a:t>empty </a:t>
            </a:r>
            <a:r>
              <a:rPr lang="en-US" altLang="en-US" sz="2400" dirty="0">
                <a:solidFill>
                  <a:srgbClr val="C00000"/>
                </a:solidFill>
                <a:latin typeface="Marcellus"/>
              </a:rPr>
              <a:t>-&gt;Counting Semaphore</a:t>
            </a:r>
            <a:endParaRPr lang="en-US" altLang="en-US" sz="2400" dirty="0">
              <a:solidFill>
                <a:srgbClr val="C00000"/>
              </a:solidFill>
              <a:latin typeface="Marcellus"/>
              <a:cs typeface="Courier New" pitchFamily="49" charset="0"/>
            </a:endParaRPr>
          </a:p>
          <a:p>
            <a:pPr marL="742950" lvl="1" indent="-285750">
              <a:buFont typeface="Arial" panose="020B0604020202020204" pitchFamily="34" charset="0"/>
              <a:buChar char="•"/>
            </a:pPr>
            <a:r>
              <a:rPr lang="en-US" altLang="en-US" sz="2400" dirty="0">
                <a:solidFill>
                  <a:srgbClr val="000000"/>
                </a:solidFill>
                <a:latin typeface="Marcellus"/>
                <a:cs typeface="Courier New" pitchFamily="49" charset="0"/>
              </a:rPr>
              <a:t>Counts no of empty buffers</a:t>
            </a:r>
          </a:p>
          <a:p>
            <a:pPr marL="742950" lvl="1" indent="-285750">
              <a:buFont typeface="Arial" panose="020B0604020202020204" pitchFamily="34" charset="0"/>
              <a:buChar char="•"/>
            </a:pPr>
            <a:r>
              <a:rPr lang="en-US" altLang="en-US" sz="2400" dirty="0">
                <a:solidFill>
                  <a:srgbClr val="000000"/>
                </a:solidFill>
                <a:latin typeface="Marcellus"/>
              </a:rPr>
              <a:t>initialized </a:t>
            </a:r>
            <a:r>
              <a:rPr lang="en-US" altLang="en-US" sz="2400" dirty="0">
                <a:latin typeface="Marcellus"/>
              </a:rPr>
              <a:t>to the </a:t>
            </a:r>
            <a:r>
              <a:rPr lang="en-US" altLang="en-US" sz="2400" dirty="0">
                <a:solidFill>
                  <a:srgbClr val="C00000"/>
                </a:solidFill>
                <a:latin typeface="Marcellus"/>
              </a:rPr>
              <a:t>value </a:t>
            </a:r>
            <a:r>
              <a:rPr lang="en-US" altLang="en-US" sz="2400" dirty="0" smtClean="0">
                <a:solidFill>
                  <a:srgbClr val="C00000"/>
                </a:solidFill>
                <a:latin typeface="Marcellus"/>
              </a:rPr>
              <a:t>n</a:t>
            </a:r>
          </a:p>
          <a:p>
            <a:pPr marL="742950" lvl="1" indent="-285750">
              <a:buFont typeface="Arial" panose="020B0604020202020204" pitchFamily="34" charset="0"/>
              <a:buChar char="•"/>
            </a:pPr>
            <a:endParaRPr lang="en-US" altLang="en-US" sz="2400" dirty="0">
              <a:solidFill>
                <a:srgbClr val="C00000"/>
              </a:solidFill>
              <a:latin typeface="Marcellus"/>
            </a:endParaRPr>
          </a:p>
          <a:p>
            <a:pPr marL="742950" lvl="1" indent="-285750">
              <a:buFont typeface="Arial" panose="020B0604020202020204" pitchFamily="34" charset="0"/>
              <a:buChar char="•"/>
            </a:pPr>
            <a:r>
              <a:rPr lang="en-US" altLang="en-US" sz="2400" dirty="0" smtClean="0">
                <a:solidFill>
                  <a:srgbClr val="C00000"/>
                </a:solidFill>
                <a:latin typeface="Marcellus"/>
              </a:rPr>
              <a:t>Assuming Buffer is empty</a:t>
            </a:r>
            <a:endParaRPr lang="en-US" altLang="en-US" sz="2400" dirty="0">
              <a:solidFill>
                <a:srgbClr val="C00000"/>
              </a:solidFill>
              <a:latin typeface="Marcellus"/>
            </a:endParaRPr>
          </a:p>
        </p:txBody>
      </p:sp>
    </p:spTree>
    <p:extLst>
      <p:ext uri="{BB962C8B-B14F-4D97-AF65-F5344CB8AC3E}">
        <p14:creationId xmlns:p14="http://schemas.microsoft.com/office/powerpoint/2010/main" val="617471166"/>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Bounded-Buffer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162</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tabLst>
                <a:tab pos="1882775" algn="ctr"/>
                <a:tab pos="4568825" algn="ctr"/>
              </a:tabLst>
            </a:pPr>
            <a:r>
              <a:rPr lang="en-US" altLang="en-US" sz="2400" i="1" dirty="0">
                <a:solidFill>
                  <a:srgbClr val="000000"/>
                </a:solidFill>
              </a:rPr>
              <a:t>		</a:t>
            </a:r>
            <a:endParaRPr lang="en-US" altLang="en-US" sz="2000" b="1" dirty="0">
              <a:solidFill>
                <a:srgbClr val="000000"/>
              </a:solidFill>
              <a:latin typeface="Courier New" pitchFamily="49" charset="0"/>
              <a:cs typeface="Courier New" pitchFamily="49" charset="0"/>
            </a:endParaRPr>
          </a:p>
        </p:txBody>
      </p:sp>
      <p:sp>
        <p:nvSpPr>
          <p:cNvPr id="13" name="Rectangle 3"/>
          <p:cNvSpPr txBox="1">
            <a:spLocks noChangeArrowheads="1"/>
          </p:cNvSpPr>
          <p:nvPr/>
        </p:nvSpPr>
        <p:spPr>
          <a:xfrm>
            <a:off x="1219200" y="953778"/>
            <a:ext cx="10464800"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1600" dirty="0" smtClean="0"/>
              <a:t>The structure of the producer process</a:t>
            </a:r>
          </a:p>
          <a:p>
            <a:pPr>
              <a:buFont typeface="Monotype Sorts" pitchFamily="-84" charset="2"/>
              <a:buNone/>
            </a:pPr>
            <a:endParaRPr lang="en-US" altLang="en-US" sz="1400" b="1" dirty="0" smtClean="0">
              <a:latin typeface="Courier New" pitchFamily="49" charset="0"/>
              <a:cs typeface="Courier New" pitchFamily="49" charset="0"/>
            </a:endParaRPr>
          </a:p>
          <a:p>
            <a:pPr>
              <a:buFont typeface="Monotype Sorts" pitchFamily="-84" charset="2"/>
              <a:buNone/>
            </a:pPr>
            <a:r>
              <a:rPr lang="en-US" altLang="en-US" sz="1400" b="1" dirty="0" smtClean="0">
                <a:latin typeface="Courier New" pitchFamily="49" charset="0"/>
                <a:cs typeface="Courier New" pitchFamily="49" charset="0"/>
              </a:rPr>
              <a:t>     </a:t>
            </a:r>
            <a:r>
              <a:rPr lang="en-US" altLang="en-US" sz="1600" b="1" dirty="0" smtClean="0">
                <a:latin typeface="Courier New" pitchFamily="49" charset="0"/>
                <a:cs typeface="Courier New" pitchFamily="49" charset="0"/>
              </a:rPr>
              <a:t>do { </a:t>
            </a:r>
          </a:p>
          <a:p>
            <a:pPr>
              <a:buFont typeface="Monotype Sorts" pitchFamily="-84" charset="2"/>
              <a:buNone/>
            </a:pPr>
            <a:r>
              <a:rPr lang="en-US" altLang="en-US" sz="1600" b="1" dirty="0" smtClean="0">
                <a:latin typeface="Courier New" pitchFamily="49" charset="0"/>
                <a:cs typeface="Courier New" pitchFamily="49" charset="0"/>
              </a:rPr>
              <a:t>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 produce an item in </a:t>
            </a:r>
            <a:r>
              <a:rPr lang="en-US" altLang="en-US" sz="1600" b="1" dirty="0" err="1" smtClean="0">
                <a:latin typeface="Courier New" pitchFamily="49" charset="0"/>
                <a:cs typeface="Courier New" pitchFamily="49" charset="0"/>
              </a:rPr>
              <a:t>next_produced</a:t>
            </a:r>
            <a:r>
              <a:rPr lang="en-US" altLang="en-US" sz="1600" b="1" dirty="0" smtClean="0">
                <a:latin typeface="Courier New" pitchFamily="49" charset="0"/>
                <a:cs typeface="Courier New" pitchFamily="49" charset="0"/>
              </a:rPr>
              <a:t> */ </a:t>
            </a:r>
          </a:p>
          <a:p>
            <a:pPr>
              <a:buFont typeface="Monotype Sorts" pitchFamily="-84" charset="2"/>
              <a:buNone/>
            </a:pPr>
            <a:r>
              <a:rPr lang="en-US" altLang="en-US" sz="1600" b="1" dirty="0" smtClean="0">
                <a:latin typeface="Courier New" pitchFamily="49" charset="0"/>
                <a:cs typeface="Courier New" pitchFamily="49" charset="0"/>
              </a:rPr>
              <a:t>          ... </a:t>
            </a:r>
          </a:p>
          <a:p>
            <a:pPr>
              <a:buFont typeface="Monotype Sorts" pitchFamily="-84" charset="2"/>
              <a:buNone/>
            </a:pPr>
            <a:r>
              <a:rPr lang="en-US" altLang="en-US" sz="1600" b="1" dirty="0" smtClean="0">
                <a:latin typeface="Courier New" pitchFamily="49" charset="0"/>
                <a:cs typeface="Courier New" pitchFamily="49" charset="0"/>
              </a:rPr>
              <a:t>        wait(empty); </a:t>
            </a:r>
          </a:p>
          <a:p>
            <a:pPr>
              <a:buFont typeface="Monotype Sorts" pitchFamily="-84" charset="2"/>
              <a:buNone/>
            </a:pP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 add next produced to the buffer */ </a:t>
            </a:r>
          </a:p>
          <a:p>
            <a:pPr>
              <a:buFont typeface="Monotype Sorts" pitchFamily="-84" charset="2"/>
              <a:buNone/>
            </a:pPr>
            <a:r>
              <a:rPr lang="en-US" altLang="en-US" sz="1600" b="1" dirty="0" smtClean="0">
                <a:latin typeface="Courier New" pitchFamily="49" charset="0"/>
                <a:cs typeface="Courier New" pitchFamily="49" charset="0"/>
              </a:rPr>
              <a:t>           ...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signal(full); </a:t>
            </a:r>
          </a:p>
          <a:p>
            <a:pPr>
              <a:buFont typeface="Monotype Sorts" pitchFamily="-84" charset="2"/>
              <a:buNone/>
            </a:pPr>
            <a:r>
              <a:rPr lang="en-US" altLang="en-US" sz="1600" b="1" dirty="0" smtClean="0">
                <a:latin typeface="Courier New" pitchFamily="49" charset="0"/>
                <a:cs typeface="Courier New" pitchFamily="49" charset="0"/>
              </a:rPr>
              <a:t>     } while (true);</a:t>
            </a:r>
            <a:r>
              <a:rPr lang="en-US" altLang="en-US" sz="1400" b="1" dirty="0" smtClean="0">
                <a:latin typeface="Courier New" pitchFamily="49" charset="0"/>
                <a:cs typeface="Courier New" pitchFamily="49" charset="0"/>
              </a:rPr>
              <a:t/>
            </a:r>
            <a:br>
              <a:rPr lang="en-US" altLang="en-US" sz="1400" b="1" dirty="0" smtClean="0">
                <a:latin typeface="Courier New" pitchFamily="49" charset="0"/>
                <a:cs typeface="Courier New" pitchFamily="49" charset="0"/>
              </a:rPr>
            </a:br>
            <a:endParaRPr lang="en-US" altLang="en-US" sz="1400" b="1" dirty="0" smtClean="0">
              <a:latin typeface="Courier New" pitchFamily="49" charset="0"/>
              <a:cs typeface="Courier New" pitchFamily="49" charset="0"/>
            </a:endParaRPr>
          </a:p>
        </p:txBody>
      </p:sp>
      <p:sp>
        <p:nvSpPr>
          <p:cNvPr id="14" name="Rectangle 13"/>
          <p:cNvSpPr/>
          <p:nvPr/>
        </p:nvSpPr>
        <p:spPr>
          <a:xfrm>
            <a:off x="7478973" y="1263907"/>
            <a:ext cx="3505857" cy="1754326"/>
          </a:xfrm>
          <a:prstGeom prst="rect">
            <a:avLst/>
          </a:prstGeom>
        </p:spPr>
        <p:txBody>
          <a:bodyPr wrap="square">
            <a:spAutoFit/>
          </a:bodyPr>
          <a:lstStyle/>
          <a:p>
            <a:pPr marL="342900" indent="-342900">
              <a:buFont typeface="Arial" panose="020B0604020202020204" pitchFamily="34" charset="0"/>
              <a:buChar char="•"/>
            </a:pPr>
            <a:r>
              <a:rPr lang="en-US" altLang="en-US" dirty="0" smtClean="0"/>
              <a:t>Semaphore </a:t>
            </a:r>
            <a:r>
              <a:rPr lang="en-US" altLang="en-US" dirty="0" err="1">
                <a:solidFill>
                  <a:srgbClr val="000000"/>
                </a:solidFill>
                <a:cs typeface="Courier New" pitchFamily="49" charset="0"/>
              </a:rPr>
              <a:t>mutex</a:t>
            </a:r>
            <a:r>
              <a:rPr lang="en-US" altLang="en-US" dirty="0">
                <a:solidFill>
                  <a:srgbClr val="000000"/>
                </a:solidFill>
              </a:rPr>
              <a:t> </a:t>
            </a:r>
          </a:p>
          <a:p>
            <a:pPr marL="742950" lvl="1" indent="-285750">
              <a:buFont typeface="Arial" panose="020B0604020202020204" pitchFamily="34" charset="0"/>
              <a:buChar char="•"/>
            </a:pPr>
            <a:r>
              <a:rPr lang="en-US" altLang="en-US" dirty="0" smtClean="0">
                <a:solidFill>
                  <a:srgbClr val="000000"/>
                </a:solidFill>
              </a:rPr>
              <a:t>i</a:t>
            </a:r>
            <a:r>
              <a:rPr lang="en-US" altLang="en-US" dirty="0" smtClean="0"/>
              <a:t>nitialized </a:t>
            </a:r>
            <a:r>
              <a:rPr lang="en-US" altLang="en-US" dirty="0"/>
              <a:t>to the value 1</a:t>
            </a:r>
          </a:p>
          <a:p>
            <a:pPr marL="342900" indent="-342900">
              <a:buFont typeface="Arial" panose="020B0604020202020204" pitchFamily="34" charset="0"/>
              <a:buChar char="•"/>
            </a:pPr>
            <a:r>
              <a:rPr lang="en-US" altLang="en-US" dirty="0">
                <a:solidFill>
                  <a:srgbClr val="000000"/>
                </a:solidFill>
              </a:rPr>
              <a:t>Semaphore </a:t>
            </a:r>
            <a:r>
              <a:rPr lang="en-US" altLang="en-US" dirty="0">
                <a:solidFill>
                  <a:srgbClr val="000000"/>
                </a:solidFill>
                <a:cs typeface="Courier New" pitchFamily="49" charset="0"/>
              </a:rPr>
              <a:t>full</a:t>
            </a:r>
            <a:r>
              <a:rPr lang="en-US" altLang="en-US" dirty="0">
                <a:solidFill>
                  <a:srgbClr val="000000"/>
                </a:solidFill>
              </a:rPr>
              <a:t> </a:t>
            </a:r>
          </a:p>
          <a:p>
            <a:pPr marL="742950" lvl="1" indent="-285750">
              <a:buFont typeface="Arial" panose="020B0604020202020204" pitchFamily="34" charset="0"/>
              <a:buChar char="•"/>
            </a:pPr>
            <a:r>
              <a:rPr lang="en-US" altLang="en-US" dirty="0" smtClean="0">
                <a:solidFill>
                  <a:srgbClr val="000000"/>
                </a:solidFill>
              </a:rPr>
              <a:t>initialized </a:t>
            </a:r>
            <a:r>
              <a:rPr lang="en-US" altLang="en-US" dirty="0"/>
              <a:t>to the value 0</a:t>
            </a:r>
          </a:p>
          <a:p>
            <a:pPr marL="342900" indent="-342900">
              <a:buFont typeface="Arial" panose="020B0604020202020204" pitchFamily="34" charset="0"/>
              <a:buChar char="•"/>
            </a:pPr>
            <a:r>
              <a:rPr lang="en-US" altLang="en-US" dirty="0"/>
              <a:t>Semaphore </a:t>
            </a:r>
            <a:r>
              <a:rPr lang="en-US" altLang="en-US" dirty="0">
                <a:solidFill>
                  <a:srgbClr val="000000"/>
                </a:solidFill>
                <a:cs typeface="Courier New" pitchFamily="49" charset="0"/>
              </a:rPr>
              <a:t>empty </a:t>
            </a:r>
          </a:p>
          <a:p>
            <a:pPr marL="742950" lvl="1" indent="-285750">
              <a:buFont typeface="Arial" panose="020B0604020202020204" pitchFamily="34" charset="0"/>
              <a:buChar char="•"/>
            </a:pPr>
            <a:r>
              <a:rPr lang="en-US" altLang="en-US" dirty="0" smtClean="0">
                <a:solidFill>
                  <a:srgbClr val="000000"/>
                </a:solidFill>
              </a:rPr>
              <a:t>initialized </a:t>
            </a:r>
            <a:r>
              <a:rPr lang="en-US" altLang="en-US" dirty="0"/>
              <a:t>to the value n</a:t>
            </a:r>
          </a:p>
        </p:txBody>
      </p:sp>
      <p:sp>
        <p:nvSpPr>
          <p:cNvPr id="15" name="Rectangle 14"/>
          <p:cNvSpPr/>
          <p:nvPr/>
        </p:nvSpPr>
        <p:spPr>
          <a:xfrm>
            <a:off x="8188432" y="3483412"/>
            <a:ext cx="2007088" cy="193899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2400" dirty="0"/>
              <a:t>wait(S) {</a:t>
            </a:r>
          </a:p>
          <a:p>
            <a:r>
              <a:rPr lang="en-US" sz="2400" dirty="0"/>
              <a:t>while S &lt;= 0</a:t>
            </a:r>
          </a:p>
          <a:p>
            <a:r>
              <a:rPr lang="en-US" sz="2400" i="1" dirty="0"/>
              <a:t>;  II </a:t>
            </a:r>
            <a:r>
              <a:rPr lang="en-US" sz="2400" dirty="0"/>
              <a:t>no-op</a:t>
            </a:r>
          </a:p>
          <a:p>
            <a:r>
              <a:rPr lang="en-US" sz="2400" dirty="0"/>
              <a:t>s--;</a:t>
            </a:r>
          </a:p>
          <a:p>
            <a:r>
              <a:rPr lang="en-US" sz="2400" dirty="0"/>
              <a:t>}</a:t>
            </a:r>
          </a:p>
        </p:txBody>
      </p:sp>
    </p:spTree>
    <p:extLst>
      <p:ext uri="{BB962C8B-B14F-4D97-AF65-F5344CB8AC3E}">
        <p14:creationId xmlns:p14="http://schemas.microsoft.com/office/powerpoint/2010/main" val="2266838540"/>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Bounded-Buffer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163</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tabLst>
                <a:tab pos="1882775" algn="ctr"/>
                <a:tab pos="4568825" algn="ctr"/>
              </a:tabLst>
            </a:pPr>
            <a:r>
              <a:rPr lang="en-US" altLang="en-US" sz="2400" i="1" dirty="0">
                <a:solidFill>
                  <a:srgbClr val="000000"/>
                </a:solidFill>
              </a:rPr>
              <a:t>		</a:t>
            </a:r>
            <a:endParaRPr lang="en-US" altLang="en-US" sz="2000" b="1" dirty="0">
              <a:solidFill>
                <a:srgbClr val="000000"/>
              </a:solidFill>
              <a:latin typeface="Courier New" pitchFamily="49" charset="0"/>
              <a:cs typeface="Courier New" pitchFamily="49" charset="0"/>
            </a:endParaRPr>
          </a:p>
        </p:txBody>
      </p:sp>
      <p:sp>
        <p:nvSpPr>
          <p:cNvPr id="13" name="Rectangle 3"/>
          <p:cNvSpPr txBox="1">
            <a:spLocks noChangeArrowheads="1"/>
          </p:cNvSpPr>
          <p:nvPr/>
        </p:nvSpPr>
        <p:spPr>
          <a:xfrm>
            <a:off x="1219200" y="953778"/>
            <a:ext cx="10464800"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1600" dirty="0" smtClean="0"/>
              <a:t>The structure of the producer process</a:t>
            </a:r>
          </a:p>
          <a:p>
            <a:pPr>
              <a:buFont typeface="Monotype Sorts" pitchFamily="-84" charset="2"/>
              <a:buNone/>
            </a:pPr>
            <a:endParaRPr lang="en-US" altLang="en-US" sz="1400" b="1" dirty="0" smtClean="0">
              <a:latin typeface="Courier New" pitchFamily="49" charset="0"/>
              <a:cs typeface="Courier New" pitchFamily="49" charset="0"/>
            </a:endParaRPr>
          </a:p>
          <a:p>
            <a:pPr>
              <a:buFont typeface="Monotype Sorts" pitchFamily="-84" charset="2"/>
              <a:buNone/>
            </a:pPr>
            <a:r>
              <a:rPr lang="en-US" altLang="en-US" sz="1400" b="1" dirty="0" smtClean="0">
                <a:latin typeface="Courier New" pitchFamily="49" charset="0"/>
                <a:cs typeface="Courier New" pitchFamily="49" charset="0"/>
              </a:rPr>
              <a:t>     </a:t>
            </a:r>
            <a:r>
              <a:rPr lang="en-US" altLang="en-US" sz="1600" b="1" dirty="0" smtClean="0">
                <a:latin typeface="Courier New" pitchFamily="49" charset="0"/>
                <a:cs typeface="Courier New" pitchFamily="49" charset="0"/>
              </a:rPr>
              <a:t>do { </a:t>
            </a:r>
          </a:p>
          <a:p>
            <a:pPr>
              <a:buFont typeface="Monotype Sorts" pitchFamily="-84" charset="2"/>
              <a:buNone/>
            </a:pPr>
            <a:r>
              <a:rPr lang="en-US" altLang="en-US" sz="1600" b="1" dirty="0" smtClean="0">
                <a:latin typeface="Courier New" pitchFamily="49" charset="0"/>
                <a:cs typeface="Courier New" pitchFamily="49" charset="0"/>
              </a:rPr>
              <a:t>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 produce an item in </a:t>
            </a:r>
            <a:r>
              <a:rPr lang="en-US" altLang="en-US" sz="1600" b="1" dirty="0" err="1" smtClean="0">
                <a:latin typeface="Courier New" pitchFamily="49" charset="0"/>
                <a:cs typeface="Courier New" pitchFamily="49" charset="0"/>
              </a:rPr>
              <a:t>next_produced</a:t>
            </a:r>
            <a:r>
              <a:rPr lang="en-US" altLang="en-US" sz="1600" b="1" dirty="0" smtClean="0">
                <a:latin typeface="Courier New" pitchFamily="49" charset="0"/>
                <a:cs typeface="Courier New" pitchFamily="49" charset="0"/>
              </a:rPr>
              <a:t> */ </a:t>
            </a:r>
          </a:p>
          <a:p>
            <a:pPr>
              <a:buFont typeface="Monotype Sorts" pitchFamily="-84" charset="2"/>
              <a:buNone/>
            </a:pPr>
            <a:r>
              <a:rPr lang="en-US" altLang="en-US" sz="1600" b="1" dirty="0" smtClean="0">
                <a:latin typeface="Courier New" pitchFamily="49" charset="0"/>
                <a:cs typeface="Courier New" pitchFamily="49" charset="0"/>
              </a:rPr>
              <a:t>          ... </a:t>
            </a:r>
          </a:p>
          <a:p>
            <a:pPr>
              <a:buFont typeface="Monotype Sorts" pitchFamily="-84" charset="2"/>
              <a:buNone/>
            </a:pPr>
            <a:r>
              <a:rPr lang="en-US" altLang="en-US" sz="1600" b="1" dirty="0" smtClean="0">
                <a:latin typeface="Courier New" pitchFamily="49" charset="0"/>
                <a:cs typeface="Courier New" pitchFamily="49" charset="0"/>
              </a:rPr>
              <a:t>        wait(empty); </a:t>
            </a:r>
          </a:p>
          <a:p>
            <a:pPr>
              <a:buFont typeface="Monotype Sorts" pitchFamily="-84" charset="2"/>
              <a:buNone/>
            </a:pP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 add next produced to the buffer */ </a:t>
            </a:r>
          </a:p>
          <a:p>
            <a:pPr>
              <a:buFont typeface="Monotype Sorts" pitchFamily="-84" charset="2"/>
              <a:buNone/>
            </a:pPr>
            <a:r>
              <a:rPr lang="en-US" altLang="en-US" sz="1600" b="1" dirty="0" smtClean="0">
                <a:latin typeface="Courier New" pitchFamily="49" charset="0"/>
                <a:cs typeface="Courier New" pitchFamily="49" charset="0"/>
              </a:rPr>
              <a:t>           ...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signal(full); </a:t>
            </a:r>
          </a:p>
          <a:p>
            <a:pPr>
              <a:buFont typeface="Monotype Sorts" pitchFamily="-84" charset="2"/>
              <a:buNone/>
            </a:pPr>
            <a:r>
              <a:rPr lang="en-US" altLang="en-US" sz="1600" b="1" dirty="0" smtClean="0">
                <a:latin typeface="Courier New" pitchFamily="49" charset="0"/>
                <a:cs typeface="Courier New" pitchFamily="49" charset="0"/>
              </a:rPr>
              <a:t>     } while (true);</a:t>
            </a:r>
            <a:r>
              <a:rPr lang="en-US" altLang="en-US" sz="1400" b="1" dirty="0" smtClean="0">
                <a:latin typeface="Courier New" pitchFamily="49" charset="0"/>
                <a:cs typeface="Courier New" pitchFamily="49" charset="0"/>
              </a:rPr>
              <a:t/>
            </a:r>
            <a:br>
              <a:rPr lang="en-US" altLang="en-US" sz="1400" b="1" dirty="0" smtClean="0">
                <a:latin typeface="Courier New" pitchFamily="49" charset="0"/>
                <a:cs typeface="Courier New" pitchFamily="49" charset="0"/>
              </a:rPr>
            </a:br>
            <a:endParaRPr lang="en-US" altLang="en-US" sz="1400" b="1" dirty="0" smtClean="0">
              <a:latin typeface="Courier New" pitchFamily="49" charset="0"/>
              <a:cs typeface="Courier New" pitchFamily="49" charset="0"/>
            </a:endParaRPr>
          </a:p>
        </p:txBody>
      </p:sp>
      <p:sp>
        <p:nvSpPr>
          <p:cNvPr id="14" name="Rectangle 13"/>
          <p:cNvSpPr/>
          <p:nvPr/>
        </p:nvSpPr>
        <p:spPr>
          <a:xfrm>
            <a:off x="7478973" y="1263907"/>
            <a:ext cx="3505857" cy="461665"/>
          </a:xfrm>
          <a:prstGeom prst="rect">
            <a:avLst/>
          </a:prstGeom>
        </p:spPr>
        <p:txBody>
          <a:bodyPr wrap="square">
            <a:spAutoFit/>
          </a:bodyPr>
          <a:lstStyle/>
          <a:p>
            <a:r>
              <a:rPr lang="en-US" altLang="en-US" sz="2400" b="1" dirty="0" smtClean="0"/>
              <a:t>Mutual Exclusion?</a:t>
            </a:r>
            <a:endParaRPr lang="en-US" altLang="en-US" sz="2400" b="1" dirty="0"/>
          </a:p>
        </p:txBody>
      </p:sp>
      <p:sp>
        <p:nvSpPr>
          <p:cNvPr id="15" name="Rectangle 14"/>
          <p:cNvSpPr/>
          <p:nvPr/>
        </p:nvSpPr>
        <p:spPr>
          <a:xfrm>
            <a:off x="8188432" y="3483412"/>
            <a:ext cx="2007088" cy="193899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2400" dirty="0"/>
              <a:t>wait(S) {</a:t>
            </a:r>
          </a:p>
          <a:p>
            <a:r>
              <a:rPr lang="en-US" sz="2400" dirty="0"/>
              <a:t>while S &lt;= 0</a:t>
            </a:r>
          </a:p>
          <a:p>
            <a:r>
              <a:rPr lang="en-US" sz="2400" i="1" dirty="0"/>
              <a:t>;  II </a:t>
            </a:r>
            <a:r>
              <a:rPr lang="en-US" sz="2400" dirty="0"/>
              <a:t>no-op</a:t>
            </a:r>
          </a:p>
          <a:p>
            <a:r>
              <a:rPr lang="en-US" sz="2400" dirty="0"/>
              <a:t>s--;</a:t>
            </a:r>
          </a:p>
          <a:p>
            <a:r>
              <a:rPr lang="en-US" sz="2400" dirty="0"/>
              <a:t>}</a:t>
            </a:r>
          </a:p>
        </p:txBody>
      </p:sp>
    </p:spTree>
    <p:extLst>
      <p:ext uri="{BB962C8B-B14F-4D97-AF65-F5344CB8AC3E}">
        <p14:creationId xmlns:p14="http://schemas.microsoft.com/office/powerpoint/2010/main" val="41754325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Bounded-Buffer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164</a:t>
            </a:fld>
            <a:endParaRPr lang="en-US"/>
          </a:p>
        </p:txBody>
      </p:sp>
      <p:sp>
        <p:nvSpPr>
          <p:cNvPr id="14" name="Rectangle 3"/>
          <p:cNvSpPr txBox="1">
            <a:spLocks noChangeArrowheads="1"/>
          </p:cNvSpPr>
          <p:nvPr/>
        </p:nvSpPr>
        <p:spPr>
          <a:xfrm>
            <a:off x="1119717" y="969726"/>
            <a:ext cx="10464800"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866" indent="-342866">
              <a:buFont typeface="Monotype Sorts" charset="0"/>
              <a:buChar char="n"/>
              <a:defRPr/>
            </a:pPr>
            <a:r>
              <a:rPr lang="en-US" sz="1600" dirty="0" smtClean="0">
                <a:ea typeface="ＭＳ Ｐゴシック" charset="0"/>
                <a:cs typeface="ＭＳ Ｐゴシック" charset="0"/>
              </a:rPr>
              <a:t>The structure of the consumer process</a:t>
            </a:r>
          </a:p>
          <a:p>
            <a:pPr marL="342866" indent="-342866">
              <a:buFont typeface="Monotype Sorts" charset="0"/>
              <a:buChar char="n"/>
              <a:defRPr/>
            </a:pPr>
            <a:endParaRPr lang="en-US" sz="1600" dirty="0" smtClean="0">
              <a:ea typeface="ＭＳ Ｐゴシック" charset="0"/>
              <a:cs typeface="ＭＳ Ｐゴシック" charset="0"/>
            </a:endParaRPr>
          </a:p>
          <a:p>
            <a:pPr marL="0" indent="0">
              <a:buFont typeface="Monotype Sorts" pitchFamily="-84" charset="2"/>
              <a:buNone/>
              <a:defRPr/>
            </a:pPr>
            <a:r>
              <a:rPr lang="en-US" sz="1400" b="1" dirty="0" smtClean="0">
                <a:latin typeface="Courier New"/>
                <a:ea typeface="ＭＳ Ｐゴシック" pitchFamily="-84" charset="-128"/>
                <a:cs typeface="Courier New"/>
              </a:rPr>
              <a:t>     </a:t>
            </a:r>
            <a:r>
              <a:rPr lang="en-US" sz="1600" b="1" dirty="0">
                <a:latin typeface="Courier New"/>
                <a:ea typeface="ＭＳ Ｐゴシック" pitchFamily="-84" charset="-128"/>
                <a:cs typeface="Courier New"/>
              </a:rPr>
              <a:t>d</a:t>
            </a:r>
            <a:r>
              <a:rPr lang="en-US" sz="1600" b="1" dirty="0" smtClean="0">
                <a:latin typeface="Courier New"/>
                <a:ea typeface="ＭＳ Ｐゴシック" pitchFamily="-84" charset="-128"/>
                <a:cs typeface="Courier New"/>
              </a:rPr>
              <a:t>o { </a:t>
            </a:r>
          </a:p>
          <a:p>
            <a:pPr marL="0" indent="0">
              <a:buFont typeface="Monotype Sorts" pitchFamily="-84" charset="2"/>
              <a:buNone/>
              <a:defRPr/>
            </a:pPr>
            <a:r>
              <a:rPr lang="en-US" sz="1600" b="1" dirty="0" smtClean="0">
                <a:latin typeface="Courier New"/>
                <a:ea typeface="ＭＳ Ｐゴシック" pitchFamily="-84" charset="-128"/>
                <a:cs typeface="Courier New"/>
              </a:rPr>
              <a:t>        wait(full); </a:t>
            </a:r>
          </a:p>
          <a:p>
            <a:pPr marL="0" indent="0">
              <a:buFont typeface="Monotype Sorts" pitchFamily="-84" charset="2"/>
              <a:buNone/>
              <a:defRPr/>
            </a:pPr>
            <a:r>
              <a:rPr lang="en-US" sz="1600" b="1" dirty="0" smtClean="0">
                <a:latin typeface="Courier New"/>
                <a:ea typeface="ＭＳ Ｐゴシック" pitchFamily="-84" charset="-128"/>
                <a:cs typeface="Courier New"/>
              </a:rPr>
              <a:t>        wait(</a:t>
            </a:r>
            <a:r>
              <a:rPr lang="en-US" sz="1600" b="1" dirty="0" err="1" smtClean="0">
                <a:latin typeface="Courier New"/>
                <a:ea typeface="ＭＳ Ｐゴシック" pitchFamily="-84" charset="-128"/>
                <a:cs typeface="Courier New"/>
              </a:rPr>
              <a:t>mutex</a:t>
            </a:r>
            <a:r>
              <a:rPr lang="en-US" sz="1600" b="1" dirty="0" smtClean="0">
                <a:latin typeface="Courier New"/>
                <a:ea typeface="ＭＳ Ｐゴシック" pitchFamily="-84" charset="-128"/>
                <a:cs typeface="Courier New"/>
              </a:rPr>
              <a:t>); </a:t>
            </a:r>
          </a:p>
          <a:p>
            <a:pPr marL="0" indent="0">
              <a:buFont typeface="Monotype Sorts" pitchFamily="-84" charset="2"/>
              <a:buNone/>
              <a:defRPr/>
            </a:pPr>
            <a:r>
              <a:rPr lang="en-US" sz="1600" b="1" dirty="0" smtClean="0">
                <a:latin typeface="Courier New"/>
                <a:ea typeface="ＭＳ Ｐゴシック" pitchFamily="-84" charset="-128"/>
                <a:cs typeface="Courier New"/>
              </a:rPr>
              <a:t>           ...</a:t>
            </a:r>
            <a:br>
              <a:rPr lang="en-US" sz="1600" b="1" dirty="0" smtClean="0">
                <a:latin typeface="Courier New"/>
                <a:ea typeface="ＭＳ Ｐゴシック" pitchFamily="-84" charset="-128"/>
                <a:cs typeface="Courier New"/>
              </a:rPr>
            </a:br>
            <a:r>
              <a:rPr lang="en-US" sz="1600" b="1" dirty="0" smtClean="0">
                <a:latin typeface="Courier New"/>
                <a:ea typeface="ＭＳ Ｐゴシック" pitchFamily="-84" charset="-128"/>
                <a:cs typeface="Courier New"/>
              </a:rPr>
              <a:t>        /* remove an item from buffer to </a:t>
            </a:r>
            <a:r>
              <a:rPr lang="en-US" sz="1600" b="1" dirty="0" err="1" smtClean="0">
                <a:latin typeface="Courier New"/>
                <a:ea typeface="ＭＳ Ｐゴシック" pitchFamily="-84" charset="-128"/>
                <a:cs typeface="Courier New"/>
              </a:rPr>
              <a:t>next_consumed</a:t>
            </a:r>
            <a:r>
              <a:rPr lang="en-US" sz="1600" b="1" dirty="0" smtClean="0">
                <a:latin typeface="Courier New"/>
                <a:ea typeface="ＭＳ Ｐゴシック" pitchFamily="-84" charset="-128"/>
                <a:cs typeface="Courier New"/>
              </a:rPr>
              <a:t> */ </a:t>
            </a:r>
          </a:p>
          <a:p>
            <a:pPr marL="0" indent="0">
              <a:buFont typeface="Monotype Sorts" pitchFamily="-84" charset="2"/>
              <a:buNone/>
              <a:defRPr/>
            </a:pPr>
            <a:r>
              <a:rPr lang="en-US" sz="1600" b="1" dirty="0" smtClean="0">
                <a:latin typeface="Courier New"/>
                <a:ea typeface="ＭＳ Ｐゴシック" pitchFamily="-84" charset="-128"/>
                <a:cs typeface="Courier New"/>
              </a:rPr>
              <a:t>           ... </a:t>
            </a:r>
          </a:p>
          <a:p>
            <a:pPr marL="0" indent="0">
              <a:buFont typeface="Monotype Sorts" pitchFamily="-84" charset="2"/>
              <a:buNone/>
              <a:defRPr/>
            </a:pPr>
            <a:r>
              <a:rPr lang="en-US" sz="1600" b="1" dirty="0" smtClean="0">
                <a:latin typeface="Courier New"/>
                <a:ea typeface="ＭＳ Ｐゴシック" pitchFamily="-84" charset="-128"/>
                <a:cs typeface="Courier New"/>
              </a:rPr>
              <a:t>        signal(</a:t>
            </a:r>
            <a:r>
              <a:rPr lang="en-US" sz="1600" b="1" dirty="0" err="1" smtClean="0">
                <a:latin typeface="Courier New"/>
                <a:ea typeface="ＭＳ Ｐゴシック" pitchFamily="-84" charset="-128"/>
                <a:cs typeface="Courier New"/>
              </a:rPr>
              <a:t>mutex</a:t>
            </a:r>
            <a:r>
              <a:rPr lang="en-US" sz="1600" b="1" dirty="0" smtClean="0">
                <a:latin typeface="Courier New"/>
                <a:ea typeface="ＭＳ Ｐゴシック" pitchFamily="-84" charset="-128"/>
                <a:cs typeface="Courier New"/>
              </a:rPr>
              <a:t>); </a:t>
            </a:r>
          </a:p>
          <a:p>
            <a:pPr marL="0" indent="0">
              <a:buFont typeface="Monotype Sorts" pitchFamily="-84" charset="2"/>
              <a:buNone/>
              <a:defRPr/>
            </a:pPr>
            <a:r>
              <a:rPr lang="en-US" sz="1600" b="1" dirty="0" smtClean="0">
                <a:latin typeface="Courier New"/>
                <a:ea typeface="ＭＳ Ｐゴシック" pitchFamily="-84" charset="-128"/>
                <a:cs typeface="Courier New"/>
              </a:rPr>
              <a:t>        signal(empty); </a:t>
            </a:r>
          </a:p>
          <a:p>
            <a:pPr marL="0" indent="0">
              <a:buFont typeface="Monotype Sorts" pitchFamily="-84" charset="2"/>
              <a:buNone/>
              <a:defRPr/>
            </a:pPr>
            <a:r>
              <a:rPr lang="en-US" sz="1600" b="1" dirty="0" smtClean="0">
                <a:latin typeface="Courier New"/>
                <a:ea typeface="ＭＳ Ｐゴシック" pitchFamily="-84" charset="-128"/>
                <a:cs typeface="Courier New"/>
              </a:rPr>
              <a:t>           ...</a:t>
            </a:r>
            <a:br>
              <a:rPr lang="en-US" sz="1600" b="1" dirty="0" smtClean="0">
                <a:latin typeface="Courier New"/>
                <a:ea typeface="ＭＳ Ｐゴシック" pitchFamily="-84" charset="-128"/>
                <a:cs typeface="Courier New"/>
              </a:rPr>
            </a:br>
            <a:r>
              <a:rPr lang="en-US" sz="1600" b="1" dirty="0" smtClean="0">
                <a:latin typeface="Courier New"/>
                <a:ea typeface="ＭＳ Ｐゴシック" pitchFamily="-84" charset="-128"/>
                <a:cs typeface="Courier New"/>
              </a:rPr>
              <a:t>        /* consume the item in next consumed */ </a:t>
            </a:r>
          </a:p>
          <a:p>
            <a:pPr marL="0" indent="0">
              <a:buFont typeface="Monotype Sorts" pitchFamily="-84" charset="2"/>
              <a:buNone/>
              <a:defRPr/>
            </a:pPr>
            <a:r>
              <a:rPr lang="en-US" sz="1600" b="1" dirty="0" smtClean="0">
                <a:latin typeface="Courier New"/>
                <a:ea typeface="ＭＳ Ｐゴシック" pitchFamily="-84" charset="-128"/>
                <a:cs typeface="Courier New"/>
              </a:rPr>
              <a:t>           ...</a:t>
            </a:r>
            <a:br>
              <a:rPr lang="en-US" sz="1600" b="1" dirty="0" smtClean="0">
                <a:latin typeface="Courier New"/>
                <a:ea typeface="ＭＳ Ｐゴシック" pitchFamily="-84" charset="-128"/>
                <a:cs typeface="Courier New"/>
              </a:rPr>
            </a:br>
            <a:r>
              <a:rPr lang="en-US" sz="1600" b="1" dirty="0" smtClean="0">
                <a:latin typeface="Courier New"/>
                <a:ea typeface="ＭＳ Ｐゴシック" pitchFamily="-84" charset="-128"/>
                <a:cs typeface="Courier New"/>
              </a:rPr>
              <a:t>     } while (true); </a:t>
            </a:r>
          </a:p>
          <a:p>
            <a:pPr marL="342866" indent="-342866">
              <a:buFont typeface="Monotype Sorts" pitchFamily="-84" charset="2"/>
              <a:buNone/>
              <a:defRPr/>
            </a:pPr>
            <a:endParaRPr lang="en-US" sz="1600" dirty="0">
              <a:ea typeface="ＭＳ Ｐゴシック" charset="0"/>
              <a:cs typeface="ＭＳ Ｐゴシック" charset="0"/>
            </a:endParaRPr>
          </a:p>
        </p:txBody>
      </p:sp>
      <p:sp>
        <p:nvSpPr>
          <p:cNvPr id="12" name="Rectangle 11"/>
          <p:cNvSpPr/>
          <p:nvPr/>
        </p:nvSpPr>
        <p:spPr>
          <a:xfrm>
            <a:off x="8078660" y="1245845"/>
            <a:ext cx="3505857" cy="1754326"/>
          </a:xfrm>
          <a:prstGeom prst="rect">
            <a:avLst/>
          </a:prstGeom>
        </p:spPr>
        <p:txBody>
          <a:bodyPr wrap="square">
            <a:spAutoFit/>
          </a:bodyPr>
          <a:lstStyle/>
          <a:p>
            <a:pPr marL="342900" indent="-342900">
              <a:buFont typeface="Arial" panose="020B0604020202020204" pitchFamily="34" charset="0"/>
              <a:buChar char="•"/>
            </a:pPr>
            <a:r>
              <a:rPr lang="en-US" altLang="en-US" dirty="0" smtClean="0"/>
              <a:t>Semaphore </a:t>
            </a:r>
            <a:r>
              <a:rPr lang="en-US" altLang="en-US" dirty="0" err="1">
                <a:solidFill>
                  <a:srgbClr val="000000"/>
                </a:solidFill>
                <a:cs typeface="Courier New" pitchFamily="49" charset="0"/>
              </a:rPr>
              <a:t>mutex</a:t>
            </a:r>
            <a:r>
              <a:rPr lang="en-US" altLang="en-US" dirty="0">
                <a:solidFill>
                  <a:srgbClr val="000000"/>
                </a:solidFill>
              </a:rPr>
              <a:t> </a:t>
            </a:r>
          </a:p>
          <a:p>
            <a:pPr marL="742950" lvl="1" indent="-285750">
              <a:buFont typeface="Arial" panose="020B0604020202020204" pitchFamily="34" charset="0"/>
              <a:buChar char="•"/>
            </a:pPr>
            <a:r>
              <a:rPr lang="en-US" altLang="en-US" dirty="0" smtClean="0">
                <a:solidFill>
                  <a:srgbClr val="000000"/>
                </a:solidFill>
              </a:rPr>
              <a:t>i</a:t>
            </a:r>
            <a:r>
              <a:rPr lang="en-US" altLang="en-US" dirty="0" smtClean="0"/>
              <a:t>nitialized </a:t>
            </a:r>
            <a:r>
              <a:rPr lang="en-US" altLang="en-US" dirty="0"/>
              <a:t>to the value 1</a:t>
            </a:r>
          </a:p>
          <a:p>
            <a:pPr marL="342900" indent="-342900">
              <a:buFont typeface="Arial" panose="020B0604020202020204" pitchFamily="34" charset="0"/>
              <a:buChar char="•"/>
            </a:pPr>
            <a:r>
              <a:rPr lang="en-US" altLang="en-US" dirty="0">
                <a:solidFill>
                  <a:srgbClr val="000000"/>
                </a:solidFill>
              </a:rPr>
              <a:t>Semaphore </a:t>
            </a:r>
            <a:r>
              <a:rPr lang="en-US" altLang="en-US" dirty="0">
                <a:solidFill>
                  <a:srgbClr val="000000"/>
                </a:solidFill>
                <a:cs typeface="Courier New" pitchFamily="49" charset="0"/>
              </a:rPr>
              <a:t>full</a:t>
            </a:r>
            <a:r>
              <a:rPr lang="en-US" altLang="en-US" dirty="0">
                <a:solidFill>
                  <a:srgbClr val="000000"/>
                </a:solidFill>
              </a:rPr>
              <a:t> </a:t>
            </a:r>
          </a:p>
          <a:p>
            <a:pPr marL="742950" lvl="1" indent="-285750">
              <a:buFont typeface="Arial" panose="020B0604020202020204" pitchFamily="34" charset="0"/>
              <a:buChar char="•"/>
            </a:pPr>
            <a:r>
              <a:rPr lang="en-US" altLang="en-US" dirty="0" smtClean="0">
                <a:solidFill>
                  <a:srgbClr val="000000"/>
                </a:solidFill>
              </a:rPr>
              <a:t>initialized </a:t>
            </a:r>
            <a:r>
              <a:rPr lang="en-US" altLang="en-US" dirty="0"/>
              <a:t>to the value 0</a:t>
            </a:r>
          </a:p>
          <a:p>
            <a:pPr marL="342900" indent="-342900">
              <a:buFont typeface="Arial" panose="020B0604020202020204" pitchFamily="34" charset="0"/>
              <a:buChar char="•"/>
            </a:pPr>
            <a:r>
              <a:rPr lang="en-US" altLang="en-US" dirty="0"/>
              <a:t>Semaphore </a:t>
            </a:r>
            <a:r>
              <a:rPr lang="en-US" altLang="en-US" dirty="0">
                <a:solidFill>
                  <a:srgbClr val="000000"/>
                </a:solidFill>
                <a:cs typeface="Courier New" pitchFamily="49" charset="0"/>
              </a:rPr>
              <a:t>empty </a:t>
            </a:r>
          </a:p>
          <a:p>
            <a:pPr marL="742950" lvl="1" indent="-285750">
              <a:buFont typeface="Arial" panose="020B0604020202020204" pitchFamily="34" charset="0"/>
              <a:buChar char="•"/>
            </a:pPr>
            <a:r>
              <a:rPr lang="en-US" altLang="en-US" dirty="0" smtClean="0">
                <a:solidFill>
                  <a:srgbClr val="000000"/>
                </a:solidFill>
              </a:rPr>
              <a:t>initialized </a:t>
            </a:r>
            <a:r>
              <a:rPr lang="en-US" altLang="en-US" dirty="0"/>
              <a:t>to the value n</a:t>
            </a:r>
          </a:p>
        </p:txBody>
      </p:sp>
      <p:sp>
        <p:nvSpPr>
          <p:cNvPr id="13" name="Rectangle 12"/>
          <p:cNvSpPr/>
          <p:nvPr/>
        </p:nvSpPr>
        <p:spPr>
          <a:xfrm>
            <a:off x="8188432" y="3483412"/>
            <a:ext cx="2007088" cy="193899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2400" dirty="0"/>
              <a:t>wait(S) {</a:t>
            </a:r>
          </a:p>
          <a:p>
            <a:r>
              <a:rPr lang="en-US" sz="2400" dirty="0"/>
              <a:t>while S &lt;= 0</a:t>
            </a:r>
          </a:p>
          <a:p>
            <a:r>
              <a:rPr lang="en-US" sz="2400" i="1" dirty="0"/>
              <a:t>;  II </a:t>
            </a:r>
            <a:r>
              <a:rPr lang="en-US" sz="2400" dirty="0"/>
              <a:t>no-op</a:t>
            </a:r>
          </a:p>
          <a:p>
            <a:r>
              <a:rPr lang="en-US" sz="2400" dirty="0"/>
              <a:t>s--;</a:t>
            </a:r>
          </a:p>
          <a:p>
            <a:r>
              <a:rPr lang="en-US" sz="2400" dirty="0"/>
              <a:t>}</a:t>
            </a:r>
          </a:p>
        </p:txBody>
      </p:sp>
    </p:spTree>
    <p:extLst>
      <p:ext uri="{BB962C8B-B14F-4D97-AF65-F5344CB8AC3E}">
        <p14:creationId xmlns:p14="http://schemas.microsoft.com/office/powerpoint/2010/main" val="170422950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Bounded-Buffer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165</a:t>
            </a:fld>
            <a:endParaRPr lang="en-US"/>
          </a:p>
        </p:txBody>
      </p:sp>
      <p:sp>
        <p:nvSpPr>
          <p:cNvPr id="14" name="Rectangle 3"/>
          <p:cNvSpPr txBox="1">
            <a:spLocks noChangeArrowheads="1"/>
          </p:cNvSpPr>
          <p:nvPr/>
        </p:nvSpPr>
        <p:spPr>
          <a:xfrm>
            <a:off x="1119717" y="969726"/>
            <a:ext cx="10464800"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866" indent="-342866">
              <a:buFont typeface="Monotype Sorts" charset="0"/>
              <a:buChar char="n"/>
              <a:defRPr/>
            </a:pPr>
            <a:r>
              <a:rPr lang="en-US" sz="1600" dirty="0" smtClean="0">
                <a:ea typeface="ＭＳ Ｐゴシック" charset="0"/>
                <a:cs typeface="ＭＳ Ｐゴシック" charset="0"/>
              </a:rPr>
              <a:t>The structure of the consumer process</a:t>
            </a:r>
          </a:p>
          <a:p>
            <a:pPr marL="342866" indent="-342866">
              <a:buFont typeface="Monotype Sorts" charset="0"/>
              <a:buChar char="n"/>
              <a:defRPr/>
            </a:pPr>
            <a:endParaRPr lang="en-US" sz="1600" dirty="0" smtClean="0">
              <a:ea typeface="ＭＳ Ｐゴシック" charset="0"/>
              <a:cs typeface="ＭＳ Ｐゴシック" charset="0"/>
            </a:endParaRPr>
          </a:p>
          <a:p>
            <a:pPr marL="0" indent="0">
              <a:buFont typeface="Monotype Sorts" pitchFamily="-84" charset="2"/>
              <a:buNone/>
              <a:defRPr/>
            </a:pPr>
            <a:r>
              <a:rPr lang="en-US" sz="1400" b="1" dirty="0" smtClean="0">
                <a:latin typeface="Courier New"/>
                <a:ea typeface="ＭＳ Ｐゴシック" pitchFamily="-84" charset="-128"/>
                <a:cs typeface="Courier New"/>
              </a:rPr>
              <a:t>     </a:t>
            </a:r>
            <a:r>
              <a:rPr lang="en-US" sz="1600" b="1" dirty="0">
                <a:latin typeface="Courier New"/>
                <a:ea typeface="ＭＳ Ｐゴシック" pitchFamily="-84" charset="-128"/>
                <a:cs typeface="Courier New"/>
              </a:rPr>
              <a:t>d</a:t>
            </a:r>
            <a:r>
              <a:rPr lang="en-US" sz="1600" b="1" dirty="0" smtClean="0">
                <a:latin typeface="Courier New"/>
                <a:ea typeface="ＭＳ Ｐゴシック" pitchFamily="-84" charset="-128"/>
                <a:cs typeface="Courier New"/>
              </a:rPr>
              <a:t>o { </a:t>
            </a:r>
          </a:p>
          <a:p>
            <a:pPr marL="0" indent="0">
              <a:buFont typeface="Monotype Sorts" pitchFamily="-84" charset="2"/>
              <a:buNone/>
              <a:defRPr/>
            </a:pPr>
            <a:r>
              <a:rPr lang="en-US" sz="1600" b="1" dirty="0" smtClean="0">
                <a:latin typeface="Courier New"/>
                <a:ea typeface="ＭＳ Ｐゴシック" pitchFamily="-84" charset="-128"/>
                <a:cs typeface="Courier New"/>
              </a:rPr>
              <a:t>        wait(full); </a:t>
            </a:r>
          </a:p>
          <a:p>
            <a:pPr marL="0" indent="0">
              <a:buFont typeface="Monotype Sorts" pitchFamily="-84" charset="2"/>
              <a:buNone/>
              <a:defRPr/>
            </a:pPr>
            <a:r>
              <a:rPr lang="en-US" sz="1600" b="1" dirty="0" smtClean="0">
                <a:latin typeface="Courier New"/>
                <a:ea typeface="ＭＳ Ｐゴシック" pitchFamily="-84" charset="-128"/>
                <a:cs typeface="Courier New"/>
              </a:rPr>
              <a:t>        wait(</a:t>
            </a:r>
            <a:r>
              <a:rPr lang="en-US" sz="1600" b="1" dirty="0" err="1" smtClean="0">
                <a:latin typeface="Courier New"/>
                <a:ea typeface="ＭＳ Ｐゴシック" pitchFamily="-84" charset="-128"/>
                <a:cs typeface="Courier New"/>
              </a:rPr>
              <a:t>mutex</a:t>
            </a:r>
            <a:r>
              <a:rPr lang="en-US" sz="1600" b="1" dirty="0" smtClean="0">
                <a:latin typeface="Courier New"/>
                <a:ea typeface="ＭＳ Ｐゴシック" pitchFamily="-84" charset="-128"/>
                <a:cs typeface="Courier New"/>
              </a:rPr>
              <a:t>); </a:t>
            </a:r>
          </a:p>
          <a:p>
            <a:pPr marL="0" indent="0">
              <a:buFont typeface="Monotype Sorts" pitchFamily="-84" charset="2"/>
              <a:buNone/>
              <a:defRPr/>
            </a:pPr>
            <a:r>
              <a:rPr lang="en-US" sz="1600" b="1" dirty="0" smtClean="0">
                <a:latin typeface="Courier New"/>
                <a:ea typeface="ＭＳ Ｐゴシック" pitchFamily="-84" charset="-128"/>
                <a:cs typeface="Courier New"/>
              </a:rPr>
              <a:t>           ...</a:t>
            </a:r>
            <a:br>
              <a:rPr lang="en-US" sz="1600" b="1" dirty="0" smtClean="0">
                <a:latin typeface="Courier New"/>
                <a:ea typeface="ＭＳ Ｐゴシック" pitchFamily="-84" charset="-128"/>
                <a:cs typeface="Courier New"/>
              </a:rPr>
            </a:br>
            <a:r>
              <a:rPr lang="en-US" sz="1600" b="1" dirty="0" smtClean="0">
                <a:latin typeface="Courier New"/>
                <a:ea typeface="ＭＳ Ｐゴシック" pitchFamily="-84" charset="-128"/>
                <a:cs typeface="Courier New"/>
              </a:rPr>
              <a:t>        /* remove an item from buffer to </a:t>
            </a:r>
            <a:r>
              <a:rPr lang="en-US" sz="1600" b="1" dirty="0" err="1" smtClean="0">
                <a:latin typeface="Courier New"/>
                <a:ea typeface="ＭＳ Ｐゴシック" pitchFamily="-84" charset="-128"/>
                <a:cs typeface="Courier New"/>
              </a:rPr>
              <a:t>next_consumed</a:t>
            </a:r>
            <a:r>
              <a:rPr lang="en-US" sz="1600" b="1" dirty="0" smtClean="0">
                <a:latin typeface="Courier New"/>
                <a:ea typeface="ＭＳ Ｐゴシック" pitchFamily="-84" charset="-128"/>
                <a:cs typeface="Courier New"/>
              </a:rPr>
              <a:t> */ </a:t>
            </a:r>
          </a:p>
          <a:p>
            <a:pPr marL="0" indent="0">
              <a:buFont typeface="Monotype Sorts" pitchFamily="-84" charset="2"/>
              <a:buNone/>
              <a:defRPr/>
            </a:pPr>
            <a:r>
              <a:rPr lang="en-US" sz="1600" b="1" dirty="0" smtClean="0">
                <a:latin typeface="Courier New"/>
                <a:ea typeface="ＭＳ Ｐゴシック" pitchFamily="-84" charset="-128"/>
                <a:cs typeface="Courier New"/>
              </a:rPr>
              <a:t>           ... </a:t>
            </a:r>
          </a:p>
          <a:p>
            <a:pPr marL="0" indent="0">
              <a:buFont typeface="Monotype Sorts" pitchFamily="-84" charset="2"/>
              <a:buNone/>
              <a:defRPr/>
            </a:pPr>
            <a:r>
              <a:rPr lang="en-US" sz="1600" b="1" dirty="0" smtClean="0">
                <a:latin typeface="Courier New"/>
                <a:ea typeface="ＭＳ Ｐゴシック" pitchFamily="-84" charset="-128"/>
                <a:cs typeface="Courier New"/>
              </a:rPr>
              <a:t>        signal(</a:t>
            </a:r>
            <a:r>
              <a:rPr lang="en-US" sz="1600" b="1" dirty="0" err="1" smtClean="0">
                <a:latin typeface="Courier New"/>
                <a:ea typeface="ＭＳ Ｐゴシック" pitchFamily="-84" charset="-128"/>
                <a:cs typeface="Courier New"/>
              </a:rPr>
              <a:t>mutex</a:t>
            </a:r>
            <a:r>
              <a:rPr lang="en-US" sz="1600" b="1" dirty="0" smtClean="0">
                <a:latin typeface="Courier New"/>
                <a:ea typeface="ＭＳ Ｐゴシック" pitchFamily="-84" charset="-128"/>
                <a:cs typeface="Courier New"/>
              </a:rPr>
              <a:t>); </a:t>
            </a:r>
          </a:p>
          <a:p>
            <a:pPr marL="0" indent="0">
              <a:buFont typeface="Monotype Sorts" pitchFamily="-84" charset="2"/>
              <a:buNone/>
              <a:defRPr/>
            </a:pPr>
            <a:r>
              <a:rPr lang="en-US" sz="1600" b="1" dirty="0" smtClean="0">
                <a:latin typeface="Courier New"/>
                <a:ea typeface="ＭＳ Ｐゴシック" pitchFamily="-84" charset="-128"/>
                <a:cs typeface="Courier New"/>
              </a:rPr>
              <a:t>        signal(empty); </a:t>
            </a:r>
          </a:p>
          <a:p>
            <a:pPr marL="0" indent="0">
              <a:buFont typeface="Monotype Sorts" pitchFamily="-84" charset="2"/>
              <a:buNone/>
              <a:defRPr/>
            </a:pPr>
            <a:r>
              <a:rPr lang="en-US" sz="1600" b="1" dirty="0" smtClean="0">
                <a:latin typeface="Courier New"/>
                <a:ea typeface="ＭＳ Ｐゴシック" pitchFamily="-84" charset="-128"/>
                <a:cs typeface="Courier New"/>
              </a:rPr>
              <a:t>           ...</a:t>
            </a:r>
            <a:br>
              <a:rPr lang="en-US" sz="1600" b="1" dirty="0" smtClean="0">
                <a:latin typeface="Courier New"/>
                <a:ea typeface="ＭＳ Ｐゴシック" pitchFamily="-84" charset="-128"/>
                <a:cs typeface="Courier New"/>
              </a:rPr>
            </a:br>
            <a:r>
              <a:rPr lang="en-US" sz="1600" b="1" dirty="0" smtClean="0">
                <a:latin typeface="Courier New"/>
                <a:ea typeface="ＭＳ Ｐゴシック" pitchFamily="-84" charset="-128"/>
                <a:cs typeface="Courier New"/>
              </a:rPr>
              <a:t>        /* consume the item in next consumed */ </a:t>
            </a:r>
          </a:p>
          <a:p>
            <a:pPr marL="0" indent="0">
              <a:buFont typeface="Monotype Sorts" pitchFamily="-84" charset="2"/>
              <a:buNone/>
              <a:defRPr/>
            </a:pPr>
            <a:r>
              <a:rPr lang="en-US" sz="1600" b="1" dirty="0" smtClean="0">
                <a:latin typeface="Courier New"/>
                <a:ea typeface="ＭＳ Ｐゴシック" pitchFamily="-84" charset="-128"/>
                <a:cs typeface="Courier New"/>
              </a:rPr>
              <a:t>           ...</a:t>
            </a:r>
            <a:br>
              <a:rPr lang="en-US" sz="1600" b="1" dirty="0" smtClean="0">
                <a:latin typeface="Courier New"/>
                <a:ea typeface="ＭＳ Ｐゴシック" pitchFamily="-84" charset="-128"/>
                <a:cs typeface="Courier New"/>
              </a:rPr>
            </a:br>
            <a:r>
              <a:rPr lang="en-US" sz="1600" b="1" dirty="0" smtClean="0">
                <a:latin typeface="Courier New"/>
                <a:ea typeface="ＭＳ Ｐゴシック" pitchFamily="-84" charset="-128"/>
                <a:cs typeface="Courier New"/>
              </a:rPr>
              <a:t>     } while (true); </a:t>
            </a:r>
          </a:p>
          <a:p>
            <a:pPr marL="342866" indent="-342866">
              <a:buFont typeface="Monotype Sorts" pitchFamily="-84" charset="2"/>
              <a:buNone/>
              <a:defRPr/>
            </a:pPr>
            <a:endParaRPr lang="en-US" sz="1600" dirty="0">
              <a:ea typeface="ＭＳ Ｐゴシック" charset="0"/>
              <a:cs typeface="ＭＳ Ｐゴシック" charset="0"/>
            </a:endParaRPr>
          </a:p>
        </p:txBody>
      </p:sp>
      <p:sp>
        <p:nvSpPr>
          <p:cNvPr id="13" name="Rectangle 12"/>
          <p:cNvSpPr/>
          <p:nvPr/>
        </p:nvSpPr>
        <p:spPr>
          <a:xfrm>
            <a:off x="8188432" y="3483412"/>
            <a:ext cx="2007088" cy="193899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2400" dirty="0"/>
              <a:t>wait(S) {</a:t>
            </a:r>
          </a:p>
          <a:p>
            <a:r>
              <a:rPr lang="en-US" sz="2400" dirty="0"/>
              <a:t>while S &lt;= 0</a:t>
            </a:r>
          </a:p>
          <a:p>
            <a:r>
              <a:rPr lang="en-US" sz="2400" i="1" dirty="0"/>
              <a:t>;  II </a:t>
            </a:r>
            <a:r>
              <a:rPr lang="en-US" sz="2400" dirty="0"/>
              <a:t>no-op</a:t>
            </a:r>
          </a:p>
          <a:p>
            <a:r>
              <a:rPr lang="en-US" sz="2400" dirty="0"/>
              <a:t>s--;</a:t>
            </a:r>
          </a:p>
          <a:p>
            <a:r>
              <a:rPr lang="en-US" sz="2400" dirty="0"/>
              <a:t>}</a:t>
            </a:r>
          </a:p>
        </p:txBody>
      </p:sp>
      <p:sp>
        <p:nvSpPr>
          <p:cNvPr id="15" name="Rectangle 14"/>
          <p:cNvSpPr/>
          <p:nvPr/>
        </p:nvSpPr>
        <p:spPr>
          <a:xfrm>
            <a:off x="7478973" y="1263907"/>
            <a:ext cx="3505857" cy="461665"/>
          </a:xfrm>
          <a:prstGeom prst="rect">
            <a:avLst/>
          </a:prstGeom>
        </p:spPr>
        <p:txBody>
          <a:bodyPr wrap="square">
            <a:spAutoFit/>
          </a:bodyPr>
          <a:lstStyle/>
          <a:p>
            <a:r>
              <a:rPr lang="en-US" altLang="en-US" sz="2400" b="1" dirty="0" smtClean="0"/>
              <a:t>Mutual Exclusion?</a:t>
            </a:r>
            <a:endParaRPr lang="en-US" altLang="en-US" sz="2400" b="1" dirty="0"/>
          </a:p>
        </p:txBody>
      </p:sp>
    </p:spTree>
    <p:extLst>
      <p:ext uri="{BB962C8B-B14F-4D97-AF65-F5344CB8AC3E}">
        <p14:creationId xmlns:p14="http://schemas.microsoft.com/office/powerpoint/2010/main" val="138003169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31968"/>
            <a:ext cx="11395912" cy="721920"/>
          </a:xfrm>
        </p:spPr>
        <p:txBody>
          <a:bodyPr>
            <a:normAutofit/>
          </a:bodyPr>
          <a:lstStyle/>
          <a:p>
            <a:pPr algn="ctr"/>
            <a:r>
              <a:rPr lang="en-US" sz="3200" dirty="0">
                <a:solidFill>
                  <a:srgbClr val="C00000"/>
                </a:solidFill>
                <a:latin typeface="Marcellus" panose="020E0602050203020307" pitchFamily="34" charset="0"/>
              </a:rPr>
              <a:t>Readers-Writers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166</a:t>
            </a:fld>
            <a:endParaRPr lang="en-US"/>
          </a:p>
        </p:txBody>
      </p:sp>
    </p:spTree>
    <p:extLst>
      <p:ext uri="{BB962C8B-B14F-4D97-AF65-F5344CB8AC3E}">
        <p14:creationId xmlns:p14="http://schemas.microsoft.com/office/powerpoint/2010/main" val="81313518"/>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31968"/>
            <a:ext cx="11395912" cy="721920"/>
          </a:xfrm>
        </p:spPr>
        <p:txBody>
          <a:bodyPr>
            <a:normAutofit/>
          </a:bodyPr>
          <a:lstStyle/>
          <a:p>
            <a:pPr algn="ctr"/>
            <a:r>
              <a:rPr lang="en-US" sz="3200" dirty="0">
                <a:solidFill>
                  <a:srgbClr val="C00000"/>
                </a:solidFill>
                <a:latin typeface="Marcellus" panose="020E0602050203020307" pitchFamily="34" charset="0"/>
              </a:rPr>
              <a:t>Readers-Writers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167</a:t>
            </a:fld>
            <a:endParaRPr lang="en-US"/>
          </a:p>
        </p:txBody>
      </p:sp>
      <p:sp>
        <p:nvSpPr>
          <p:cNvPr id="12" name="Rectangle 3"/>
          <p:cNvSpPr txBox="1">
            <a:spLocks noChangeArrowheads="1"/>
          </p:cNvSpPr>
          <p:nvPr/>
        </p:nvSpPr>
        <p:spPr>
          <a:xfrm>
            <a:off x="1038052" y="696794"/>
            <a:ext cx="10488084"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smtClean="0"/>
              <a:t>Process Synchronization Problem</a:t>
            </a:r>
          </a:p>
          <a:p>
            <a:endParaRPr lang="en-US" altLang="en-US" sz="2400" dirty="0" smtClean="0"/>
          </a:p>
          <a:p>
            <a:r>
              <a:rPr lang="en-US" altLang="en-US" sz="2400" dirty="0" smtClean="0"/>
              <a:t>A Database/Data set/Object/File/Record is shared among a number of concurrent processes</a:t>
            </a:r>
          </a:p>
          <a:p>
            <a:pPr lvl="1"/>
            <a:endParaRPr lang="en-US" altLang="en-US" dirty="0" smtClean="0"/>
          </a:p>
          <a:p>
            <a:pPr lvl="1"/>
            <a:r>
              <a:rPr lang="en-US" altLang="en-US" dirty="0" smtClean="0"/>
              <a:t>Readers – </a:t>
            </a:r>
            <a:r>
              <a:rPr lang="en-US" altLang="en-US" dirty="0" smtClean="0">
                <a:solidFill>
                  <a:srgbClr val="C00000"/>
                </a:solidFill>
              </a:rPr>
              <a:t>only read </a:t>
            </a:r>
            <a:r>
              <a:rPr lang="en-US" altLang="en-US" dirty="0" smtClean="0"/>
              <a:t>the data set; they do </a:t>
            </a:r>
            <a:r>
              <a:rPr lang="en-US" altLang="en-US" b="1" i="1" dirty="0" smtClean="0"/>
              <a:t>not</a:t>
            </a:r>
            <a:r>
              <a:rPr lang="en-US" altLang="en-US" b="1" dirty="0" smtClean="0"/>
              <a:t> </a:t>
            </a:r>
            <a:r>
              <a:rPr lang="en-US" altLang="en-US" dirty="0" smtClean="0"/>
              <a:t>perform any updates</a:t>
            </a:r>
          </a:p>
          <a:p>
            <a:pPr lvl="1"/>
            <a:endParaRPr lang="en-US" altLang="en-US" dirty="0" smtClean="0"/>
          </a:p>
          <a:p>
            <a:pPr lvl="1"/>
            <a:r>
              <a:rPr lang="en-US" altLang="en-US" dirty="0" smtClean="0"/>
              <a:t>Writers   – </a:t>
            </a:r>
            <a:r>
              <a:rPr lang="en-US" altLang="en-US" dirty="0" smtClean="0">
                <a:solidFill>
                  <a:srgbClr val="C00000"/>
                </a:solidFill>
              </a:rPr>
              <a:t>can both read and write i.e.</a:t>
            </a:r>
            <a:r>
              <a:rPr lang="en-US" altLang="en-US" dirty="0" smtClean="0"/>
              <a:t> update</a:t>
            </a:r>
          </a:p>
          <a:p>
            <a:endParaRPr lang="en-US" altLang="en-US" sz="2400" dirty="0" smtClean="0"/>
          </a:p>
          <a:p>
            <a:endParaRPr lang="en-US" altLang="en-US" sz="2400" dirty="0" smtClean="0"/>
          </a:p>
        </p:txBody>
      </p:sp>
    </p:spTree>
    <p:extLst>
      <p:ext uri="{BB962C8B-B14F-4D97-AF65-F5344CB8AC3E}">
        <p14:creationId xmlns:p14="http://schemas.microsoft.com/office/powerpoint/2010/main" val="62551635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168</a:t>
            </a:fld>
            <a:endParaRPr lang="en-US"/>
          </a:p>
        </p:txBody>
      </p:sp>
      <p:sp>
        <p:nvSpPr>
          <p:cNvPr id="12" name="Rectangle 3"/>
          <p:cNvSpPr txBox="1">
            <a:spLocks noChangeArrowheads="1"/>
          </p:cNvSpPr>
          <p:nvPr/>
        </p:nvSpPr>
        <p:spPr>
          <a:xfrm>
            <a:off x="1038052" y="696794"/>
            <a:ext cx="10488084"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2400" dirty="0" smtClean="0"/>
          </a:p>
        </p:txBody>
      </p:sp>
      <p:pic>
        <p:nvPicPr>
          <p:cNvPr id="13"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4256" t="2140" r="9868" b="19961"/>
          <a:stretch/>
        </p:blipFill>
        <p:spPr bwMode="auto">
          <a:xfrm>
            <a:off x="1903686" y="232012"/>
            <a:ext cx="8565745" cy="5208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1870188"/>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31968"/>
            <a:ext cx="11395912" cy="721920"/>
          </a:xfrm>
        </p:spPr>
        <p:txBody>
          <a:bodyPr>
            <a:normAutofit/>
          </a:bodyPr>
          <a:lstStyle/>
          <a:p>
            <a:pPr algn="ctr"/>
            <a:r>
              <a:rPr lang="en-US" sz="3200" dirty="0">
                <a:solidFill>
                  <a:srgbClr val="C00000"/>
                </a:solidFill>
                <a:latin typeface="Marcellus" panose="020E0602050203020307" pitchFamily="34" charset="0"/>
              </a:rPr>
              <a:t>Readers-Writers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169</a:t>
            </a:fld>
            <a:endParaRPr lang="en-US"/>
          </a:p>
        </p:txBody>
      </p:sp>
      <p:sp>
        <p:nvSpPr>
          <p:cNvPr id="12" name="Rectangle 3"/>
          <p:cNvSpPr txBox="1">
            <a:spLocks noChangeArrowheads="1"/>
          </p:cNvSpPr>
          <p:nvPr/>
        </p:nvSpPr>
        <p:spPr>
          <a:xfrm>
            <a:off x="1038052" y="696794"/>
            <a:ext cx="10488084"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2400" dirty="0" smtClean="0"/>
          </a:p>
          <a:p>
            <a:pPr marL="0" indent="0">
              <a:buNone/>
            </a:pPr>
            <a:r>
              <a:rPr lang="en-US" altLang="en-US" sz="2400" dirty="0" smtClean="0"/>
              <a:t>Problem – </a:t>
            </a:r>
          </a:p>
          <a:p>
            <a:r>
              <a:rPr lang="en-US" altLang="en-US" sz="2400" dirty="0" smtClean="0"/>
              <a:t>Allow multiple readers to read at the same time, no adverse effects</a:t>
            </a:r>
          </a:p>
          <a:p>
            <a:r>
              <a:rPr lang="en-US" altLang="en-US" sz="2400" dirty="0" smtClean="0"/>
              <a:t>If a writer and some other process(reader/writer) access shared object simultaneously chaos may ensue</a:t>
            </a:r>
          </a:p>
          <a:p>
            <a:pPr lvl="1"/>
            <a:endParaRPr lang="en-US" altLang="en-US" dirty="0" smtClean="0"/>
          </a:p>
          <a:p>
            <a:pPr marL="0" indent="0">
              <a:buNone/>
            </a:pPr>
            <a:r>
              <a:rPr lang="en-US" altLang="en-US" sz="2400" dirty="0" smtClean="0"/>
              <a:t>Requirements</a:t>
            </a:r>
          </a:p>
          <a:p>
            <a:pPr lvl="1"/>
            <a:r>
              <a:rPr lang="en-US" altLang="en-US" dirty="0" smtClean="0"/>
              <a:t>Writers must have exclusive access to the shared object</a:t>
            </a:r>
          </a:p>
          <a:p>
            <a:pPr lvl="1"/>
            <a:endParaRPr lang="en-US" altLang="en-US" dirty="0" smtClean="0"/>
          </a:p>
          <a:p>
            <a:pPr lvl="1"/>
            <a:endParaRPr lang="en-US" altLang="en-US" dirty="0" smtClean="0"/>
          </a:p>
          <a:p>
            <a:pPr lvl="1"/>
            <a:endParaRPr lang="en-US" altLang="en-US" dirty="0" smtClean="0"/>
          </a:p>
        </p:txBody>
      </p:sp>
    </p:spTree>
    <p:extLst>
      <p:ext uri="{BB962C8B-B14F-4D97-AF65-F5344CB8AC3E}">
        <p14:creationId xmlns:p14="http://schemas.microsoft.com/office/powerpoint/2010/main" val="32226330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 xmlns:a16="http://schemas.microsoft.com/office/drawing/2014/main" id="{98058B23-DDE2-4F62-9A2E-46739C3C685F}"/>
              </a:ext>
            </a:extLst>
          </p:cNvPr>
          <p:cNvSpPr>
            <a:spLocks noGrp="1"/>
          </p:cNvSpPr>
          <p:nvPr>
            <p:ph type="title"/>
          </p:nvPr>
        </p:nvSpPr>
        <p:spPr/>
        <p:txBody>
          <a:bodyPr/>
          <a:lstStyle/>
          <a:p>
            <a:pPr algn="ctr"/>
            <a:r>
              <a:rPr lang="en-US" dirty="0">
                <a:solidFill>
                  <a:srgbClr val="C00000"/>
                </a:solidFill>
                <a:latin typeface="Marcellus" panose="020E0602050203020307" pitchFamily="34" charset="0"/>
              </a:rPr>
              <a:t>The Critical Section Problem</a:t>
            </a:r>
            <a:endParaRPr lang="en-US" dirty="0"/>
          </a:p>
        </p:txBody>
      </p:sp>
      <p:pic>
        <p:nvPicPr>
          <p:cNvPr id="4" name="Picture 3">
            <a:extLst>
              <a:ext uri="{FF2B5EF4-FFF2-40B4-BE49-F238E27FC236}">
                <a16:creationId xmlns=""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pic>
        <p:nvPicPr>
          <p:cNvPr id="6" name="Picture 5" descr="A picture containing drawing&#10;&#10;Description automatically generated">
            <a:extLst>
              <a:ext uri="{FF2B5EF4-FFF2-40B4-BE49-F238E27FC236}">
                <a16:creationId xmlns=""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828983"/>
            <a:ext cx="2655568" cy="663892"/>
          </a:xfrm>
          <a:prstGeom prst="rect">
            <a:avLst/>
          </a:prstGeom>
        </p:spPr>
      </p:pic>
      <p:sp>
        <p:nvSpPr>
          <p:cNvPr id="7" name="Date Placeholder 6"/>
          <p:cNvSpPr>
            <a:spLocks noGrp="1"/>
          </p:cNvSpPr>
          <p:nvPr>
            <p:ph type="dt" sz="half" idx="10"/>
          </p:nvPr>
        </p:nvSpPr>
        <p:spPr/>
        <p:txBody>
          <a:bodyPr/>
          <a:lstStyle/>
          <a:p>
            <a:fld id="{4C35E96B-11B7-4257-BF89-D61524BFDFDD}" type="datetime1">
              <a:rPr lang="en-US" smtClean="0"/>
              <a:t>10/7/2024</a:t>
            </a:fld>
            <a:endParaRPr lang="en-US"/>
          </a:p>
        </p:txBody>
      </p:sp>
      <p:sp>
        <p:nvSpPr>
          <p:cNvPr id="8" name="Footer Placeholder 7"/>
          <p:cNvSpPr>
            <a:spLocks noGrp="1"/>
          </p:cNvSpPr>
          <p:nvPr>
            <p:ph type="ftr" sz="quarter" idx="11"/>
          </p:nvPr>
        </p:nvSpPr>
        <p:spPr/>
        <p:txBody>
          <a:bodyPr/>
          <a:lstStyle/>
          <a:p>
            <a:r>
              <a:rPr lang="en-US" smtClean="0"/>
              <a:t>Prof. Shweta Dhawan Chachra</a:t>
            </a:r>
            <a:endParaRPr lang="en-US"/>
          </a:p>
        </p:txBody>
      </p:sp>
      <p:sp>
        <p:nvSpPr>
          <p:cNvPr id="9" name="Slide Number Placeholder 8"/>
          <p:cNvSpPr>
            <a:spLocks noGrp="1"/>
          </p:cNvSpPr>
          <p:nvPr>
            <p:ph type="sldNum" sz="quarter" idx="12"/>
          </p:nvPr>
        </p:nvSpPr>
        <p:spPr/>
        <p:txBody>
          <a:bodyPr/>
          <a:lstStyle/>
          <a:p>
            <a:fld id="{7C05E5CB-9241-4665-889D-78B918CC363E}" type="slidenum">
              <a:rPr lang="en-US" smtClean="0"/>
              <a:t>17</a:t>
            </a:fld>
            <a:endParaRPr lang="en-US"/>
          </a:p>
        </p:txBody>
      </p:sp>
    </p:spTree>
    <p:extLst>
      <p:ext uri="{BB962C8B-B14F-4D97-AF65-F5344CB8AC3E}">
        <p14:creationId xmlns:p14="http://schemas.microsoft.com/office/powerpoint/2010/main" val="3360822539"/>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31968"/>
            <a:ext cx="11395912" cy="721920"/>
          </a:xfrm>
        </p:spPr>
        <p:txBody>
          <a:bodyPr>
            <a:normAutofit/>
          </a:bodyPr>
          <a:lstStyle/>
          <a:p>
            <a:pPr algn="ctr"/>
            <a:r>
              <a:rPr lang="en-US" sz="3200" dirty="0">
                <a:solidFill>
                  <a:srgbClr val="C00000"/>
                </a:solidFill>
                <a:latin typeface="Marcellus" panose="020E0602050203020307" pitchFamily="34" charset="0"/>
              </a:rPr>
              <a:t>Readers-Writers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170</a:t>
            </a:fld>
            <a:endParaRPr lang="en-US"/>
          </a:p>
        </p:txBody>
      </p:sp>
      <p:sp>
        <p:nvSpPr>
          <p:cNvPr id="12" name="Rectangle 3"/>
          <p:cNvSpPr txBox="1">
            <a:spLocks noChangeArrowheads="1"/>
          </p:cNvSpPr>
          <p:nvPr/>
        </p:nvSpPr>
        <p:spPr>
          <a:xfrm>
            <a:off x="1038052" y="696794"/>
            <a:ext cx="10488084"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2400" dirty="0" smtClean="0"/>
          </a:p>
          <a:p>
            <a:pPr marL="0" indent="0">
              <a:buNone/>
            </a:pPr>
            <a:r>
              <a:rPr lang="en-US" altLang="en-US" sz="2400" dirty="0" smtClean="0"/>
              <a:t>Problem – </a:t>
            </a:r>
          </a:p>
          <a:p>
            <a:pPr lvl="1"/>
            <a:r>
              <a:rPr lang="en-US" altLang="en-US" dirty="0" smtClean="0"/>
              <a:t>R-W : Problem</a:t>
            </a:r>
          </a:p>
          <a:p>
            <a:pPr lvl="1"/>
            <a:r>
              <a:rPr lang="en-US" altLang="en-US" dirty="0" smtClean="0"/>
              <a:t>W-R : Problem</a:t>
            </a:r>
          </a:p>
          <a:p>
            <a:pPr lvl="1"/>
            <a:r>
              <a:rPr lang="en-US" altLang="en-US" dirty="0" smtClean="0"/>
              <a:t>W-W : Problem</a:t>
            </a:r>
          </a:p>
          <a:p>
            <a:pPr lvl="1"/>
            <a:r>
              <a:rPr lang="en-US" altLang="en-US" dirty="0" smtClean="0"/>
              <a:t>R-R : No Problem</a:t>
            </a:r>
          </a:p>
          <a:p>
            <a:pPr lvl="1"/>
            <a:endParaRPr lang="en-US" altLang="en-US" dirty="0" smtClean="0"/>
          </a:p>
        </p:txBody>
      </p:sp>
    </p:spTree>
    <p:extLst>
      <p:ext uri="{BB962C8B-B14F-4D97-AF65-F5344CB8AC3E}">
        <p14:creationId xmlns:p14="http://schemas.microsoft.com/office/powerpoint/2010/main" val="634020346"/>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0"/>
            <a:ext cx="11395912" cy="721920"/>
          </a:xfrm>
        </p:spPr>
        <p:txBody>
          <a:bodyPr>
            <a:normAutofit/>
          </a:bodyPr>
          <a:lstStyle/>
          <a:p>
            <a:pPr algn="ctr"/>
            <a:r>
              <a:rPr lang="en-IN" sz="3200" dirty="0" smtClean="0">
                <a:solidFill>
                  <a:srgbClr val="C00000"/>
                </a:solidFill>
                <a:latin typeface="Marcellus" panose="020E0602050203020307" pitchFamily="34" charset="0"/>
              </a:rPr>
              <a:t>Reader </a:t>
            </a:r>
            <a:r>
              <a:rPr lang="en-IN" sz="3200" dirty="0">
                <a:solidFill>
                  <a:srgbClr val="C00000"/>
                </a:solidFill>
                <a:latin typeface="Marcellus" panose="020E0602050203020307" pitchFamily="34" charset="0"/>
              </a:rPr>
              <a:t>Writer Problem</a:t>
            </a:r>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171</a:t>
            </a:fld>
            <a:endParaRPr lang="en-US"/>
          </a:p>
        </p:txBody>
      </p:sp>
      <p:sp>
        <p:nvSpPr>
          <p:cNvPr id="13" name="Rectangle 3"/>
          <p:cNvSpPr txBox="1">
            <a:spLocks noChangeArrowheads="1"/>
          </p:cNvSpPr>
          <p:nvPr/>
        </p:nvSpPr>
        <p:spPr>
          <a:xfrm>
            <a:off x="1147234" y="945998"/>
            <a:ext cx="10488084"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smtClean="0"/>
              <a:t>Several variations– all involving priorities</a:t>
            </a:r>
          </a:p>
          <a:p>
            <a:endParaRPr lang="en-US" altLang="en-US" sz="2400" dirty="0" smtClean="0"/>
          </a:p>
          <a:p>
            <a:r>
              <a:rPr lang="en-US" altLang="en-US" sz="2400" dirty="0" smtClean="0">
                <a:solidFill>
                  <a:srgbClr val="C00000"/>
                </a:solidFill>
              </a:rPr>
              <a:t>First Reader </a:t>
            </a:r>
            <a:r>
              <a:rPr lang="en-US" altLang="en-US" sz="2400" dirty="0" smtClean="0"/>
              <a:t>Writer Problem-</a:t>
            </a:r>
          </a:p>
          <a:p>
            <a:pPr lvl="1"/>
            <a:r>
              <a:rPr lang="en-US" altLang="en-US" dirty="0" smtClean="0"/>
              <a:t>No reader will be kept waiting unless a writer has already obtained permission to use the shared object.</a:t>
            </a:r>
          </a:p>
          <a:p>
            <a:pPr lvl="1"/>
            <a:r>
              <a:rPr lang="en-US" altLang="en-US" dirty="0" smtClean="0"/>
              <a:t>No reader should wait for other readers to finish </a:t>
            </a:r>
            <a:r>
              <a:rPr lang="en-IN" altLang="en-US" dirty="0"/>
              <a:t>simply because a writer is waiting</a:t>
            </a:r>
            <a:endParaRPr lang="en-US" altLang="en-US" dirty="0" smtClean="0"/>
          </a:p>
          <a:p>
            <a:endParaRPr lang="en-US" altLang="en-US" sz="2400" dirty="0" smtClean="0"/>
          </a:p>
          <a:p>
            <a:r>
              <a:rPr lang="en-US" altLang="en-US" sz="2400" dirty="0" smtClean="0">
                <a:solidFill>
                  <a:srgbClr val="C00000"/>
                </a:solidFill>
              </a:rPr>
              <a:t>Second</a:t>
            </a:r>
            <a:r>
              <a:rPr lang="en-US" altLang="en-US" sz="2400" dirty="0" smtClean="0"/>
              <a:t> Reader Writer Problem-</a:t>
            </a:r>
          </a:p>
          <a:p>
            <a:pPr lvl="1"/>
            <a:r>
              <a:rPr lang="en-US" altLang="en-US" dirty="0" smtClean="0"/>
              <a:t>Once a writer is ready , that writer performs its write as soon as possible</a:t>
            </a:r>
          </a:p>
          <a:p>
            <a:pPr lvl="1"/>
            <a:r>
              <a:rPr lang="en-US" altLang="en-US" dirty="0" smtClean="0"/>
              <a:t>If a writer is waiting to access the object, no new readers may start reading</a:t>
            </a:r>
          </a:p>
          <a:p>
            <a:pPr lvl="1"/>
            <a:endParaRPr lang="en-US" altLang="en-US" dirty="0" smtClean="0"/>
          </a:p>
        </p:txBody>
      </p:sp>
    </p:spTree>
    <p:extLst>
      <p:ext uri="{BB962C8B-B14F-4D97-AF65-F5344CB8AC3E}">
        <p14:creationId xmlns:p14="http://schemas.microsoft.com/office/powerpoint/2010/main" val="350074998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IN" sz="3200" dirty="0">
                <a:solidFill>
                  <a:srgbClr val="C00000"/>
                </a:solidFill>
                <a:latin typeface="Marcellus" panose="020E0602050203020307" pitchFamily="34" charset="0"/>
              </a:rPr>
              <a:t>Solution to First Reader Writer Problem</a:t>
            </a:r>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172</a:t>
            </a:fld>
            <a:endParaRPr lang="en-US"/>
          </a:p>
        </p:txBody>
      </p:sp>
      <p:sp>
        <p:nvSpPr>
          <p:cNvPr id="12" name="Rectangle 3"/>
          <p:cNvSpPr txBox="1">
            <a:spLocks noChangeArrowheads="1"/>
          </p:cNvSpPr>
          <p:nvPr/>
        </p:nvSpPr>
        <p:spPr>
          <a:xfrm>
            <a:off x="1147234" y="1111250"/>
            <a:ext cx="10488084"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2400" dirty="0" smtClean="0"/>
          </a:p>
          <a:p>
            <a:r>
              <a:rPr lang="en-US" altLang="en-US" sz="2400" dirty="0" smtClean="0"/>
              <a:t>Shared Data</a:t>
            </a:r>
          </a:p>
          <a:p>
            <a:pPr lvl="1"/>
            <a:r>
              <a:rPr lang="en-US" altLang="en-US" dirty="0" smtClean="0"/>
              <a:t>Data set</a:t>
            </a:r>
          </a:p>
          <a:p>
            <a:pPr lvl="1"/>
            <a:r>
              <a:rPr lang="en-US" altLang="en-US" dirty="0" smtClean="0"/>
              <a:t>Semaphore</a:t>
            </a:r>
            <a:r>
              <a:rPr lang="en-US" altLang="en-US" b="1" dirty="0" smtClean="0">
                <a:solidFill>
                  <a:srgbClr val="000000"/>
                </a:solidFill>
              </a:rPr>
              <a:t> </a:t>
            </a:r>
            <a:r>
              <a:rPr lang="en-US" altLang="en-US" b="1" dirty="0" err="1" smtClean="0">
                <a:solidFill>
                  <a:srgbClr val="000000"/>
                </a:solidFill>
              </a:rPr>
              <a:t>rw_mutex</a:t>
            </a:r>
            <a:r>
              <a:rPr lang="en-US" altLang="en-US" b="1" dirty="0" smtClean="0">
                <a:solidFill>
                  <a:srgbClr val="000000"/>
                </a:solidFill>
              </a:rPr>
              <a:t> </a:t>
            </a:r>
          </a:p>
          <a:p>
            <a:pPr lvl="1"/>
            <a:r>
              <a:rPr lang="en-US" altLang="en-US" dirty="0" smtClean="0"/>
              <a:t>Semaphore </a:t>
            </a:r>
            <a:r>
              <a:rPr lang="en-US" altLang="en-US" b="1" dirty="0" err="1" smtClean="0">
                <a:solidFill>
                  <a:srgbClr val="000000"/>
                </a:solidFill>
              </a:rPr>
              <a:t>mutex</a:t>
            </a:r>
            <a:r>
              <a:rPr lang="en-US" altLang="en-US" b="1" dirty="0" smtClean="0">
                <a:solidFill>
                  <a:srgbClr val="000000"/>
                </a:solidFill>
              </a:rPr>
              <a:t> </a:t>
            </a:r>
          </a:p>
          <a:p>
            <a:pPr lvl="1"/>
            <a:r>
              <a:rPr lang="en-US" altLang="en-US" dirty="0" smtClean="0"/>
              <a:t>Integer </a:t>
            </a:r>
            <a:r>
              <a:rPr lang="en-US" altLang="en-US" b="1" dirty="0" err="1" smtClean="0">
                <a:solidFill>
                  <a:srgbClr val="000000"/>
                </a:solidFill>
              </a:rPr>
              <a:t>read_count</a:t>
            </a:r>
            <a:endParaRPr lang="en-US" altLang="en-US" dirty="0" smtClean="0"/>
          </a:p>
        </p:txBody>
      </p:sp>
    </p:spTree>
    <p:extLst>
      <p:ext uri="{BB962C8B-B14F-4D97-AF65-F5344CB8AC3E}">
        <p14:creationId xmlns:p14="http://schemas.microsoft.com/office/powerpoint/2010/main" val="671419952"/>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68240"/>
            <a:ext cx="11395912" cy="258515"/>
          </a:xfrm>
        </p:spPr>
        <p:txBody>
          <a:bodyPr>
            <a:normAutofit fontScale="90000"/>
          </a:bodyPr>
          <a:lstStyle/>
          <a:p>
            <a:pPr algn="ctr"/>
            <a:r>
              <a:rPr lang="en-US" sz="3200" dirty="0">
                <a:solidFill>
                  <a:srgbClr val="C00000"/>
                </a:solidFill>
                <a:latin typeface="Marcellus" panose="020E0602050203020307" pitchFamily="34" charset="0"/>
              </a:rPr>
              <a:t>Readers-Writers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173</a:t>
            </a:fld>
            <a:endParaRPr lang="en-US"/>
          </a:p>
        </p:txBody>
      </p:sp>
      <p:sp>
        <p:nvSpPr>
          <p:cNvPr id="12" name="Rectangle 3"/>
          <p:cNvSpPr txBox="1">
            <a:spLocks noChangeArrowheads="1"/>
          </p:cNvSpPr>
          <p:nvPr/>
        </p:nvSpPr>
        <p:spPr>
          <a:xfrm>
            <a:off x="496748" y="263953"/>
            <a:ext cx="10488084" cy="46492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smtClean="0"/>
              <a:t>Semaphore</a:t>
            </a:r>
            <a:r>
              <a:rPr lang="en-US" altLang="en-US" sz="2400" b="1" dirty="0" smtClean="0">
                <a:solidFill>
                  <a:srgbClr val="000000"/>
                </a:solidFill>
              </a:rPr>
              <a:t> </a:t>
            </a:r>
            <a:r>
              <a:rPr lang="en-US" altLang="en-US" sz="2400" b="1" dirty="0" err="1" smtClean="0">
                <a:solidFill>
                  <a:srgbClr val="000000"/>
                </a:solidFill>
              </a:rPr>
              <a:t>rw_mutex</a:t>
            </a:r>
            <a:r>
              <a:rPr lang="en-US" altLang="en-US" sz="2400" b="1" dirty="0" smtClean="0">
                <a:solidFill>
                  <a:srgbClr val="000000"/>
                </a:solidFill>
              </a:rPr>
              <a:t> </a:t>
            </a:r>
          </a:p>
          <a:p>
            <a:pPr lvl="1"/>
            <a:r>
              <a:rPr lang="en-US" altLang="en-US" dirty="0" smtClean="0"/>
              <a:t>Initialized </a:t>
            </a:r>
            <a:r>
              <a:rPr lang="en-US" altLang="en-US" dirty="0"/>
              <a:t>to 1</a:t>
            </a:r>
          </a:p>
          <a:p>
            <a:pPr lvl="1"/>
            <a:r>
              <a:rPr lang="en-US" altLang="en-US" b="1" dirty="0" smtClean="0">
                <a:solidFill>
                  <a:srgbClr val="000000"/>
                </a:solidFill>
              </a:rPr>
              <a:t>Common to both reader and writers</a:t>
            </a:r>
          </a:p>
          <a:p>
            <a:pPr lvl="1"/>
            <a:r>
              <a:rPr lang="en-US" altLang="en-US" b="1" dirty="0" smtClean="0">
                <a:solidFill>
                  <a:srgbClr val="000000"/>
                </a:solidFill>
              </a:rPr>
              <a:t>Mutual Exclusion semaphore for the writers</a:t>
            </a:r>
          </a:p>
          <a:p>
            <a:pPr lvl="1"/>
            <a:r>
              <a:rPr lang="en-US" altLang="en-US" b="1" dirty="0" smtClean="0">
                <a:solidFill>
                  <a:srgbClr val="000000"/>
                </a:solidFill>
              </a:rPr>
              <a:t>Also used by 1</a:t>
            </a:r>
            <a:r>
              <a:rPr lang="en-US" altLang="en-US" b="1" baseline="30000" dirty="0" smtClean="0">
                <a:solidFill>
                  <a:srgbClr val="000000"/>
                </a:solidFill>
              </a:rPr>
              <a:t>st</a:t>
            </a:r>
            <a:r>
              <a:rPr lang="en-US" altLang="en-US" b="1" dirty="0" smtClean="0">
                <a:solidFill>
                  <a:srgbClr val="000000"/>
                </a:solidFill>
              </a:rPr>
              <a:t> or Last Reader that enters or exits CS</a:t>
            </a:r>
          </a:p>
          <a:p>
            <a:pPr lvl="1"/>
            <a:r>
              <a:rPr lang="en-IN" altLang="en-US" b="1" dirty="0">
                <a:solidFill>
                  <a:srgbClr val="000000"/>
                </a:solidFill>
              </a:rPr>
              <a:t>It is not used by readers </a:t>
            </a:r>
            <a:r>
              <a:rPr lang="en-IN" altLang="en-US" b="1" dirty="0" smtClean="0">
                <a:solidFill>
                  <a:srgbClr val="000000"/>
                </a:solidFill>
              </a:rPr>
              <a:t>who enter </a:t>
            </a:r>
            <a:r>
              <a:rPr lang="en-IN" altLang="en-US" b="1" dirty="0">
                <a:solidFill>
                  <a:srgbClr val="000000"/>
                </a:solidFill>
              </a:rPr>
              <a:t>or exit while other readers are in their critical sections</a:t>
            </a:r>
            <a:endParaRPr lang="en-US" altLang="en-US" b="1" dirty="0" smtClean="0">
              <a:solidFill>
                <a:srgbClr val="000000"/>
              </a:solidFill>
            </a:endParaRPr>
          </a:p>
          <a:p>
            <a:r>
              <a:rPr lang="en-US" altLang="en-US" sz="2400" dirty="0" smtClean="0"/>
              <a:t>Semaphore </a:t>
            </a:r>
            <a:r>
              <a:rPr lang="en-US" altLang="en-US" sz="2400" b="1" dirty="0" err="1" smtClean="0">
                <a:solidFill>
                  <a:srgbClr val="000000"/>
                </a:solidFill>
              </a:rPr>
              <a:t>mutex</a:t>
            </a:r>
            <a:r>
              <a:rPr lang="en-US" altLang="en-US" sz="2400" b="1" dirty="0" smtClean="0">
                <a:solidFill>
                  <a:srgbClr val="000000"/>
                </a:solidFill>
              </a:rPr>
              <a:t> </a:t>
            </a:r>
          </a:p>
          <a:p>
            <a:pPr lvl="1"/>
            <a:r>
              <a:rPr lang="en-US" altLang="en-US" dirty="0" smtClean="0"/>
              <a:t>Initialized </a:t>
            </a:r>
            <a:r>
              <a:rPr lang="en-US" altLang="en-US" dirty="0"/>
              <a:t>to 1</a:t>
            </a:r>
          </a:p>
          <a:p>
            <a:pPr lvl="1"/>
            <a:r>
              <a:rPr lang="en-US" altLang="en-US" b="1" dirty="0" smtClean="0">
                <a:solidFill>
                  <a:srgbClr val="000000"/>
                </a:solidFill>
              </a:rPr>
              <a:t>To ensure Mutual Exclusion when variable </a:t>
            </a:r>
            <a:r>
              <a:rPr lang="en-US" altLang="en-US" b="1" dirty="0" err="1" smtClean="0">
                <a:solidFill>
                  <a:srgbClr val="000000"/>
                </a:solidFill>
              </a:rPr>
              <a:t>readcount</a:t>
            </a:r>
            <a:r>
              <a:rPr lang="en-US" altLang="en-US" b="1" dirty="0" smtClean="0">
                <a:solidFill>
                  <a:srgbClr val="000000"/>
                </a:solidFill>
              </a:rPr>
              <a:t> is updated</a:t>
            </a:r>
          </a:p>
          <a:p>
            <a:r>
              <a:rPr lang="en-US" altLang="en-US" sz="2400" dirty="0" smtClean="0"/>
              <a:t>Integer </a:t>
            </a:r>
            <a:r>
              <a:rPr lang="en-US" altLang="en-US" sz="2400" b="1" dirty="0" err="1" smtClean="0">
                <a:solidFill>
                  <a:srgbClr val="000000"/>
                </a:solidFill>
              </a:rPr>
              <a:t>read_count</a:t>
            </a:r>
            <a:endParaRPr lang="en-US" altLang="en-US" sz="2400" b="1" dirty="0" smtClean="0">
              <a:solidFill>
                <a:srgbClr val="000000"/>
              </a:solidFill>
            </a:endParaRPr>
          </a:p>
          <a:p>
            <a:pPr lvl="1"/>
            <a:r>
              <a:rPr lang="en-US" altLang="en-US" b="1" dirty="0" smtClean="0">
                <a:solidFill>
                  <a:srgbClr val="000000"/>
                </a:solidFill>
              </a:rPr>
              <a:t>Initialized to 0</a:t>
            </a:r>
          </a:p>
          <a:p>
            <a:pPr lvl="1"/>
            <a:r>
              <a:rPr lang="en-US" altLang="en-US" b="1" dirty="0" smtClean="0">
                <a:solidFill>
                  <a:srgbClr val="000000"/>
                </a:solidFill>
              </a:rPr>
              <a:t>Keeps a track of how many processes are currently reading the object</a:t>
            </a:r>
            <a:endParaRPr lang="en-US" altLang="en-US" dirty="0" smtClean="0"/>
          </a:p>
        </p:txBody>
      </p:sp>
    </p:spTree>
    <p:extLst>
      <p:ext uri="{BB962C8B-B14F-4D97-AF65-F5344CB8AC3E}">
        <p14:creationId xmlns:p14="http://schemas.microsoft.com/office/powerpoint/2010/main" val="3478977953"/>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0"/>
            <a:ext cx="11395912" cy="381123"/>
          </a:xfrm>
        </p:spPr>
        <p:txBody>
          <a:bodyPr>
            <a:normAutofit fontScale="90000"/>
          </a:bodyPr>
          <a:lstStyle/>
          <a:p>
            <a:pPr algn="ctr"/>
            <a:r>
              <a:rPr lang="en-US" sz="3200" dirty="0">
                <a:solidFill>
                  <a:srgbClr val="C00000"/>
                </a:solidFill>
                <a:latin typeface="Marcellus" panose="020E0602050203020307" pitchFamily="34" charset="0"/>
              </a:rPr>
              <a:t>Readers-Writers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174</a:t>
            </a:fld>
            <a:endParaRPr lang="en-US"/>
          </a:p>
        </p:txBody>
      </p:sp>
      <p:sp>
        <p:nvSpPr>
          <p:cNvPr id="13" name="Rectangle 3"/>
          <p:cNvSpPr txBox="1">
            <a:spLocks noChangeArrowheads="1"/>
          </p:cNvSpPr>
          <p:nvPr/>
        </p:nvSpPr>
        <p:spPr>
          <a:xfrm>
            <a:off x="841266" y="572984"/>
            <a:ext cx="10813922" cy="4876800"/>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9600" dirty="0" smtClean="0"/>
              <a:t>The structure of a writer process</a:t>
            </a:r>
          </a:p>
          <a:p>
            <a:endParaRPr lang="en-US" altLang="en-US" sz="2400" dirty="0" smtClean="0"/>
          </a:p>
          <a:p>
            <a:pPr>
              <a:buFont typeface="Monotype Sorts" pitchFamily="-84" charset="2"/>
              <a:buNone/>
            </a:pPr>
            <a:r>
              <a:rPr lang="en-US" altLang="en-US" sz="7200" b="1" dirty="0" smtClean="0">
                <a:latin typeface="Courier New" pitchFamily="49" charset="0"/>
                <a:cs typeface="Courier New" pitchFamily="49" charset="0"/>
              </a:rPr>
              <a:t>	do{</a:t>
            </a:r>
            <a:br>
              <a:rPr lang="en-US" altLang="en-US" sz="7200" b="1" dirty="0" smtClean="0">
                <a:latin typeface="Courier New" pitchFamily="49" charset="0"/>
                <a:cs typeface="Courier New" pitchFamily="49" charset="0"/>
              </a:rPr>
            </a:br>
            <a:r>
              <a:rPr lang="en-US" altLang="en-US" sz="7200" b="1" dirty="0" smtClean="0">
                <a:latin typeface="Courier New" pitchFamily="49" charset="0"/>
                <a:cs typeface="Courier New" pitchFamily="49" charset="0"/>
              </a:rPr>
              <a:t>          wait(</a:t>
            </a:r>
            <a:r>
              <a:rPr lang="en-US" altLang="en-US" sz="7200" b="1" dirty="0" err="1" smtClean="0">
                <a:latin typeface="Courier New" pitchFamily="49" charset="0"/>
                <a:cs typeface="Courier New" pitchFamily="49" charset="0"/>
              </a:rPr>
              <a:t>rw_mutex</a:t>
            </a:r>
            <a:r>
              <a:rPr lang="en-US" altLang="en-US" sz="7200" b="1" dirty="0" smtClean="0">
                <a:latin typeface="Courier New" pitchFamily="49" charset="0"/>
                <a:cs typeface="Courier New" pitchFamily="49" charset="0"/>
              </a:rPr>
              <a:t>); </a:t>
            </a:r>
          </a:p>
          <a:p>
            <a:pPr>
              <a:buFont typeface="Monotype Sorts" pitchFamily="-84" charset="2"/>
              <a:buNone/>
            </a:pPr>
            <a:r>
              <a:rPr lang="en-US" altLang="en-US" sz="7200" b="1" dirty="0" smtClean="0">
                <a:latin typeface="Courier New" pitchFamily="49" charset="0"/>
                <a:cs typeface="Courier New" pitchFamily="49" charset="0"/>
              </a:rPr>
              <a:t>               ...</a:t>
            </a:r>
            <a:br>
              <a:rPr lang="en-US" altLang="en-US" sz="7200" b="1" dirty="0" smtClean="0">
                <a:latin typeface="Courier New" pitchFamily="49" charset="0"/>
                <a:cs typeface="Courier New" pitchFamily="49" charset="0"/>
              </a:rPr>
            </a:br>
            <a:r>
              <a:rPr lang="en-US" altLang="en-US" sz="7200" b="1" dirty="0" smtClean="0">
                <a:latin typeface="Courier New" pitchFamily="49" charset="0"/>
                <a:cs typeface="Courier New" pitchFamily="49" charset="0"/>
              </a:rPr>
              <a:t>          /* writing is performed */ </a:t>
            </a:r>
          </a:p>
          <a:p>
            <a:pPr>
              <a:buFont typeface="Monotype Sorts" pitchFamily="-84" charset="2"/>
              <a:buNone/>
            </a:pPr>
            <a:r>
              <a:rPr lang="en-US" altLang="en-US" sz="7200" b="1" dirty="0" smtClean="0">
                <a:latin typeface="Courier New" pitchFamily="49" charset="0"/>
                <a:cs typeface="Courier New" pitchFamily="49" charset="0"/>
              </a:rPr>
              <a:t>               ... </a:t>
            </a:r>
          </a:p>
          <a:p>
            <a:pPr>
              <a:buFont typeface="Monotype Sorts" pitchFamily="-84" charset="2"/>
              <a:buNone/>
            </a:pPr>
            <a:r>
              <a:rPr lang="en-US" altLang="en-US" sz="7200" b="1" dirty="0" smtClean="0">
                <a:latin typeface="Courier New" pitchFamily="49" charset="0"/>
                <a:cs typeface="Courier New" pitchFamily="49" charset="0"/>
              </a:rPr>
              <a:t>          signal(</a:t>
            </a:r>
            <a:r>
              <a:rPr lang="en-US" altLang="en-US" sz="7200" b="1" dirty="0" err="1" smtClean="0">
                <a:latin typeface="Courier New" pitchFamily="49" charset="0"/>
                <a:cs typeface="Courier New" pitchFamily="49" charset="0"/>
              </a:rPr>
              <a:t>rw_mutex</a:t>
            </a:r>
            <a:r>
              <a:rPr lang="en-US" altLang="en-US" sz="7200" b="1" dirty="0" smtClean="0">
                <a:latin typeface="Courier New" pitchFamily="49" charset="0"/>
                <a:cs typeface="Courier New" pitchFamily="49" charset="0"/>
              </a:rPr>
              <a:t>); </a:t>
            </a:r>
          </a:p>
          <a:p>
            <a:pPr>
              <a:buFont typeface="Monotype Sorts" pitchFamily="-84" charset="2"/>
              <a:buNone/>
            </a:pPr>
            <a:r>
              <a:rPr lang="en-US" altLang="en-US" sz="7200" b="1" dirty="0" smtClean="0">
                <a:latin typeface="Courier New" pitchFamily="49" charset="0"/>
                <a:cs typeface="Courier New" pitchFamily="49" charset="0"/>
              </a:rPr>
              <a:t>     } while (true);</a:t>
            </a:r>
            <a:br>
              <a:rPr lang="en-US" altLang="en-US" sz="7200" b="1" dirty="0" smtClean="0">
                <a:latin typeface="Courier New" pitchFamily="49" charset="0"/>
                <a:cs typeface="Courier New" pitchFamily="49" charset="0"/>
              </a:rPr>
            </a:br>
            <a:endParaRPr lang="en-US" altLang="en-US" sz="7200" b="1" dirty="0" smtClean="0">
              <a:latin typeface="Courier New" pitchFamily="49" charset="0"/>
              <a:cs typeface="Courier New" pitchFamily="49" charset="0"/>
            </a:endParaRPr>
          </a:p>
          <a:p>
            <a:pPr>
              <a:buFont typeface="Monotype Sorts" pitchFamily="-84" charset="2"/>
              <a:buNone/>
            </a:pPr>
            <a:endParaRPr lang="en-US" altLang="en-US" sz="11200" dirty="0" smtClean="0">
              <a:solidFill>
                <a:srgbClr val="0000FF"/>
              </a:solidFill>
            </a:endParaRPr>
          </a:p>
          <a:p>
            <a:pPr>
              <a:buFont typeface="Monotype Sorts" pitchFamily="-84" charset="2"/>
              <a:buNone/>
            </a:pPr>
            <a:endParaRPr lang="en-US" altLang="en-US" dirty="0" smtClean="0">
              <a:solidFill>
                <a:srgbClr val="0000FF"/>
              </a:solidFill>
            </a:endParaRPr>
          </a:p>
          <a:p>
            <a:pPr>
              <a:buFont typeface="Monotype Sorts" pitchFamily="-84" charset="2"/>
              <a:buNone/>
            </a:pPr>
            <a:r>
              <a:rPr lang="en-US" altLang="en-US" dirty="0" smtClean="0">
                <a:solidFill>
                  <a:srgbClr val="0000FF"/>
                </a:solidFill>
              </a:rPr>
              <a:t>       </a:t>
            </a:r>
          </a:p>
        </p:txBody>
      </p:sp>
      <p:sp>
        <p:nvSpPr>
          <p:cNvPr id="12" name="Rectangle 3"/>
          <p:cNvSpPr txBox="1">
            <a:spLocks noChangeArrowheads="1"/>
          </p:cNvSpPr>
          <p:nvPr/>
        </p:nvSpPr>
        <p:spPr>
          <a:xfrm>
            <a:off x="7683687" y="773205"/>
            <a:ext cx="4508311" cy="1208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1800" dirty="0" smtClean="0"/>
              <a:t>Semaphore</a:t>
            </a:r>
            <a:r>
              <a:rPr lang="en-US" altLang="en-US" sz="1800" b="1" dirty="0" smtClean="0">
                <a:solidFill>
                  <a:srgbClr val="000000"/>
                </a:solidFill>
                <a:latin typeface="Courier New" pitchFamily="49" charset="0"/>
              </a:rPr>
              <a:t> </a:t>
            </a:r>
            <a:r>
              <a:rPr lang="en-US" altLang="en-US" sz="1800" b="1" dirty="0" err="1" smtClean="0">
                <a:solidFill>
                  <a:srgbClr val="000000"/>
                </a:solidFill>
                <a:latin typeface="Courier New" pitchFamily="49" charset="0"/>
              </a:rPr>
              <a:t>rw_mutex</a:t>
            </a:r>
            <a:r>
              <a:rPr lang="en-US" altLang="en-US" sz="1800" b="1" dirty="0" smtClean="0">
                <a:solidFill>
                  <a:srgbClr val="000000"/>
                </a:solidFill>
                <a:latin typeface="Courier New" pitchFamily="49" charset="0"/>
              </a:rPr>
              <a:t> </a:t>
            </a:r>
          </a:p>
          <a:p>
            <a:pPr lvl="1"/>
            <a:r>
              <a:rPr lang="en-US" altLang="en-US" sz="1800" b="1" dirty="0" smtClean="0">
                <a:solidFill>
                  <a:srgbClr val="000000"/>
                </a:solidFill>
                <a:latin typeface="Courier New" pitchFamily="49" charset="0"/>
              </a:rPr>
              <a:t>Mutual Exclusion for the writers</a:t>
            </a:r>
          </a:p>
          <a:p>
            <a:pPr lvl="1"/>
            <a:r>
              <a:rPr lang="en-US" altLang="en-US" sz="1800" dirty="0" smtClean="0"/>
              <a:t>initialized to 1</a:t>
            </a:r>
          </a:p>
          <a:p>
            <a:endParaRPr lang="en-US" altLang="en-US" sz="1600" dirty="0" smtClean="0"/>
          </a:p>
        </p:txBody>
      </p:sp>
      <p:sp>
        <p:nvSpPr>
          <p:cNvPr id="11" name="Rectangle 10"/>
          <p:cNvSpPr/>
          <p:nvPr/>
        </p:nvSpPr>
        <p:spPr>
          <a:xfrm>
            <a:off x="3192382" y="4497917"/>
            <a:ext cx="6096000" cy="1754326"/>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fontAlgn="base"/>
            <a:r>
              <a:rPr lang="en-IN" b="1" dirty="0"/>
              <a:t>Writer process:</a:t>
            </a:r>
            <a:r>
              <a:rPr lang="en-IN" dirty="0"/>
              <a:t> </a:t>
            </a:r>
          </a:p>
          <a:p>
            <a:pPr marL="285750" indent="-285750" fontAlgn="base">
              <a:buFont typeface="Arial" panose="020B0604020202020204" pitchFamily="34" charset="0"/>
              <a:buChar char="•"/>
            </a:pPr>
            <a:r>
              <a:rPr lang="en-IN" dirty="0" smtClean="0"/>
              <a:t>Writer </a:t>
            </a:r>
            <a:r>
              <a:rPr lang="en-IN" dirty="0"/>
              <a:t>requests the entry to critical section.</a:t>
            </a:r>
          </a:p>
          <a:p>
            <a:pPr marL="285750" indent="-285750" fontAlgn="base">
              <a:buFont typeface="Arial" panose="020B0604020202020204" pitchFamily="34" charset="0"/>
              <a:buChar char="•"/>
            </a:pPr>
            <a:r>
              <a:rPr lang="en-IN" dirty="0"/>
              <a:t>If allowed i.e. wait() gives a true value, it enters and performs the write. If not allowed, it keeps on waiting</a:t>
            </a:r>
            <a:r>
              <a:rPr lang="en-IN" dirty="0" smtClean="0"/>
              <a:t>.</a:t>
            </a:r>
          </a:p>
          <a:p>
            <a:pPr marL="285750" indent="-285750" fontAlgn="base">
              <a:buFont typeface="Arial" panose="020B0604020202020204" pitchFamily="34" charset="0"/>
              <a:buChar char="•"/>
            </a:pPr>
            <a:r>
              <a:rPr lang="en-IN" dirty="0" smtClean="0"/>
              <a:t>If allowed, Performs writing</a:t>
            </a:r>
            <a:endParaRPr lang="en-IN" dirty="0"/>
          </a:p>
          <a:p>
            <a:pPr marL="285750" indent="-285750" fontAlgn="base">
              <a:buFont typeface="Arial" panose="020B0604020202020204" pitchFamily="34" charset="0"/>
              <a:buChar char="•"/>
            </a:pPr>
            <a:r>
              <a:rPr lang="en-IN" dirty="0"/>
              <a:t>It exits the critical section.</a:t>
            </a:r>
          </a:p>
        </p:txBody>
      </p:sp>
      <p:sp>
        <p:nvSpPr>
          <p:cNvPr id="15" name="Rectangle 14"/>
          <p:cNvSpPr/>
          <p:nvPr/>
        </p:nvSpPr>
        <p:spPr>
          <a:xfrm>
            <a:off x="9288382" y="2315515"/>
            <a:ext cx="2007088" cy="193899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2400" dirty="0"/>
              <a:t>wait(S) {</a:t>
            </a:r>
          </a:p>
          <a:p>
            <a:r>
              <a:rPr lang="en-US" sz="2400" dirty="0"/>
              <a:t>while S &lt;= 0</a:t>
            </a:r>
          </a:p>
          <a:p>
            <a:r>
              <a:rPr lang="en-US" sz="2400" i="1" dirty="0"/>
              <a:t>;  II </a:t>
            </a:r>
            <a:r>
              <a:rPr lang="en-US" sz="2400" dirty="0"/>
              <a:t>no-op</a:t>
            </a:r>
          </a:p>
          <a:p>
            <a:r>
              <a:rPr lang="en-US" sz="2400" dirty="0"/>
              <a:t>s--;</a:t>
            </a:r>
          </a:p>
          <a:p>
            <a:r>
              <a:rPr lang="en-US" sz="2400" dirty="0"/>
              <a:t>}</a:t>
            </a:r>
          </a:p>
        </p:txBody>
      </p:sp>
    </p:spTree>
    <p:extLst>
      <p:ext uri="{BB962C8B-B14F-4D97-AF65-F5344CB8AC3E}">
        <p14:creationId xmlns:p14="http://schemas.microsoft.com/office/powerpoint/2010/main" val="4210944233"/>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0"/>
            <a:ext cx="11395912" cy="381123"/>
          </a:xfrm>
        </p:spPr>
        <p:txBody>
          <a:bodyPr>
            <a:normAutofit fontScale="90000"/>
          </a:bodyPr>
          <a:lstStyle/>
          <a:p>
            <a:pPr algn="ctr"/>
            <a:r>
              <a:rPr lang="en-US" sz="3200" dirty="0">
                <a:solidFill>
                  <a:srgbClr val="C00000"/>
                </a:solidFill>
                <a:latin typeface="Marcellus" panose="020E0602050203020307" pitchFamily="34" charset="0"/>
              </a:rPr>
              <a:t>Readers-Writers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175</a:t>
            </a:fld>
            <a:endParaRPr lang="en-US"/>
          </a:p>
        </p:txBody>
      </p:sp>
      <p:sp>
        <p:nvSpPr>
          <p:cNvPr id="13" name="Rectangle 3"/>
          <p:cNvSpPr txBox="1">
            <a:spLocks noChangeArrowheads="1"/>
          </p:cNvSpPr>
          <p:nvPr/>
        </p:nvSpPr>
        <p:spPr>
          <a:xfrm>
            <a:off x="841266" y="572984"/>
            <a:ext cx="10813922" cy="4876800"/>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9600" dirty="0" smtClean="0"/>
              <a:t>The structure of a writer process</a:t>
            </a:r>
          </a:p>
          <a:p>
            <a:r>
              <a:rPr lang="en-IN" altLang="en-US" sz="9600" b="1" dirty="0" smtClean="0">
                <a:solidFill>
                  <a:srgbClr val="FF0000"/>
                </a:solidFill>
              </a:rPr>
              <a:t>If </a:t>
            </a:r>
            <a:r>
              <a:rPr lang="en-IN" altLang="en-US" sz="9600" b="1" dirty="0">
                <a:solidFill>
                  <a:srgbClr val="FF0000"/>
                </a:solidFill>
              </a:rPr>
              <a:t>a writer is in the critical </a:t>
            </a:r>
            <a:r>
              <a:rPr lang="en-IN" altLang="en-US" sz="9600" b="1" dirty="0" smtClean="0">
                <a:solidFill>
                  <a:srgbClr val="FF0000"/>
                </a:solidFill>
              </a:rPr>
              <a:t>section and </a:t>
            </a:r>
            <a:r>
              <a:rPr lang="en-IN" altLang="en-US" sz="9600" b="1" dirty="0">
                <a:solidFill>
                  <a:srgbClr val="FF0000"/>
                </a:solidFill>
              </a:rPr>
              <a:t>n readers are waiting, </a:t>
            </a:r>
            <a:endParaRPr lang="en-IN" altLang="en-US" sz="9600" b="1" dirty="0" smtClean="0">
              <a:solidFill>
                <a:srgbClr val="FF0000"/>
              </a:solidFill>
            </a:endParaRPr>
          </a:p>
          <a:p>
            <a:pPr lvl="1"/>
            <a:r>
              <a:rPr lang="en-IN" altLang="en-US" sz="9600" b="1" dirty="0" smtClean="0">
                <a:solidFill>
                  <a:srgbClr val="FF0000"/>
                </a:solidFill>
              </a:rPr>
              <a:t>then </a:t>
            </a:r>
            <a:r>
              <a:rPr lang="en-IN" altLang="en-US" sz="9600" b="1" dirty="0">
                <a:solidFill>
                  <a:srgbClr val="FF0000"/>
                </a:solidFill>
              </a:rPr>
              <a:t>one reader is queued on </a:t>
            </a:r>
            <a:r>
              <a:rPr lang="en-US" altLang="en-US" sz="9600" b="1" dirty="0" err="1">
                <a:solidFill>
                  <a:srgbClr val="FF0000"/>
                </a:solidFill>
                <a:latin typeface="Courier New" pitchFamily="49" charset="0"/>
                <a:cs typeface="Courier New" pitchFamily="49" charset="0"/>
              </a:rPr>
              <a:t>rw_mutex</a:t>
            </a:r>
            <a:r>
              <a:rPr lang="en-IN" altLang="en-US" sz="9600" b="1" dirty="0" smtClean="0">
                <a:solidFill>
                  <a:srgbClr val="FF0000"/>
                </a:solidFill>
              </a:rPr>
              <a:t>, </a:t>
            </a:r>
            <a:r>
              <a:rPr lang="en-IN" altLang="en-US" sz="9600" b="1" dirty="0">
                <a:solidFill>
                  <a:srgbClr val="FF0000"/>
                </a:solidFill>
              </a:rPr>
              <a:t>and n- 1 </a:t>
            </a:r>
            <a:r>
              <a:rPr lang="en-IN" altLang="en-US" sz="9600" b="1" dirty="0" smtClean="0">
                <a:solidFill>
                  <a:srgbClr val="FF0000"/>
                </a:solidFill>
              </a:rPr>
              <a:t>readers are </a:t>
            </a:r>
            <a:r>
              <a:rPr lang="en-IN" altLang="en-US" sz="9600" b="1" dirty="0">
                <a:solidFill>
                  <a:srgbClr val="FF0000"/>
                </a:solidFill>
              </a:rPr>
              <a:t>queued on </a:t>
            </a:r>
            <a:r>
              <a:rPr lang="en-IN" altLang="en-US" sz="9600" b="1" dirty="0" err="1">
                <a:solidFill>
                  <a:srgbClr val="FF0000"/>
                </a:solidFill>
              </a:rPr>
              <a:t>mutex</a:t>
            </a:r>
            <a:r>
              <a:rPr lang="en-IN" altLang="en-US" sz="9600" b="1" dirty="0">
                <a:solidFill>
                  <a:srgbClr val="FF0000"/>
                </a:solidFill>
              </a:rPr>
              <a:t>. </a:t>
            </a:r>
            <a:endParaRPr lang="en-IN" altLang="en-US" sz="9600" b="1" dirty="0" smtClean="0">
              <a:solidFill>
                <a:srgbClr val="FF0000"/>
              </a:solidFill>
            </a:endParaRPr>
          </a:p>
          <a:p>
            <a:r>
              <a:rPr lang="en-IN" altLang="en-US" sz="9600" dirty="0" smtClean="0"/>
              <a:t>When </a:t>
            </a:r>
            <a:r>
              <a:rPr lang="en-IN" altLang="en-US" sz="9600" dirty="0"/>
              <a:t>a writer executes signal </a:t>
            </a:r>
            <a:r>
              <a:rPr lang="en-IN" altLang="en-US" sz="9600" dirty="0" smtClean="0"/>
              <a:t>(</a:t>
            </a:r>
            <a:r>
              <a:rPr lang="en-US" altLang="en-US" sz="9600" b="1" dirty="0" err="1">
                <a:latin typeface="Courier New" pitchFamily="49" charset="0"/>
                <a:cs typeface="Courier New" pitchFamily="49" charset="0"/>
              </a:rPr>
              <a:t>rw_mutex</a:t>
            </a:r>
            <a:r>
              <a:rPr lang="en-IN" altLang="en-US" sz="9600" dirty="0" smtClean="0"/>
              <a:t>),</a:t>
            </a:r>
            <a:endParaRPr lang="en-IN" altLang="en-US" sz="9600" dirty="0"/>
          </a:p>
          <a:p>
            <a:pPr lvl="1"/>
            <a:r>
              <a:rPr lang="en-IN" altLang="en-US" sz="9600" b="1" dirty="0" smtClean="0">
                <a:solidFill>
                  <a:srgbClr val="00B0F0"/>
                </a:solidFill>
              </a:rPr>
              <a:t>It resumes </a:t>
            </a:r>
            <a:r>
              <a:rPr lang="en-IN" altLang="en-US" sz="9600" b="1" dirty="0">
                <a:solidFill>
                  <a:srgbClr val="00B0F0"/>
                </a:solidFill>
              </a:rPr>
              <a:t>the execution of either the waiting readers or a single </a:t>
            </a:r>
            <a:r>
              <a:rPr lang="en-IN" altLang="en-US" sz="9600" b="1" dirty="0" smtClean="0">
                <a:solidFill>
                  <a:srgbClr val="00B0F0"/>
                </a:solidFill>
              </a:rPr>
              <a:t>waiting writer</a:t>
            </a:r>
            <a:r>
              <a:rPr lang="en-IN" altLang="en-US" sz="9600" b="1" dirty="0">
                <a:solidFill>
                  <a:srgbClr val="00B0F0"/>
                </a:solidFill>
              </a:rPr>
              <a:t>. </a:t>
            </a:r>
            <a:endParaRPr lang="en-IN" altLang="en-US" sz="9600" b="1" dirty="0" smtClean="0">
              <a:solidFill>
                <a:srgbClr val="00B0F0"/>
              </a:solidFill>
            </a:endParaRPr>
          </a:p>
          <a:p>
            <a:pPr lvl="1"/>
            <a:r>
              <a:rPr lang="en-IN" altLang="en-US" sz="9600" b="1" dirty="0" smtClean="0">
                <a:solidFill>
                  <a:srgbClr val="00B0F0"/>
                </a:solidFill>
              </a:rPr>
              <a:t>The </a:t>
            </a:r>
            <a:r>
              <a:rPr lang="en-IN" altLang="en-US" sz="9600" b="1" dirty="0">
                <a:solidFill>
                  <a:srgbClr val="00B0F0"/>
                </a:solidFill>
              </a:rPr>
              <a:t>selection is made by the scheduler</a:t>
            </a:r>
            <a:endParaRPr lang="en-US" altLang="en-US" sz="9600" b="1" dirty="0" smtClean="0">
              <a:solidFill>
                <a:srgbClr val="00B0F0"/>
              </a:solidFill>
            </a:endParaRPr>
          </a:p>
          <a:p>
            <a:endParaRPr lang="en-US" altLang="en-US" sz="2400" dirty="0" smtClean="0"/>
          </a:p>
          <a:p>
            <a:pPr>
              <a:buFont typeface="Monotype Sorts" pitchFamily="-84" charset="2"/>
              <a:buNone/>
            </a:pPr>
            <a:r>
              <a:rPr lang="en-US" altLang="en-US" sz="7200" b="1" dirty="0" smtClean="0">
                <a:latin typeface="Courier New" pitchFamily="49" charset="0"/>
                <a:cs typeface="Courier New" pitchFamily="49" charset="0"/>
              </a:rPr>
              <a:t>	do{</a:t>
            </a:r>
            <a:br>
              <a:rPr lang="en-US" altLang="en-US" sz="7200" b="1" dirty="0" smtClean="0">
                <a:latin typeface="Courier New" pitchFamily="49" charset="0"/>
                <a:cs typeface="Courier New" pitchFamily="49" charset="0"/>
              </a:rPr>
            </a:br>
            <a:r>
              <a:rPr lang="en-US" altLang="en-US" sz="7200" b="1" dirty="0" smtClean="0">
                <a:latin typeface="Courier New" pitchFamily="49" charset="0"/>
                <a:cs typeface="Courier New" pitchFamily="49" charset="0"/>
              </a:rPr>
              <a:t>          wait(</a:t>
            </a:r>
            <a:r>
              <a:rPr lang="en-US" altLang="en-US" sz="7200" b="1" dirty="0" err="1" smtClean="0">
                <a:latin typeface="Courier New" pitchFamily="49" charset="0"/>
                <a:cs typeface="Courier New" pitchFamily="49" charset="0"/>
              </a:rPr>
              <a:t>rw_mutex</a:t>
            </a:r>
            <a:r>
              <a:rPr lang="en-US" altLang="en-US" sz="7200" b="1" dirty="0" smtClean="0">
                <a:latin typeface="Courier New" pitchFamily="49" charset="0"/>
                <a:cs typeface="Courier New" pitchFamily="49" charset="0"/>
              </a:rPr>
              <a:t>); </a:t>
            </a:r>
          </a:p>
          <a:p>
            <a:pPr>
              <a:buFont typeface="Monotype Sorts" pitchFamily="-84" charset="2"/>
              <a:buNone/>
            </a:pPr>
            <a:r>
              <a:rPr lang="en-US" altLang="en-US" sz="7200" b="1" dirty="0" smtClean="0">
                <a:latin typeface="Courier New" pitchFamily="49" charset="0"/>
                <a:cs typeface="Courier New" pitchFamily="49" charset="0"/>
              </a:rPr>
              <a:t>               ...</a:t>
            </a:r>
            <a:br>
              <a:rPr lang="en-US" altLang="en-US" sz="7200" b="1" dirty="0" smtClean="0">
                <a:latin typeface="Courier New" pitchFamily="49" charset="0"/>
                <a:cs typeface="Courier New" pitchFamily="49" charset="0"/>
              </a:rPr>
            </a:br>
            <a:r>
              <a:rPr lang="en-US" altLang="en-US" sz="7200" b="1" dirty="0" smtClean="0">
                <a:latin typeface="Courier New" pitchFamily="49" charset="0"/>
                <a:cs typeface="Courier New" pitchFamily="49" charset="0"/>
              </a:rPr>
              <a:t>          /* writing is performed */ </a:t>
            </a:r>
          </a:p>
          <a:p>
            <a:pPr>
              <a:buFont typeface="Monotype Sorts" pitchFamily="-84" charset="2"/>
              <a:buNone/>
            </a:pPr>
            <a:r>
              <a:rPr lang="en-US" altLang="en-US" sz="7200" b="1" dirty="0" smtClean="0">
                <a:latin typeface="Courier New" pitchFamily="49" charset="0"/>
                <a:cs typeface="Courier New" pitchFamily="49" charset="0"/>
              </a:rPr>
              <a:t>               ... </a:t>
            </a:r>
          </a:p>
          <a:p>
            <a:pPr>
              <a:buFont typeface="Monotype Sorts" pitchFamily="-84" charset="2"/>
              <a:buNone/>
            </a:pPr>
            <a:r>
              <a:rPr lang="en-US" altLang="en-US" sz="7200" b="1" dirty="0" smtClean="0">
                <a:latin typeface="Courier New" pitchFamily="49" charset="0"/>
                <a:cs typeface="Courier New" pitchFamily="49" charset="0"/>
              </a:rPr>
              <a:t>          signal(</a:t>
            </a:r>
            <a:r>
              <a:rPr lang="en-US" altLang="en-US" sz="7200" b="1" dirty="0" err="1" smtClean="0">
                <a:latin typeface="Courier New" pitchFamily="49" charset="0"/>
                <a:cs typeface="Courier New" pitchFamily="49" charset="0"/>
              </a:rPr>
              <a:t>rw_mutex</a:t>
            </a:r>
            <a:r>
              <a:rPr lang="en-US" altLang="en-US" sz="7200" b="1" dirty="0" smtClean="0">
                <a:latin typeface="Courier New" pitchFamily="49" charset="0"/>
                <a:cs typeface="Courier New" pitchFamily="49" charset="0"/>
              </a:rPr>
              <a:t>); </a:t>
            </a:r>
          </a:p>
          <a:p>
            <a:pPr>
              <a:buFont typeface="Monotype Sorts" pitchFamily="-84" charset="2"/>
              <a:buNone/>
            </a:pPr>
            <a:r>
              <a:rPr lang="en-US" altLang="en-US" sz="7200" b="1" dirty="0" smtClean="0">
                <a:latin typeface="Courier New" pitchFamily="49" charset="0"/>
                <a:cs typeface="Courier New" pitchFamily="49" charset="0"/>
              </a:rPr>
              <a:t>     } while (true);</a:t>
            </a:r>
            <a:br>
              <a:rPr lang="en-US" altLang="en-US" sz="7200" b="1" dirty="0" smtClean="0">
                <a:latin typeface="Courier New" pitchFamily="49" charset="0"/>
                <a:cs typeface="Courier New" pitchFamily="49" charset="0"/>
              </a:rPr>
            </a:br>
            <a:endParaRPr lang="en-US" altLang="en-US" sz="7200" b="1" dirty="0" smtClean="0">
              <a:latin typeface="Courier New" pitchFamily="49" charset="0"/>
              <a:cs typeface="Courier New" pitchFamily="49" charset="0"/>
            </a:endParaRPr>
          </a:p>
          <a:p>
            <a:pPr>
              <a:buFont typeface="Monotype Sorts" pitchFamily="-84" charset="2"/>
              <a:buNone/>
            </a:pPr>
            <a:endParaRPr lang="en-US" altLang="en-US" sz="11200" dirty="0" smtClean="0">
              <a:solidFill>
                <a:srgbClr val="0000FF"/>
              </a:solidFill>
            </a:endParaRPr>
          </a:p>
          <a:p>
            <a:pPr>
              <a:buFont typeface="Monotype Sorts" pitchFamily="-84" charset="2"/>
              <a:buNone/>
            </a:pPr>
            <a:endParaRPr lang="en-US" altLang="en-US" dirty="0" smtClean="0">
              <a:solidFill>
                <a:srgbClr val="0000FF"/>
              </a:solidFill>
            </a:endParaRPr>
          </a:p>
          <a:p>
            <a:pPr>
              <a:buFont typeface="Monotype Sorts" pitchFamily="-84" charset="2"/>
              <a:buNone/>
            </a:pPr>
            <a:r>
              <a:rPr lang="en-US" altLang="en-US" dirty="0" smtClean="0">
                <a:solidFill>
                  <a:srgbClr val="0000FF"/>
                </a:solidFill>
              </a:rPr>
              <a:t>       </a:t>
            </a:r>
          </a:p>
        </p:txBody>
      </p:sp>
      <p:sp>
        <p:nvSpPr>
          <p:cNvPr id="12" name="Rectangle 3"/>
          <p:cNvSpPr txBox="1">
            <a:spLocks noChangeArrowheads="1"/>
          </p:cNvSpPr>
          <p:nvPr/>
        </p:nvSpPr>
        <p:spPr>
          <a:xfrm>
            <a:off x="7683688" y="3038733"/>
            <a:ext cx="4508311" cy="1208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1800" dirty="0" smtClean="0"/>
              <a:t>Semaphore</a:t>
            </a:r>
            <a:r>
              <a:rPr lang="en-US" altLang="en-US" sz="1800" b="1" dirty="0" smtClean="0">
                <a:solidFill>
                  <a:srgbClr val="000000"/>
                </a:solidFill>
                <a:latin typeface="Courier New" pitchFamily="49" charset="0"/>
              </a:rPr>
              <a:t> </a:t>
            </a:r>
            <a:r>
              <a:rPr lang="en-US" altLang="en-US" sz="1800" b="1" dirty="0" err="1" smtClean="0">
                <a:solidFill>
                  <a:srgbClr val="000000"/>
                </a:solidFill>
                <a:latin typeface="Courier New" pitchFamily="49" charset="0"/>
              </a:rPr>
              <a:t>rw_mutex</a:t>
            </a:r>
            <a:r>
              <a:rPr lang="en-US" altLang="en-US" sz="1800" b="1" dirty="0" smtClean="0">
                <a:solidFill>
                  <a:srgbClr val="000000"/>
                </a:solidFill>
                <a:latin typeface="Courier New" pitchFamily="49" charset="0"/>
              </a:rPr>
              <a:t> </a:t>
            </a:r>
          </a:p>
          <a:p>
            <a:pPr lvl="1"/>
            <a:r>
              <a:rPr lang="en-US" altLang="en-US" sz="1800" b="1" dirty="0" smtClean="0">
                <a:solidFill>
                  <a:srgbClr val="000000"/>
                </a:solidFill>
                <a:latin typeface="Courier New" pitchFamily="49" charset="0"/>
              </a:rPr>
              <a:t>Mutual Exclusion for the writers</a:t>
            </a:r>
          </a:p>
          <a:p>
            <a:pPr lvl="1"/>
            <a:r>
              <a:rPr lang="en-US" altLang="en-US" sz="1800" dirty="0" smtClean="0"/>
              <a:t>initialized to 1</a:t>
            </a:r>
          </a:p>
          <a:p>
            <a:endParaRPr lang="en-US" altLang="en-US" sz="1600" dirty="0" smtClean="0"/>
          </a:p>
        </p:txBody>
      </p:sp>
    </p:spTree>
    <p:extLst>
      <p:ext uri="{BB962C8B-B14F-4D97-AF65-F5344CB8AC3E}">
        <p14:creationId xmlns:p14="http://schemas.microsoft.com/office/powerpoint/2010/main" val="2075275589"/>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Readers-Writers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176</a:t>
            </a:fld>
            <a:endParaRPr lang="en-US"/>
          </a:p>
        </p:txBody>
      </p:sp>
      <p:sp>
        <p:nvSpPr>
          <p:cNvPr id="12" name="Rectangle 3"/>
          <p:cNvSpPr txBox="1">
            <a:spLocks noChangeArrowheads="1"/>
          </p:cNvSpPr>
          <p:nvPr/>
        </p:nvSpPr>
        <p:spPr>
          <a:xfrm>
            <a:off x="1121834" y="1076326"/>
            <a:ext cx="10329333" cy="506571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dirty="0" smtClean="0"/>
              <a:t>The structure of a reader process</a:t>
            </a:r>
            <a:endParaRPr lang="en-US" altLang="en-US" sz="1600" dirty="0" smtClean="0">
              <a:solidFill>
                <a:srgbClr val="0000FF"/>
              </a:solidFill>
            </a:endParaRPr>
          </a:p>
          <a:p>
            <a:pPr>
              <a:buFont typeface="Monotype Sorts" pitchFamily="-84" charset="2"/>
              <a:buNone/>
            </a:pPr>
            <a:r>
              <a:rPr lang="en-US" altLang="en-US" sz="1600" b="1" dirty="0" smtClean="0">
                <a:latin typeface="Courier New" pitchFamily="49" charset="0"/>
                <a:cs typeface="Courier New" pitchFamily="49" charset="0"/>
              </a:rPr>
              <a:t>       do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if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 == 1) </a:t>
            </a:r>
          </a:p>
          <a:p>
            <a:pPr>
              <a:buFont typeface="Monotype Sorts" pitchFamily="-84" charset="2"/>
              <a:buNone/>
            </a:pP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rw_mutex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 reading is performed */ </a:t>
            </a:r>
          </a:p>
          <a:p>
            <a:pPr>
              <a:buFont typeface="Monotype Sorts" pitchFamily="-84" charset="2"/>
              <a:buNone/>
            </a:pPr>
            <a:r>
              <a:rPr lang="en-US" altLang="en-US" sz="1600" b="1" dirty="0" smtClean="0">
                <a:latin typeface="Courier New" pitchFamily="49" charset="0"/>
                <a:cs typeface="Courier New" pitchFamily="49" charset="0"/>
              </a:rPr>
              <a:t>               ... </a:t>
            </a:r>
          </a:p>
          <a:p>
            <a:pPr>
              <a:buFont typeface="Monotype Sorts" pitchFamily="-84" charset="2"/>
              <a:buNone/>
            </a:pP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read count--;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if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 == 0)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rw_mutex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 while (true);</a:t>
            </a:r>
            <a:r>
              <a:rPr lang="en-US" altLang="en-US" sz="1400" b="1" dirty="0" smtClean="0">
                <a:latin typeface="Courier New" pitchFamily="49" charset="0"/>
                <a:cs typeface="Courier New" pitchFamily="49" charset="0"/>
              </a:rPr>
              <a:t/>
            </a:r>
            <a:br>
              <a:rPr lang="en-US" altLang="en-US" sz="1400" b="1" dirty="0" smtClean="0">
                <a:latin typeface="Courier New" pitchFamily="49" charset="0"/>
                <a:cs typeface="Courier New" pitchFamily="49" charset="0"/>
              </a:rPr>
            </a:br>
            <a:endParaRPr lang="en-US" altLang="en-US" sz="1400" b="1" dirty="0" smtClean="0">
              <a:latin typeface="Courier New" pitchFamily="49" charset="0"/>
              <a:cs typeface="Courier New" pitchFamily="49" charset="0"/>
            </a:endParaRPr>
          </a:p>
          <a:p>
            <a:pPr>
              <a:lnSpc>
                <a:spcPct val="80000"/>
              </a:lnSpc>
              <a:buFont typeface="Monotype Sorts" pitchFamily="-84" charset="2"/>
              <a:buNone/>
            </a:pPr>
            <a:endParaRPr lang="en-US" altLang="en-US" sz="1600" dirty="0" smtClean="0">
              <a:solidFill>
                <a:srgbClr val="0000FF"/>
              </a:solidFill>
            </a:endParaRPr>
          </a:p>
          <a:p>
            <a:pPr>
              <a:lnSpc>
                <a:spcPct val="80000"/>
              </a:lnSpc>
              <a:buFont typeface="Monotype Sorts" pitchFamily="-84" charset="2"/>
              <a:buNone/>
            </a:pPr>
            <a:endParaRPr lang="en-US" altLang="en-US" sz="1600" dirty="0" smtClean="0">
              <a:solidFill>
                <a:srgbClr val="0000FF"/>
              </a:solidFill>
            </a:endParaRPr>
          </a:p>
          <a:p>
            <a:pPr>
              <a:lnSpc>
                <a:spcPct val="80000"/>
              </a:lnSpc>
              <a:buFont typeface="Monotype Sorts" pitchFamily="-84" charset="2"/>
              <a:buNone/>
            </a:pPr>
            <a:r>
              <a:rPr lang="en-US" altLang="en-US" sz="1600" dirty="0" smtClean="0">
                <a:solidFill>
                  <a:srgbClr val="0000FF"/>
                </a:solidFill>
              </a:rPr>
              <a:t>       </a:t>
            </a:r>
          </a:p>
        </p:txBody>
      </p:sp>
      <p:sp>
        <p:nvSpPr>
          <p:cNvPr id="13" name="Rectangle 3"/>
          <p:cNvSpPr txBox="1">
            <a:spLocks noChangeArrowheads="1"/>
          </p:cNvSpPr>
          <p:nvPr/>
        </p:nvSpPr>
        <p:spPr>
          <a:xfrm>
            <a:off x="7547212" y="1111250"/>
            <a:ext cx="4088106"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en-US" sz="1400" dirty="0" smtClean="0"/>
              <a:t>Semaphore</a:t>
            </a:r>
            <a:r>
              <a:rPr lang="en-US" altLang="en-US" sz="1400" b="1" dirty="0" smtClean="0">
                <a:solidFill>
                  <a:srgbClr val="000000"/>
                </a:solidFill>
                <a:latin typeface="Courier New" pitchFamily="49" charset="0"/>
              </a:rPr>
              <a:t> </a:t>
            </a:r>
            <a:r>
              <a:rPr lang="en-US" altLang="en-US" sz="1400" b="1" dirty="0" err="1" smtClean="0">
                <a:solidFill>
                  <a:srgbClr val="000000"/>
                </a:solidFill>
                <a:latin typeface="Courier New" pitchFamily="49" charset="0"/>
              </a:rPr>
              <a:t>rw_mutex</a:t>
            </a:r>
            <a:r>
              <a:rPr lang="en-US" altLang="en-US" sz="1400" b="1" dirty="0" smtClean="0">
                <a:solidFill>
                  <a:srgbClr val="000000"/>
                </a:solidFill>
                <a:latin typeface="Courier New" pitchFamily="49" charset="0"/>
              </a:rPr>
              <a:t> </a:t>
            </a:r>
          </a:p>
          <a:p>
            <a:pPr lvl="2"/>
            <a:r>
              <a:rPr lang="en-US" altLang="en-US" sz="1400" b="1" dirty="0" smtClean="0">
                <a:solidFill>
                  <a:srgbClr val="000000"/>
                </a:solidFill>
                <a:latin typeface="Courier New" pitchFamily="49" charset="0"/>
              </a:rPr>
              <a:t>Mutual Exclusion for the writers</a:t>
            </a:r>
          </a:p>
          <a:p>
            <a:pPr lvl="2"/>
            <a:r>
              <a:rPr lang="en-US" altLang="en-US" sz="1400" dirty="0" smtClean="0"/>
              <a:t>initialized to 1</a:t>
            </a:r>
          </a:p>
          <a:p>
            <a:pPr lvl="1"/>
            <a:r>
              <a:rPr lang="en-US" altLang="en-US" sz="1400" dirty="0" smtClean="0"/>
              <a:t>Semaphore </a:t>
            </a:r>
            <a:r>
              <a:rPr lang="en-US" altLang="en-US" sz="1400" b="1" dirty="0" err="1" smtClean="0">
                <a:solidFill>
                  <a:srgbClr val="000000"/>
                </a:solidFill>
                <a:latin typeface="Courier New" pitchFamily="49" charset="0"/>
              </a:rPr>
              <a:t>mutex</a:t>
            </a:r>
            <a:r>
              <a:rPr lang="en-US" altLang="en-US" sz="1400" b="1" dirty="0" smtClean="0">
                <a:solidFill>
                  <a:srgbClr val="000000"/>
                </a:solidFill>
                <a:latin typeface="Courier New" pitchFamily="49" charset="0"/>
              </a:rPr>
              <a:t> </a:t>
            </a:r>
          </a:p>
          <a:p>
            <a:pPr lvl="2"/>
            <a:r>
              <a:rPr lang="en-US" altLang="en-US" sz="1400" b="1" dirty="0" smtClean="0">
                <a:solidFill>
                  <a:srgbClr val="000000"/>
                </a:solidFill>
                <a:latin typeface="Courier New" pitchFamily="49" charset="0"/>
              </a:rPr>
              <a:t>ME for </a:t>
            </a:r>
            <a:r>
              <a:rPr lang="en-US" altLang="en-US" sz="1400" b="1" dirty="0" err="1" smtClean="0">
                <a:solidFill>
                  <a:srgbClr val="000000"/>
                </a:solidFill>
                <a:latin typeface="Courier New" pitchFamily="49" charset="0"/>
              </a:rPr>
              <a:t>readcount</a:t>
            </a:r>
            <a:r>
              <a:rPr lang="en-US" altLang="en-US" sz="1400" b="1" dirty="0" smtClean="0">
                <a:solidFill>
                  <a:srgbClr val="000000"/>
                </a:solidFill>
                <a:latin typeface="Courier New" pitchFamily="49" charset="0"/>
              </a:rPr>
              <a:t> update</a:t>
            </a:r>
          </a:p>
          <a:p>
            <a:pPr lvl="2"/>
            <a:r>
              <a:rPr lang="en-US" altLang="en-US" sz="1400" dirty="0" smtClean="0"/>
              <a:t>initialized to 1</a:t>
            </a:r>
          </a:p>
          <a:p>
            <a:pPr lvl="1"/>
            <a:r>
              <a:rPr lang="en-US" altLang="en-US" sz="1400" b="1" dirty="0" err="1" smtClean="0">
                <a:solidFill>
                  <a:srgbClr val="000000"/>
                </a:solidFill>
                <a:latin typeface="Courier New" pitchFamily="49" charset="0"/>
              </a:rPr>
              <a:t>read_count</a:t>
            </a:r>
            <a:r>
              <a:rPr lang="en-US" altLang="en-US" sz="1400" dirty="0" smtClean="0"/>
              <a:t> initialized to 0</a:t>
            </a:r>
          </a:p>
          <a:p>
            <a:pPr lvl="1"/>
            <a:endParaRPr lang="en-US" altLang="en-US" sz="1400" dirty="0" smtClean="0"/>
          </a:p>
        </p:txBody>
      </p:sp>
    </p:spTree>
    <p:extLst>
      <p:ext uri="{BB962C8B-B14F-4D97-AF65-F5344CB8AC3E}">
        <p14:creationId xmlns:p14="http://schemas.microsoft.com/office/powerpoint/2010/main" val="2822904693"/>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Readers-Writers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dirty="0" smtClean="0"/>
              <a:t>Prof. Shweta Dhawan Chachra</a:t>
            </a:r>
            <a:endParaRPr lang="en-US" dirty="0"/>
          </a:p>
        </p:txBody>
      </p:sp>
      <p:sp>
        <p:nvSpPr>
          <p:cNvPr id="10" name="Slide Number Placeholder 9"/>
          <p:cNvSpPr>
            <a:spLocks noGrp="1"/>
          </p:cNvSpPr>
          <p:nvPr>
            <p:ph type="sldNum" sz="quarter" idx="12"/>
          </p:nvPr>
        </p:nvSpPr>
        <p:spPr/>
        <p:txBody>
          <a:bodyPr/>
          <a:lstStyle/>
          <a:p>
            <a:fld id="{7C05E5CB-9241-4665-889D-78B918CC363E}" type="slidenum">
              <a:rPr lang="en-US" smtClean="0"/>
              <a:t>177</a:t>
            </a:fld>
            <a:endParaRPr lang="en-US"/>
          </a:p>
        </p:txBody>
      </p:sp>
      <p:sp>
        <p:nvSpPr>
          <p:cNvPr id="12" name="Rectangle 3"/>
          <p:cNvSpPr txBox="1">
            <a:spLocks noChangeArrowheads="1"/>
          </p:cNvSpPr>
          <p:nvPr/>
        </p:nvSpPr>
        <p:spPr>
          <a:xfrm>
            <a:off x="30013" y="876512"/>
            <a:ext cx="10329333" cy="506571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dirty="0" smtClean="0"/>
              <a:t>The structure of a reader process</a:t>
            </a:r>
            <a:endParaRPr lang="en-US" altLang="en-US" sz="1600" dirty="0" smtClean="0">
              <a:solidFill>
                <a:srgbClr val="0000FF"/>
              </a:solidFill>
            </a:endParaRPr>
          </a:p>
          <a:p>
            <a:pPr>
              <a:buFont typeface="Monotype Sorts" pitchFamily="-84" charset="2"/>
              <a:buNone/>
            </a:pPr>
            <a:r>
              <a:rPr lang="en-US" altLang="en-US" sz="1600" b="1" dirty="0" smtClean="0">
                <a:latin typeface="Courier New" pitchFamily="49" charset="0"/>
                <a:cs typeface="Courier New" pitchFamily="49" charset="0"/>
              </a:rPr>
              <a:t>       do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if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 == 1) </a:t>
            </a:r>
          </a:p>
          <a:p>
            <a:pPr>
              <a:buFont typeface="Monotype Sorts" pitchFamily="-84" charset="2"/>
              <a:buNone/>
            </a:pP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rw_mutex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 reading is performed */ </a:t>
            </a:r>
          </a:p>
          <a:p>
            <a:pPr>
              <a:buFont typeface="Monotype Sorts" pitchFamily="-84" charset="2"/>
              <a:buNone/>
            </a:pPr>
            <a:r>
              <a:rPr lang="en-US" altLang="en-US" sz="1600" b="1" dirty="0" smtClean="0">
                <a:latin typeface="Courier New" pitchFamily="49" charset="0"/>
                <a:cs typeface="Courier New" pitchFamily="49" charset="0"/>
              </a:rPr>
              <a:t>               ... </a:t>
            </a:r>
          </a:p>
          <a:p>
            <a:pPr>
              <a:buFont typeface="Monotype Sorts" pitchFamily="-84" charset="2"/>
              <a:buNone/>
            </a:pP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read count--;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if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 == 0)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rw_mutex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 while (true);</a:t>
            </a:r>
            <a:r>
              <a:rPr lang="en-US" altLang="en-US" sz="1400" b="1" dirty="0" smtClean="0">
                <a:latin typeface="Courier New" pitchFamily="49" charset="0"/>
                <a:cs typeface="Courier New" pitchFamily="49" charset="0"/>
              </a:rPr>
              <a:t/>
            </a:r>
            <a:br>
              <a:rPr lang="en-US" altLang="en-US" sz="1400" b="1" dirty="0" smtClean="0">
                <a:latin typeface="Courier New" pitchFamily="49" charset="0"/>
                <a:cs typeface="Courier New" pitchFamily="49" charset="0"/>
              </a:rPr>
            </a:br>
            <a:endParaRPr lang="en-US" altLang="en-US" sz="1400" b="1" dirty="0" smtClean="0">
              <a:latin typeface="Courier New" pitchFamily="49" charset="0"/>
              <a:cs typeface="Courier New" pitchFamily="49" charset="0"/>
            </a:endParaRPr>
          </a:p>
          <a:p>
            <a:pPr>
              <a:lnSpc>
                <a:spcPct val="80000"/>
              </a:lnSpc>
              <a:buFont typeface="Monotype Sorts" pitchFamily="-84" charset="2"/>
              <a:buNone/>
            </a:pPr>
            <a:endParaRPr lang="en-US" altLang="en-US" sz="1600" dirty="0" smtClean="0">
              <a:solidFill>
                <a:srgbClr val="0000FF"/>
              </a:solidFill>
            </a:endParaRPr>
          </a:p>
          <a:p>
            <a:pPr>
              <a:lnSpc>
                <a:spcPct val="80000"/>
              </a:lnSpc>
              <a:buFont typeface="Monotype Sorts" pitchFamily="-84" charset="2"/>
              <a:buNone/>
            </a:pPr>
            <a:endParaRPr lang="en-US" altLang="en-US" sz="1600" dirty="0" smtClean="0">
              <a:solidFill>
                <a:srgbClr val="0000FF"/>
              </a:solidFill>
            </a:endParaRPr>
          </a:p>
          <a:p>
            <a:pPr>
              <a:lnSpc>
                <a:spcPct val="80000"/>
              </a:lnSpc>
              <a:buFont typeface="Monotype Sorts" pitchFamily="-84" charset="2"/>
              <a:buNone/>
            </a:pPr>
            <a:r>
              <a:rPr lang="en-US" altLang="en-US" sz="1600" dirty="0" smtClean="0">
                <a:solidFill>
                  <a:srgbClr val="0000FF"/>
                </a:solidFill>
              </a:rPr>
              <a:t>       </a:t>
            </a:r>
          </a:p>
        </p:txBody>
      </p:sp>
      <p:sp>
        <p:nvSpPr>
          <p:cNvPr id="14" name="Rectangle 13"/>
          <p:cNvSpPr/>
          <p:nvPr/>
        </p:nvSpPr>
        <p:spPr>
          <a:xfrm>
            <a:off x="6073666" y="876512"/>
            <a:ext cx="6096000" cy="4708981"/>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fontAlgn="base"/>
            <a:r>
              <a:rPr lang="en-IN" b="1" dirty="0"/>
              <a:t>Reader process:</a:t>
            </a:r>
            <a:r>
              <a:rPr lang="en-IN" dirty="0"/>
              <a:t> </a:t>
            </a:r>
            <a:br>
              <a:rPr lang="en-IN" dirty="0"/>
            </a:br>
            <a:r>
              <a:rPr lang="en-IN" dirty="0"/>
              <a:t> </a:t>
            </a:r>
          </a:p>
          <a:p>
            <a:pPr marL="285750" indent="-285750" fontAlgn="base">
              <a:buFont typeface="Arial" panose="020B0604020202020204" pitchFamily="34" charset="0"/>
              <a:buChar char="•"/>
            </a:pPr>
            <a:r>
              <a:rPr lang="en-IN" sz="2400" dirty="0"/>
              <a:t>Reader requests the entry to critical section.</a:t>
            </a:r>
          </a:p>
          <a:p>
            <a:pPr marL="285750" indent="-285750" fontAlgn="base">
              <a:buFont typeface="Arial" panose="020B0604020202020204" pitchFamily="34" charset="0"/>
              <a:buChar char="•"/>
            </a:pPr>
            <a:r>
              <a:rPr lang="en-IN" sz="2400" dirty="0"/>
              <a:t>If allowed: </a:t>
            </a:r>
          </a:p>
          <a:p>
            <a:pPr marL="742950" lvl="1" indent="-285750" fontAlgn="base">
              <a:buFont typeface="Arial" panose="020B0604020202020204" pitchFamily="34" charset="0"/>
              <a:buChar char="•"/>
            </a:pPr>
            <a:r>
              <a:rPr lang="en-IN" sz="2400" dirty="0"/>
              <a:t>it increments the count of number of readers inside the critical section. </a:t>
            </a:r>
            <a:endParaRPr lang="en-IN" sz="2400" dirty="0" smtClean="0"/>
          </a:p>
          <a:p>
            <a:pPr marL="742950" lvl="1" indent="-285750" fontAlgn="base">
              <a:buFont typeface="Arial" panose="020B0604020202020204" pitchFamily="34" charset="0"/>
              <a:buChar char="•"/>
            </a:pPr>
            <a:r>
              <a:rPr lang="en-IN" sz="2400" dirty="0" smtClean="0"/>
              <a:t>If </a:t>
            </a:r>
            <a:r>
              <a:rPr lang="en-IN" sz="2400" dirty="0"/>
              <a:t>this reader is the first reader entering, it locks the </a:t>
            </a:r>
            <a:r>
              <a:rPr lang="en-IN" sz="2400" dirty="0" err="1" smtClean="0"/>
              <a:t>rw_mutex</a:t>
            </a:r>
            <a:r>
              <a:rPr lang="en-IN" sz="2400" dirty="0"/>
              <a:t> semaphore to restrict the entry of writers if any reader is inside.</a:t>
            </a:r>
          </a:p>
          <a:p>
            <a:pPr marL="742950" lvl="1" indent="-285750" fontAlgn="base">
              <a:buFont typeface="Arial" panose="020B0604020202020204" pitchFamily="34" charset="0"/>
              <a:buChar char="•"/>
            </a:pPr>
            <a:r>
              <a:rPr lang="en-IN" sz="2400" b="1" dirty="0"/>
              <a:t>It then, signals </a:t>
            </a:r>
            <a:r>
              <a:rPr lang="en-IN" sz="2400" b="1" dirty="0" err="1"/>
              <a:t>mutex</a:t>
            </a:r>
            <a:r>
              <a:rPr lang="en-IN" sz="2400" b="1" dirty="0"/>
              <a:t> as any other reader is allowed to enter while others are already reading</a:t>
            </a:r>
            <a:r>
              <a:rPr lang="en-IN" sz="2400" b="1" dirty="0" smtClean="0"/>
              <a:t>.</a:t>
            </a:r>
            <a:endParaRPr lang="en-IN" sz="2400" b="1" dirty="0"/>
          </a:p>
        </p:txBody>
      </p:sp>
    </p:spTree>
    <p:extLst>
      <p:ext uri="{BB962C8B-B14F-4D97-AF65-F5344CB8AC3E}">
        <p14:creationId xmlns:p14="http://schemas.microsoft.com/office/powerpoint/2010/main" val="399353427"/>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Readers-Writers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dirty="0" smtClean="0"/>
              <a:t>Prof. Shweta Dhawan Chachra</a:t>
            </a:r>
            <a:endParaRPr lang="en-US" dirty="0"/>
          </a:p>
        </p:txBody>
      </p:sp>
      <p:sp>
        <p:nvSpPr>
          <p:cNvPr id="10" name="Slide Number Placeholder 9"/>
          <p:cNvSpPr>
            <a:spLocks noGrp="1"/>
          </p:cNvSpPr>
          <p:nvPr>
            <p:ph type="sldNum" sz="quarter" idx="12"/>
          </p:nvPr>
        </p:nvSpPr>
        <p:spPr/>
        <p:txBody>
          <a:bodyPr/>
          <a:lstStyle/>
          <a:p>
            <a:fld id="{7C05E5CB-9241-4665-889D-78B918CC363E}" type="slidenum">
              <a:rPr lang="en-US" smtClean="0"/>
              <a:t>178</a:t>
            </a:fld>
            <a:endParaRPr lang="en-US"/>
          </a:p>
        </p:txBody>
      </p:sp>
      <p:sp>
        <p:nvSpPr>
          <p:cNvPr id="12" name="Rectangle 3"/>
          <p:cNvSpPr txBox="1">
            <a:spLocks noChangeArrowheads="1"/>
          </p:cNvSpPr>
          <p:nvPr/>
        </p:nvSpPr>
        <p:spPr>
          <a:xfrm>
            <a:off x="30013" y="876512"/>
            <a:ext cx="10329333" cy="506571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dirty="0" smtClean="0"/>
              <a:t>The structure of a reader process</a:t>
            </a:r>
            <a:endParaRPr lang="en-US" altLang="en-US" sz="1600" dirty="0" smtClean="0">
              <a:solidFill>
                <a:srgbClr val="0000FF"/>
              </a:solidFill>
            </a:endParaRPr>
          </a:p>
          <a:p>
            <a:pPr>
              <a:buFont typeface="Monotype Sorts" pitchFamily="-84" charset="2"/>
              <a:buNone/>
            </a:pPr>
            <a:r>
              <a:rPr lang="en-US" altLang="en-US" sz="1600" b="1" dirty="0" smtClean="0">
                <a:latin typeface="Courier New" pitchFamily="49" charset="0"/>
                <a:cs typeface="Courier New" pitchFamily="49" charset="0"/>
              </a:rPr>
              <a:t>       do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if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 == 1) </a:t>
            </a:r>
          </a:p>
          <a:p>
            <a:pPr>
              <a:buFont typeface="Monotype Sorts" pitchFamily="-84" charset="2"/>
              <a:buNone/>
            </a:pP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rw_mutex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 reading is performed */ </a:t>
            </a:r>
          </a:p>
          <a:p>
            <a:pPr>
              <a:buFont typeface="Monotype Sorts" pitchFamily="-84" charset="2"/>
              <a:buNone/>
            </a:pPr>
            <a:r>
              <a:rPr lang="en-US" altLang="en-US" sz="1600" b="1" dirty="0" smtClean="0">
                <a:latin typeface="Courier New" pitchFamily="49" charset="0"/>
                <a:cs typeface="Courier New" pitchFamily="49" charset="0"/>
              </a:rPr>
              <a:t>               ... </a:t>
            </a:r>
          </a:p>
          <a:p>
            <a:pPr>
              <a:buFont typeface="Monotype Sorts" pitchFamily="-84" charset="2"/>
              <a:buNone/>
            </a:pP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read count--;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if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 == 0)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rw_mutex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 while (true);</a:t>
            </a:r>
            <a:r>
              <a:rPr lang="en-US" altLang="en-US" sz="1400" b="1" dirty="0" smtClean="0">
                <a:latin typeface="Courier New" pitchFamily="49" charset="0"/>
                <a:cs typeface="Courier New" pitchFamily="49" charset="0"/>
              </a:rPr>
              <a:t/>
            </a:r>
            <a:br>
              <a:rPr lang="en-US" altLang="en-US" sz="1400" b="1" dirty="0" smtClean="0">
                <a:latin typeface="Courier New" pitchFamily="49" charset="0"/>
                <a:cs typeface="Courier New" pitchFamily="49" charset="0"/>
              </a:rPr>
            </a:br>
            <a:endParaRPr lang="en-US" altLang="en-US" sz="1400" b="1" dirty="0" smtClean="0">
              <a:latin typeface="Courier New" pitchFamily="49" charset="0"/>
              <a:cs typeface="Courier New" pitchFamily="49" charset="0"/>
            </a:endParaRPr>
          </a:p>
          <a:p>
            <a:pPr>
              <a:lnSpc>
                <a:spcPct val="80000"/>
              </a:lnSpc>
              <a:buFont typeface="Monotype Sorts" pitchFamily="-84" charset="2"/>
              <a:buNone/>
            </a:pPr>
            <a:endParaRPr lang="en-US" altLang="en-US" sz="1600" dirty="0" smtClean="0">
              <a:solidFill>
                <a:srgbClr val="0000FF"/>
              </a:solidFill>
            </a:endParaRPr>
          </a:p>
          <a:p>
            <a:pPr>
              <a:lnSpc>
                <a:spcPct val="80000"/>
              </a:lnSpc>
              <a:buFont typeface="Monotype Sorts" pitchFamily="-84" charset="2"/>
              <a:buNone/>
            </a:pPr>
            <a:endParaRPr lang="en-US" altLang="en-US" sz="1600" dirty="0" smtClean="0">
              <a:solidFill>
                <a:srgbClr val="0000FF"/>
              </a:solidFill>
            </a:endParaRPr>
          </a:p>
          <a:p>
            <a:pPr>
              <a:lnSpc>
                <a:spcPct val="80000"/>
              </a:lnSpc>
              <a:buFont typeface="Monotype Sorts" pitchFamily="-84" charset="2"/>
              <a:buNone/>
            </a:pPr>
            <a:r>
              <a:rPr lang="en-US" altLang="en-US" sz="1600" dirty="0" smtClean="0">
                <a:solidFill>
                  <a:srgbClr val="0000FF"/>
                </a:solidFill>
              </a:rPr>
              <a:t>       </a:t>
            </a:r>
          </a:p>
        </p:txBody>
      </p:sp>
      <p:sp>
        <p:nvSpPr>
          <p:cNvPr id="14" name="Rectangle 13"/>
          <p:cNvSpPr/>
          <p:nvPr/>
        </p:nvSpPr>
        <p:spPr>
          <a:xfrm>
            <a:off x="6073666" y="876512"/>
            <a:ext cx="6096000" cy="3231654"/>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fontAlgn="base"/>
            <a:r>
              <a:rPr lang="en-IN" b="1" dirty="0"/>
              <a:t>Reader process:</a:t>
            </a:r>
            <a:r>
              <a:rPr lang="en-IN" dirty="0"/>
              <a:t> </a:t>
            </a:r>
            <a:br>
              <a:rPr lang="en-IN" dirty="0"/>
            </a:br>
            <a:r>
              <a:rPr lang="en-IN" dirty="0"/>
              <a:t> </a:t>
            </a:r>
          </a:p>
          <a:p>
            <a:pPr marL="742950" lvl="1" indent="-285750" fontAlgn="base">
              <a:buFont typeface="Arial" panose="020B0604020202020204" pitchFamily="34" charset="0"/>
              <a:buChar char="•"/>
            </a:pPr>
            <a:r>
              <a:rPr lang="en-IN" sz="2400" dirty="0" smtClean="0"/>
              <a:t>After </a:t>
            </a:r>
            <a:r>
              <a:rPr lang="en-IN" sz="2400" dirty="0"/>
              <a:t>performing reading, it exits the critical section. </a:t>
            </a:r>
            <a:endParaRPr lang="en-IN" sz="2400" dirty="0" smtClean="0"/>
          </a:p>
          <a:p>
            <a:pPr marL="742950" lvl="1" indent="-285750" fontAlgn="base">
              <a:buFont typeface="Arial" panose="020B0604020202020204" pitchFamily="34" charset="0"/>
              <a:buChar char="•"/>
            </a:pPr>
            <a:r>
              <a:rPr lang="en-IN" sz="2400" b="1" dirty="0" smtClean="0"/>
              <a:t>When </a:t>
            </a:r>
            <a:r>
              <a:rPr lang="en-IN" sz="2400" b="1" dirty="0"/>
              <a:t>exiting, it checks if no more reader is inside, it signals the semaphore </a:t>
            </a:r>
            <a:r>
              <a:rPr lang="en-IN" sz="2400" b="1" dirty="0" smtClean="0"/>
              <a:t>“</a:t>
            </a:r>
            <a:r>
              <a:rPr lang="en-IN" sz="2400" b="1" dirty="0" err="1" smtClean="0"/>
              <a:t>rw_mutex</a:t>
            </a:r>
            <a:r>
              <a:rPr lang="en-IN" sz="2400" b="1" dirty="0" smtClean="0"/>
              <a:t>” </a:t>
            </a:r>
            <a:r>
              <a:rPr lang="en-IN" sz="2400" b="1" dirty="0"/>
              <a:t>as now, writer can enter the critical section.</a:t>
            </a:r>
          </a:p>
          <a:p>
            <a:pPr marL="285750" indent="-285750" fontAlgn="base">
              <a:buFont typeface="Arial" panose="020B0604020202020204" pitchFamily="34" charset="0"/>
              <a:buChar char="•"/>
            </a:pPr>
            <a:r>
              <a:rPr lang="en-IN" sz="2400" dirty="0"/>
              <a:t>If not allowed, it keeps on waiting.</a:t>
            </a:r>
          </a:p>
        </p:txBody>
      </p:sp>
    </p:spTree>
    <p:extLst>
      <p:ext uri="{BB962C8B-B14F-4D97-AF65-F5344CB8AC3E}">
        <p14:creationId xmlns:p14="http://schemas.microsoft.com/office/powerpoint/2010/main" val="1971818682"/>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796088" y="0"/>
            <a:ext cx="11395912" cy="203924"/>
          </a:xfrm>
        </p:spPr>
        <p:txBody>
          <a:bodyPr>
            <a:normAutofit fontScale="90000"/>
          </a:bodyPr>
          <a:lstStyle/>
          <a:p>
            <a:pPr algn="ctr"/>
            <a:r>
              <a:rPr lang="en-US" sz="3200" dirty="0" smtClean="0">
                <a:solidFill>
                  <a:srgbClr val="C00000"/>
                </a:solidFill>
                <a:latin typeface="Marcellus" panose="020E0602050203020307" pitchFamily="34" charset="0"/>
              </a:rPr>
              <a:t>Readers-Writers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179</a:t>
            </a:fld>
            <a:endParaRPr lang="en-US"/>
          </a:p>
        </p:txBody>
      </p:sp>
      <p:sp>
        <p:nvSpPr>
          <p:cNvPr id="12" name="Rectangle 3"/>
          <p:cNvSpPr txBox="1">
            <a:spLocks noChangeArrowheads="1"/>
          </p:cNvSpPr>
          <p:nvPr/>
        </p:nvSpPr>
        <p:spPr>
          <a:xfrm>
            <a:off x="275673" y="15542"/>
            <a:ext cx="10329333" cy="55142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sz="1400" dirty="0" smtClean="0"/>
              <a:t>The structure of a reader process</a:t>
            </a:r>
            <a:endParaRPr lang="en-US" altLang="en-US" sz="900" dirty="0" smtClean="0">
              <a:solidFill>
                <a:srgbClr val="0000FF"/>
              </a:solidFill>
            </a:endParaRPr>
          </a:p>
          <a:p>
            <a:pPr>
              <a:buFont typeface="Monotype Sorts" pitchFamily="-84" charset="2"/>
              <a:buNone/>
            </a:pPr>
            <a:r>
              <a:rPr lang="en-US" altLang="en-US" sz="1400" b="1" dirty="0" smtClean="0">
                <a:latin typeface="Courier New" pitchFamily="49" charset="0"/>
                <a:cs typeface="Courier New" pitchFamily="49" charset="0"/>
              </a:rPr>
              <a:t>       do {</a:t>
            </a:r>
            <a:br>
              <a:rPr lang="en-US" altLang="en-US" sz="1400" b="1" dirty="0" smtClean="0">
                <a:latin typeface="Courier New" pitchFamily="49" charset="0"/>
                <a:cs typeface="Courier New" pitchFamily="49" charset="0"/>
              </a:rPr>
            </a:br>
            <a:r>
              <a:rPr lang="en-US" altLang="en-US" sz="1400" b="1" dirty="0" smtClean="0">
                <a:latin typeface="Courier New" pitchFamily="49" charset="0"/>
                <a:cs typeface="Courier New" pitchFamily="49" charset="0"/>
              </a:rPr>
              <a:t>           wait(</a:t>
            </a:r>
            <a:r>
              <a:rPr lang="en-US" altLang="en-US" sz="1400" b="1" dirty="0" err="1" smtClean="0">
                <a:latin typeface="Courier New" pitchFamily="49" charset="0"/>
                <a:cs typeface="Courier New" pitchFamily="49" charset="0"/>
              </a:rPr>
              <a:t>mutex</a:t>
            </a:r>
            <a:r>
              <a:rPr lang="en-US" altLang="en-US" sz="1400" b="1" dirty="0" smtClean="0">
                <a:latin typeface="Courier New" pitchFamily="49" charset="0"/>
                <a:cs typeface="Courier New" pitchFamily="49" charset="0"/>
              </a:rPr>
              <a:t>);</a:t>
            </a:r>
            <a:br>
              <a:rPr lang="en-US" altLang="en-US" sz="1400" b="1" dirty="0" smtClean="0">
                <a:latin typeface="Courier New" pitchFamily="49" charset="0"/>
                <a:cs typeface="Courier New" pitchFamily="49" charset="0"/>
              </a:rPr>
            </a:br>
            <a:r>
              <a:rPr lang="en-US" altLang="en-US" sz="1400" b="1" dirty="0" smtClean="0">
                <a:latin typeface="Courier New" pitchFamily="49" charset="0"/>
                <a:cs typeface="Courier New" pitchFamily="49" charset="0"/>
              </a:rPr>
              <a:t>           </a:t>
            </a:r>
            <a:r>
              <a:rPr lang="en-US" altLang="en-US" sz="1400" b="1" dirty="0" err="1" smtClean="0">
                <a:latin typeface="Courier New" pitchFamily="49" charset="0"/>
                <a:cs typeface="Courier New" pitchFamily="49" charset="0"/>
              </a:rPr>
              <a:t>read_count</a:t>
            </a:r>
            <a:r>
              <a:rPr lang="en-US" altLang="en-US" sz="1400" b="1" dirty="0" smtClean="0">
                <a:latin typeface="Courier New" pitchFamily="49" charset="0"/>
                <a:cs typeface="Courier New" pitchFamily="49" charset="0"/>
              </a:rPr>
              <a:t>++;</a:t>
            </a:r>
            <a:br>
              <a:rPr lang="en-US" altLang="en-US" sz="1400" b="1" dirty="0" smtClean="0">
                <a:latin typeface="Courier New" pitchFamily="49" charset="0"/>
                <a:cs typeface="Courier New" pitchFamily="49" charset="0"/>
              </a:rPr>
            </a:br>
            <a:r>
              <a:rPr lang="en-US" altLang="en-US" sz="1400" b="1" dirty="0" smtClean="0">
                <a:latin typeface="Courier New" pitchFamily="49" charset="0"/>
                <a:cs typeface="Courier New" pitchFamily="49" charset="0"/>
              </a:rPr>
              <a:t>           if (</a:t>
            </a:r>
            <a:r>
              <a:rPr lang="en-US" altLang="en-US" sz="1400" b="1" dirty="0" err="1" smtClean="0">
                <a:latin typeface="Courier New" pitchFamily="49" charset="0"/>
                <a:cs typeface="Courier New" pitchFamily="49" charset="0"/>
              </a:rPr>
              <a:t>read_count</a:t>
            </a:r>
            <a:r>
              <a:rPr lang="en-US" altLang="en-US" sz="1400" b="1" dirty="0" smtClean="0">
                <a:latin typeface="Courier New" pitchFamily="49" charset="0"/>
                <a:cs typeface="Courier New" pitchFamily="49" charset="0"/>
              </a:rPr>
              <a:t> == 1) </a:t>
            </a:r>
          </a:p>
          <a:p>
            <a:pPr>
              <a:buFont typeface="Monotype Sorts" pitchFamily="-84" charset="2"/>
              <a:buNone/>
            </a:pPr>
            <a:r>
              <a:rPr lang="en-US" altLang="en-US" sz="1400" b="1" dirty="0" smtClean="0">
                <a:latin typeface="Courier New" pitchFamily="49" charset="0"/>
                <a:cs typeface="Courier New" pitchFamily="49" charset="0"/>
              </a:rPr>
              <a:t>              wait(</a:t>
            </a:r>
            <a:r>
              <a:rPr lang="en-US" altLang="en-US" sz="1400" b="1" dirty="0" err="1" smtClean="0">
                <a:latin typeface="Courier New" pitchFamily="49" charset="0"/>
                <a:cs typeface="Courier New" pitchFamily="49" charset="0"/>
              </a:rPr>
              <a:t>rw_mutex</a:t>
            </a:r>
            <a:r>
              <a:rPr lang="en-US" altLang="en-US" sz="1400" b="1" dirty="0" smtClean="0">
                <a:latin typeface="Courier New" pitchFamily="49" charset="0"/>
                <a:cs typeface="Courier New" pitchFamily="49" charset="0"/>
              </a:rPr>
              <a:t>); //First reader sets </a:t>
            </a:r>
            <a:r>
              <a:rPr lang="en-US" altLang="en-US" sz="1400" b="1" dirty="0" err="1" smtClean="0">
                <a:latin typeface="Courier New" pitchFamily="49" charset="0"/>
                <a:cs typeface="Courier New" pitchFamily="49" charset="0"/>
              </a:rPr>
              <a:t>rw_mutex</a:t>
            </a:r>
            <a:r>
              <a:rPr lang="en-US" altLang="en-US" sz="1400" b="1" dirty="0" smtClean="0">
                <a:latin typeface="Courier New" pitchFamily="49" charset="0"/>
                <a:cs typeface="Courier New" pitchFamily="49" charset="0"/>
              </a:rPr>
              <a:t>=0</a:t>
            </a:r>
          </a:p>
          <a:p>
            <a:pPr>
              <a:buFont typeface="Monotype Sorts" pitchFamily="-84" charset="2"/>
              <a:buNone/>
            </a:pPr>
            <a:r>
              <a:rPr lang="en-US" altLang="en-US" sz="1400" b="1" dirty="0" smtClean="0">
                <a:latin typeface="Courier New" pitchFamily="49" charset="0"/>
                <a:cs typeface="Courier New" pitchFamily="49" charset="0"/>
              </a:rPr>
              <a:t>   			   //So writer cannot enter CS</a:t>
            </a:r>
          </a:p>
          <a:p>
            <a:pPr>
              <a:buFont typeface="Monotype Sorts" pitchFamily="-84" charset="2"/>
              <a:buNone/>
            </a:pPr>
            <a:r>
              <a:rPr lang="en-US" altLang="en-US" sz="1400" b="1" dirty="0">
                <a:latin typeface="Courier New" pitchFamily="49" charset="0"/>
                <a:cs typeface="Courier New" pitchFamily="49" charset="0"/>
              </a:rPr>
              <a:t>	</a:t>
            </a:r>
            <a:r>
              <a:rPr lang="en-US" altLang="en-US" sz="1400" b="1" dirty="0" smtClean="0">
                <a:latin typeface="Courier New" pitchFamily="49" charset="0"/>
                <a:cs typeface="Courier New" pitchFamily="49" charset="0"/>
              </a:rPr>
              <a:t>			//Following Readers need not enter if statement </a:t>
            </a:r>
          </a:p>
          <a:p>
            <a:pPr>
              <a:buFont typeface="Monotype Sorts" pitchFamily="-84" charset="2"/>
              <a:buNone/>
            </a:pPr>
            <a:r>
              <a:rPr lang="en-US" altLang="en-US" sz="1400" b="1" dirty="0">
                <a:latin typeface="Courier New" pitchFamily="49" charset="0"/>
                <a:cs typeface="Courier New" pitchFamily="49" charset="0"/>
              </a:rPr>
              <a:t>	</a:t>
            </a:r>
            <a:r>
              <a:rPr lang="en-US" altLang="en-US" sz="1400" b="1" dirty="0" smtClean="0">
                <a:latin typeface="Courier New" pitchFamily="49" charset="0"/>
                <a:cs typeface="Courier New" pitchFamily="49" charset="0"/>
              </a:rPr>
              <a:t>		</a:t>
            </a:r>
          </a:p>
          <a:p>
            <a:pPr>
              <a:buFont typeface="Monotype Sorts" pitchFamily="-84" charset="2"/>
              <a:buNone/>
            </a:pPr>
            <a:r>
              <a:rPr lang="en-US" altLang="en-US" sz="1400" b="1" dirty="0" smtClean="0">
                <a:latin typeface="Courier New" pitchFamily="49" charset="0"/>
                <a:cs typeface="Courier New" pitchFamily="49" charset="0"/>
              </a:rPr>
              <a:t>		     signal(</a:t>
            </a:r>
            <a:r>
              <a:rPr lang="en-US" altLang="en-US" sz="1400" b="1" dirty="0" err="1" smtClean="0">
                <a:latin typeface="Courier New" pitchFamily="49" charset="0"/>
                <a:cs typeface="Courier New" pitchFamily="49" charset="0"/>
              </a:rPr>
              <a:t>mutex</a:t>
            </a:r>
            <a:r>
              <a:rPr lang="en-US" altLang="en-US" sz="1400" b="1" dirty="0" smtClean="0">
                <a:latin typeface="Courier New" pitchFamily="49" charset="0"/>
                <a:cs typeface="Courier New" pitchFamily="49" charset="0"/>
              </a:rPr>
              <a:t>); </a:t>
            </a:r>
          </a:p>
          <a:p>
            <a:pPr>
              <a:buFont typeface="Monotype Sorts" pitchFamily="-84" charset="2"/>
              <a:buNone/>
            </a:pPr>
            <a:r>
              <a:rPr lang="en-US" altLang="en-US" sz="1400" b="1" dirty="0" smtClean="0">
                <a:latin typeface="Courier New" pitchFamily="49" charset="0"/>
                <a:cs typeface="Courier New" pitchFamily="49" charset="0"/>
              </a:rPr>
              <a:t>               ...</a:t>
            </a:r>
            <a:br>
              <a:rPr lang="en-US" altLang="en-US" sz="1400" b="1" dirty="0" smtClean="0">
                <a:latin typeface="Courier New" pitchFamily="49" charset="0"/>
                <a:cs typeface="Courier New" pitchFamily="49" charset="0"/>
              </a:rPr>
            </a:br>
            <a:r>
              <a:rPr lang="en-US" altLang="en-US" sz="1400" b="1" dirty="0" smtClean="0">
                <a:latin typeface="Courier New" pitchFamily="49" charset="0"/>
                <a:cs typeface="Courier New" pitchFamily="49" charset="0"/>
              </a:rPr>
              <a:t>           /* reading is performed */ </a:t>
            </a:r>
          </a:p>
          <a:p>
            <a:pPr>
              <a:buFont typeface="Monotype Sorts" pitchFamily="-84" charset="2"/>
              <a:buNone/>
            </a:pPr>
            <a:r>
              <a:rPr lang="en-US" altLang="en-US" sz="1400" b="1" dirty="0" smtClean="0">
                <a:latin typeface="Courier New" pitchFamily="49" charset="0"/>
                <a:cs typeface="Courier New" pitchFamily="49" charset="0"/>
              </a:rPr>
              <a:t>               ... </a:t>
            </a:r>
          </a:p>
          <a:p>
            <a:pPr>
              <a:buFont typeface="Monotype Sorts" pitchFamily="-84" charset="2"/>
              <a:buNone/>
            </a:pPr>
            <a:r>
              <a:rPr lang="en-US" altLang="en-US" sz="1400" b="1" dirty="0" smtClean="0">
                <a:latin typeface="Courier New" pitchFamily="49" charset="0"/>
                <a:cs typeface="Courier New" pitchFamily="49" charset="0"/>
              </a:rPr>
              <a:t>             wait(</a:t>
            </a:r>
            <a:r>
              <a:rPr lang="en-US" altLang="en-US" sz="1400" b="1" dirty="0" err="1" smtClean="0">
                <a:latin typeface="Courier New" pitchFamily="49" charset="0"/>
                <a:cs typeface="Courier New" pitchFamily="49" charset="0"/>
              </a:rPr>
              <a:t>mutex</a:t>
            </a:r>
            <a:r>
              <a:rPr lang="en-US" altLang="en-US" sz="1400" b="1" dirty="0" smtClean="0">
                <a:latin typeface="Courier New" pitchFamily="49" charset="0"/>
                <a:cs typeface="Courier New" pitchFamily="49" charset="0"/>
              </a:rPr>
              <a:t>);</a:t>
            </a:r>
            <a:br>
              <a:rPr lang="en-US" altLang="en-US" sz="1400" b="1" dirty="0" smtClean="0">
                <a:latin typeface="Courier New" pitchFamily="49" charset="0"/>
                <a:cs typeface="Courier New" pitchFamily="49" charset="0"/>
              </a:rPr>
            </a:br>
            <a:r>
              <a:rPr lang="en-US" altLang="en-US" sz="1400" b="1" dirty="0" smtClean="0">
                <a:latin typeface="Courier New" pitchFamily="49" charset="0"/>
                <a:cs typeface="Courier New" pitchFamily="49" charset="0"/>
              </a:rPr>
              <a:t>             read count--;</a:t>
            </a:r>
            <a:br>
              <a:rPr lang="en-US" altLang="en-US" sz="1400" b="1" dirty="0" smtClean="0">
                <a:latin typeface="Courier New" pitchFamily="49" charset="0"/>
                <a:cs typeface="Courier New" pitchFamily="49" charset="0"/>
              </a:rPr>
            </a:br>
            <a:r>
              <a:rPr lang="en-US" altLang="en-US" sz="1400" b="1" dirty="0" smtClean="0">
                <a:latin typeface="Courier New" pitchFamily="49" charset="0"/>
                <a:cs typeface="Courier New" pitchFamily="49" charset="0"/>
              </a:rPr>
              <a:t>             if (</a:t>
            </a:r>
            <a:r>
              <a:rPr lang="en-US" altLang="en-US" sz="1400" b="1" dirty="0" err="1" smtClean="0">
                <a:latin typeface="Courier New" pitchFamily="49" charset="0"/>
                <a:cs typeface="Courier New" pitchFamily="49" charset="0"/>
              </a:rPr>
              <a:t>read_count</a:t>
            </a:r>
            <a:r>
              <a:rPr lang="en-US" altLang="en-US" sz="1400" b="1" dirty="0" smtClean="0">
                <a:latin typeface="Courier New" pitchFamily="49" charset="0"/>
                <a:cs typeface="Courier New" pitchFamily="49" charset="0"/>
              </a:rPr>
              <a:t> == 0) </a:t>
            </a:r>
          </a:p>
          <a:p>
            <a:pPr>
              <a:buFont typeface="Monotype Sorts" pitchFamily="-84" charset="2"/>
              <a:buNone/>
            </a:pPr>
            <a:r>
              <a:rPr lang="en-US" altLang="en-US" sz="1400" b="1" dirty="0" smtClean="0">
                <a:latin typeface="Courier New" pitchFamily="49" charset="0"/>
                <a:cs typeface="Courier New" pitchFamily="49" charset="0"/>
              </a:rPr>
              <a:t>             	signal(</a:t>
            </a:r>
            <a:r>
              <a:rPr lang="en-US" altLang="en-US" sz="1400" b="1" dirty="0" err="1" smtClean="0">
                <a:latin typeface="Courier New" pitchFamily="49" charset="0"/>
                <a:cs typeface="Courier New" pitchFamily="49" charset="0"/>
              </a:rPr>
              <a:t>rw_mutex</a:t>
            </a:r>
            <a:r>
              <a:rPr lang="en-US" altLang="en-US" sz="1400" b="1" dirty="0" smtClean="0">
                <a:latin typeface="Courier New" pitchFamily="49" charset="0"/>
                <a:cs typeface="Courier New" pitchFamily="49" charset="0"/>
              </a:rPr>
              <a:t>); //now writers can write</a:t>
            </a:r>
          </a:p>
          <a:p>
            <a:pPr>
              <a:buFont typeface="Monotype Sorts" pitchFamily="-84" charset="2"/>
              <a:buNone/>
            </a:pPr>
            <a:r>
              <a:rPr lang="en-US" altLang="en-US" sz="1400" b="1" dirty="0">
                <a:latin typeface="Courier New" pitchFamily="49" charset="0"/>
                <a:cs typeface="Courier New" pitchFamily="49" charset="0"/>
              </a:rPr>
              <a:t>	</a:t>
            </a:r>
            <a:r>
              <a:rPr lang="en-US" altLang="en-US" sz="1400" b="1" dirty="0" smtClean="0">
                <a:latin typeface="Courier New" pitchFamily="49" charset="0"/>
                <a:cs typeface="Courier New" pitchFamily="49" charset="0"/>
              </a:rPr>
              <a:t>				//accessed by last reader</a:t>
            </a:r>
          </a:p>
          <a:p>
            <a:pPr>
              <a:buFont typeface="Monotype Sorts" pitchFamily="-84" charset="2"/>
              <a:buNone/>
            </a:pPr>
            <a:r>
              <a:rPr lang="en-US" altLang="en-US" sz="1400" b="1" dirty="0" smtClean="0">
                <a:latin typeface="Courier New" pitchFamily="49" charset="0"/>
                <a:cs typeface="Courier New" pitchFamily="49" charset="0"/>
              </a:rPr>
              <a:t>             signal(</a:t>
            </a:r>
            <a:r>
              <a:rPr lang="en-US" altLang="en-US" sz="1400" b="1" dirty="0" err="1" smtClean="0">
                <a:latin typeface="Courier New" pitchFamily="49" charset="0"/>
                <a:cs typeface="Courier New" pitchFamily="49" charset="0"/>
              </a:rPr>
              <a:t>mutex</a:t>
            </a:r>
            <a:r>
              <a:rPr lang="en-US" altLang="en-US" sz="1400" b="1" dirty="0" smtClean="0">
                <a:latin typeface="Courier New" pitchFamily="49" charset="0"/>
                <a:cs typeface="Courier New" pitchFamily="49" charset="0"/>
              </a:rPr>
              <a:t>); </a:t>
            </a:r>
          </a:p>
          <a:p>
            <a:pPr>
              <a:buFont typeface="Monotype Sorts" pitchFamily="-84" charset="2"/>
              <a:buNone/>
            </a:pPr>
            <a:r>
              <a:rPr lang="en-US" altLang="en-US" sz="1400" b="1" dirty="0" smtClean="0">
                <a:latin typeface="Courier New" pitchFamily="49" charset="0"/>
                <a:cs typeface="Courier New" pitchFamily="49" charset="0"/>
              </a:rPr>
              <a:t>         } while (true);</a:t>
            </a:r>
            <a:br>
              <a:rPr lang="en-US" altLang="en-US" sz="1400" b="1" dirty="0" smtClean="0">
                <a:latin typeface="Courier New" pitchFamily="49" charset="0"/>
                <a:cs typeface="Courier New" pitchFamily="49" charset="0"/>
              </a:rPr>
            </a:br>
            <a:endParaRPr lang="en-US" altLang="en-US" sz="1400" b="1" dirty="0" smtClean="0">
              <a:latin typeface="Courier New" pitchFamily="49" charset="0"/>
              <a:cs typeface="Courier New" pitchFamily="49" charset="0"/>
            </a:endParaRPr>
          </a:p>
          <a:p>
            <a:pPr>
              <a:lnSpc>
                <a:spcPct val="80000"/>
              </a:lnSpc>
              <a:buFont typeface="Monotype Sorts" pitchFamily="-84" charset="2"/>
              <a:buNone/>
            </a:pPr>
            <a:endParaRPr lang="en-US" altLang="en-US" sz="1400" dirty="0" smtClean="0">
              <a:solidFill>
                <a:srgbClr val="0000FF"/>
              </a:solidFill>
            </a:endParaRPr>
          </a:p>
          <a:p>
            <a:pPr>
              <a:lnSpc>
                <a:spcPct val="80000"/>
              </a:lnSpc>
              <a:buFont typeface="Monotype Sorts" pitchFamily="-84" charset="2"/>
              <a:buNone/>
            </a:pPr>
            <a:endParaRPr lang="en-US" altLang="en-US" sz="1000" dirty="0" smtClean="0">
              <a:solidFill>
                <a:srgbClr val="0000FF"/>
              </a:solidFill>
            </a:endParaRPr>
          </a:p>
          <a:p>
            <a:pPr>
              <a:lnSpc>
                <a:spcPct val="80000"/>
              </a:lnSpc>
              <a:buFont typeface="Monotype Sorts" pitchFamily="-84" charset="2"/>
              <a:buNone/>
            </a:pPr>
            <a:r>
              <a:rPr lang="en-US" altLang="en-US" sz="900" dirty="0" smtClean="0">
                <a:solidFill>
                  <a:srgbClr val="0000FF"/>
                </a:solidFill>
              </a:rPr>
              <a:t>       </a:t>
            </a:r>
          </a:p>
        </p:txBody>
      </p:sp>
    </p:spTree>
    <p:extLst>
      <p:ext uri="{BB962C8B-B14F-4D97-AF65-F5344CB8AC3E}">
        <p14:creationId xmlns:p14="http://schemas.microsoft.com/office/powerpoint/2010/main" val="26032409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smtClean="0">
                <a:solidFill>
                  <a:srgbClr val="C00000"/>
                </a:solidFill>
                <a:latin typeface="Marcellus" panose="020E0602050203020307" pitchFamily="34" charset="0"/>
              </a:rPr>
              <a:t>The Critical Section Problem</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Consider a system consisting of </a:t>
            </a:r>
            <a:r>
              <a:rPr lang="en-IN" i="1" dirty="0"/>
              <a:t>n </a:t>
            </a:r>
            <a:r>
              <a:rPr lang="en-IN" dirty="0"/>
              <a:t>processes {Po, P1 , ... , </a:t>
            </a:r>
            <a:r>
              <a:rPr lang="en-IN" i="1" dirty="0" smtClean="0"/>
              <a:t>Pn-1</a:t>
            </a:r>
            <a:r>
              <a:rPr lang="en-IN" dirty="0" smtClean="0"/>
              <a:t>}. </a:t>
            </a:r>
          </a:p>
          <a:p>
            <a:endParaRPr lang="en-IN" dirty="0" smtClean="0"/>
          </a:p>
          <a:p>
            <a:pPr marL="0" indent="0">
              <a:buNone/>
            </a:pPr>
            <a:r>
              <a:rPr lang="en-IN" b="1" dirty="0" smtClean="0"/>
              <a:t>Critical Section-</a:t>
            </a:r>
          </a:p>
          <a:p>
            <a:r>
              <a:rPr lang="en-IN" dirty="0" smtClean="0"/>
              <a:t>Each process has </a:t>
            </a:r>
            <a:r>
              <a:rPr lang="en-IN" dirty="0"/>
              <a:t>a segment of code, called a </a:t>
            </a:r>
            <a:r>
              <a:rPr lang="en-IN" dirty="0" smtClean="0"/>
              <a:t>critical section </a:t>
            </a:r>
            <a:r>
              <a:rPr lang="en-IN" dirty="0"/>
              <a:t>in which the process </a:t>
            </a:r>
            <a:r>
              <a:rPr lang="en-IN" dirty="0" smtClean="0"/>
              <a:t>may be </a:t>
            </a:r>
          </a:p>
          <a:p>
            <a:pPr lvl="1"/>
            <a:r>
              <a:rPr lang="en-IN" sz="2800" dirty="0" smtClean="0"/>
              <a:t>changing </a:t>
            </a:r>
            <a:r>
              <a:rPr lang="en-IN" sz="2800" dirty="0"/>
              <a:t>common variables, </a:t>
            </a:r>
            <a:endParaRPr lang="en-IN" sz="2800" dirty="0" smtClean="0"/>
          </a:p>
          <a:p>
            <a:pPr lvl="1"/>
            <a:r>
              <a:rPr lang="en-IN" sz="2800" dirty="0" smtClean="0"/>
              <a:t>updating </a:t>
            </a:r>
            <a:r>
              <a:rPr lang="en-IN" sz="2800" dirty="0"/>
              <a:t>a table, </a:t>
            </a:r>
            <a:endParaRPr lang="en-IN" sz="2800" dirty="0" smtClean="0"/>
          </a:p>
          <a:p>
            <a:pPr lvl="1"/>
            <a:r>
              <a:rPr lang="en-IN" sz="2800" dirty="0" smtClean="0"/>
              <a:t>writing </a:t>
            </a:r>
            <a:r>
              <a:rPr lang="en-IN" sz="2800" dirty="0"/>
              <a:t>a file, and so on</a:t>
            </a:r>
            <a:r>
              <a:rPr lang="en-IN" sz="2800" dirty="0" smtClean="0"/>
              <a:t>.</a:t>
            </a:r>
            <a:endParaRPr lang="en-IN" sz="2800" dirty="0"/>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18</a:t>
            </a:fld>
            <a:endParaRPr lang="en-US"/>
          </a:p>
        </p:txBody>
      </p:sp>
    </p:spTree>
    <p:extLst>
      <p:ext uri="{BB962C8B-B14F-4D97-AF65-F5344CB8AC3E}">
        <p14:creationId xmlns:p14="http://schemas.microsoft.com/office/powerpoint/2010/main" val="108279573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0518"/>
            <a:ext cx="11395912" cy="721920"/>
          </a:xfrm>
        </p:spPr>
        <p:txBody>
          <a:bodyPr>
            <a:normAutofit/>
          </a:bodyPr>
          <a:lstStyle/>
          <a:p>
            <a:pPr algn="ctr"/>
            <a:r>
              <a:rPr lang="en-US" sz="3200" dirty="0" smtClean="0">
                <a:solidFill>
                  <a:srgbClr val="C00000"/>
                </a:solidFill>
                <a:latin typeface="Marcellus" panose="020E0602050203020307" pitchFamily="34" charset="0"/>
              </a:rPr>
              <a:t>R-W Problem </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dirty="0" smtClean="0"/>
              <a:t>Prof. Shweta Dhawan Chachra</a:t>
            </a:r>
            <a:endParaRPr lang="en-US" dirty="0"/>
          </a:p>
        </p:txBody>
      </p:sp>
      <p:sp>
        <p:nvSpPr>
          <p:cNvPr id="10" name="Slide Number Placeholder 9"/>
          <p:cNvSpPr>
            <a:spLocks noGrp="1"/>
          </p:cNvSpPr>
          <p:nvPr>
            <p:ph type="sldNum" sz="quarter" idx="12"/>
          </p:nvPr>
        </p:nvSpPr>
        <p:spPr/>
        <p:txBody>
          <a:bodyPr/>
          <a:lstStyle/>
          <a:p>
            <a:fld id="{7C05E5CB-9241-4665-889D-78B918CC363E}" type="slidenum">
              <a:rPr lang="en-US" smtClean="0"/>
              <a:t>180</a:t>
            </a:fld>
            <a:endParaRPr lang="en-US"/>
          </a:p>
        </p:txBody>
      </p:sp>
      <p:sp>
        <p:nvSpPr>
          <p:cNvPr id="12" name="Rectangle 3"/>
          <p:cNvSpPr txBox="1">
            <a:spLocks noChangeArrowheads="1"/>
          </p:cNvSpPr>
          <p:nvPr/>
        </p:nvSpPr>
        <p:spPr>
          <a:xfrm>
            <a:off x="204715" y="560597"/>
            <a:ext cx="4722125" cy="5065713"/>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dirty="0" smtClean="0"/>
              <a:t>The structure of a reader process</a:t>
            </a:r>
            <a:endParaRPr lang="en-US" altLang="en-US" sz="1600" dirty="0" smtClean="0">
              <a:solidFill>
                <a:srgbClr val="0000FF"/>
              </a:solidFill>
            </a:endParaRPr>
          </a:p>
          <a:p>
            <a:pPr>
              <a:buFont typeface="Monotype Sorts" pitchFamily="-84" charset="2"/>
              <a:buNone/>
            </a:pPr>
            <a:r>
              <a:rPr lang="en-US" altLang="en-US" sz="1600" b="1" dirty="0" smtClean="0">
                <a:latin typeface="Courier New" pitchFamily="49" charset="0"/>
                <a:cs typeface="Courier New" pitchFamily="49" charset="0"/>
              </a:rPr>
              <a:t>       do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if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 == 1) </a:t>
            </a:r>
          </a:p>
          <a:p>
            <a:pPr>
              <a:buFont typeface="Monotype Sorts" pitchFamily="-84" charset="2"/>
              <a:buNone/>
            </a:pP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rw_mutex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 reading is performed */ </a:t>
            </a:r>
          </a:p>
          <a:p>
            <a:pPr>
              <a:buFont typeface="Monotype Sorts" pitchFamily="-84" charset="2"/>
              <a:buNone/>
            </a:pPr>
            <a:r>
              <a:rPr lang="en-US" altLang="en-US" sz="1600" b="1" dirty="0" smtClean="0">
                <a:latin typeface="Courier New" pitchFamily="49" charset="0"/>
                <a:cs typeface="Courier New" pitchFamily="49" charset="0"/>
              </a:rPr>
              <a:t>               ... </a:t>
            </a:r>
          </a:p>
          <a:p>
            <a:pPr>
              <a:buFont typeface="Monotype Sorts" pitchFamily="-84" charset="2"/>
              <a:buNone/>
            </a:pP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read count--;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if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 == 0)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rw_mutex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 while (true);</a:t>
            </a:r>
            <a:r>
              <a:rPr lang="en-US" altLang="en-US" sz="1600" dirty="0" smtClean="0">
                <a:solidFill>
                  <a:srgbClr val="0000FF"/>
                </a:solidFill>
              </a:rPr>
              <a:t>  </a:t>
            </a:r>
          </a:p>
        </p:txBody>
      </p:sp>
      <p:sp>
        <p:nvSpPr>
          <p:cNvPr id="13" name="Rectangle 3"/>
          <p:cNvSpPr txBox="1">
            <a:spLocks noChangeArrowheads="1"/>
          </p:cNvSpPr>
          <p:nvPr/>
        </p:nvSpPr>
        <p:spPr>
          <a:xfrm>
            <a:off x="4831307" y="866586"/>
            <a:ext cx="4088106"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altLang="en-US" sz="1800" dirty="0" smtClean="0"/>
              <a:t>Reader</a:t>
            </a:r>
          </a:p>
          <a:p>
            <a:pPr lvl="1"/>
            <a:r>
              <a:rPr lang="en-US" altLang="en-US" sz="1800" dirty="0" smtClean="0"/>
              <a:t>Initially </a:t>
            </a:r>
            <a:r>
              <a:rPr lang="en-US" altLang="en-US" sz="1800" dirty="0" err="1" smtClean="0"/>
              <a:t>readcount</a:t>
            </a:r>
            <a:r>
              <a:rPr lang="en-US" altLang="en-US" sz="1800" dirty="0" smtClean="0"/>
              <a:t>=0</a:t>
            </a:r>
          </a:p>
          <a:p>
            <a:pPr lvl="1"/>
            <a:r>
              <a:rPr lang="en-US" altLang="en-US" sz="1800" dirty="0" smtClean="0"/>
              <a:t>First Reader R1 tries to enter </a:t>
            </a:r>
          </a:p>
          <a:p>
            <a:pPr lvl="1"/>
            <a:r>
              <a:rPr lang="en-US" altLang="en-US" sz="1800" dirty="0" smtClean="0"/>
              <a:t>wait </a:t>
            </a:r>
            <a:r>
              <a:rPr lang="en-US" altLang="en-US" sz="1800" dirty="0" err="1" smtClean="0"/>
              <a:t>mutex</a:t>
            </a:r>
            <a:r>
              <a:rPr lang="en-US" altLang="en-US" sz="1800" dirty="0" smtClean="0"/>
              <a:t> so </a:t>
            </a:r>
            <a:r>
              <a:rPr lang="en-US" altLang="en-US" sz="1800" dirty="0" err="1" smtClean="0"/>
              <a:t>mutex</a:t>
            </a:r>
            <a:r>
              <a:rPr lang="en-US" altLang="en-US" sz="1800" dirty="0" smtClean="0"/>
              <a:t>=0</a:t>
            </a:r>
          </a:p>
          <a:p>
            <a:pPr lvl="1"/>
            <a:r>
              <a:rPr lang="en-US" altLang="en-US" sz="1800" dirty="0" err="1" smtClean="0"/>
              <a:t>readcount</a:t>
            </a:r>
            <a:r>
              <a:rPr lang="en-US" altLang="en-US" sz="1800" dirty="0" smtClean="0"/>
              <a:t>=1</a:t>
            </a:r>
          </a:p>
          <a:p>
            <a:pPr lvl="1"/>
            <a:r>
              <a:rPr lang="en-US" altLang="en-US" sz="1800" dirty="0" smtClean="0"/>
              <a:t>if </a:t>
            </a:r>
            <a:r>
              <a:rPr lang="en-US" altLang="en-US" sz="1800" dirty="0" err="1" smtClean="0"/>
              <a:t>readcount</a:t>
            </a:r>
            <a:r>
              <a:rPr lang="en-US" altLang="en-US" sz="1800" dirty="0" smtClean="0"/>
              <a:t> is one i.e. First reader</a:t>
            </a:r>
          </a:p>
          <a:p>
            <a:pPr lvl="1"/>
            <a:r>
              <a:rPr lang="en-US" altLang="en-US" sz="1800" dirty="0" smtClean="0"/>
              <a:t>wait </a:t>
            </a:r>
            <a:r>
              <a:rPr lang="en-US" altLang="en-US" sz="1800" dirty="0" err="1" smtClean="0"/>
              <a:t>rw_mutex</a:t>
            </a:r>
            <a:r>
              <a:rPr lang="en-US" altLang="en-US" sz="1800" dirty="0"/>
              <a:t> </a:t>
            </a:r>
            <a:r>
              <a:rPr lang="en-US" altLang="en-US" sz="1800" dirty="0" smtClean="0"/>
              <a:t>so </a:t>
            </a:r>
            <a:r>
              <a:rPr lang="en-US" altLang="en-US" sz="1800" dirty="0" err="1" smtClean="0"/>
              <a:t>rw_mutex</a:t>
            </a:r>
            <a:r>
              <a:rPr lang="en-US" altLang="en-US" sz="1800" dirty="0" smtClean="0"/>
              <a:t>=0</a:t>
            </a:r>
          </a:p>
          <a:p>
            <a:pPr lvl="1"/>
            <a:r>
              <a:rPr lang="en-US" altLang="en-US" sz="1800" dirty="0" err="1" smtClean="0"/>
              <a:t>readcount</a:t>
            </a:r>
            <a:r>
              <a:rPr lang="en-US" altLang="en-US" sz="1800" dirty="0" smtClean="0"/>
              <a:t> </a:t>
            </a:r>
            <a:r>
              <a:rPr lang="en-US" altLang="en-US" sz="1800" dirty="0" err="1" smtClean="0"/>
              <a:t>updation</a:t>
            </a:r>
            <a:r>
              <a:rPr lang="en-US" altLang="en-US" sz="1800" dirty="0" smtClean="0"/>
              <a:t> finished so signal </a:t>
            </a:r>
            <a:r>
              <a:rPr lang="en-US" altLang="en-US" sz="1800" dirty="0" err="1" smtClean="0"/>
              <a:t>mutex</a:t>
            </a:r>
            <a:r>
              <a:rPr lang="en-US" altLang="en-US" sz="1800" dirty="0" smtClean="0"/>
              <a:t>, </a:t>
            </a:r>
            <a:r>
              <a:rPr lang="en-US" altLang="en-US" sz="1800" dirty="0" err="1" smtClean="0"/>
              <a:t>mutex</a:t>
            </a:r>
            <a:r>
              <a:rPr lang="en-US" altLang="en-US" sz="1800" dirty="0" smtClean="0"/>
              <a:t>=1</a:t>
            </a:r>
          </a:p>
          <a:p>
            <a:pPr lvl="1"/>
            <a:r>
              <a:rPr lang="en-US" altLang="en-US" sz="1800" dirty="0"/>
              <a:t>Reader enters CS</a:t>
            </a:r>
          </a:p>
          <a:p>
            <a:pPr lvl="1"/>
            <a:r>
              <a:rPr lang="en-US" altLang="en-US" sz="1800" dirty="0" smtClean="0"/>
              <a:t>“Reader R1 is reading”</a:t>
            </a:r>
          </a:p>
          <a:p>
            <a:pPr lvl="1"/>
            <a:endParaRPr lang="en-US" altLang="en-US" sz="1800" dirty="0" smtClean="0"/>
          </a:p>
        </p:txBody>
      </p:sp>
      <p:sp>
        <p:nvSpPr>
          <p:cNvPr id="11" name="Rectangle 10"/>
          <p:cNvSpPr/>
          <p:nvPr/>
        </p:nvSpPr>
        <p:spPr>
          <a:xfrm>
            <a:off x="4940488" y="4342947"/>
            <a:ext cx="6096000" cy="2062103"/>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buFont typeface="Monotype Sorts" pitchFamily="-84" charset="2"/>
              <a:buNone/>
            </a:pPr>
            <a:r>
              <a:rPr lang="en-US" altLang="en-US" sz="1600" b="1" dirty="0">
                <a:latin typeface="Courier New" pitchFamily="49" charset="0"/>
                <a:cs typeface="Courier New" pitchFamily="49" charset="0"/>
              </a:rPr>
              <a:t>do{</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wait(</a:t>
            </a:r>
            <a:r>
              <a:rPr lang="en-US" altLang="en-US" sz="1600" b="1" dirty="0" err="1">
                <a:latin typeface="Courier New" pitchFamily="49" charset="0"/>
                <a:cs typeface="Courier New" pitchFamily="49" charset="0"/>
              </a:rPr>
              <a:t>rw_mutex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 writing is performed */ </a:t>
            </a:r>
          </a:p>
          <a:p>
            <a:pPr>
              <a:buFont typeface="Monotype Sorts" pitchFamily="-84" charset="2"/>
              <a:buNone/>
            </a:pPr>
            <a:r>
              <a:rPr lang="en-US" altLang="en-US" sz="1600" b="1" dirty="0">
                <a:latin typeface="Courier New" pitchFamily="49" charset="0"/>
                <a:cs typeface="Courier New" pitchFamily="49" charset="0"/>
              </a:rPr>
              <a:t>               ... </a:t>
            </a:r>
          </a:p>
          <a:p>
            <a:pPr>
              <a:buFont typeface="Monotype Sorts" pitchFamily="-84" charset="2"/>
              <a:buNone/>
            </a:pPr>
            <a:r>
              <a:rPr lang="en-US" altLang="en-US" sz="1600" b="1" dirty="0">
                <a:latin typeface="Courier New" pitchFamily="49" charset="0"/>
                <a:cs typeface="Courier New" pitchFamily="49" charset="0"/>
              </a:rPr>
              <a:t>          signal(</a:t>
            </a:r>
            <a:r>
              <a:rPr lang="en-US" altLang="en-US" sz="1600" b="1" dirty="0" err="1">
                <a:latin typeface="Courier New" pitchFamily="49" charset="0"/>
                <a:cs typeface="Courier New" pitchFamily="49" charset="0"/>
              </a:rPr>
              <a:t>rw_mutex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 while (true);</a:t>
            </a:r>
            <a:br>
              <a:rPr lang="en-US" altLang="en-US" sz="1600" b="1" dirty="0">
                <a:latin typeface="Courier New" pitchFamily="49" charset="0"/>
                <a:cs typeface="Courier New" pitchFamily="49" charset="0"/>
              </a:rPr>
            </a:br>
            <a:endParaRPr lang="en-US" altLang="en-US" sz="1600" b="1" dirty="0">
              <a:latin typeface="Courier New" pitchFamily="49" charset="0"/>
              <a:cs typeface="Courier New" pitchFamily="49" charset="0"/>
            </a:endParaRPr>
          </a:p>
        </p:txBody>
      </p:sp>
      <p:sp>
        <p:nvSpPr>
          <p:cNvPr id="14" name="Rectangle 3"/>
          <p:cNvSpPr txBox="1">
            <a:spLocks noChangeArrowheads="1"/>
          </p:cNvSpPr>
          <p:nvPr/>
        </p:nvSpPr>
        <p:spPr>
          <a:xfrm>
            <a:off x="8919413" y="806261"/>
            <a:ext cx="2740926"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800" dirty="0" smtClean="0"/>
              <a:t>Writer</a:t>
            </a:r>
          </a:p>
          <a:p>
            <a:r>
              <a:rPr lang="en-US" altLang="en-US" sz="1800" dirty="0" smtClean="0"/>
              <a:t>Now Writer tries to enter </a:t>
            </a:r>
          </a:p>
          <a:p>
            <a:r>
              <a:rPr lang="en-US" altLang="en-US" sz="1800" dirty="0" smtClean="0"/>
              <a:t>It executes his code</a:t>
            </a:r>
          </a:p>
          <a:p>
            <a:r>
              <a:rPr lang="en-US" altLang="en-US" sz="1800" dirty="0" smtClean="0"/>
              <a:t>wait(</a:t>
            </a:r>
            <a:r>
              <a:rPr lang="en-US" altLang="en-US" sz="1800" dirty="0" err="1" smtClean="0"/>
              <a:t>rw_mutex</a:t>
            </a:r>
            <a:r>
              <a:rPr lang="en-US" altLang="en-US" sz="1800" dirty="0" smtClean="0"/>
              <a:t>) </a:t>
            </a:r>
          </a:p>
          <a:p>
            <a:r>
              <a:rPr lang="en-US" altLang="en-US" sz="1800" dirty="0" smtClean="0"/>
              <a:t>gets trapped in infinite loop as </a:t>
            </a:r>
            <a:r>
              <a:rPr lang="en-US" altLang="en-US" sz="1800" dirty="0" err="1" smtClean="0"/>
              <a:t>rw_mutex</a:t>
            </a:r>
            <a:r>
              <a:rPr lang="en-US" altLang="en-US" sz="1800" dirty="0" smtClean="0"/>
              <a:t> was already 0</a:t>
            </a:r>
          </a:p>
          <a:p>
            <a:r>
              <a:rPr lang="en-US" altLang="en-US" sz="1800" dirty="0" smtClean="0"/>
              <a:t>Writer cannot enter CS</a:t>
            </a:r>
          </a:p>
        </p:txBody>
      </p:sp>
    </p:spTree>
    <p:extLst>
      <p:ext uri="{BB962C8B-B14F-4D97-AF65-F5344CB8AC3E}">
        <p14:creationId xmlns:p14="http://schemas.microsoft.com/office/powerpoint/2010/main" val="300676437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0518"/>
            <a:ext cx="11395912" cy="721920"/>
          </a:xfrm>
        </p:spPr>
        <p:txBody>
          <a:bodyPr>
            <a:normAutofit/>
          </a:bodyPr>
          <a:lstStyle/>
          <a:p>
            <a:pPr algn="ctr"/>
            <a:r>
              <a:rPr lang="en-US" sz="3200" dirty="0" smtClean="0">
                <a:solidFill>
                  <a:srgbClr val="C00000"/>
                </a:solidFill>
                <a:latin typeface="Marcellus" panose="020E0602050203020307" pitchFamily="34" charset="0"/>
              </a:rPr>
              <a:t>W-R Problem </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dirty="0" smtClean="0"/>
              <a:t>Prof. Shweta Dhawan Chachra</a:t>
            </a:r>
            <a:endParaRPr lang="en-US" dirty="0"/>
          </a:p>
        </p:txBody>
      </p:sp>
      <p:sp>
        <p:nvSpPr>
          <p:cNvPr id="10" name="Slide Number Placeholder 9"/>
          <p:cNvSpPr>
            <a:spLocks noGrp="1"/>
          </p:cNvSpPr>
          <p:nvPr>
            <p:ph type="sldNum" sz="quarter" idx="12"/>
          </p:nvPr>
        </p:nvSpPr>
        <p:spPr/>
        <p:txBody>
          <a:bodyPr/>
          <a:lstStyle/>
          <a:p>
            <a:fld id="{7C05E5CB-9241-4665-889D-78B918CC363E}" type="slidenum">
              <a:rPr lang="en-US" smtClean="0"/>
              <a:t>181</a:t>
            </a:fld>
            <a:endParaRPr lang="en-US"/>
          </a:p>
        </p:txBody>
      </p:sp>
      <p:sp>
        <p:nvSpPr>
          <p:cNvPr id="12" name="Rectangle 3"/>
          <p:cNvSpPr txBox="1">
            <a:spLocks noChangeArrowheads="1"/>
          </p:cNvSpPr>
          <p:nvPr/>
        </p:nvSpPr>
        <p:spPr>
          <a:xfrm>
            <a:off x="204715" y="560597"/>
            <a:ext cx="4722125" cy="5065713"/>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dirty="0" smtClean="0"/>
              <a:t>The structure of a reader process</a:t>
            </a:r>
            <a:endParaRPr lang="en-US" altLang="en-US" sz="1600" dirty="0" smtClean="0">
              <a:solidFill>
                <a:srgbClr val="0000FF"/>
              </a:solidFill>
            </a:endParaRPr>
          </a:p>
          <a:p>
            <a:pPr>
              <a:buFont typeface="Monotype Sorts" pitchFamily="-84" charset="2"/>
              <a:buNone/>
            </a:pPr>
            <a:r>
              <a:rPr lang="en-US" altLang="en-US" sz="1600" b="1" dirty="0" smtClean="0">
                <a:latin typeface="Courier New" pitchFamily="49" charset="0"/>
                <a:cs typeface="Courier New" pitchFamily="49" charset="0"/>
              </a:rPr>
              <a:t>       do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if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 == 1) </a:t>
            </a:r>
          </a:p>
          <a:p>
            <a:pPr>
              <a:buFont typeface="Monotype Sorts" pitchFamily="-84" charset="2"/>
              <a:buNone/>
            </a:pP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rw_mutex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 reading is performed */ </a:t>
            </a:r>
          </a:p>
          <a:p>
            <a:pPr>
              <a:buFont typeface="Monotype Sorts" pitchFamily="-84" charset="2"/>
              <a:buNone/>
            </a:pPr>
            <a:r>
              <a:rPr lang="en-US" altLang="en-US" sz="1600" b="1" dirty="0" smtClean="0">
                <a:latin typeface="Courier New" pitchFamily="49" charset="0"/>
                <a:cs typeface="Courier New" pitchFamily="49" charset="0"/>
              </a:rPr>
              <a:t>               ... </a:t>
            </a:r>
          </a:p>
          <a:p>
            <a:pPr>
              <a:buFont typeface="Monotype Sorts" pitchFamily="-84" charset="2"/>
              <a:buNone/>
            </a:pP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read count--;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if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 == 0)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rw_mutex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 while (true);</a:t>
            </a:r>
            <a:r>
              <a:rPr lang="en-US" altLang="en-US" sz="1600" dirty="0" smtClean="0">
                <a:solidFill>
                  <a:srgbClr val="0000FF"/>
                </a:solidFill>
              </a:rPr>
              <a:t>  </a:t>
            </a:r>
          </a:p>
        </p:txBody>
      </p:sp>
      <p:sp>
        <p:nvSpPr>
          <p:cNvPr id="13" name="Rectangle 3"/>
          <p:cNvSpPr txBox="1">
            <a:spLocks noChangeArrowheads="1"/>
          </p:cNvSpPr>
          <p:nvPr/>
        </p:nvSpPr>
        <p:spPr>
          <a:xfrm>
            <a:off x="5200276" y="620922"/>
            <a:ext cx="4088106"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800" dirty="0" smtClean="0"/>
              <a:t>Writer1</a:t>
            </a:r>
          </a:p>
          <a:p>
            <a:r>
              <a:rPr lang="en-US" altLang="en-US" sz="1800" dirty="0" err="1" smtClean="0"/>
              <a:t>Initally</a:t>
            </a:r>
            <a:r>
              <a:rPr lang="en-US" altLang="en-US" sz="1800" dirty="0" smtClean="0"/>
              <a:t> </a:t>
            </a:r>
            <a:r>
              <a:rPr lang="en-US" altLang="en-US" sz="1800" dirty="0" err="1" smtClean="0"/>
              <a:t>rw_mutex</a:t>
            </a:r>
            <a:r>
              <a:rPr lang="en-US" altLang="en-US" sz="1800" dirty="0" smtClean="0"/>
              <a:t>=1</a:t>
            </a:r>
          </a:p>
          <a:p>
            <a:r>
              <a:rPr lang="en-US" altLang="en-US" sz="1800" dirty="0" smtClean="0"/>
              <a:t>First Writer W1 tries to enter CS</a:t>
            </a:r>
          </a:p>
          <a:p>
            <a:r>
              <a:rPr lang="en-US" altLang="en-US" sz="1800" dirty="0" smtClean="0"/>
              <a:t>wait operation</a:t>
            </a:r>
          </a:p>
          <a:p>
            <a:r>
              <a:rPr lang="en-US" altLang="en-US" sz="1800" dirty="0" err="1" smtClean="0"/>
              <a:t>rw_mutex</a:t>
            </a:r>
            <a:r>
              <a:rPr lang="en-US" altLang="en-US" sz="1800" dirty="0"/>
              <a:t> </a:t>
            </a:r>
            <a:r>
              <a:rPr lang="en-US" altLang="en-US" sz="1800" dirty="0" smtClean="0"/>
              <a:t>becomes 0</a:t>
            </a:r>
          </a:p>
          <a:p>
            <a:r>
              <a:rPr lang="en-US" altLang="en-US" sz="1800" dirty="0" smtClean="0"/>
              <a:t>Writer W1 enters CS</a:t>
            </a:r>
          </a:p>
          <a:p>
            <a:endParaRPr lang="en-US" altLang="en-US" sz="1800" dirty="0" smtClean="0"/>
          </a:p>
          <a:p>
            <a:pPr lvl="1"/>
            <a:endParaRPr lang="en-US" altLang="en-US" sz="1800" dirty="0" smtClean="0"/>
          </a:p>
          <a:p>
            <a:pPr lvl="1"/>
            <a:endParaRPr lang="en-US" altLang="en-US" sz="1800" dirty="0" smtClean="0"/>
          </a:p>
        </p:txBody>
      </p:sp>
      <p:sp>
        <p:nvSpPr>
          <p:cNvPr id="11" name="Rectangle 10"/>
          <p:cNvSpPr/>
          <p:nvPr/>
        </p:nvSpPr>
        <p:spPr>
          <a:xfrm>
            <a:off x="4940488" y="4342947"/>
            <a:ext cx="6096000" cy="2062103"/>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buFont typeface="Monotype Sorts" pitchFamily="-84" charset="2"/>
              <a:buNone/>
            </a:pPr>
            <a:r>
              <a:rPr lang="en-US" altLang="en-US" sz="1600" b="1" dirty="0">
                <a:latin typeface="Courier New" pitchFamily="49" charset="0"/>
                <a:cs typeface="Courier New" pitchFamily="49" charset="0"/>
              </a:rPr>
              <a:t>do{</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wait(</a:t>
            </a:r>
            <a:r>
              <a:rPr lang="en-US" altLang="en-US" sz="1600" b="1" dirty="0" err="1">
                <a:latin typeface="Courier New" pitchFamily="49" charset="0"/>
                <a:cs typeface="Courier New" pitchFamily="49" charset="0"/>
              </a:rPr>
              <a:t>rw_mutex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 writing is performed */ </a:t>
            </a:r>
          </a:p>
          <a:p>
            <a:pPr>
              <a:buFont typeface="Monotype Sorts" pitchFamily="-84" charset="2"/>
              <a:buNone/>
            </a:pPr>
            <a:r>
              <a:rPr lang="en-US" altLang="en-US" sz="1600" b="1" dirty="0">
                <a:latin typeface="Courier New" pitchFamily="49" charset="0"/>
                <a:cs typeface="Courier New" pitchFamily="49" charset="0"/>
              </a:rPr>
              <a:t>               ... </a:t>
            </a:r>
          </a:p>
          <a:p>
            <a:pPr>
              <a:buFont typeface="Monotype Sorts" pitchFamily="-84" charset="2"/>
              <a:buNone/>
            </a:pPr>
            <a:r>
              <a:rPr lang="en-US" altLang="en-US" sz="1600" b="1" dirty="0">
                <a:latin typeface="Courier New" pitchFamily="49" charset="0"/>
                <a:cs typeface="Courier New" pitchFamily="49" charset="0"/>
              </a:rPr>
              <a:t>          signal(</a:t>
            </a:r>
            <a:r>
              <a:rPr lang="en-US" altLang="en-US" sz="1600" b="1" dirty="0" err="1">
                <a:latin typeface="Courier New" pitchFamily="49" charset="0"/>
                <a:cs typeface="Courier New" pitchFamily="49" charset="0"/>
              </a:rPr>
              <a:t>rw_mutex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 while (true);</a:t>
            </a:r>
            <a:br>
              <a:rPr lang="en-US" altLang="en-US" sz="1600" b="1" dirty="0">
                <a:latin typeface="Courier New" pitchFamily="49" charset="0"/>
                <a:cs typeface="Courier New" pitchFamily="49" charset="0"/>
              </a:rPr>
            </a:br>
            <a:endParaRPr lang="en-US" altLang="en-US" sz="1600" b="1" dirty="0">
              <a:latin typeface="Courier New" pitchFamily="49" charset="0"/>
              <a:cs typeface="Courier New" pitchFamily="49" charset="0"/>
            </a:endParaRPr>
          </a:p>
        </p:txBody>
      </p:sp>
      <p:sp>
        <p:nvSpPr>
          <p:cNvPr id="14" name="Rectangle 3"/>
          <p:cNvSpPr txBox="1">
            <a:spLocks noChangeArrowheads="1"/>
          </p:cNvSpPr>
          <p:nvPr/>
        </p:nvSpPr>
        <p:spPr>
          <a:xfrm>
            <a:off x="8407021" y="595970"/>
            <a:ext cx="3784978" cy="37469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800" dirty="0" smtClean="0"/>
              <a:t>Reader1</a:t>
            </a:r>
          </a:p>
          <a:p>
            <a:r>
              <a:rPr lang="en-US" altLang="en-US" sz="1800" dirty="0" smtClean="0"/>
              <a:t>Initially </a:t>
            </a:r>
            <a:r>
              <a:rPr lang="en-US" altLang="en-US" sz="1800" dirty="0" err="1" smtClean="0"/>
              <a:t>mutex</a:t>
            </a:r>
            <a:r>
              <a:rPr lang="en-US" altLang="en-US" sz="1800" dirty="0" smtClean="0"/>
              <a:t>=1,readcount=0</a:t>
            </a:r>
          </a:p>
          <a:p>
            <a:r>
              <a:rPr lang="en-US" altLang="en-US" sz="1800" dirty="0" smtClean="0"/>
              <a:t>Now reader R1 tries to enter CS</a:t>
            </a:r>
          </a:p>
          <a:p>
            <a:r>
              <a:rPr lang="en-US" altLang="en-US" sz="1800" dirty="0" smtClean="0"/>
              <a:t>wait </a:t>
            </a:r>
            <a:r>
              <a:rPr lang="en-US" altLang="en-US" sz="1800" dirty="0" err="1" smtClean="0"/>
              <a:t>mutex</a:t>
            </a:r>
            <a:endParaRPr lang="en-US" altLang="en-US" sz="1800" dirty="0" smtClean="0"/>
          </a:p>
          <a:p>
            <a:r>
              <a:rPr lang="en-US" altLang="en-US" sz="1800" dirty="0" err="1" smtClean="0"/>
              <a:t>mutex</a:t>
            </a:r>
            <a:r>
              <a:rPr lang="en-US" altLang="en-US" sz="1800" dirty="0" smtClean="0"/>
              <a:t>=0</a:t>
            </a:r>
          </a:p>
          <a:p>
            <a:r>
              <a:rPr lang="en-US" altLang="en-US" sz="1800" dirty="0" err="1" smtClean="0"/>
              <a:t>readcount</a:t>
            </a:r>
            <a:r>
              <a:rPr lang="en-US" altLang="en-US" sz="1800" dirty="0" smtClean="0"/>
              <a:t>=1</a:t>
            </a:r>
          </a:p>
          <a:p>
            <a:r>
              <a:rPr lang="en-US" altLang="en-US" sz="1800" dirty="0" smtClean="0"/>
              <a:t>In if section,</a:t>
            </a:r>
          </a:p>
          <a:p>
            <a:r>
              <a:rPr lang="en-US" altLang="en-US" sz="1800" dirty="0" smtClean="0"/>
              <a:t>wait(</a:t>
            </a:r>
            <a:r>
              <a:rPr lang="en-US" altLang="en-US" sz="1800" dirty="0" err="1" smtClean="0"/>
              <a:t>rw_mutex</a:t>
            </a:r>
            <a:r>
              <a:rPr lang="en-US" altLang="en-US" sz="1800" dirty="0" smtClean="0"/>
              <a:t>)</a:t>
            </a:r>
          </a:p>
          <a:p>
            <a:r>
              <a:rPr lang="en-US" altLang="en-US" sz="1800" dirty="0" smtClean="0"/>
              <a:t>gets trapped in infinite loop</a:t>
            </a:r>
          </a:p>
          <a:p>
            <a:r>
              <a:rPr lang="en-US" altLang="en-US" sz="1800" dirty="0" smtClean="0"/>
              <a:t>Reader Cannot enter CS</a:t>
            </a:r>
          </a:p>
        </p:txBody>
      </p:sp>
    </p:spTree>
    <p:extLst>
      <p:ext uri="{BB962C8B-B14F-4D97-AF65-F5344CB8AC3E}">
        <p14:creationId xmlns:p14="http://schemas.microsoft.com/office/powerpoint/2010/main" val="665007459"/>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0518"/>
            <a:ext cx="11395912" cy="721920"/>
          </a:xfrm>
        </p:spPr>
        <p:txBody>
          <a:bodyPr>
            <a:normAutofit/>
          </a:bodyPr>
          <a:lstStyle/>
          <a:p>
            <a:pPr algn="ctr"/>
            <a:r>
              <a:rPr lang="en-US" sz="3200" dirty="0" smtClean="0">
                <a:solidFill>
                  <a:srgbClr val="C00000"/>
                </a:solidFill>
                <a:latin typeface="Marcellus" panose="020E0602050203020307" pitchFamily="34" charset="0"/>
              </a:rPr>
              <a:t>W-W Problem </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dirty="0" smtClean="0"/>
              <a:t>Prof. Shweta Dhawan Chachra</a:t>
            </a:r>
            <a:endParaRPr lang="en-US" dirty="0"/>
          </a:p>
        </p:txBody>
      </p:sp>
      <p:sp>
        <p:nvSpPr>
          <p:cNvPr id="10" name="Slide Number Placeholder 9"/>
          <p:cNvSpPr>
            <a:spLocks noGrp="1"/>
          </p:cNvSpPr>
          <p:nvPr>
            <p:ph type="sldNum" sz="quarter" idx="12"/>
          </p:nvPr>
        </p:nvSpPr>
        <p:spPr/>
        <p:txBody>
          <a:bodyPr/>
          <a:lstStyle/>
          <a:p>
            <a:fld id="{7C05E5CB-9241-4665-889D-78B918CC363E}" type="slidenum">
              <a:rPr lang="en-US" smtClean="0"/>
              <a:t>182</a:t>
            </a:fld>
            <a:endParaRPr lang="en-US"/>
          </a:p>
        </p:txBody>
      </p:sp>
      <p:sp>
        <p:nvSpPr>
          <p:cNvPr id="12" name="Rectangle 3"/>
          <p:cNvSpPr txBox="1">
            <a:spLocks noChangeArrowheads="1"/>
          </p:cNvSpPr>
          <p:nvPr/>
        </p:nvSpPr>
        <p:spPr>
          <a:xfrm>
            <a:off x="204715" y="560597"/>
            <a:ext cx="4722125" cy="5065713"/>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dirty="0" smtClean="0"/>
              <a:t>The structure of a reader process</a:t>
            </a:r>
            <a:endParaRPr lang="en-US" altLang="en-US" sz="1600" dirty="0" smtClean="0">
              <a:solidFill>
                <a:srgbClr val="0000FF"/>
              </a:solidFill>
            </a:endParaRPr>
          </a:p>
          <a:p>
            <a:pPr>
              <a:buFont typeface="Monotype Sorts" pitchFamily="-84" charset="2"/>
              <a:buNone/>
            </a:pPr>
            <a:r>
              <a:rPr lang="en-US" altLang="en-US" sz="1600" b="1" dirty="0" smtClean="0">
                <a:latin typeface="Courier New" pitchFamily="49" charset="0"/>
                <a:cs typeface="Courier New" pitchFamily="49" charset="0"/>
              </a:rPr>
              <a:t>       do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if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 == 1) </a:t>
            </a:r>
          </a:p>
          <a:p>
            <a:pPr>
              <a:buFont typeface="Monotype Sorts" pitchFamily="-84" charset="2"/>
              <a:buNone/>
            </a:pP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rw_mutex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 reading is performed */ </a:t>
            </a:r>
          </a:p>
          <a:p>
            <a:pPr>
              <a:buFont typeface="Monotype Sorts" pitchFamily="-84" charset="2"/>
              <a:buNone/>
            </a:pPr>
            <a:r>
              <a:rPr lang="en-US" altLang="en-US" sz="1600" b="1" dirty="0" smtClean="0">
                <a:latin typeface="Courier New" pitchFamily="49" charset="0"/>
                <a:cs typeface="Courier New" pitchFamily="49" charset="0"/>
              </a:rPr>
              <a:t>               ... </a:t>
            </a:r>
          </a:p>
          <a:p>
            <a:pPr>
              <a:buFont typeface="Monotype Sorts" pitchFamily="-84" charset="2"/>
              <a:buNone/>
            </a:pP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read count--;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if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 == 0)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rw_mutex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 while (true);</a:t>
            </a:r>
            <a:r>
              <a:rPr lang="en-US" altLang="en-US" sz="1600" dirty="0" smtClean="0">
                <a:solidFill>
                  <a:srgbClr val="0000FF"/>
                </a:solidFill>
              </a:rPr>
              <a:t>  </a:t>
            </a:r>
          </a:p>
        </p:txBody>
      </p:sp>
      <p:sp>
        <p:nvSpPr>
          <p:cNvPr id="13" name="Rectangle 3"/>
          <p:cNvSpPr txBox="1">
            <a:spLocks noChangeArrowheads="1"/>
          </p:cNvSpPr>
          <p:nvPr/>
        </p:nvSpPr>
        <p:spPr>
          <a:xfrm>
            <a:off x="5213445" y="866586"/>
            <a:ext cx="3705968"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800" dirty="0" smtClean="0"/>
              <a:t>Writer1</a:t>
            </a:r>
          </a:p>
          <a:p>
            <a:r>
              <a:rPr lang="en-US" altLang="en-US" sz="1800" dirty="0" err="1" smtClean="0"/>
              <a:t>Initally</a:t>
            </a:r>
            <a:r>
              <a:rPr lang="en-US" altLang="en-US" sz="1800" dirty="0" smtClean="0"/>
              <a:t> </a:t>
            </a:r>
            <a:r>
              <a:rPr lang="en-US" altLang="en-US" sz="1800" dirty="0" err="1" smtClean="0"/>
              <a:t>rw_mutex</a:t>
            </a:r>
            <a:r>
              <a:rPr lang="en-US" altLang="en-US" sz="1800" dirty="0" smtClean="0"/>
              <a:t>=1</a:t>
            </a:r>
          </a:p>
          <a:p>
            <a:r>
              <a:rPr lang="en-US" altLang="en-US" sz="1800" dirty="0" smtClean="0"/>
              <a:t>First Writer W1 tries to enter CS</a:t>
            </a:r>
          </a:p>
          <a:p>
            <a:r>
              <a:rPr lang="en-US" altLang="en-US" sz="1800" dirty="0" smtClean="0"/>
              <a:t>wait operation</a:t>
            </a:r>
          </a:p>
          <a:p>
            <a:r>
              <a:rPr lang="en-US" altLang="en-US" sz="1800" dirty="0" err="1" smtClean="0"/>
              <a:t>rw_mutex</a:t>
            </a:r>
            <a:r>
              <a:rPr lang="en-US" altLang="en-US" sz="1800" dirty="0"/>
              <a:t> </a:t>
            </a:r>
            <a:r>
              <a:rPr lang="en-US" altLang="en-US" sz="1800" dirty="0" smtClean="0"/>
              <a:t>becomes 0</a:t>
            </a:r>
          </a:p>
          <a:p>
            <a:r>
              <a:rPr lang="en-US" altLang="en-US" sz="1800" dirty="0" smtClean="0"/>
              <a:t>Writer W1 enters CS</a:t>
            </a:r>
          </a:p>
          <a:p>
            <a:endParaRPr lang="en-US" altLang="en-US" sz="1800" dirty="0" smtClean="0"/>
          </a:p>
          <a:p>
            <a:endParaRPr lang="en-US" altLang="en-US" sz="1800" dirty="0" smtClean="0"/>
          </a:p>
          <a:p>
            <a:endParaRPr lang="en-US" altLang="en-US" sz="1800" dirty="0" smtClean="0"/>
          </a:p>
        </p:txBody>
      </p:sp>
      <p:sp>
        <p:nvSpPr>
          <p:cNvPr id="11" name="Rectangle 10"/>
          <p:cNvSpPr/>
          <p:nvPr/>
        </p:nvSpPr>
        <p:spPr>
          <a:xfrm>
            <a:off x="4940488" y="4342947"/>
            <a:ext cx="6096000" cy="2062103"/>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buFont typeface="Monotype Sorts" pitchFamily="-84" charset="2"/>
              <a:buNone/>
            </a:pPr>
            <a:r>
              <a:rPr lang="en-US" altLang="en-US" sz="1600" b="1" dirty="0">
                <a:latin typeface="Courier New" pitchFamily="49" charset="0"/>
                <a:cs typeface="Courier New" pitchFamily="49" charset="0"/>
              </a:rPr>
              <a:t>do{</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wait(</a:t>
            </a:r>
            <a:r>
              <a:rPr lang="en-US" altLang="en-US" sz="1600" b="1" dirty="0" err="1">
                <a:latin typeface="Courier New" pitchFamily="49" charset="0"/>
                <a:cs typeface="Courier New" pitchFamily="49" charset="0"/>
              </a:rPr>
              <a:t>rw_mutex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 writing is performed */ </a:t>
            </a:r>
          </a:p>
          <a:p>
            <a:pPr>
              <a:buFont typeface="Monotype Sorts" pitchFamily="-84" charset="2"/>
              <a:buNone/>
            </a:pPr>
            <a:r>
              <a:rPr lang="en-US" altLang="en-US" sz="1600" b="1" dirty="0">
                <a:latin typeface="Courier New" pitchFamily="49" charset="0"/>
                <a:cs typeface="Courier New" pitchFamily="49" charset="0"/>
              </a:rPr>
              <a:t>               ... </a:t>
            </a:r>
          </a:p>
          <a:p>
            <a:pPr>
              <a:buFont typeface="Monotype Sorts" pitchFamily="-84" charset="2"/>
              <a:buNone/>
            </a:pPr>
            <a:r>
              <a:rPr lang="en-US" altLang="en-US" sz="1600" b="1" dirty="0">
                <a:latin typeface="Courier New" pitchFamily="49" charset="0"/>
                <a:cs typeface="Courier New" pitchFamily="49" charset="0"/>
              </a:rPr>
              <a:t>          signal(</a:t>
            </a:r>
            <a:r>
              <a:rPr lang="en-US" altLang="en-US" sz="1600" b="1" dirty="0" err="1">
                <a:latin typeface="Courier New" pitchFamily="49" charset="0"/>
                <a:cs typeface="Courier New" pitchFamily="49" charset="0"/>
              </a:rPr>
              <a:t>rw_mutex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 while (true);</a:t>
            </a:r>
            <a:br>
              <a:rPr lang="en-US" altLang="en-US" sz="1600" b="1" dirty="0">
                <a:latin typeface="Courier New" pitchFamily="49" charset="0"/>
                <a:cs typeface="Courier New" pitchFamily="49" charset="0"/>
              </a:rPr>
            </a:br>
            <a:endParaRPr lang="en-US" altLang="en-US" sz="1600" b="1" dirty="0">
              <a:latin typeface="Courier New" pitchFamily="49" charset="0"/>
              <a:cs typeface="Courier New" pitchFamily="49" charset="0"/>
            </a:endParaRPr>
          </a:p>
        </p:txBody>
      </p:sp>
      <p:sp>
        <p:nvSpPr>
          <p:cNvPr id="14" name="Rectangle 3"/>
          <p:cNvSpPr txBox="1">
            <a:spLocks noChangeArrowheads="1"/>
          </p:cNvSpPr>
          <p:nvPr/>
        </p:nvSpPr>
        <p:spPr>
          <a:xfrm>
            <a:off x="8919412" y="806261"/>
            <a:ext cx="3076969"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800" dirty="0" smtClean="0"/>
              <a:t>Writer2</a:t>
            </a:r>
          </a:p>
          <a:p>
            <a:r>
              <a:rPr lang="en-US" altLang="en-US" sz="1800" dirty="0" smtClean="0"/>
              <a:t>Another Writer W2 tries to enter CS</a:t>
            </a:r>
          </a:p>
          <a:p>
            <a:r>
              <a:rPr lang="en-US" altLang="en-US" sz="1800" dirty="0" smtClean="0"/>
              <a:t>wait operation</a:t>
            </a:r>
          </a:p>
          <a:p>
            <a:r>
              <a:rPr lang="en-US" altLang="en-US" sz="1800" dirty="0" err="1" smtClean="0"/>
              <a:t>rw_mutex</a:t>
            </a:r>
            <a:r>
              <a:rPr lang="en-US" altLang="en-US" sz="1800" dirty="0" smtClean="0"/>
              <a:t> was already 0</a:t>
            </a:r>
          </a:p>
          <a:p>
            <a:r>
              <a:rPr lang="en-US" altLang="en-US" sz="1800" dirty="0" smtClean="0"/>
              <a:t>Thus trapped in Infinite loop</a:t>
            </a:r>
          </a:p>
          <a:p>
            <a:r>
              <a:rPr lang="en-US" altLang="en-US" sz="1800" dirty="0" smtClean="0"/>
              <a:t>Writer2 Cannot enter CS</a:t>
            </a:r>
          </a:p>
          <a:p>
            <a:pPr marL="0" indent="0">
              <a:buNone/>
            </a:pPr>
            <a:endParaRPr lang="en-US" altLang="en-US" sz="1800" dirty="0" smtClean="0"/>
          </a:p>
        </p:txBody>
      </p:sp>
      <p:sp>
        <p:nvSpPr>
          <p:cNvPr id="15" name="Rectangle 14"/>
          <p:cNvSpPr/>
          <p:nvPr/>
        </p:nvSpPr>
        <p:spPr>
          <a:xfrm>
            <a:off x="9904018" y="3601107"/>
            <a:ext cx="2007088" cy="193899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2400" dirty="0"/>
              <a:t>wait(S) {</a:t>
            </a:r>
          </a:p>
          <a:p>
            <a:r>
              <a:rPr lang="en-US" sz="2400" dirty="0"/>
              <a:t>while S &lt;= 0</a:t>
            </a:r>
          </a:p>
          <a:p>
            <a:r>
              <a:rPr lang="en-US" sz="2400" i="1" dirty="0"/>
              <a:t>;  II </a:t>
            </a:r>
            <a:r>
              <a:rPr lang="en-US" sz="2400" dirty="0"/>
              <a:t>no-op</a:t>
            </a:r>
          </a:p>
          <a:p>
            <a:r>
              <a:rPr lang="en-US" sz="2400" dirty="0"/>
              <a:t>s--;</a:t>
            </a:r>
          </a:p>
          <a:p>
            <a:r>
              <a:rPr lang="en-US" sz="2400" dirty="0"/>
              <a:t>}</a:t>
            </a:r>
          </a:p>
        </p:txBody>
      </p:sp>
    </p:spTree>
    <p:extLst>
      <p:ext uri="{BB962C8B-B14F-4D97-AF65-F5344CB8AC3E}">
        <p14:creationId xmlns:p14="http://schemas.microsoft.com/office/powerpoint/2010/main" val="384017425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0518"/>
            <a:ext cx="11395912" cy="721920"/>
          </a:xfrm>
        </p:spPr>
        <p:txBody>
          <a:bodyPr>
            <a:normAutofit fontScale="90000"/>
          </a:bodyPr>
          <a:lstStyle/>
          <a:p>
            <a:pPr algn="ctr"/>
            <a:r>
              <a:rPr lang="en-US" sz="3200" dirty="0" smtClean="0">
                <a:solidFill>
                  <a:srgbClr val="C00000"/>
                </a:solidFill>
                <a:latin typeface="Marcellus" panose="020E0602050203020307" pitchFamily="34" charset="0"/>
              </a:rPr>
              <a:t>R-R Problem </a:t>
            </a:r>
            <a:br>
              <a:rPr lang="en-US" sz="3200" dirty="0" smtClean="0">
                <a:solidFill>
                  <a:srgbClr val="C00000"/>
                </a:solidFill>
                <a:latin typeface="Marcellus" panose="020E0602050203020307" pitchFamily="34" charset="0"/>
              </a:rPr>
            </a:b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dirty="0" smtClean="0"/>
              <a:t>Prof. Shweta Dhawan Chachra</a:t>
            </a:r>
            <a:endParaRPr lang="en-US" dirty="0"/>
          </a:p>
        </p:txBody>
      </p:sp>
      <p:sp>
        <p:nvSpPr>
          <p:cNvPr id="10" name="Slide Number Placeholder 9"/>
          <p:cNvSpPr>
            <a:spLocks noGrp="1"/>
          </p:cNvSpPr>
          <p:nvPr>
            <p:ph type="sldNum" sz="quarter" idx="12"/>
          </p:nvPr>
        </p:nvSpPr>
        <p:spPr/>
        <p:txBody>
          <a:bodyPr/>
          <a:lstStyle/>
          <a:p>
            <a:fld id="{7C05E5CB-9241-4665-889D-78B918CC363E}" type="slidenum">
              <a:rPr lang="en-US" smtClean="0"/>
              <a:t>183</a:t>
            </a:fld>
            <a:endParaRPr lang="en-US"/>
          </a:p>
        </p:txBody>
      </p:sp>
      <p:sp>
        <p:nvSpPr>
          <p:cNvPr id="12" name="Rectangle 3"/>
          <p:cNvSpPr txBox="1">
            <a:spLocks noChangeArrowheads="1"/>
          </p:cNvSpPr>
          <p:nvPr/>
        </p:nvSpPr>
        <p:spPr>
          <a:xfrm>
            <a:off x="204715" y="560597"/>
            <a:ext cx="4722125" cy="5065713"/>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dirty="0" smtClean="0"/>
              <a:t>The structure of a reader process</a:t>
            </a:r>
            <a:endParaRPr lang="en-US" altLang="en-US" sz="1600" dirty="0" smtClean="0">
              <a:solidFill>
                <a:srgbClr val="0000FF"/>
              </a:solidFill>
            </a:endParaRPr>
          </a:p>
          <a:p>
            <a:pPr>
              <a:buFont typeface="Monotype Sorts" pitchFamily="-84" charset="2"/>
              <a:buNone/>
            </a:pPr>
            <a:r>
              <a:rPr lang="en-US" altLang="en-US" sz="1600" b="1" dirty="0" smtClean="0">
                <a:latin typeface="Courier New" pitchFamily="49" charset="0"/>
                <a:cs typeface="Courier New" pitchFamily="49" charset="0"/>
              </a:rPr>
              <a:t>       do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if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 == 1) </a:t>
            </a:r>
          </a:p>
          <a:p>
            <a:pPr>
              <a:buFont typeface="Monotype Sorts" pitchFamily="-84" charset="2"/>
              <a:buNone/>
            </a:pP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rw_mutex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 reading is performed */ </a:t>
            </a:r>
          </a:p>
          <a:p>
            <a:pPr>
              <a:buFont typeface="Monotype Sorts" pitchFamily="-84" charset="2"/>
              <a:buNone/>
            </a:pPr>
            <a:r>
              <a:rPr lang="en-US" altLang="en-US" sz="1600" b="1" dirty="0" smtClean="0">
                <a:latin typeface="Courier New" pitchFamily="49" charset="0"/>
                <a:cs typeface="Courier New" pitchFamily="49" charset="0"/>
              </a:rPr>
              <a:t>               ... </a:t>
            </a:r>
          </a:p>
          <a:p>
            <a:pPr>
              <a:buFont typeface="Monotype Sorts" pitchFamily="-84" charset="2"/>
              <a:buNone/>
            </a:pP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read count--;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if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 == 0)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rw_mutex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 while (true);</a:t>
            </a:r>
            <a:r>
              <a:rPr lang="en-US" altLang="en-US" sz="1600" dirty="0" smtClean="0">
                <a:solidFill>
                  <a:srgbClr val="0000FF"/>
                </a:solidFill>
              </a:rPr>
              <a:t>  </a:t>
            </a:r>
          </a:p>
        </p:txBody>
      </p:sp>
      <p:sp>
        <p:nvSpPr>
          <p:cNvPr id="13" name="Rectangle 3"/>
          <p:cNvSpPr txBox="1">
            <a:spLocks noChangeArrowheads="1"/>
          </p:cNvSpPr>
          <p:nvPr/>
        </p:nvSpPr>
        <p:spPr>
          <a:xfrm>
            <a:off x="4926840" y="368610"/>
            <a:ext cx="4088106"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800" dirty="0" smtClean="0"/>
              <a:t>Reader1</a:t>
            </a:r>
          </a:p>
          <a:p>
            <a:r>
              <a:rPr lang="en-US" altLang="en-US" sz="1800" dirty="0" smtClean="0"/>
              <a:t>Initially </a:t>
            </a:r>
            <a:r>
              <a:rPr lang="en-US" altLang="en-US" sz="1800" dirty="0" err="1" smtClean="0"/>
              <a:t>readcount</a:t>
            </a:r>
            <a:r>
              <a:rPr lang="en-US" altLang="en-US" sz="1800" dirty="0" smtClean="0"/>
              <a:t>=0</a:t>
            </a:r>
          </a:p>
          <a:p>
            <a:r>
              <a:rPr lang="en-US" altLang="en-US" sz="1800" dirty="0" smtClean="0"/>
              <a:t>First Reader R1 tries to enter </a:t>
            </a:r>
          </a:p>
          <a:p>
            <a:r>
              <a:rPr lang="en-US" altLang="en-US" sz="1800" dirty="0" smtClean="0"/>
              <a:t>wait </a:t>
            </a:r>
            <a:r>
              <a:rPr lang="en-US" altLang="en-US" sz="1800" dirty="0" err="1" smtClean="0"/>
              <a:t>mutex</a:t>
            </a:r>
            <a:r>
              <a:rPr lang="en-US" altLang="en-US" sz="1800" dirty="0" smtClean="0"/>
              <a:t> so </a:t>
            </a:r>
            <a:r>
              <a:rPr lang="en-US" altLang="en-US" sz="1800" dirty="0" err="1" smtClean="0"/>
              <a:t>mutex</a:t>
            </a:r>
            <a:r>
              <a:rPr lang="en-US" altLang="en-US" sz="1800" dirty="0" smtClean="0"/>
              <a:t>=0</a:t>
            </a:r>
          </a:p>
          <a:p>
            <a:r>
              <a:rPr lang="en-US" altLang="en-US" sz="1800" dirty="0" err="1" smtClean="0"/>
              <a:t>readcount</a:t>
            </a:r>
            <a:r>
              <a:rPr lang="en-US" altLang="en-US" sz="1800" dirty="0" smtClean="0"/>
              <a:t>=1</a:t>
            </a:r>
          </a:p>
          <a:p>
            <a:r>
              <a:rPr lang="en-US" altLang="en-US" sz="1800" dirty="0" smtClean="0"/>
              <a:t>if </a:t>
            </a:r>
            <a:r>
              <a:rPr lang="en-US" altLang="en-US" sz="1800" dirty="0" err="1" smtClean="0"/>
              <a:t>readcount</a:t>
            </a:r>
            <a:r>
              <a:rPr lang="en-US" altLang="en-US" sz="1800" dirty="0" smtClean="0"/>
              <a:t> is one i.e. First reader</a:t>
            </a:r>
          </a:p>
          <a:p>
            <a:r>
              <a:rPr lang="en-US" altLang="en-US" sz="1800" dirty="0" smtClean="0"/>
              <a:t>wait </a:t>
            </a:r>
            <a:r>
              <a:rPr lang="en-US" altLang="en-US" sz="1800" dirty="0" err="1" smtClean="0"/>
              <a:t>rw_mutex</a:t>
            </a:r>
            <a:r>
              <a:rPr lang="en-US" altLang="en-US" sz="1800" dirty="0"/>
              <a:t> </a:t>
            </a:r>
            <a:r>
              <a:rPr lang="en-US" altLang="en-US" sz="1800" dirty="0" smtClean="0"/>
              <a:t>so </a:t>
            </a:r>
            <a:r>
              <a:rPr lang="en-US" altLang="en-US" sz="1800" dirty="0" err="1" smtClean="0"/>
              <a:t>rw_mutex</a:t>
            </a:r>
            <a:r>
              <a:rPr lang="en-US" altLang="en-US" sz="1800" dirty="0" smtClean="0"/>
              <a:t>=0</a:t>
            </a:r>
          </a:p>
          <a:p>
            <a:r>
              <a:rPr lang="en-US" altLang="en-US" sz="1800" dirty="0" err="1" smtClean="0"/>
              <a:t>readcount</a:t>
            </a:r>
            <a:r>
              <a:rPr lang="en-US" altLang="en-US" sz="1800" dirty="0" smtClean="0"/>
              <a:t> </a:t>
            </a:r>
            <a:r>
              <a:rPr lang="en-US" altLang="en-US" sz="1800" dirty="0" err="1" smtClean="0"/>
              <a:t>updation</a:t>
            </a:r>
            <a:r>
              <a:rPr lang="en-US" altLang="en-US" sz="1800" dirty="0" smtClean="0"/>
              <a:t> finished so signal </a:t>
            </a:r>
            <a:r>
              <a:rPr lang="en-US" altLang="en-US" sz="1800" dirty="0" err="1" smtClean="0"/>
              <a:t>mutex</a:t>
            </a:r>
            <a:r>
              <a:rPr lang="en-US" altLang="en-US" sz="1800" dirty="0" smtClean="0"/>
              <a:t>, </a:t>
            </a:r>
          </a:p>
          <a:p>
            <a:r>
              <a:rPr lang="en-US" altLang="en-US" sz="1800" dirty="0" err="1" smtClean="0"/>
              <a:t>mutex</a:t>
            </a:r>
            <a:r>
              <a:rPr lang="en-US" altLang="en-US" sz="1800" dirty="0" smtClean="0"/>
              <a:t>=1</a:t>
            </a:r>
          </a:p>
          <a:p>
            <a:r>
              <a:rPr lang="en-US" altLang="en-US" sz="1800" dirty="0" smtClean="0"/>
              <a:t>Reader enters CS</a:t>
            </a:r>
          </a:p>
          <a:p>
            <a:r>
              <a:rPr lang="en-US" altLang="en-US" sz="1800" dirty="0" smtClean="0"/>
              <a:t>“Reader R1 is reading”</a:t>
            </a:r>
          </a:p>
          <a:p>
            <a:endParaRPr lang="en-US" altLang="en-US" sz="1800" dirty="0" smtClean="0"/>
          </a:p>
        </p:txBody>
      </p:sp>
      <p:sp>
        <p:nvSpPr>
          <p:cNvPr id="11" name="Rectangle 10"/>
          <p:cNvSpPr/>
          <p:nvPr/>
        </p:nvSpPr>
        <p:spPr>
          <a:xfrm>
            <a:off x="4940488" y="4342947"/>
            <a:ext cx="6096000" cy="2062103"/>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buFont typeface="Monotype Sorts" pitchFamily="-84" charset="2"/>
              <a:buNone/>
            </a:pPr>
            <a:r>
              <a:rPr lang="en-US" altLang="en-US" sz="1600" b="1" dirty="0">
                <a:latin typeface="Courier New" pitchFamily="49" charset="0"/>
                <a:cs typeface="Courier New" pitchFamily="49" charset="0"/>
              </a:rPr>
              <a:t>do{</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wait(</a:t>
            </a:r>
            <a:r>
              <a:rPr lang="en-US" altLang="en-US" sz="1600" b="1" dirty="0" err="1">
                <a:latin typeface="Courier New" pitchFamily="49" charset="0"/>
                <a:cs typeface="Courier New" pitchFamily="49" charset="0"/>
              </a:rPr>
              <a:t>rw_mutex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 writing is performed */ </a:t>
            </a:r>
          </a:p>
          <a:p>
            <a:pPr>
              <a:buFont typeface="Monotype Sorts" pitchFamily="-84" charset="2"/>
              <a:buNone/>
            </a:pPr>
            <a:r>
              <a:rPr lang="en-US" altLang="en-US" sz="1600" b="1" dirty="0">
                <a:latin typeface="Courier New" pitchFamily="49" charset="0"/>
                <a:cs typeface="Courier New" pitchFamily="49" charset="0"/>
              </a:rPr>
              <a:t>               ... </a:t>
            </a:r>
          </a:p>
          <a:p>
            <a:pPr>
              <a:buFont typeface="Monotype Sorts" pitchFamily="-84" charset="2"/>
              <a:buNone/>
            </a:pPr>
            <a:r>
              <a:rPr lang="en-US" altLang="en-US" sz="1600" b="1" dirty="0">
                <a:latin typeface="Courier New" pitchFamily="49" charset="0"/>
                <a:cs typeface="Courier New" pitchFamily="49" charset="0"/>
              </a:rPr>
              <a:t>          signal(</a:t>
            </a:r>
            <a:r>
              <a:rPr lang="en-US" altLang="en-US" sz="1600" b="1" dirty="0" err="1">
                <a:latin typeface="Courier New" pitchFamily="49" charset="0"/>
                <a:cs typeface="Courier New" pitchFamily="49" charset="0"/>
              </a:rPr>
              <a:t>rw_mutex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 while (true);</a:t>
            </a:r>
            <a:br>
              <a:rPr lang="en-US" altLang="en-US" sz="1600" b="1" dirty="0">
                <a:latin typeface="Courier New" pitchFamily="49" charset="0"/>
                <a:cs typeface="Courier New" pitchFamily="49" charset="0"/>
              </a:rPr>
            </a:br>
            <a:endParaRPr lang="en-US" altLang="en-US" sz="1600" b="1" dirty="0">
              <a:latin typeface="Courier New" pitchFamily="49" charset="0"/>
              <a:cs typeface="Courier New" pitchFamily="49" charset="0"/>
            </a:endParaRPr>
          </a:p>
        </p:txBody>
      </p:sp>
      <p:sp>
        <p:nvSpPr>
          <p:cNvPr id="14" name="Rectangle 3"/>
          <p:cNvSpPr txBox="1">
            <a:spLocks noChangeArrowheads="1"/>
          </p:cNvSpPr>
          <p:nvPr/>
        </p:nvSpPr>
        <p:spPr>
          <a:xfrm>
            <a:off x="8919413" y="806261"/>
            <a:ext cx="2740926"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800" dirty="0" smtClean="0"/>
          </a:p>
        </p:txBody>
      </p:sp>
      <p:sp>
        <p:nvSpPr>
          <p:cNvPr id="15" name="Rectangle 3"/>
          <p:cNvSpPr txBox="1">
            <a:spLocks noChangeArrowheads="1"/>
          </p:cNvSpPr>
          <p:nvPr/>
        </p:nvSpPr>
        <p:spPr>
          <a:xfrm>
            <a:off x="8693088" y="560597"/>
            <a:ext cx="3430135"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800" dirty="0" smtClean="0"/>
              <a:t>Reader2</a:t>
            </a:r>
          </a:p>
          <a:p>
            <a:r>
              <a:rPr lang="en-US" altLang="en-US" sz="1800" dirty="0" smtClean="0"/>
              <a:t>Reader R2 tries to enter CS</a:t>
            </a:r>
          </a:p>
          <a:p>
            <a:r>
              <a:rPr lang="en-US" altLang="en-US" sz="1800" dirty="0" smtClean="0"/>
              <a:t>wait </a:t>
            </a:r>
            <a:r>
              <a:rPr lang="en-US" altLang="en-US" sz="1800" dirty="0" err="1" smtClean="0"/>
              <a:t>mutex</a:t>
            </a:r>
            <a:r>
              <a:rPr lang="en-US" altLang="en-US" sz="1800" dirty="0" smtClean="0"/>
              <a:t> so </a:t>
            </a:r>
            <a:r>
              <a:rPr lang="en-US" altLang="en-US" sz="1800" dirty="0" err="1" smtClean="0"/>
              <a:t>mutex</a:t>
            </a:r>
            <a:r>
              <a:rPr lang="en-US" altLang="en-US" sz="1800" dirty="0" smtClean="0"/>
              <a:t>=0</a:t>
            </a:r>
          </a:p>
          <a:p>
            <a:r>
              <a:rPr lang="en-US" altLang="en-US" sz="1800" dirty="0" err="1" smtClean="0"/>
              <a:t>readcount</a:t>
            </a:r>
            <a:r>
              <a:rPr lang="en-US" altLang="en-US" sz="1800" dirty="0" smtClean="0"/>
              <a:t>=2</a:t>
            </a:r>
          </a:p>
          <a:p>
            <a:r>
              <a:rPr lang="en-US" altLang="en-US" sz="1800" dirty="0" smtClean="0"/>
              <a:t>Does not enter If section</a:t>
            </a:r>
          </a:p>
          <a:p>
            <a:r>
              <a:rPr lang="en-US" altLang="en-US" sz="1800" dirty="0" err="1"/>
              <a:t>readcount</a:t>
            </a:r>
            <a:r>
              <a:rPr lang="en-US" altLang="en-US" sz="1800" dirty="0"/>
              <a:t> </a:t>
            </a:r>
            <a:r>
              <a:rPr lang="en-US" altLang="en-US" sz="1800" dirty="0" err="1"/>
              <a:t>updation</a:t>
            </a:r>
            <a:r>
              <a:rPr lang="en-US" altLang="en-US" sz="1800" dirty="0"/>
              <a:t> finished so signal </a:t>
            </a:r>
            <a:r>
              <a:rPr lang="en-US" altLang="en-US" sz="1800" dirty="0" err="1"/>
              <a:t>mutex</a:t>
            </a:r>
            <a:r>
              <a:rPr lang="en-US" altLang="en-US" sz="1800" dirty="0"/>
              <a:t>, </a:t>
            </a:r>
          </a:p>
          <a:p>
            <a:r>
              <a:rPr lang="en-US" altLang="en-US" sz="1800" dirty="0" err="1" smtClean="0"/>
              <a:t>mutex</a:t>
            </a:r>
            <a:r>
              <a:rPr lang="en-US" altLang="en-US" sz="1800" dirty="0" smtClean="0"/>
              <a:t>=1</a:t>
            </a:r>
          </a:p>
          <a:p>
            <a:r>
              <a:rPr lang="en-US" altLang="en-US" sz="1800" dirty="0" smtClean="0"/>
              <a:t>Reader R2 Enters CS </a:t>
            </a:r>
          </a:p>
          <a:p>
            <a:endParaRPr lang="en-US" altLang="en-US" sz="1800" dirty="0" smtClean="0"/>
          </a:p>
        </p:txBody>
      </p:sp>
    </p:spTree>
    <p:extLst>
      <p:ext uri="{BB962C8B-B14F-4D97-AF65-F5344CB8AC3E}">
        <p14:creationId xmlns:p14="http://schemas.microsoft.com/office/powerpoint/2010/main" val="4158209458"/>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Readers-Writers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184</a:t>
            </a:fld>
            <a:endParaRPr lang="en-US"/>
          </a:p>
        </p:txBody>
      </p:sp>
      <p:sp>
        <p:nvSpPr>
          <p:cNvPr id="13" name="Content Placeholder 2"/>
          <p:cNvSpPr txBox="1">
            <a:spLocks/>
          </p:cNvSpPr>
          <p:nvPr/>
        </p:nvSpPr>
        <p:spPr>
          <a:xfrm>
            <a:off x="736980" y="1146176"/>
            <a:ext cx="9935570" cy="4530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smtClean="0"/>
              <a:t>Both </a:t>
            </a:r>
            <a:r>
              <a:rPr lang="en-US" altLang="en-US" sz="2400" dirty="0" err="1" smtClean="0"/>
              <a:t>Soln</a:t>
            </a:r>
            <a:r>
              <a:rPr lang="en-US" altLang="en-US" sz="2400" dirty="0" smtClean="0"/>
              <a:t> may lead to Starvation</a:t>
            </a:r>
          </a:p>
          <a:p>
            <a:r>
              <a:rPr lang="en-US" altLang="en-US" sz="2400" dirty="0" smtClean="0"/>
              <a:t>First Reader Writer Problem-</a:t>
            </a:r>
          </a:p>
          <a:p>
            <a:pPr lvl="1"/>
            <a:r>
              <a:rPr lang="en-US" altLang="en-US" sz="2000" dirty="0" smtClean="0"/>
              <a:t>Writers may starve</a:t>
            </a:r>
          </a:p>
          <a:p>
            <a:endParaRPr lang="en-US" altLang="en-US" sz="2400" dirty="0" smtClean="0"/>
          </a:p>
          <a:p>
            <a:r>
              <a:rPr lang="en-US" altLang="en-US" sz="2400" dirty="0" smtClean="0"/>
              <a:t>Second Reader Writer Problem-</a:t>
            </a:r>
          </a:p>
          <a:p>
            <a:pPr lvl="1"/>
            <a:r>
              <a:rPr lang="en-US" altLang="en-US" sz="2000" dirty="0" smtClean="0"/>
              <a:t>Readers may starve</a:t>
            </a:r>
          </a:p>
          <a:p>
            <a:pPr lvl="1"/>
            <a:endParaRPr lang="en-US" altLang="en-US" sz="2000" dirty="0" smtClean="0"/>
          </a:p>
          <a:p>
            <a:r>
              <a:rPr lang="en-IN" altLang="en-US" sz="2400" dirty="0"/>
              <a:t>For this reason, other variants of the problem have been proposed.</a:t>
            </a:r>
            <a:endParaRPr lang="en-US" altLang="en-US" sz="2400" dirty="0"/>
          </a:p>
          <a:p>
            <a:endParaRPr lang="en-US" altLang="en-US" sz="2400" dirty="0" smtClean="0"/>
          </a:p>
          <a:p>
            <a:r>
              <a:rPr lang="en-US" altLang="en-US" sz="2400" dirty="0" smtClean="0"/>
              <a:t>Problem is solved on some systems by kernel providing reader-writer locks</a:t>
            </a:r>
          </a:p>
        </p:txBody>
      </p:sp>
    </p:spTree>
    <p:extLst>
      <p:ext uri="{BB962C8B-B14F-4D97-AF65-F5344CB8AC3E}">
        <p14:creationId xmlns:p14="http://schemas.microsoft.com/office/powerpoint/2010/main" val="143013285"/>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Dining-Philosophers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185</a:t>
            </a:fld>
            <a:endParaRPr lang="en-US"/>
          </a:p>
        </p:txBody>
      </p:sp>
      <p:sp>
        <p:nvSpPr>
          <p:cNvPr id="12" name="Rectangle 3"/>
          <p:cNvSpPr txBox="1">
            <a:spLocks noChangeArrowheads="1"/>
          </p:cNvSpPr>
          <p:nvPr/>
        </p:nvSpPr>
        <p:spPr>
          <a:xfrm>
            <a:off x="669758" y="4135272"/>
            <a:ext cx="9888686" cy="14946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365250" algn="l"/>
                <a:tab pos="1538288" algn="l"/>
              </a:tabLst>
            </a:pPr>
            <a:r>
              <a:rPr lang="en-US" altLang="en-US" sz="2400" dirty="0" smtClean="0">
                <a:latin typeface="Marcellus"/>
              </a:rPr>
              <a:t>5 Philosophers spend their lives alternating thinking and eating</a:t>
            </a:r>
          </a:p>
        </p:txBody>
      </p:sp>
      <p:pic>
        <p:nvPicPr>
          <p:cNvPr id="14" name="Picture 5" descr="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8308" y="1408423"/>
            <a:ext cx="4257974" cy="2406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7381046"/>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Dining-Philosophers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186</a:t>
            </a:fld>
            <a:endParaRPr lang="en-US"/>
          </a:p>
        </p:txBody>
      </p:sp>
      <p:sp>
        <p:nvSpPr>
          <p:cNvPr id="12" name="Rectangle 3"/>
          <p:cNvSpPr txBox="1">
            <a:spLocks noChangeArrowheads="1"/>
          </p:cNvSpPr>
          <p:nvPr/>
        </p:nvSpPr>
        <p:spPr>
          <a:xfrm>
            <a:off x="669758" y="2864514"/>
            <a:ext cx="9888686" cy="27654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365250" algn="l"/>
                <a:tab pos="1538288" algn="l"/>
              </a:tabLst>
            </a:pPr>
            <a:r>
              <a:rPr lang="en-US" altLang="ja-JP" sz="2400" dirty="0" smtClean="0">
                <a:latin typeface="Marcellus"/>
              </a:rPr>
              <a:t>When </a:t>
            </a:r>
            <a:r>
              <a:rPr lang="en-US" altLang="ja-JP" sz="2400" dirty="0">
                <a:latin typeface="Marcellus"/>
              </a:rPr>
              <a:t>thinking</a:t>
            </a:r>
          </a:p>
          <a:p>
            <a:pPr lvl="1">
              <a:tabLst>
                <a:tab pos="1365250" algn="l"/>
                <a:tab pos="1538288" algn="l"/>
              </a:tabLst>
            </a:pPr>
            <a:r>
              <a:rPr lang="en-US" altLang="en-US" dirty="0" smtClean="0">
                <a:latin typeface="Marcellus"/>
              </a:rPr>
              <a:t>Don’</a:t>
            </a:r>
            <a:r>
              <a:rPr lang="en-US" altLang="ja-JP" dirty="0" smtClean="0">
                <a:latin typeface="Marcellus"/>
              </a:rPr>
              <a:t>t interact with their neighbors </a:t>
            </a:r>
          </a:p>
          <a:p>
            <a:pPr>
              <a:tabLst>
                <a:tab pos="1365250" algn="l"/>
                <a:tab pos="1538288" algn="l"/>
              </a:tabLst>
            </a:pPr>
            <a:r>
              <a:rPr lang="en-US" altLang="ja-JP" sz="2400" dirty="0" smtClean="0">
                <a:latin typeface="Marcellus"/>
              </a:rPr>
              <a:t>When hungry-</a:t>
            </a:r>
          </a:p>
          <a:p>
            <a:pPr lvl="1">
              <a:tabLst>
                <a:tab pos="1365250" algn="l"/>
                <a:tab pos="1538288" algn="l"/>
              </a:tabLst>
            </a:pPr>
            <a:r>
              <a:rPr lang="en-US" altLang="ja-JP" dirty="0">
                <a:latin typeface="Marcellus"/>
              </a:rPr>
              <a:t>A philosopher needs both their right and left chopstick to eat. </a:t>
            </a:r>
            <a:endParaRPr lang="en-US" altLang="ja-JP" dirty="0" smtClean="0">
              <a:latin typeface="Marcellus"/>
            </a:endParaRPr>
          </a:p>
          <a:p>
            <a:pPr lvl="1">
              <a:tabLst>
                <a:tab pos="1365250" algn="l"/>
                <a:tab pos="1538288" algn="l"/>
              </a:tabLst>
            </a:pPr>
            <a:r>
              <a:rPr lang="en-US" altLang="ja-JP" dirty="0" smtClean="0">
                <a:latin typeface="Marcellus"/>
              </a:rPr>
              <a:t>A </a:t>
            </a:r>
            <a:r>
              <a:rPr lang="en-US" altLang="ja-JP" dirty="0">
                <a:latin typeface="Marcellus"/>
              </a:rPr>
              <a:t>hungry philosopher may only eat if there are both chopsticks </a:t>
            </a:r>
            <a:r>
              <a:rPr lang="en-US" altLang="ja-JP" dirty="0" smtClean="0">
                <a:latin typeface="Marcellus"/>
              </a:rPr>
              <a:t>available</a:t>
            </a:r>
          </a:p>
        </p:txBody>
      </p:sp>
      <p:pic>
        <p:nvPicPr>
          <p:cNvPr id="1026" name="Picture 2" descr="THE DINING PHILOSOPHERS PROBLE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73665" y="991614"/>
            <a:ext cx="4052973"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45248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Dining-Philosophers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187</a:t>
            </a:fld>
            <a:endParaRPr lang="en-US"/>
          </a:p>
        </p:txBody>
      </p:sp>
      <p:sp>
        <p:nvSpPr>
          <p:cNvPr id="12" name="Rectangle 3"/>
          <p:cNvSpPr txBox="1">
            <a:spLocks noChangeArrowheads="1"/>
          </p:cNvSpPr>
          <p:nvPr/>
        </p:nvSpPr>
        <p:spPr>
          <a:xfrm>
            <a:off x="1238251" y="3403601"/>
            <a:ext cx="9211733" cy="27654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365250" algn="l"/>
                <a:tab pos="1538288" algn="l"/>
              </a:tabLst>
            </a:pPr>
            <a:r>
              <a:rPr lang="en-US" altLang="ja-JP" sz="2400" dirty="0" smtClean="0">
                <a:latin typeface="Marcellus"/>
              </a:rPr>
              <a:t>Occasionally try to pick up 2 chopsticks that are closest to her to eat from bowl</a:t>
            </a:r>
          </a:p>
          <a:p>
            <a:pPr lvl="1">
              <a:tabLst>
                <a:tab pos="1365250" algn="l"/>
                <a:tab pos="1538288" algn="l"/>
              </a:tabLst>
            </a:pPr>
            <a:r>
              <a:rPr lang="en-US" altLang="en-US" dirty="0" smtClean="0">
                <a:latin typeface="Marcellus"/>
              </a:rPr>
              <a:t>Chopsticks that are between her and her left and right neighbor</a:t>
            </a:r>
          </a:p>
          <a:p>
            <a:pPr lvl="1">
              <a:tabLst>
                <a:tab pos="1365250" algn="l"/>
                <a:tab pos="1538288" algn="l"/>
              </a:tabLst>
            </a:pPr>
            <a:r>
              <a:rPr lang="en-US" altLang="ja-JP" dirty="0" smtClean="0">
                <a:latin typeface="Marcellus"/>
              </a:rPr>
              <a:t>Pick up only one </a:t>
            </a:r>
            <a:r>
              <a:rPr lang="en-US" altLang="ja-JP" dirty="0">
                <a:latin typeface="Marcellus"/>
              </a:rPr>
              <a:t>at a </a:t>
            </a:r>
            <a:r>
              <a:rPr lang="en-US" altLang="ja-JP" dirty="0" smtClean="0">
                <a:latin typeface="Marcellus"/>
              </a:rPr>
              <a:t>time</a:t>
            </a:r>
            <a:endParaRPr lang="en-US" altLang="en-US" dirty="0" smtClean="0">
              <a:latin typeface="Marcellus"/>
            </a:endParaRPr>
          </a:p>
          <a:p>
            <a:pPr lvl="1">
              <a:tabLst>
                <a:tab pos="1365250" algn="l"/>
                <a:tab pos="1538288" algn="l"/>
              </a:tabLst>
            </a:pPr>
            <a:r>
              <a:rPr lang="en-US" altLang="en-US" dirty="0" smtClean="0">
                <a:latin typeface="Marcellus"/>
              </a:rPr>
              <a:t>Need both to eat, then release both when done</a:t>
            </a:r>
          </a:p>
        </p:txBody>
      </p:sp>
      <p:pic>
        <p:nvPicPr>
          <p:cNvPr id="14" name="Picture 5" descr="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7551" y="1079500"/>
            <a:ext cx="2944283"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1165542"/>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Dining-Philosophers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188</a:t>
            </a:fld>
            <a:endParaRPr lang="en-US"/>
          </a:p>
        </p:txBody>
      </p:sp>
      <p:sp>
        <p:nvSpPr>
          <p:cNvPr id="12" name="Rectangle 3"/>
          <p:cNvSpPr txBox="1">
            <a:spLocks noChangeArrowheads="1"/>
          </p:cNvSpPr>
          <p:nvPr/>
        </p:nvSpPr>
        <p:spPr>
          <a:xfrm>
            <a:off x="1238251" y="3403601"/>
            <a:ext cx="9211733" cy="27654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365250" algn="l"/>
                <a:tab pos="1538288" algn="l"/>
              </a:tabLst>
            </a:pPr>
            <a:r>
              <a:rPr lang="en-US" altLang="en-US" sz="2400" dirty="0" smtClean="0">
                <a:latin typeface="Marcellus"/>
              </a:rPr>
              <a:t>Classic Synchronization problem</a:t>
            </a:r>
          </a:p>
          <a:p>
            <a:pPr>
              <a:tabLst>
                <a:tab pos="1365250" algn="l"/>
                <a:tab pos="1538288" algn="l"/>
              </a:tabLst>
            </a:pPr>
            <a:r>
              <a:rPr lang="en-US" altLang="en-US" sz="2400" dirty="0" smtClean="0">
                <a:latin typeface="Marcellus"/>
              </a:rPr>
              <a:t>Example of large class of concurrency control problems</a:t>
            </a:r>
          </a:p>
          <a:p>
            <a:pPr>
              <a:tabLst>
                <a:tab pos="1365250" algn="l"/>
                <a:tab pos="1538288" algn="l"/>
              </a:tabLst>
            </a:pPr>
            <a:r>
              <a:rPr lang="en-US" altLang="en-US" sz="2400" dirty="0" smtClean="0">
                <a:latin typeface="Marcellus"/>
              </a:rPr>
              <a:t>Represents the need to allocate several resources among several processes </a:t>
            </a:r>
          </a:p>
          <a:p>
            <a:pPr lvl="1">
              <a:tabLst>
                <a:tab pos="1365250" algn="l"/>
                <a:tab pos="1538288" algn="l"/>
              </a:tabLst>
            </a:pPr>
            <a:r>
              <a:rPr lang="en-US" altLang="en-US" dirty="0" smtClean="0">
                <a:latin typeface="Marcellus"/>
              </a:rPr>
              <a:t>in a deadlock free and starvation free manner</a:t>
            </a:r>
          </a:p>
        </p:txBody>
      </p:sp>
      <p:pic>
        <p:nvPicPr>
          <p:cNvPr id="14" name="Picture 5" descr="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7551" y="1079500"/>
            <a:ext cx="2944283"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2132982"/>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Dining-Philosophers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189</a:t>
            </a:fld>
            <a:endParaRPr lang="en-US"/>
          </a:p>
        </p:txBody>
      </p:sp>
      <p:sp>
        <p:nvSpPr>
          <p:cNvPr id="12" name="Rectangle 3"/>
          <p:cNvSpPr txBox="1">
            <a:spLocks noChangeArrowheads="1"/>
          </p:cNvSpPr>
          <p:nvPr/>
        </p:nvSpPr>
        <p:spPr>
          <a:xfrm>
            <a:off x="1238251" y="3403601"/>
            <a:ext cx="9211733" cy="27654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365250" algn="l"/>
                <a:tab pos="1538288" algn="l"/>
              </a:tabLst>
            </a:pPr>
            <a:r>
              <a:rPr lang="en-US" altLang="en-US" sz="2400" dirty="0" smtClean="0">
                <a:latin typeface="Marcellus"/>
              </a:rPr>
              <a:t>5 Philosophers share a common circular table</a:t>
            </a:r>
          </a:p>
          <a:p>
            <a:pPr lvl="1">
              <a:tabLst>
                <a:tab pos="1365250" algn="l"/>
                <a:tab pos="1538288" algn="l"/>
              </a:tabLst>
            </a:pPr>
            <a:r>
              <a:rPr lang="en-US" altLang="en-US" dirty="0" smtClean="0">
                <a:latin typeface="Marcellus"/>
              </a:rPr>
              <a:t>Surrounded by 5 chairs=each belonging to one philosopher</a:t>
            </a:r>
          </a:p>
          <a:p>
            <a:pPr lvl="1">
              <a:tabLst>
                <a:tab pos="1365250" algn="l"/>
                <a:tab pos="1538288" algn="l"/>
              </a:tabLst>
            </a:pPr>
            <a:r>
              <a:rPr lang="en-US" altLang="en-US" dirty="0" smtClean="0">
                <a:latin typeface="Marcellus"/>
              </a:rPr>
              <a:t>Center of table -&gt;Bowl of rice</a:t>
            </a:r>
          </a:p>
          <a:p>
            <a:pPr lvl="1">
              <a:tabLst>
                <a:tab pos="1365250" algn="l"/>
                <a:tab pos="1538288" algn="l"/>
              </a:tabLst>
            </a:pPr>
            <a:r>
              <a:rPr lang="en-US" altLang="en-US" dirty="0" smtClean="0">
                <a:latin typeface="Marcellus"/>
              </a:rPr>
              <a:t>Five single chopsticks</a:t>
            </a:r>
          </a:p>
          <a:p>
            <a:pPr marL="457200" lvl="1" indent="0">
              <a:buNone/>
              <a:tabLst>
                <a:tab pos="1365250" algn="l"/>
                <a:tab pos="1538288" algn="l"/>
              </a:tabLst>
            </a:pPr>
            <a:endParaRPr lang="en-US" altLang="en-US" sz="2800" dirty="0" smtClean="0">
              <a:latin typeface="Marcellus"/>
            </a:endParaRPr>
          </a:p>
        </p:txBody>
      </p:sp>
      <p:pic>
        <p:nvPicPr>
          <p:cNvPr id="14" name="Picture 5" descr="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7551" y="1079500"/>
            <a:ext cx="2944283"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descr="https://media.geeksforgeeks.org/wp-content/uploads/dining_philosopher_problem.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78346" y="711200"/>
            <a:ext cx="33432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9353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The Critical Section Problem</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t>When one process is executing in its critical section, </a:t>
            </a:r>
          </a:p>
          <a:p>
            <a:pPr lvl="1"/>
            <a:r>
              <a:rPr lang="en-IN" dirty="0"/>
              <a:t>N</a:t>
            </a:r>
            <a:r>
              <a:rPr lang="en-IN" dirty="0" smtClean="0"/>
              <a:t>o other process is to be allowed to execute in its critical section. </a:t>
            </a:r>
          </a:p>
          <a:p>
            <a:pPr lvl="1"/>
            <a:endParaRPr lang="en-IN" dirty="0" smtClean="0"/>
          </a:p>
          <a:p>
            <a:pPr lvl="1"/>
            <a:r>
              <a:rPr lang="en-IN" dirty="0" smtClean="0"/>
              <a:t>Execution of Critical Sections by the processes is mutually exclusive</a:t>
            </a:r>
            <a:endParaRPr lang="en-IN" dirty="0"/>
          </a:p>
          <a:p>
            <a:pPr lvl="1"/>
            <a:endParaRPr lang="en-IN" dirty="0" smtClean="0"/>
          </a:p>
          <a:p>
            <a:r>
              <a:rPr lang="en-IN" b="1" i="1" dirty="0" smtClean="0">
                <a:solidFill>
                  <a:srgbClr val="FF0000"/>
                </a:solidFill>
              </a:rPr>
              <a:t>Critical-section problem </a:t>
            </a:r>
            <a:r>
              <a:rPr lang="en-IN" b="1" dirty="0" smtClean="0">
                <a:solidFill>
                  <a:srgbClr val="FF0000"/>
                </a:solidFill>
              </a:rPr>
              <a:t>is to design a protocol that the processes can use to cooperate. </a:t>
            </a: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19</a:t>
            </a:fld>
            <a:endParaRPr lang="en-US"/>
          </a:p>
        </p:txBody>
      </p:sp>
    </p:spTree>
    <p:extLst>
      <p:ext uri="{BB962C8B-B14F-4D97-AF65-F5344CB8AC3E}">
        <p14:creationId xmlns:p14="http://schemas.microsoft.com/office/powerpoint/2010/main" val="393793354"/>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Dining-Philosophers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83406" y="1005262"/>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190</a:t>
            </a:fld>
            <a:endParaRPr lang="en-US"/>
          </a:p>
        </p:txBody>
      </p:sp>
      <p:sp>
        <p:nvSpPr>
          <p:cNvPr id="12" name="Rectangle 3"/>
          <p:cNvSpPr txBox="1">
            <a:spLocks noChangeArrowheads="1"/>
          </p:cNvSpPr>
          <p:nvPr/>
        </p:nvSpPr>
        <p:spPr>
          <a:xfrm>
            <a:off x="1238251" y="3403601"/>
            <a:ext cx="9211733" cy="27654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365250" algn="l"/>
                <a:tab pos="1538288" algn="l"/>
              </a:tabLst>
            </a:pPr>
            <a:r>
              <a:rPr lang="en-US" altLang="en-US" dirty="0" smtClean="0">
                <a:latin typeface="Marcellus"/>
              </a:rPr>
              <a:t>Shared data?</a:t>
            </a:r>
          </a:p>
          <a:p>
            <a:pPr lvl="1">
              <a:tabLst>
                <a:tab pos="1365250" algn="l"/>
                <a:tab pos="1538288" algn="l"/>
              </a:tabLst>
            </a:pPr>
            <a:r>
              <a:rPr lang="en-US" altLang="en-US" sz="2800" dirty="0" smtClean="0">
                <a:latin typeface="Marcellus"/>
              </a:rPr>
              <a:t>Bowl of rice (data set)</a:t>
            </a:r>
          </a:p>
          <a:p>
            <a:pPr lvl="1">
              <a:tabLst>
                <a:tab pos="1365250" algn="l"/>
                <a:tab pos="1538288" algn="l"/>
              </a:tabLst>
            </a:pPr>
            <a:r>
              <a:rPr lang="en-US" altLang="en-US" sz="2800" dirty="0" smtClean="0">
                <a:latin typeface="Marcellus"/>
              </a:rPr>
              <a:t>Semaphore </a:t>
            </a:r>
            <a:r>
              <a:rPr lang="en-US" altLang="en-US" sz="2800" dirty="0" smtClean="0">
                <a:solidFill>
                  <a:srgbClr val="FF0000"/>
                </a:solidFill>
                <a:latin typeface="Marcellus"/>
              </a:rPr>
              <a:t>chopstick [5]</a:t>
            </a:r>
            <a:r>
              <a:rPr lang="en-US" altLang="en-US" sz="2800" dirty="0" smtClean="0">
                <a:latin typeface="Marcellus"/>
              </a:rPr>
              <a:t> initialized to 1</a:t>
            </a:r>
          </a:p>
          <a:p>
            <a:pPr lvl="1">
              <a:tabLst>
                <a:tab pos="1365250" algn="l"/>
                <a:tab pos="1538288" algn="l"/>
              </a:tabLst>
            </a:pPr>
            <a:endParaRPr lang="en-US" altLang="en-US" sz="2800" dirty="0" smtClean="0">
              <a:latin typeface="Marcellus"/>
            </a:endParaRPr>
          </a:p>
        </p:txBody>
      </p:sp>
      <p:pic>
        <p:nvPicPr>
          <p:cNvPr id="14" name="Picture 5" descr="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7551" y="1079500"/>
            <a:ext cx="2944283"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descr="https://media.geeksforgeeks.org/wp-content/uploads/dining_philosopher_problem.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78346" y="711200"/>
            <a:ext cx="33432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117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Semaphore Solution for Dining-Philosophers </a:t>
            </a:r>
            <a:r>
              <a:rPr lang="en-US" sz="3200" dirty="0">
                <a:solidFill>
                  <a:srgbClr val="C00000"/>
                </a:solidFill>
                <a:latin typeface="Marcellus" panose="020E0602050203020307" pitchFamily="34" charset="0"/>
              </a:rPr>
              <a:t>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191</a:t>
            </a:fld>
            <a:endParaRPr lang="en-US"/>
          </a:p>
        </p:txBody>
      </p:sp>
      <p:sp>
        <p:nvSpPr>
          <p:cNvPr id="12" name="Rectangle 3"/>
          <p:cNvSpPr txBox="1">
            <a:spLocks noChangeArrowheads="1"/>
          </p:cNvSpPr>
          <p:nvPr/>
        </p:nvSpPr>
        <p:spPr>
          <a:xfrm>
            <a:off x="1238251" y="3403601"/>
            <a:ext cx="9211733" cy="27654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365250" algn="l"/>
                <a:tab pos="1538288" algn="l"/>
              </a:tabLst>
            </a:pPr>
            <a:r>
              <a:rPr lang="en-US" altLang="en-US" sz="2400" dirty="0" smtClean="0">
                <a:latin typeface="Marcellus"/>
              </a:rPr>
              <a:t>Grab the chopstick –By Executing wait operation on the semaphore</a:t>
            </a:r>
          </a:p>
          <a:p>
            <a:pPr>
              <a:tabLst>
                <a:tab pos="1365250" algn="l"/>
                <a:tab pos="1538288" algn="l"/>
              </a:tabLst>
            </a:pPr>
            <a:r>
              <a:rPr lang="en-US" altLang="en-US" sz="2400" dirty="0" smtClean="0">
                <a:latin typeface="Marcellus"/>
              </a:rPr>
              <a:t>Release the chopstick-By executing the signal operation on the appropriate semaphore</a:t>
            </a:r>
          </a:p>
          <a:p>
            <a:pPr marL="228600" lvl="2">
              <a:spcBef>
                <a:spcPts val="1000"/>
              </a:spcBef>
              <a:tabLst>
                <a:tab pos="1365250" algn="l"/>
                <a:tab pos="1538288" algn="l"/>
              </a:tabLst>
            </a:pPr>
            <a:r>
              <a:rPr lang="en-US" altLang="en-US" sz="2400" dirty="0" smtClean="0">
                <a:latin typeface="Marcellus"/>
              </a:rPr>
              <a:t>Array of Semaphores </a:t>
            </a:r>
            <a:r>
              <a:rPr lang="en-US" altLang="en-US" sz="2400" dirty="0">
                <a:solidFill>
                  <a:srgbClr val="FF0000"/>
                </a:solidFill>
                <a:latin typeface="Marcellus"/>
              </a:rPr>
              <a:t>chopstick [5]</a:t>
            </a:r>
            <a:r>
              <a:rPr lang="en-US" altLang="en-US" sz="2400" dirty="0">
                <a:latin typeface="Marcellus"/>
              </a:rPr>
              <a:t> initialized to 1</a:t>
            </a:r>
          </a:p>
          <a:p>
            <a:pPr>
              <a:tabLst>
                <a:tab pos="1365250" algn="l"/>
                <a:tab pos="1538288" algn="l"/>
              </a:tabLst>
            </a:pPr>
            <a:endParaRPr lang="en-US" altLang="en-US" sz="2400" dirty="0" smtClean="0">
              <a:latin typeface="Marcellus"/>
            </a:endParaRPr>
          </a:p>
        </p:txBody>
      </p:sp>
      <p:pic>
        <p:nvPicPr>
          <p:cNvPr id="14" name="Picture 5" descr="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7551" y="1079500"/>
            <a:ext cx="2944283"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7938655"/>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0"/>
            <a:ext cx="11395912" cy="504175"/>
          </a:xfrm>
        </p:spPr>
        <p:txBody>
          <a:bodyPr>
            <a:normAutofit fontScale="90000"/>
          </a:bodyPr>
          <a:lstStyle/>
          <a:p>
            <a:pPr algn="ctr"/>
            <a:r>
              <a:rPr lang="en-US" sz="3200" dirty="0">
                <a:solidFill>
                  <a:srgbClr val="C00000"/>
                </a:solidFill>
                <a:latin typeface="Marcellus" panose="020E0602050203020307" pitchFamily="34" charset="0"/>
              </a:rPr>
              <a:t>Semaphore Solution for Dining-Philosophers Problem Algorithm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192</a:t>
            </a:fld>
            <a:endParaRPr lang="en-US"/>
          </a:p>
        </p:txBody>
      </p:sp>
      <p:sp>
        <p:nvSpPr>
          <p:cNvPr id="13" name="Rectangle 3"/>
          <p:cNvSpPr txBox="1">
            <a:spLocks noChangeArrowheads="1"/>
          </p:cNvSpPr>
          <p:nvPr/>
        </p:nvSpPr>
        <p:spPr>
          <a:xfrm>
            <a:off x="130978" y="409506"/>
            <a:ext cx="9476316" cy="4784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6238" indent="-376238">
              <a:tabLst>
                <a:tab pos="1709738" algn="l"/>
                <a:tab pos="2001838" algn="l"/>
                <a:tab pos="2227263" algn="l"/>
                <a:tab pos="2454275" algn="l"/>
              </a:tabLst>
            </a:pPr>
            <a:r>
              <a:rPr lang="en-US" altLang="en-US" dirty="0" smtClean="0"/>
              <a:t>The structure of Philosopher</a:t>
            </a:r>
            <a:r>
              <a:rPr lang="en-US" altLang="en-US" i="1" dirty="0" smtClean="0">
                <a:solidFill>
                  <a:srgbClr val="0000FF"/>
                </a:solidFill>
              </a:rPr>
              <a:t> i</a:t>
            </a:r>
            <a:r>
              <a:rPr lang="en-US" altLang="en-US" dirty="0" smtClean="0"/>
              <a:t>:</a:t>
            </a:r>
          </a:p>
          <a:p>
            <a:pPr marL="1195388" lvl="2"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do { </a:t>
            </a:r>
          </a:p>
          <a:p>
            <a:pPr marL="1195388" lvl="2"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wait (chopstick[</a:t>
            </a:r>
            <a:r>
              <a:rPr lang="en-US" altLang="en-US" sz="1600" b="1" dirty="0" err="1" smtClean="0">
                <a:solidFill>
                  <a:srgbClr val="000000"/>
                </a:solidFill>
                <a:latin typeface="Courier New" pitchFamily="49" charset="0"/>
              </a:rPr>
              <a:t>i</a:t>
            </a:r>
            <a:r>
              <a:rPr lang="en-US" altLang="en-US" sz="1600" b="1" dirty="0" smtClean="0">
                <a:solidFill>
                  <a:srgbClr val="000000"/>
                </a:solidFill>
                <a:latin typeface="Courier New" pitchFamily="49" charset="0"/>
              </a:rPr>
              <a:t>] );</a:t>
            </a:r>
          </a:p>
          <a:p>
            <a:pPr marL="1195388" lvl="2"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wait (</a:t>
            </a:r>
            <a:r>
              <a:rPr lang="en-US" altLang="en-US" sz="1600" b="1" dirty="0" err="1" smtClean="0">
                <a:solidFill>
                  <a:srgbClr val="000000"/>
                </a:solidFill>
                <a:latin typeface="Courier New" pitchFamily="49" charset="0"/>
              </a:rPr>
              <a:t>chopStick</a:t>
            </a:r>
            <a:r>
              <a:rPr lang="en-US" altLang="en-US" sz="1600" b="1" dirty="0" smtClean="0">
                <a:solidFill>
                  <a:srgbClr val="000000"/>
                </a:solidFill>
                <a:latin typeface="Courier New" pitchFamily="49" charset="0"/>
              </a:rPr>
              <a:t>[ (</a:t>
            </a:r>
            <a:r>
              <a:rPr lang="en-US" altLang="en-US" sz="1600" b="1" dirty="0" err="1" smtClean="0">
                <a:solidFill>
                  <a:srgbClr val="000000"/>
                </a:solidFill>
                <a:latin typeface="Courier New" pitchFamily="49" charset="0"/>
              </a:rPr>
              <a:t>i</a:t>
            </a:r>
            <a:r>
              <a:rPr lang="en-US" altLang="en-US" sz="1600" b="1" dirty="0" smtClean="0">
                <a:solidFill>
                  <a:srgbClr val="000000"/>
                </a:solidFill>
                <a:latin typeface="Courier New" pitchFamily="49" charset="0"/>
              </a:rPr>
              <a:t> + 1) % 5] );</a:t>
            </a:r>
          </a:p>
          <a:p>
            <a:pPr marL="1195388" lvl="2"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a:t>
            </a:r>
          </a:p>
          <a:p>
            <a:pPr marL="1195388" lvl="2"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  eat</a:t>
            </a:r>
          </a:p>
          <a:p>
            <a:pPr marL="1195388" lvl="2" indent="-338138">
              <a:buFont typeface="Webdings" pitchFamily="18" charset="2"/>
              <a:buNone/>
              <a:tabLst>
                <a:tab pos="1709738" algn="l"/>
                <a:tab pos="2001838" algn="l"/>
                <a:tab pos="2227263" algn="l"/>
                <a:tab pos="2454275" algn="l"/>
              </a:tabLst>
            </a:pPr>
            <a:endParaRPr lang="en-US" altLang="en-US" sz="1600" b="1" dirty="0" smtClean="0">
              <a:solidFill>
                <a:srgbClr val="000000"/>
              </a:solidFill>
              <a:latin typeface="Courier New" pitchFamily="49" charset="0"/>
            </a:endParaRPr>
          </a:p>
          <a:p>
            <a:pPr marL="1195388" lvl="2"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signal (chopstick[</a:t>
            </a:r>
            <a:r>
              <a:rPr lang="en-US" altLang="en-US" sz="1600" b="1" dirty="0" err="1" smtClean="0">
                <a:solidFill>
                  <a:srgbClr val="000000"/>
                </a:solidFill>
                <a:latin typeface="Courier New" pitchFamily="49" charset="0"/>
              </a:rPr>
              <a:t>i</a:t>
            </a:r>
            <a:r>
              <a:rPr lang="en-US" altLang="en-US" sz="1600" b="1" dirty="0" smtClean="0">
                <a:solidFill>
                  <a:srgbClr val="000000"/>
                </a:solidFill>
                <a:latin typeface="Courier New" pitchFamily="49" charset="0"/>
              </a:rPr>
              <a:t>] );</a:t>
            </a:r>
          </a:p>
          <a:p>
            <a:pPr marL="1195388" lvl="2"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signal (chopstick[ (</a:t>
            </a:r>
            <a:r>
              <a:rPr lang="en-US" altLang="en-US" sz="1600" b="1" dirty="0" err="1" smtClean="0">
                <a:solidFill>
                  <a:srgbClr val="000000"/>
                </a:solidFill>
                <a:latin typeface="Courier New" pitchFamily="49" charset="0"/>
              </a:rPr>
              <a:t>i</a:t>
            </a:r>
            <a:r>
              <a:rPr lang="en-US" altLang="en-US" sz="1600" b="1" dirty="0" smtClean="0">
                <a:solidFill>
                  <a:srgbClr val="000000"/>
                </a:solidFill>
                <a:latin typeface="Courier New" pitchFamily="49" charset="0"/>
              </a:rPr>
              <a:t> + 1) % 5] );</a:t>
            </a:r>
          </a:p>
          <a:p>
            <a:pPr marL="1195388" lvl="2"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a:t>
            </a:r>
          </a:p>
          <a:p>
            <a:pPr marL="1195388" lvl="2"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  think</a:t>
            </a:r>
          </a:p>
          <a:p>
            <a:pPr marL="1195388" lvl="2" indent="-338138">
              <a:buFont typeface="Webdings" pitchFamily="18" charset="2"/>
              <a:buNone/>
              <a:tabLst>
                <a:tab pos="1709738" algn="l"/>
                <a:tab pos="2001838" algn="l"/>
                <a:tab pos="2227263" algn="l"/>
                <a:tab pos="2454275" algn="l"/>
              </a:tabLst>
            </a:pPr>
            <a:endParaRPr lang="en-US" altLang="en-US" b="1" dirty="0" smtClean="0">
              <a:solidFill>
                <a:srgbClr val="000000"/>
              </a:solidFill>
              <a:latin typeface="Courier New" pitchFamily="49" charset="0"/>
            </a:endParaRPr>
          </a:p>
          <a:p>
            <a:pPr marL="1195388" lvl="2"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while (TRUE);</a:t>
            </a:r>
            <a:endParaRPr lang="en-US" altLang="en-US" sz="1600" dirty="0" smtClean="0">
              <a:solidFill>
                <a:srgbClr val="0000FF"/>
              </a:solidFill>
            </a:endParaRPr>
          </a:p>
          <a:p>
            <a:pPr marL="0" indent="0">
              <a:buNone/>
              <a:tabLst>
                <a:tab pos="1709738" algn="l"/>
                <a:tab pos="2001838" algn="l"/>
                <a:tab pos="2227263" algn="l"/>
                <a:tab pos="2454275" algn="l"/>
              </a:tabLst>
            </a:pPr>
            <a:endParaRPr lang="en-US" altLang="en-US" dirty="0" smtClean="0">
              <a:solidFill>
                <a:srgbClr val="0000FF"/>
              </a:solidFill>
            </a:endParaRPr>
          </a:p>
        </p:txBody>
      </p:sp>
      <p:sp>
        <p:nvSpPr>
          <p:cNvPr id="11" name="Rectangle 10"/>
          <p:cNvSpPr/>
          <p:nvPr/>
        </p:nvSpPr>
        <p:spPr>
          <a:xfrm>
            <a:off x="6833330" y="664068"/>
            <a:ext cx="4799462" cy="3970318"/>
          </a:xfrm>
          <a:prstGeom prst="rect">
            <a:avLst/>
          </a:prstGeom>
        </p:spPr>
        <p:txBody>
          <a:bodyPr wrap="square">
            <a:spAutoFit/>
          </a:bodyPr>
          <a:lstStyle/>
          <a:p>
            <a:r>
              <a:rPr lang="en-US" b="1" dirty="0"/>
              <a:t>P</a:t>
            </a:r>
            <a:r>
              <a:rPr lang="en-US" b="1" dirty="0" smtClean="0"/>
              <a:t>hilosopher </a:t>
            </a:r>
            <a:r>
              <a:rPr lang="en-US" b="1" dirty="0" err="1"/>
              <a:t>i</a:t>
            </a:r>
            <a:r>
              <a:rPr lang="en-US" b="1" dirty="0"/>
              <a:t> has picked up the chopsticks on his sides. </a:t>
            </a:r>
            <a:endParaRPr lang="en-US" b="1" dirty="0" smtClean="0"/>
          </a:p>
          <a:p>
            <a:endParaRPr lang="en-US" b="1" dirty="0"/>
          </a:p>
          <a:p>
            <a:endParaRPr lang="en-US" b="1" dirty="0" smtClean="0"/>
          </a:p>
          <a:p>
            <a:endParaRPr lang="en-US" b="1" dirty="0"/>
          </a:p>
          <a:p>
            <a:r>
              <a:rPr lang="en-US" b="1" dirty="0" smtClean="0"/>
              <a:t>Then </a:t>
            </a:r>
            <a:r>
              <a:rPr lang="en-US" b="1" dirty="0"/>
              <a:t>the eating function is performed.</a:t>
            </a:r>
          </a:p>
          <a:p>
            <a:endParaRPr lang="en-US" b="1" dirty="0" smtClean="0"/>
          </a:p>
          <a:p>
            <a:endParaRPr lang="en-US" b="1" dirty="0"/>
          </a:p>
          <a:p>
            <a:endParaRPr lang="en-US" b="1" dirty="0" smtClean="0"/>
          </a:p>
          <a:p>
            <a:r>
              <a:rPr lang="en-US" b="1" dirty="0" smtClean="0"/>
              <a:t>Philosopher </a:t>
            </a:r>
            <a:r>
              <a:rPr lang="en-US" b="1" dirty="0" err="1"/>
              <a:t>i</a:t>
            </a:r>
            <a:r>
              <a:rPr lang="en-US" b="1" dirty="0"/>
              <a:t> has eaten and put down the chopsticks on his sides. </a:t>
            </a:r>
            <a:endParaRPr lang="en-US" b="1" dirty="0" smtClean="0"/>
          </a:p>
          <a:p>
            <a:endParaRPr lang="en-US" b="1" dirty="0"/>
          </a:p>
          <a:p>
            <a:endParaRPr lang="en-US" b="1" dirty="0" smtClean="0"/>
          </a:p>
          <a:p>
            <a:r>
              <a:rPr lang="en-US" b="1" dirty="0" smtClean="0"/>
              <a:t>Then </a:t>
            </a:r>
            <a:r>
              <a:rPr lang="en-US" b="1" dirty="0"/>
              <a:t>the philosopher goes back to thinking.</a:t>
            </a:r>
          </a:p>
        </p:txBody>
      </p:sp>
    </p:spTree>
    <p:extLst>
      <p:ext uri="{BB962C8B-B14F-4D97-AF65-F5344CB8AC3E}">
        <p14:creationId xmlns:p14="http://schemas.microsoft.com/office/powerpoint/2010/main" val="249070150"/>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fontScale="90000"/>
          </a:bodyPr>
          <a:lstStyle/>
          <a:p>
            <a:pPr algn="ctr"/>
            <a:r>
              <a:rPr lang="en-US" sz="3200" dirty="0">
                <a:solidFill>
                  <a:srgbClr val="C00000"/>
                </a:solidFill>
                <a:latin typeface="Marcellus" panose="020E0602050203020307" pitchFamily="34" charset="0"/>
              </a:rPr>
              <a:t>Semaphore Solution for Dining-Philosophers Problem Algorithm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193</a:t>
            </a:fld>
            <a:endParaRPr lang="en-US"/>
          </a:p>
        </p:txBody>
      </p:sp>
      <p:sp>
        <p:nvSpPr>
          <p:cNvPr id="13" name="Rectangle 3"/>
          <p:cNvSpPr txBox="1">
            <a:spLocks noChangeArrowheads="1"/>
          </p:cNvSpPr>
          <p:nvPr/>
        </p:nvSpPr>
        <p:spPr>
          <a:xfrm>
            <a:off x="37638" y="907574"/>
            <a:ext cx="3442541" cy="4784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do { </a:t>
            </a: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wait (chopstick[</a:t>
            </a:r>
            <a:r>
              <a:rPr lang="en-US" altLang="en-US" sz="1600" b="1" dirty="0" err="1" smtClean="0">
                <a:solidFill>
                  <a:srgbClr val="000000"/>
                </a:solidFill>
                <a:latin typeface="Courier New" pitchFamily="49" charset="0"/>
              </a:rPr>
              <a:t>i</a:t>
            </a:r>
            <a:r>
              <a:rPr lang="en-US" altLang="en-US" sz="1600" b="1" dirty="0" smtClean="0">
                <a:solidFill>
                  <a:srgbClr val="000000"/>
                </a:solidFill>
                <a:latin typeface="Courier New" pitchFamily="49" charset="0"/>
              </a:rPr>
              <a:t>] );</a:t>
            </a: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wait (</a:t>
            </a:r>
            <a:r>
              <a:rPr lang="en-US" altLang="en-US" sz="1600" b="1" dirty="0" err="1" smtClean="0">
                <a:solidFill>
                  <a:srgbClr val="000000"/>
                </a:solidFill>
                <a:latin typeface="Courier New" pitchFamily="49" charset="0"/>
              </a:rPr>
              <a:t>chopStick</a:t>
            </a:r>
            <a:r>
              <a:rPr lang="en-US" altLang="en-US" sz="1600" b="1" dirty="0" smtClean="0">
                <a:solidFill>
                  <a:srgbClr val="000000"/>
                </a:solidFill>
                <a:latin typeface="Courier New" pitchFamily="49" charset="0"/>
              </a:rPr>
              <a:t>[ (</a:t>
            </a:r>
            <a:r>
              <a:rPr lang="en-US" altLang="en-US" sz="1600" b="1" dirty="0" err="1" smtClean="0">
                <a:solidFill>
                  <a:srgbClr val="000000"/>
                </a:solidFill>
                <a:latin typeface="Courier New" pitchFamily="49" charset="0"/>
              </a:rPr>
              <a:t>i</a:t>
            </a:r>
            <a:r>
              <a:rPr lang="en-US" altLang="en-US" sz="1600" b="1" dirty="0" smtClean="0">
                <a:solidFill>
                  <a:srgbClr val="000000"/>
                </a:solidFill>
                <a:latin typeface="Courier New" pitchFamily="49" charset="0"/>
              </a:rPr>
              <a:t> + 1) % 5] );</a:t>
            </a: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a:t>
            </a: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  eat</a:t>
            </a:r>
          </a:p>
          <a:p>
            <a:pPr marL="280988" indent="-338138">
              <a:buFont typeface="Webdings" pitchFamily="18" charset="2"/>
              <a:buNone/>
              <a:tabLst>
                <a:tab pos="1709738" algn="l"/>
                <a:tab pos="2001838" algn="l"/>
                <a:tab pos="2227263" algn="l"/>
                <a:tab pos="2454275" algn="l"/>
              </a:tabLst>
            </a:pPr>
            <a:endParaRPr lang="en-US" altLang="en-US" sz="1600" b="1" dirty="0" smtClean="0">
              <a:solidFill>
                <a:srgbClr val="000000"/>
              </a:solidFill>
              <a:latin typeface="Courier New" pitchFamily="49" charset="0"/>
            </a:endParaRP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signal (chopstick[</a:t>
            </a:r>
            <a:r>
              <a:rPr lang="en-US" altLang="en-US" sz="1600" b="1" dirty="0" err="1" smtClean="0">
                <a:solidFill>
                  <a:srgbClr val="000000"/>
                </a:solidFill>
                <a:latin typeface="Courier New" pitchFamily="49" charset="0"/>
              </a:rPr>
              <a:t>i</a:t>
            </a:r>
            <a:r>
              <a:rPr lang="en-US" altLang="en-US" sz="1600" b="1" dirty="0" smtClean="0">
                <a:solidFill>
                  <a:srgbClr val="000000"/>
                </a:solidFill>
                <a:latin typeface="Courier New" pitchFamily="49" charset="0"/>
              </a:rPr>
              <a:t>] );</a:t>
            </a: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signal (chopstick[ (</a:t>
            </a:r>
            <a:r>
              <a:rPr lang="en-US" altLang="en-US" sz="1600" b="1" dirty="0" err="1" smtClean="0">
                <a:solidFill>
                  <a:srgbClr val="000000"/>
                </a:solidFill>
                <a:latin typeface="Courier New" pitchFamily="49" charset="0"/>
              </a:rPr>
              <a:t>i</a:t>
            </a:r>
            <a:r>
              <a:rPr lang="en-US" altLang="en-US" sz="1600" b="1" dirty="0" smtClean="0">
                <a:solidFill>
                  <a:srgbClr val="000000"/>
                </a:solidFill>
                <a:latin typeface="Courier New" pitchFamily="49" charset="0"/>
              </a:rPr>
              <a:t> + 1) % 5] );</a:t>
            </a: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a:t>
            </a: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  think</a:t>
            </a:r>
          </a:p>
          <a:p>
            <a:pPr marL="280988" indent="-338138">
              <a:buFont typeface="Webdings" pitchFamily="18" charset="2"/>
              <a:buNone/>
              <a:tabLst>
                <a:tab pos="1709738" algn="l"/>
                <a:tab pos="2001838" algn="l"/>
                <a:tab pos="2227263" algn="l"/>
                <a:tab pos="2454275" algn="l"/>
              </a:tabLst>
            </a:pPr>
            <a:endParaRPr lang="en-US" altLang="en-US" sz="1600" b="1" dirty="0" smtClean="0">
              <a:solidFill>
                <a:srgbClr val="000000"/>
              </a:solidFill>
              <a:latin typeface="Courier New" pitchFamily="49" charset="0"/>
            </a:endParaRP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while (TRUE);</a:t>
            </a:r>
            <a:endParaRPr lang="en-US" altLang="en-US" sz="1600" dirty="0" smtClean="0">
              <a:solidFill>
                <a:srgbClr val="0000FF"/>
              </a:solidFill>
            </a:endParaRPr>
          </a:p>
          <a:p>
            <a:pPr marL="0" indent="0">
              <a:buNone/>
              <a:tabLst>
                <a:tab pos="1709738" algn="l"/>
                <a:tab pos="2001838" algn="l"/>
                <a:tab pos="2227263" algn="l"/>
                <a:tab pos="2454275" algn="l"/>
              </a:tabLst>
            </a:pPr>
            <a:endParaRPr lang="en-US" altLang="en-US" sz="1600" dirty="0" smtClean="0">
              <a:solidFill>
                <a:srgbClr val="0000FF"/>
              </a:solidFill>
            </a:endParaRPr>
          </a:p>
        </p:txBody>
      </p:sp>
      <p:pic>
        <p:nvPicPr>
          <p:cNvPr id="12" name="Picture 2" descr="THE DINING PHILOSOPHERS PROBLE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8155" y="1095314"/>
            <a:ext cx="4603844" cy="371721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3"/>
          <p:cNvSpPr txBox="1">
            <a:spLocks noChangeArrowheads="1"/>
          </p:cNvSpPr>
          <p:nvPr/>
        </p:nvSpPr>
        <p:spPr>
          <a:xfrm>
            <a:off x="3480180" y="989278"/>
            <a:ext cx="3846726" cy="4784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0988" indent="-338138">
              <a:buFont typeface="Webdings" pitchFamily="18" charset="2"/>
              <a:buNone/>
              <a:tabLst>
                <a:tab pos="1709738" algn="l"/>
                <a:tab pos="2001838" algn="l"/>
                <a:tab pos="2227263" algn="l"/>
                <a:tab pos="2454275" algn="l"/>
              </a:tabLst>
            </a:pPr>
            <a:r>
              <a:rPr lang="en-US" altLang="en-US" sz="1700" b="1" dirty="0" smtClean="0">
                <a:solidFill>
                  <a:srgbClr val="000000"/>
                </a:solidFill>
                <a:latin typeface="Courier New" pitchFamily="49" charset="0"/>
              </a:rPr>
              <a:t>do { </a:t>
            </a:r>
          </a:p>
          <a:p>
            <a:pPr marL="280988" indent="-338138">
              <a:buFont typeface="Webdings" pitchFamily="18" charset="2"/>
              <a:buNone/>
              <a:tabLst>
                <a:tab pos="1709738" algn="l"/>
                <a:tab pos="2001838" algn="l"/>
                <a:tab pos="2227263" algn="l"/>
                <a:tab pos="2454275" algn="l"/>
              </a:tabLst>
            </a:pPr>
            <a:r>
              <a:rPr lang="en-US" altLang="en-US" sz="1700" b="1" dirty="0">
                <a:solidFill>
                  <a:srgbClr val="000000"/>
                </a:solidFill>
                <a:latin typeface="Courier New" pitchFamily="49" charset="0"/>
              </a:rPr>
              <a:t>	</a:t>
            </a:r>
            <a:r>
              <a:rPr lang="en-US" altLang="en-US" sz="1700" b="1" dirty="0" err="1" smtClean="0">
                <a:solidFill>
                  <a:srgbClr val="000000"/>
                </a:solidFill>
                <a:latin typeface="Courier New" pitchFamily="49" charset="0"/>
              </a:rPr>
              <a:t>i</a:t>
            </a:r>
            <a:r>
              <a:rPr lang="en-US" altLang="en-US" sz="1700" b="1" dirty="0" smtClean="0">
                <a:solidFill>
                  <a:srgbClr val="000000"/>
                </a:solidFill>
                <a:latin typeface="Courier New" pitchFamily="49" charset="0"/>
              </a:rPr>
              <a:t>=0</a:t>
            </a:r>
          </a:p>
          <a:p>
            <a:pPr marL="280988" indent="-338138">
              <a:buFont typeface="Webdings" pitchFamily="18" charset="2"/>
              <a:buNone/>
              <a:tabLst>
                <a:tab pos="1709738" algn="l"/>
                <a:tab pos="2001838" algn="l"/>
                <a:tab pos="2227263" algn="l"/>
                <a:tab pos="2454275" algn="l"/>
              </a:tabLst>
            </a:pPr>
            <a:r>
              <a:rPr lang="en-US" altLang="en-US" sz="1700" b="1" dirty="0" smtClean="0">
                <a:solidFill>
                  <a:srgbClr val="000000"/>
                </a:solidFill>
                <a:latin typeface="Courier New" pitchFamily="49" charset="0"/>
              </a:rPr>
              <a:t>    wait (chopstick[0] );</a:t>
            </a:r>
          </a:p>
          <a:p>
            <a:pPr marL="280988" indent="-338138">
              <a:buFont typeface="Webdings" pitchFamily="18" charset="2"/>
              <a:buNone/>
              <a:tabLst>
                <a:tab pos="1709738" algn="l"/>
                <a:tab pos="2001838" algn="l"/>
                <a:tab pos="2227263" algn="l"/>
                <a:tab pos="2454275" algn="l"/>
              </a:tabLst>
            </a:pPr>
            <a:r>
              <a:rPr lang="en-US" altLang="en-US" sz="1700" b="1" dirty="0" smtClean="0">
                <a:solidFill>
                  <a:srgbClr val="000000"/>
                </a:solidFill>
                <a:latin typeface="Courier New" pitchFamily="49" charset="0"/>
              </a:rPr>
              <a:t>	  wait (</a:t>
            </a:r>
            <a:r>
              <a:rPr lang="en-US" altLang="en-US" sz="1700" b="1" dirty="0" err="1" smtClean="0">
                <a:solidFill>
                  <a:srgbClr val="000000"/>
                </a:solidFill>
                <a:latin typeface="Courier New" pitchFamily="49" charset="0"/>
              </a:rPr>
              <a:t>chopStick</a:t>
            </a:r>
            <a:r>
              <a:rPr lang="en-US" altLang="en-US" sz="1700" b="1" dirty="0" smtClean="0">
                <a:solidFill>
                  <a:srgbClr val="000000"/>
                </a:solidFill>
                <a:latin typeface="Courier New" pitchFamily="49" charset="0"/>
              </a:rPr>
              <a:t>[1] );</a:t>
            </a:r>
          </a:p>
          <a:p>
            <a:pPr marL="280988" indent="-338138">
              <a:buFont typeface="Webdings" pitchFamily="18" charset="2"/>
              <a:buNone/>
              <a:tabLst>
                <a:tab pos="1709738" algn="l"/>
                <a:tab pos="2001838" algn="l"/>
                <a:tab pos="2227263" algn="l"/>
                <a:tab pos="2454275" algn="l"/>
              </a:tabLst>
            </a:pPr>
            <a:r>
              <a:rPr lang="en-US" altLang="en-US" sz="1700" b="1" dirty="0" smtClean="0">
                <a:solidFill>
                  <a:srgbClr val="000000"/>
                </a:solidFill>
                <a:latin typeface="Courier New" pitchFamily="49" charset="0"/>
              </a:rPr>
              <a:t>	</a:t>
            </a:r>
          </a:p>
          <a:p>
            <a:pPr marL="280988" indent="-338138">
              <a:buFont typeface="Webdings" pitchFamily="18" charset="2"/>
              <a:buNone/>
              <a:tabLst>
                <a:tab pos="1709738" algn="l"/>
                <a:tab pos="2001838" algn="l"/>
                <a:tab pos="2227263" algn="l"/>
                <a:tab pos="2454275" algn="l"/>
              </a:tabLst>
            </a:pPr>
            <a:r>
              <a:rPr lang="en-US" altLang="en-US" sz="1700" b="1" dirty="0" smtClean="0">
                <a:solidFill>
                  <a:srgbClr val="000000"/>
                </a:solidFill>
                <a:latin typeface="Courier New" pitchFamily="49" charset="0"/>
              </a:rPr>
              <a:t>	             //  eat</a:t>
            </a:r>
          </a:p>
          <a:p>
            <a:pPr marL="280988" indent="-338138">
              <a:buFont typeface="Webdings" pitchFamily="18" charset="2"/>
              <a:buNone/>
              <a:tabLst>
                <a:tab pos="1709738" algn="l"/>
                <a:tab pos="2001838" algn="l"/>
                <a:tab pos="2227263" algn="l"/>
                <a:tab pos="2454275" algn="l"/>
              </a:tabLst>
            </a:pPr>
            <a:endParaRPr lang="en-US" altLang="en-US" sz="1700" b="1" dirty="0" smtClean="0">
              <a:solidFill>
                <a:srgbClr val="000000"/>
              </a:solidFill>
              <a:latin typeface="Courier New" pitchFamily="49" charset="0"/>
            </a:endParaRPr>
          </a:p>
          <a:p>
            <a:pPr marL="280988" indent="-338138">
              <a:buFont typeface="Webdings" pitchFamily="18" charset="2"/>
              <a:buNone/>
              <a:tabLst>
                <a:tab pos="1709738" algn="l"/>
                <a:tab pos="2001838" algn="l"/>
                <a:tab pos="2227263" algn="l"/>
                <a:tab pos="2454275" algn="l"/>
              </a:tabLst>
            </a:pPr>
            <a:r>
              <a:rPr lang="en-US" altLang="en-US" sz="1700" b="1" dirty="0" smtClean="0">
                <a:solidFill>
                  <a:srgbClr val="000000"/>
                </a:solidFill>
                <a:latin typeface="Courier New" pitchFamily="49" charset="0"/>
              </a:rPr>
              <a:t>	  signal (chopstick[0] );</a:t>
            </a:r>
          </a:p>
          <a:p>
            <a:pPr marL="280988" indent="-338138">
              <a:buFont typeface="Webdings" pitchFamily="18" charset="2"/>
              <a:buNone/>
              <a:tabLst>
                <a:tab pos="1709738" algn="l"/>
                <a:tab pos="2001838" algn="l"/>
                <a:tab pos="2227263" algn="l"/>
                <a:tab pos="2454275" algn="l"/>
              </a:tabLst>
            </a:pPr>
            <a:r>
              <a:rPr lang="en-US" altLang="en-US" sz="1700" b="1" dirty="0" smtClean="0">
                <a:solidFill>
                  <a:srgbClr val="000000"/>
                </a:solidFill>
                <a:latin typeface="Courier New" pitchFamily="49" charset="0"/>
              </a:rPr>
              <a:t>	  signal (chopstick[1] );</a:t>
            </a:r>
          </a:p>
          <a:p>
            <a:pPr marL="280988" indent="-338138">
              <a:buFont typeface="Webdings" pitchFamily="18" charset="2"/>
              <a:buNone/>
              <a:tabLst>
                <a:tab pos="1709738" algn="l"/>
                <a:tab pos="2001838" algn="l"/>
                <a:tab pos="2227263" algn="l"/>
                <a:tab pos="2454275" algn="l"/>
              </a:tabLst>
            </a:pPr>
            <a:r>
              <a:rPr lang="en-US" altLang="en-US" sz="1700" b="1" dirty="0" smtClean="0">
                <a:solidFill>
                  <a:srgbClr val="000000"/>
                </a:solidFill>
                <a:latin typeface="Courier New" pitchFamily="49" charset="0"/>
              </a:rPr>
              <a:t>	</a:t>
            </a:r>
          </a:p>
          <a:p>
            <a:pPr marL="280988" indent="-338138">
              <a:buFont typeface="Webdings" pitchFamily="18" charset="2"/>
              <a:buNone/>
              <a:tabLst>
                <a:tab pos="1709738" algn="l"/>
                <a:tab pos="2001838" algn="l"/>
                <a:tab pos="2227263" algn="l"/>
                <a:tab pos="2454275" algn="l"/>
              </a:tabLst>
            </a:pPr>
            <a:r>
              <a:rPr lang="en-US" altLang="en-US" sz="1700" b="1" dirty="0" smtClean="0">
                <a:solidFill>
                  <a:srgbClr val="000000"/>
                </a:solidFill>
                <a:latin typeface="Courier New" pitchFamily="49" charset="0"/>
              </a:rPr>
              <a:t>                 //  think</a:t>
            </a:r>
          </a:p>
          <a:p>
            <a:pPr marL="280988" indent="-338138">
              <a:buFont typeface="Webdings" pitchFamily="18" charset="2"/>
              <a:buNone/>
              <a:tabLst>
                <a:tab pos="1709738" algn="l"/>
                <a:tab pos="2001838" algn="l"/>
                <a:tab pos="2227263" algn="l"/>
                <a:tab pos="2454275" algn="l"/>
              </a:tabLst>
            </a:pPr>
            <a:endParaRPr lang="en-US" altLang="en-US" sz="1700" b="1" dirty="0" smtClean="0">
              <a:solidFill>
                <a:srgbClr val="000000"/>
              </a:solidFill>
              <a:latin typeface="Courier New" pitchFamily="49" charset="0"/>
            </a:endParaRPr>
          </a:p>
          <a:p>
            <a:pPr marL="280988" indent="-338138">
              <a:buFont typeface="Webdings" pitchFamily="18" charset="2"/>
              <a:buNone/>
              <a:tabLst>
                <a:tab pos="1709738" algn="l"/>
                <a:tab pos="2001838" algn="l"/>
                <a:tab pos="2227263" algn="l"/>
                <a:tab pos="2454275" algn="l"/>
              </a:tabLst>
            </a:pPr>
            <a:r>
              <a:rPr lang="en-US" altLang="en-US" sz="1700" b="1" dirty="0" smtClean="0">
                <a:solidFill>
                  <a:srgbClr val="000000"/>
                </a:solidFill>
                <a:latin typeface="Courier New" pitchFamily="49" charset="0"/>
              </a:rPr>
              <a:t>} while (TRUE);</a:t>
            </a:r>
            <a:endParaRPr lang="en-US" altLang="en-US" sz="1700" dirty="0" smtClean="0">
              <a:solidFill>
                <a:srgbClr val="0000FF"/>
              </a:solidFill>
            </a:endParaRPr>
          </a:p>
          <a:p>
            <a:pPr marL="0" indent="0">
              <a:buNone/>
              <a:tabLst>
                <a:tab pos="1709738" algn="l"/>
                <a:tab pos="2001838" algn="l"/>
                <a:tab pos="2227263" algn="l"/>
                <a:tab pos="2454275" algn="l"/>
              </a:tabLst>
            </a:pPr>
            <a:endParaRPr lang="en-US" altLang="en-US" dirty="0" smtClean="0">
              <a:solidFill>
                <a:srgbClr val="0000FF"/>
              </a:solidFill>
            </a:endParaRPr>
          </a:p>
        </p:txBody>
      </p:sp>
    </p:spTree>
    <p:extLst>
      <p:ext uri="{BB962C8B-B14F-4D97-AF65-F5344CB8AC3E}">
        <p14:creationId xmlns:p14="http://schemas.microsoft.com/office/powerpoint/2010/main" val="3179827309"/>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fontScale="90000"/>
          </a:bodyPr>
          <a:lstStyle/>
          <a:p>
            <a:pPr algn="ctr"/>
            <a:r>
              <a:rPr lang="en-US" sz="3200" dirty="0">
                <a:solidFill>
                  <a:srgbClr val="C00000"/>
                </a:solidFill>
                <a:latin typeface="Marcellus" panose="020E0602050203020307" pitchFamily="34" charset="0"/>
              </a:rPr>
              <a:t>Semaphore Solution for Dining-Philosophers Problem Algorithm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194</a:t>
            </a:fld>
            <a:endParaRPr lang="en-US"/>
          </a:p>
        </p:txBody>
      </p:sp>
      <p:pic>
        <p:nvPicPr>
          <p:cNvPr id="12" name="Picture 2" descr="THE DINING PHILOSOPHERS PROBLE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8155" y="1095314"/>
            <a:ext cx="4603844" cy="371721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3"/>
          <p:cNvSpPr txBox="1">
            <a:spLocks noChangeArrowheads="1"/>
          </p:cNvSpPr>
          <p:nvPr/>
        </p:nvSpPr>
        <p:spPr>
          <a:xfrm>
            <a:off x="13649" y="880095"/>
            <a:ext cx="4135270" cy="478472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0988" indent="-338138">
              <a:buFont typeface="Webdings" pitchFamily="18" charset="2"/>
              <a:buNone/>
              <a:tabLst>
                <a:tab pos="1709738" algn="l"/>
                <a:tab pos="2001838" algn="l"/>
                <a:tab pos="2227263" algn="l"/>
                <a:tab pos="2454275" algn="l"/>
              </a:tabLst>
            </a:pPr>
            <a:r>
              <a:rPr lang="en-US" altLang="en-US" sz="1400" b="1" dirty="0" smtClean="0">
                <a:solidFill>
                  <a:srgbClr val="000000"/>
                </a:solidFill>
                <a:latin typeface="Courier New" pitchFamily="49" charset="0"/>
              </a:rPr>
              <a:t>do { </a:t>
            </a:r>
          </a:p>
          <a:p>
            <a:pPr marL="280988" indent="-338138">
              <a:buFont typeface="Webdings" pitchFamily="18" charset="2"/>
              <a:buNone/>
              <a:tabLst>
                <a:tab pos="1709738" algn="l"/>
                <a:tab pos="2001838" algn="l"/>
                <a:tab pos="2227263" algn="l"/>
                <a:tab pos="2454275" algn="l"/>
              </a:tabLst>
            </a:pPr>
            <a:r>
              <a:rPr lang="en-US" altLang="en-US" sz="1400" b="1" dirty="0">
                <a:solidFill>
                  <a:srgbClr val="000000"/>
                </a:solidFill>
                <a:latin typeface="Courier New" pitchFamily="49" charset="0"/>
              </a:rPr>
              <a:t>	</a:t>
            </a:r>
            <a:r>
              <a:rPr lang="en-US" altLang="en-US" sz="1400" b="1" dirty="0" err="1" smtClean="0">
                <a:solidFill>
                  <a:srgbClr val="000000"/>
                </a:solidFill>
                <a:latin typeface="Courier New" pitchFamily="49" charset="0"/>
              </a:rPr>
              <a:t>i</a:t>
            </a:r>
            <a:r>
              <a:rPr lang="en-US" altLang="en-US" sz="1400" b="1" dirty="0" smtClean="0">
                <a:solidFill>
                  <a:srgbClr val="000000"/>
                </a:solidFill>
                <a:latin typeface="Courier New" pitchFamily="49" charset="0"/>
              </a:rPr>
              <a:t>=1</a:t>
            </a:r>
          </a:p>
          <a:p>
            <a:pPr marL="280988" indent="-338138">
              <a:buFont typeface="Webdings" pitchFamily="18" charset="2"/>
              <a:buNone/>
              <a:tabLst>
                <a:tab pos="1709738" algn="l"/>
                <a:tab pos="2001838" algn="l"/>
                <a:tab pos="2227263" algn="l"/>
                <a:tab pos="2454275" algn="l"/>
              </a:tabLst>
            </a:pPr>
            <a:r>
              <a:rPr lang="en-US" altLang="en-US" sz="1400" b="1" dirty="0" smtClean="0">
                <a:solidFill>
                  <a:srgbClr val="000000"/>
                </a:solidFill>
                <a:latin typeface="Courier New" pitchFamily="49" charset="0"/>
              </a:rPr>
              <a:t>    wait (chopstick[1] );</a:t>
            </a:r>
          </a:p>
          <a:p>
            <a:pPr marL="280988" indent="-338138">
              <a:buFont typeface="Webdings" pitchFamily="18" charset="2"/>
              <a:buNone/>
              <a:tabLst>
                <a:tab pos="1709738" algn="l"/>
                <a:tab pos="2001838" algn="l"/>
                <a:tab pos="2227263" algn="l"/>
                <a:tab pos="2454275" algn="l"/>
              </a:tabLst>
            </a:pPr>
            <a:r>
              <a:rPr lang="en-US" altLang="en-US" sz="1400" b="1" dirty="0" smtClean="0">
                <a:solidFill>
                  <a:srgbClr val="000000"/>
                </a:solidFill>
                <a:latin typeface="Courier New" pitchFamily="49" charset="0"/>
              </a:rPr>
              <a:t>	  wait (</a:t>
            </a:r>
            <a:r>
              <a:rPr lang="en-US" altLang="en-US" sz="1400" b="1" dirty="0" err="1" smtClean="0">
                <a:solidFill>
                  <a:srgbClr val="000000"/>
                </a:solidFill>
                <a:latin typeface="Courier New" pitchFamily="49" charset="0"/>
              </a:rPr>
              <a:t>chopStick</a:t>
            </a:r>
            <a:r>
              <a:rPr lang="en-US" altLang="en-US" sz="1400" b="1" dirty="0" smtClean="0">
                <a:solidFill>
                  <a:srgbClr val="000000"/>
                </a:solidFill>
                <a:latin typeface="Courier New" pitchFamily="49" charset="0"/>
              </a:rPr>
              <a:t>[2] );</a:t>
            </a:r>
          </a:p>
          <a:p>
            <a:pPr marL="280988" indent="-338138">
              <a:buFont typeface="Webdings" pitchFamily="18" charset="2"/>
              <a:buNone/>
              <a:tabLst>
                <a:tab pos="1709738" algn="l"/>
                <a:tab pos="2001838" algn="l"/>
                <a:tab pos="2227263" algn="l"/>
                <a:tab pos="2454275" algn="l"/>
              </a:tabLst>
            </a:pPr>
            <a:r>
              <a:rPr lang="en-US" altLang="en-US" sz="1400" b="1" dirty="0" smtClean="0">
                <a:solidFill>
                  <a:srgbClr val="000000"/>
                </a:solidFill>
                <a:latin typeface="Courier New" pitchFamily="49" charset="0"/>
              </a:rPr>
              <a:t>	</a:t>
            </a:r>
          </a:p>
          <a:p>
            <a:pPr marL="280988" indent="-338138">
              <a:buFont typeface="Webdings" pitchFamily="18" charset="2"/>
              <a:buNone/>
              <a:tabLst>
                <a:tab pos="1709738" algn="l"/>
                <a:tab pos="2001838" algn="l"/>
                <a:tab pos="2227263" algn="l"/>
                <a:tab pos="2454275" algn="l"/>
              </a:tabLst>
            </a:pPr>
            <a:r>
              <a:rPr lang="en-US" altLang="en-US" sz="1400" b="1" dirty="0" smtClean="0">
                <a:solidFill>
                  <a:srgbClr val="000000"/>
                </a:solidFill>
                <a:latin typeface="Courier New" pitchFamily="49" charset="0"/>
              </a:rPr>
              <a:t>	             //  eat</a:t>
            </a:r>
          </a:p>
          <a:p>
            <a:pPr marL="280988" indent="-338138">
              <a:buFont typeface="Webdings" pitchFamily="18" charset="2"/>
              <a:buNone/>
              <a:tabLst>
                <a:tab pos="1709738" algn="l"/>
                <a:tab pos="2001838" algn="l"/>
                <a:tab pos="2227263" algn="l"/>
                <a:tab pos="2454275" algn="l"/>
              </a:tabLst>
            </a:pPr>
            <a:endParaRPr lang="en-US" altLang="en-US" sz="1400" b="1" dirty="0" smtClean="0">
              <a:solidFill>
                <a:srgbClr val="000000"/>
              </a:solidFill>
              <a:latin typeface="Courier New" pitchFamily="49" charset="0"/>
            </a:endParaRPr>
          </a:p>
          <a:p>
            <a:pPr marL="280988" indent="-338138">
              <a:buFont typeface="Webdings" pitchFamily="18" charset="2"/>
              <a:buNone/>
              <a:tabLst>
                <a:tab pos="1709738" algn="l"/>
                <a:tab pos="2001838" algn="l"/>
                <a:tab pos="2227263" algn="l"/>
                <a:tab pos="2454275" algn="l"/>
              </a:tabLst>
            </a:pPr>
            <a:r>
              <a:rPr lang="en-US" altLang="en-US" sz="1400" b="1" dirty="0" smtClean="0">
                <a:solidFill>
                  <a:srgbClr val="000000"/>
                </a:solidFill>
                <a:latin typeface="Courier New" pitchFamily="49" charset="0"/>
              </a:rPr>
              <a:t>	  signal (chopstick[1] );</a:t>
            </a:r>
          </a:p>
          <a:p>
            <a:pPr marL="280988" indent="-338138">
              <a:buFont typeface="Webdings" pitchFamily="18" charset="2"/>
              <a:buNone/>
              <a:tabLst>
                <a:tab pos="1709738" algn="l"/>
                <a:tab pos="2001838" algn="l"/>
                <a:tab pos="2227263" algn="l"/>
                <a:tab pos="2454275" algn="l"/>
              </a:tabLst>
            </a:pPr>
            <a:r>
              <a:rPr lang="en-US" altLang="en-US" sz="1400" b="1" dirty="0" smtClean="0">
                <a:solidFill>
                  <a:srgbClr val="000000"/>
                </a:solidFill>
                <a:latin typeface="Courier New" pitchFamily="49" charset="0"/>
              </a:rPr>
              <a:t>	  signal (chopstick[2] );</a:t>
            </a:r>
          </a:p>
          <a:p>
            <a:pPr marL="280988" indent="-338138">
              <a:buFont typeface="Webdings" pitchFamily="18" charset="2"/>
              <a:buNone/>
              <a:tabLst>
                <a:tab pos="1709738" algn="l"/>
                <a:tab pos="2001838" algn="l"/>
                <a:tab pos="2227263" algn="l"/>
                <a:tab pos="2454275" algn="l"/>
              </a:tabLst>
            </a:pPr>
            <a:r>
              <a:rPr lang="en-US" altLang="en-US" sz="1400" b="1" dirty="0" smtClean="0">
                <a:solidFill>
                  <a:srgbClr val="000000"/>
                </a:solidFill>
                <a:latin typeface="Courier New" pitchFamily="49" charset="0"/>
              </a:rPr>
              <a:t>	</a:t>
            </a:r>
          </a:p>
          <a:p>
            <a:pPr marL="280988" indent="-338138">
              <a:buFont typeface="Webdings" pitchFamily="18" charset="2"/>
              <a:buNone/>
              <a:tabLst>
                <a:tab pos="1709738" algn="l"/>
                <a:tab pos="2001838" algn="l"/>
                <a:tab pos="2227263" algn="l"/>
                <a:tab pos="2454275" algn="l"/>
              </a:tabLst>
            </a:pPr>
            <a:r>
              <a:rPr lang="en-US" altLang="en-US" sz="1400" b="1" dirty="0" smtClean="0">
                <a:solidFill>
                  <a:srgbClr val="000000"/>
                </a:solidFill>
                <a:latin typeface="Courier New" pitchFamily="49" charset="0"/>
              </a:rPr>
              <a:t>                 //  think</a:t>
            </a:r>
          </a:p>
          <a:p>
            <a:pPr marL="280988" indent="-338138">
              <a:buFont typeface="Webdings" pitchFamily="18" charset="2"/>
              <a:buNone/>
              <a:tabLst>
                <a:tab pos="1709738" algn="l"/>
                <a:tab pos="2001838" algn="l"/>
                <a:tab pos="2227263" algn="l"/>
                <a:tab pos="2454275" algn="l"/>
              </a:tabLst>
            </a:pPr>
            <a:endParaRPr lang="en-US" altLang="en-US" sz="1400" b="1" dirty="0" smtClean="0">
              <a:solidFill>
                <a:srgbClr val="000000"/>
              </a:solidFill>
              <a:latin typeface="Courier New" pitchFamily="49" charset="0"/>
            </a:endParaRPr>
          </a:p>
          <a:p>
            <a:pPr marL="280988" indent="-338138">
              <a:buFont typeface="Webdings" pitchFamily="18" charset="2"/>
              <a:buNone/>
              <a:tabLst>
                <a:tab pos="1709738" algn="l"/>
                <a:tab pos="2001838" algn="l"/>
                <a:tab pos="2227263" algn="l"/>
                <a:tab pos="2454275" algn="l"/>
              </a:tabLst>
            </a:pPr>
            <a:r>
              <a:rPr lang="en-US" altLang="en-US" sz="1400" b="1" dirty="0" smtClean="0">
                <a:solidFill>
                  <a:srgbClr val="000000"/>
                </a:solidFill>
                <a:latin typeface="Courier New" pitchFamily="49" charset="0"/>
              </a:rPr>
              <a:t>} while (TRUE);</a:t>
            </a:r>
            <a:endParaRPr lang="en-US" altLang="en-US" sz="1400" dirty="0" smtClean="0">
              <a:solidFill>
                <a:srgbClr val="0000FF"/>
              </a:solidFill>
            </a:endParaRPr>
          </a:p>
          <a:p>
            <a:pPr marL="0" indent="0">
              <a:buNone/>
              <a:tabLst>
                <a:tab pos="1709738" algn="l"/>
                <a:tab pos="2001838" algn="l"/>
                <a:tab pos="2227263" algn="l"/>
                <a:tab pos="2454275" algn="l"/>
              </a:tabLst>
            </a:pPr>
            <a:endParaRPr lang="en-US" altLang="en-US" dirty="0" smtClean="0">
              <a:solidFill>
                <a:srgbClr val="0000FF"/>
              </a:solidFill>
            </a:endParaRPr>
          </a:p>
        </p:txBody>
      </p:sp>
      <p:sp>
        <p:nvSpPr>
          <p:cNvPr id="15" name="Rectangle 3"/>
          <p:cNvSpPr txBox="1">
            <a:spLocks noChangeArrowheads="1"/>
          </p:cNvSpPr>
          <p:nvPr/>
        </p:nvSpPr>
        <p:spPr>
          <a:xfrm>
            <a:off x="3159159" y="880094"/>
            <a:ext cx="4135270" cy="478472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0988" indent="-338138">
              <a:buFont typeface="Webdings" pitchFamily="18" charset="2"/>
              <a:buNone/>
              <a:tabLst>
                <a:tab pos="1709738" algn="l"/>
                <a:tab pos="2001838" algn="l"/>
                <a:tab pos="2227263" algn="l"/>
                <a:tab pos="2454275" algn="l"/>
              </a:tabLst>
            </a:pPr>
            <a:r>
              <a:rPr lang="en-US" altLang="en-US" sz="1400" b="1" dirty="0" smtClean="0">
                <a:solidFill>
                  <a:srgbClr val="000000"/>
                </a:solidFill>
                <a:latin typeface="Courier New" pitchFamily="49" charset="0"/>
              </a:rPr>
              <a:t>do { </a:t>
            </a:r>
          </a:p>
          <a:p>
            <a:pPr marL="280988" indent="-338138">
              <a:buFont typeface="Webdings" pitchFamily="18" charset="2"/>
              <a:buNone/>
              <a:tabLst>
                <a:tab pos="1709738" algn="l"/>
                <a:tab pos="2001838" algn="l"/>
                <a:tab pos="2227263" algn="l"/>
                <a:tab pos="2454275" algn="l"/>
              </a:tabLst>
            </a:pPr>
            <a:r>
              <a:rPr lang="en-US" altLang="en-US" sz="1400" b="1" dirty="0">
                <a:solidFill>
                  <a:srgbClr val="000000"/>
                </a:solidFill>
                <a:latin typeface="Courier New" pitchFamily="49" charset="0"/>
              </a:rPr>
              <a:t>	</a:t>
            </a:r>
            <a:r>
              <a:rPr lang="en-US" altLang="en-US" sz="1400" b="1" dirty="0" err="1" smtClean="0">
                <a:solidFill>
                  <a:srgbClr val="000000"/>
                </a:solidFill>
                <a:latin typeface="Courier New" pitchFamily="49" charset="0"/>
              </a:rPr>
              <a:t>i</a:t>
            </a:r>
            <a:r>
              <a:rPr lang="en-US" altLang="en-US" sz="1400" b="1" dirty="0" smtClean="0">
                <a:solidFill>
                  <a:srgbClr val="000000"/>
                </a:solidFill>
                <a:latin typeface="Courier New" pitchFamily="49" charset="0"/>
              </a:rPr>
              <a:t>=2</a:t>
            </a:r>
          </a:p>
          <a:p>
            <a:pPr marL="280988" indent="-338138">
              <a:buFont typeface="Webdings" pitchFamily="18" charset="2"/>
              <a:buNone/>
              <a:tabLst>
                <a:tab pos="1709738" algn="l"/>
                <a:tab pos="2001838" algn="l"/>
                <a:tab pos="2227263" algn="l"/>
                <a:tab pos="2454275" algn="l"/>
              </a:tabLst>
            </a:pPr>
            <a:r>
              <a:rPr lang="en-US" altLang="en-US" sz="1400" b="1" dirty="0" smtClean="0">
                <a:solidFill>
                  <a:srgbClr val="000000"/>
                </a:solidFill>
                <a:latin typeface="Courier New" pitchFamily="49" charset="0"/>
              </a:rPr>
              <a:t>    wait (chopstick[2] );</a:t>
            </a:r>
          </a:p>
          <a:p>
            <a:pPr marL="280988" indent="-338138">
              <a:buFont typeface="Webdings" pitchFamily="18" charset="2"/>
              <a:buNone/>
              <a:tabLst>
                <a:tab pos="1709738" algn="l"/>
                <a:tab pos="2001838" algn="l"/>
                <a:tab pos="2227263" algn="l"/>
                <a:tab pos="2454275" algn="l"/>
              </a:tabLst>
            </a:pPr>
            <a:r>
              <a:rPr lang="en-US" altLang="en-US" sz="1400" b="1" dirty="0" smtClean="0">
                <a:solidFill>
                  <a:srgbClr val="000000"/>
                </a:solidFill>
                <a:latin typeface="Courier New" pitchFamily="49" charset="0"/>
              </a:rPr>
              <a:t>	  wait (</a:t>
            </a:r>
            <a:r>
              <a:rPr lang="en-US" altLang="en-US" sz="1400" b="1" dirty="0" err="1" smtClean="0">
                <a:solidFill>
                  <a:srgbClr val="000000"/>
                </a:solidFill>
                <a:latin typeface="Courier New" pitchFamily="49" charset="0"/>
              </a:rPr>
              <a:t>chopStick</a:t>
            </a:r>
            <a:r>
              <a:rPr lang="en-US" altLang="en-US" sz="1400" b="1" dirty="0" smtClean="0">
                <a:solidFill>
                  <a:srgbClr val="000000"/>
                </a:solidFill>
                <a:latin typeface="Courier New" pitchFamily="49" charset="0"/>
              </a:rPr>
              <a:t>[3] );</a:t>
            </a:r>
          </a:p>
          <a:p>
            <a:pPr marL="280988" indent="-338138">
              <a:buFont typeface="Webdings" pitchFamily="18" charset="2"/>
              <a:buNone/>
              <a:tabLst>
                <a:tab pos="1709738" algn="l"/>
                <a:tab pos="2001838" algn="l"/>
                <a:tab pos="2227263" algn="l"/>
                <a:tab pos="2454275" algn="l"/>
              </a:tabLst>
            </a:pPr>
            <a:r>
              <a:rPr lang="en-US" altLang="en-US" sz="1400" b="1" dirty="0" smtClean="0">
                <a:solidFill>
                  <a:srgbClr val="000000"/>
                </a:solidFill>
                <a:latin typeface="Courier New" pitchFamily="49" charset="0"/>
              </a:rPr>
              <a:t>	</a:t>
            </a:r>
          </a:p>
          <a:p>
            <a:pPr marL="280988" indent="-338138">
              <a:buFont typeface="Webdings" pitchFamily="18" charset="2"/>
              <a:buNone/>
              <a:tabLst>
                <a:tab pos="1709738" algn="l"/>
                <a:tab pos="2001838" algn="l"/>
                <a:tab pos="2227263" algn="l"/>
                <a:tab pos="2454275" algn="l"/>
              </a:tabLst>
            </a:pPr>
            <a:r>
              <a:rPr lang="en-US" altLang="en-US" sz="1400" b="1" dirty="0" smtClean="0">
                <a:solidFill>
                  <a:srgbClr val="000000"/>
                </a:solidFill>
                <a:latin typeface="Courier New" pitchFamily="49" charset="0"/>
              </a:rPr>
              <a:t>	             //  eat</a:t>
            </a:r>
          </a:p>
          <a:p>
            <a:pPr marL="280988" indent="-338138">
              <a:buFont typeface="Webdings" pitchFamily="18" charset="2"/>
              <a:buNone/>
              <a:tabLst>
                <a:tab pos="1709738" algn="l"/>
                <a:tab pos="2001838" algn="l"/>
                <a:tab pos="2227263" algn="l"/>
                <a:tab pos="2454275" algn="l"/>
              </a:tabLst>
            </a:pPr>
            <a:endParaRPr lang="en-US" altLang="en-US" sz="1400" b="1" dirty="0" smtClean="0">
              <a:solidFill>
                <a:srgbClr val="000000"/>
              </a:solidFill>
              <a:latin typeface="Courier New" pitchFamily="49" charset="0"/>
            </a:endParaRPr>
          </a:p>
          <a:p>
            <a:pPr marL="280988" indent="-338138">
              <a:buFont typeface="Webdings" pitchFamily="18" charset="2"/>
              <a:buNone/>
              <a:tabLst>
                <a:tab pos="1709738" algn="l"/>
                <a:tab pos="2001838" algn="l"/>
                <a:tab pos="2227263" algn="l"/>
                <a:tab pos="2454275" algn="l"/>
              </a:tabLst>
            </a:pPr>
            <a:r>
              <a:rPr lang="en-US" altLang="en-US" sz="1400" b="1" dirty="0" smtClean="0">
                <a:solidFill>
                  <a:srgbClr val="000000"/>
                </a:solidFill>
                <a:latin typeface="Courier New" pitchFamily="49" charset="0"/>
              </a:rPr>
              <a:t>	  signal (chopstick[2] );</a:t>
            </a:r>
          </a:p>
          <a:p>
            <a:pPr marL="280988" indent="-338138">
              <a:buFont typeface="Webdings" pitchFamily="18" charset="2"/>
              <a:buNone/>
              <a:tabLst>
                <a:tab pos="1709738" algn="l"/>
                <a:tab pos="2001838" algn="l"/>
                <a:tab pos="2227263" algn="l"/>
                <a:tab pos="2454275" algn="l"/>
              </a:tabLst>
            </a:pPr>
            <a:r>
              <a:rPr lang="en-US" altLang="en-US" sz="1400" b="1" dirty="0" smtClean="0">
                <a:solidFill>
                  <a:srgbClr val="000000"/>
                </a:solidFill>
                <a:latin typeface="Courier New" pitchFamily="49" charset="0"/>
              </a:rPr>
              <a:t>	  signal (chopstick[3] );</a:t>
            </a:r>
          </a:p>
          <a:p>
            <a:pPr marL="280988" indent="-338138">
              <a:buFont typeface="Webdings" pitchFamily="18" charset="2"/>
              <a:buNone/>
              <a:tabLst>
                <a:tab pos="1709738" algn="l"/>
                <a:tab pos="2001838" algn="l"/>
                <a:tab pos="2227263" algn="l"/>
                <a:tab pos="2454275" algn="l"/>
              </a:tabLst>
            </a:pPr>
            <a:r>
              <a:rPr lang="en-US" altLang="en-US" sz="1400" b="1" dirty="0" smtClean="0">
                <a:solidFill>
                  <a:srgbClr val="000000"/>
                </a:solidFill>
                <a:latin typeface="Courier New" pitchFamily="49" charset="0"/>
              </a:rPr>
              <a:t>	</a:t>
            </a:r>
          </a:p>
          <a:p>
            <a:pPr marL="280988" indent="-338138">
              <a:buFont typeface="Webdings" pitchFamily="18" charset="2"/>
              <a:buNone/>
              <a:tabLst>
                <a:tab pos="1709738" algn="l"/>
                <a:tab pos="2001838" algn="l"/>
                <a:tab pos="2227263" algn="l"/>
                <a:tab pos="2454275" algn="l"/>
              </a:tabLst>
            </a:pPr>
            <a:r>
              <a:rPr lang="en-US" altLang="en-US" sz="1400" b="1" dirty="0" smtClean="0">
                <a:solidFill>
                  <a:srgbClr val="000000"/>
                </a:solidFill>
                <a:latin typeface="Courier New" pitchFamily="49" charset="0"/>
              </a:rPr>
              <a:t>                 //  think</a:t>
            </a:r>
          </a:p>
          <a:p>
            <a:pPr marL="280988" indent="-338138">
              <a:buFont typeface="Webdings" pitchFamily="18" charset="2"/>
              <a:buNone/>
              <a:tabLst>
                <a:tab pos="1709738" algn="l"/>
                <a:tab pos="2001838" algn="l"/>
                <a:tab pos="2227263" algn="l"/>
                <a:tab pos="2454275" algn="l"/>
              </a:tabLst>
            </a:pPr>
            <a:endParaRPr lang="en-US" altLang="en-US" sz="1400" b="1" dirty="0" smtClean="0">
              <a:solidFill>
                <a:srgbClr val="000000"/>
              </a:solidFill>
              <a:latin typeface="Courier New" pitchFamily="49" charset="0"/>
            </a:endParaRPr>
          </a:p>
          <a:p>
            <a:pPr marL="280988" indent="-338138">
              <a:buFont typeface="Webdings" pitchFamily="18" charset="2"/>
              <a:buNone/>
              <a:tabLst>
                <a:tab pos="1709738" algn="l"/>
                <a:tab pos="2001838" algn="l"/>
                <a:tab pos="2227263" algn="l"/>
                <a:tab pos="2454275" algn="l"/>
              </a:tabLst>
            </a:pPr>
            <a:r>
              <a:rPr lang="en-US" altLang="en-US" sz="1400" b="1" dirty="0" smtClean="0">
                <a:solidFill>
                  <a:srgbClr val="000000"/>
                </a:solidFill>
                <a:latin typeface="Courier New" pitchFamily="49" charset="0"/>
              </a:rPr>
              <a:t>} while (TRUE);</a:t>
            </a:r>
            <a:endParaRPr lang="en-US" altLang="en-US" sz="1400" dirty="0" smtClean="0">
              <a:solidFill>
                <a:srgbClr val="0000FF"/>
              </a:solidFill>
            </a:endParaRPr>
          </a:p>
          <a:p>
            <a:pPr marL="0" indent="0">
              <a:buNone/>
              <a:tabLst>
                <a:tab pos="1709738" algn="l"/>
                <a:tab pos="2001838" algn="l"/>
                <a:tab pos="2227263" algn="l"/>
                <a:tab pos="2454275" algn="l"/>
              </a:tabLst>
            </a:pPr>
            <a:endParaRPr lang="en-US" altLang="en-US" sz="2000" dirty="0" smtClean="0">
              <a:solidFill>
                <a:srgbClr val="0000FF"/>
              </a:solidFill>
            </a:endParaRPr>
          </a:p>
        </p:txBody>
      </p:sp>
    </p:spTree>
    <p:extLst>
      <p:ext uri="{BB962C8B-B14F-4D97-AF65-F5344CB8AC3E}">
        <p14:creationId xmlns:p14="http://schemas.microsoft.com/office/powerpoint/2010/main" val="901142902"/>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fontScale="90000"/>
          </a:bodyPr>
          <a:lstStyle/>
          <a:p>
            <a:pPr algn="ctr"/>
            <a:r>
              <a:rPr lang="en-US" sz="3200" dirty="0">
                <a:solidFill>
                  <a:srgbClr val="C00000"/>
                </a:solidFill>
                <a:latin typeface="Marcellus" panose="020E0602050203020307" pitchFamily="34" charset="0"/>
              </a:rPr>
              <a:t>Semaphore Solution for Dining-Philosophers Problem Algorithm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195</a:t>
            </a:fld>
            <a:endParaRPr lang="en-US"/>
          </a:p>
        </p:txBody>
      </p:sp>
      <p:pic>
        <p:nvPicPr>
          <p:cNvPr id="12" name="Picture 2" descr="THE DINING PHILOSOPHERS PROBLE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8155" y="1095314"/>
            <a:ext cx="4603844" cy="371721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3"/>
          <p:cNvSpPr txBox="1">
            <a:spLocks noChangeArrowheads="1"/>
          </p:cNvSpPr>
          <p:nvPr/>
        </p:nvSpPr>
        <p:spPr>
          <a:xfrm>
            <a:off x="13649" y="880095"/>
            <a:ext cx="4135270" cy="478472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do { </a:t>
            </a:r>
          </a:p>
          <a:p>
            <a:pPr marL="280988" indent="-338138">
              <a:buFont typeface="Webdings" pitchFamily="18" charset="2"/>
              <a:buNone/>
              <a:tabLst>
                <a:tab pos="1709738" algn="l"/>
                <a:tab pos="2001838" algn="l"/>
                <a:tab pos="2227263" algn="l"/>
                <a:tab pos="2454275" algn="l"/>
              </a:tabLst>
            </a:pPr>
            <a:r>
              <a:rPr lang="en-US" altLang="en-US" sz="1600" b="1" dirty="0">
                <a:solidFill>
                  <a:srgbClr val="000000"/>
                </a:solidFill>
                <a:latin typeface="Courier New" pitchFamily="49" charset="0"/>
              </a:rPr>
              <a:t>	</a:t>
            </a:r>
            <a:r>
              <a:rPr lang="en-US" altLang="en-US" sz="1600" b="1" dirty="0" err="1" smtClean="0">
                <a:solidFill>
                  <a:srgbClr val="000000"/>
                </a:solidFill>
                <a:latin typeface="Courier New" pitchFamily="49" charset="0"/>
              </a:rPr>
              <a:t>i</a:t>
            </a:r>
            <a:r>
              <a:rPr lang="en-US" altLang="en-US" sz="1600" b="1" dirty="0" smtClean="0">
                <a:solidFill>
                  <a:srgbClr val="000000"/>
                </a:solidFill>
                <a:latin typeface="Courier New" pitchFamily="49" charset="0"/>
              </a:rPr>
              <a:t>=3</a:t>
            </a: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wait (chopstick[3] );</a:t>
            </a: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wait (</a:t>
            </a:r>
            <a:r>
              <a:rPr lang="en-US" altLang="en-US" sz="1600" b="1" dirty="0" err="1" smtClean="0">
                <a:solidFill>
                  <a:srgbClr val="000000"/>
                </a:solidFill>
                <a:latin typeface="Courier New" pitchFamily="49" charset="0"/>
              </a:rPr>
              <a:t>chopStick</a:t>
            </a:r>
            <a:r>
              <a:rPr lang="en-US" altLang="en-US" sz="1600" b="1" dirty="0" smtClean="0">
                <a:solidFill>
                  <a:srgbClr val="000000"/>
                </a:solidFill>
                <a:latin typeface="Courier New" pitchFamily="49" charset="0"/>
              </a:rPr>
              <a:t>[4] );</a:t>
            </a: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a:t>
            </a: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  eat</a:t>
            </a:r>
          </a:p>
          <a:p>
            <a:pPr marL="280988" indent="-338138">
              <a:buFont typeface="Webdings" pitchFamily="18" charset="2"/>
              <a:buNone/>
              <a:tabLst>
                <a:tab pos="1709738" algn="l"/>
                <a:tab pos="2001838" algn="l"/>
                <a:tab pos="2227263" algn="l"/>
                <a:tab pos="2454275" algn="l"/>
              </a:tabLst>
            </a:pPr>
            <a:endParaRPr lang="en-US" altLang="en-US" sz="1600" b="1" dirty="0" smtClean="0">
              <a:solidFill>
                <a:srgbClr val="000000"/>
              </a:solidFill>
              <a:latin typeface="Courier New" pitchFamily="49" charset="0"/>
            </a:endParaRP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signal (chopstick[3] );</a:t>
            </a: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signal (chopstick[4] );</a:t>
            </a: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a:t>
            </a: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  think</a:t>
            </a:r>
          </a:p>
          <a:p>
            <a:pPr marL="280988" indent="-338138">
              <a:buFont typeface="Webdings" pitchFamily="18" charset="2"/>
              <a:buNone/>
              <a:tabLst>
                <a:tab pos="1709738" algn="l"/>
                <a:tab pos="2001838" algn="l"/>
                <a:tab pos="2227263" algn="l"/>
                <a:tab pos="2454275" algn="l"/>
              </a:tabLst>
            </a:pPr>
            <a:endParaRPr lang="en-US" altLang="en-US" sz="1600" b="1" dirty="0" smtClean="0">
              <a:solidFill>
                <a:srgbClr val="000000"/>
              </a:solidFill>
              <a:latin typeface="Courier New" pitchFamily="49" charset="0"/>
            </a:endParaRP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while (TRUE);</a:t>
            </a:r>
            <a:endParaRPr lang="en-US" altLang="en-US" sz="1600" dirty="0" smtClean="0">
              <a:solidFill>
                <a:srgbClr val="0000FF"/>
              </a:solidFill>
            </a:endParaRPr>
          </a:p>
          <a:p>
            <a:pPr marL="0" indent="0">
              <a:buNone/>
              <a:tabLst>
                <a:tab pos="1709738" algn="l"/>
                <a:tab pos="2001838" algn="l"/>
                <a:tab pos="2227263" algn="l"/>
                <a:tab pos="2454275" algn="l"/>
              </a:tabLst>
            </a:pPr>
            <a:endParaRPr lang="en-US" altLang="en-US" sz="2400" dirty="0" smtClean="0">
              <a:solidFill>
                <a:srgbClr val="0000FF"/>
              </a:solidFill>
            </a:endParaRPr>
          </a:p>
        </p:txBody>
      </p:sp>
      <p:sp>
        <p:nvSpPr>
          <p:cNvPr id="13" name="Rectangle 3"/>
          <p:cNvSpPr txBox="1">
            <a:spLocks noChangeArrowheads="1"/>
          </p:cNvSpPr>
          <p:nvPr/>
        </p:nvSpPr>
        <p:spPr>
          <a:xfrm>
            <a:off x="3632578" y="880095"/>
            <a:ext cx="4135270" cy="478472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do { </a:t>
            </a:r>
          </a:p>
          <a:p>
            <a:pPr marL="280988" indent="-338138">
              <a:buFont typeface="Webdings" pitchFamily="18" charset="2"/>
              <a:buNone/>
              <a:tabLst>
                <a:tab pos="1709738" algn="l"/>
                <a:tab pos="2001838" algn="l"/>
                <a:tab pos="2227263" algn="l"/>
                <a:tab pos="2454275" algn="l"/>
              </a:tabLst>
            </a:pPr>
            <a:r>
              <a:rPr lang="en-US" altLang="en-US" sz="1600" b="1" dirty="0">
                <a:solidFill>
                  <a:srgbClr val="000000"/>
                </a:solidFill>
                <a:latin typeface="Courier New" pitchFamily="49" charset="0"/>
              </a:rPr>
              <a:t>	</a:t>
            </a:r>
            <a:r>
              <a:rPr lang="en-US" altLang="en-US" sz="1600" b="1" dirty="0" err="1" smtClean="0">
                <a:solidFill>
                  <a:srgbClr val="000000"/>
                </a:solidFill>
                <a:latin typeface="Courier New" pitchFamily="49" charset="0"/>
              </a:rPr>
              <a:t>i</a:t>
            </a:r>
            <a:r>
              <a:rPr lang="en-US" altLang="en-US" sz="1600" b="1" dirty="0" smtClean="0">
                <a:solidFill>
                  <a:srgbClr val="000000"/>
                </a:solidFill>
                <a:latin typeface="Courier New" pitchFamily="49" charset="0"/>
              </a:rPr>
              <a:t>=4</a:t>
            </a: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wait (chopstick[4] );</a:t>
            </a: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wait (</a:t>
            </a:r>
            <a:r>
              <a:rPr lang="en-US" altLang="en-US" sz="1600" b="1" dirty="0" err="1" smtClean="0">
                <a:solidFill>
                  <a:srgbClr val="000000"/>
                </a:solidFill>
                <a:latin typeface="Courier New" pitchFamily="49" charset="0"/>
              </a:rPr>
              <a:t>chopStick</a:t>
            </a:r>
            <a:r>
              <a:rPr lang="en-US" altLang="en-US" sz="1600" b="1" dirty="0" smtClean="0">
                <a:solidFill>
                  <a:srgbClr val="000000"/>
                </a:solidFill>
                <a:latin typeface="Courier New" pitchFamily="49" charset="0"/>
              </a:rPr>
              <a:t>[4+1%5=0] );</a:t>
            </a: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a:t>
            </a: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  eat</a:t>
            </a:r>
          </a:p>
          <a:p>
            <a:pPr marL="280988" indent="-338138">
              <a:buFont typeface="Webdings" pitchFamily="18" charset="2"/>
              <a:buNone/>
              <a:tabLst>
                <a:tab pos="1709738" algn="l"/>
                <a:tab pos="2001838" algn="l"/>
                <a:tab pos="2227263" algn="l"/>
                <a:tab pos="2454275" algn="l"/>
              </a:tabLst>
            </a:pPr>
            <a:endParaRPr lang="en-US" altLang="en-US" sz="1600" b="1" dirty="0" smtClean="0">
              <a:solidFill>
                <a:srgbClr val="000000"/>
              </a:solidFill>
              <a:latin typeface="Courier New" pitchFamily="49" charset="0"/>
            </a:endParaRP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signal (chopstick[4] );</a:t>
            </a: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signal (chopstick[0] );</a:t>
            </a: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a:t>
            </a: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  think</a:t>
            </a:r>
          </a:p>
          <a:p>
            <a:pPr marL="280988" indent="-338138">
              <a:buFont typeface="Webdings" pitchFamily="18" charset="2"/>
              <a:buNone/>
              <a:tabLst>
                <a:tab pos="1709738" algn="l"/>
                <a:tab pos="2001838" algn="l"/>
                <a:tab pos="2227263" algn="l"/>
                <a:tab pos="2454275" algn="l"/>
              </a:tabLst>
            </a:pPr>
            <a:endParaRPr lang="en-US" altLang="en-US" sz="1600" b="1" dirty="0" smtClean="0">
              <a:solidFill>
                <a:srgbClr val="000000"/>
              </a:solidFill>
              <a:latin typeface="Courier New" pitchFamily="49" charset="0"/>
            </a:endParaRP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while (TRUE);</a:t>
            </a:r>
            <a:endParaRPr lang="en-US" altLang="en-US" sz="1600" dirty="0" smtClean="0">
              <a:solidFill>
                <a:srgbClr val="0000FF"/>
              </a:solidFill>
            </a:endParaRPr>
          </a:p>
          <a:p>
            <a:pPr marL="0" indent="0">
              <a:buNone/>
              <a:tabLst>
                <a:tab pos="1709738" algn="l"/>
                <a:tab pos="2001838" algn="l"/>
                <a:tab pos="2227263" algn="l"/>
                <a:tab pos="2454275" algn="l"/>
              </a:tabLst>
            </a:pPr>
            <a:endParaRPr lang="en-US" altLang="en-US" sz="2400" dirty="0" smtClean="0">
              <a:solidFill>
                <a:srgbClr val="0000FF"/>
              </a:solidFill>
            </a:endParaRPr>
          </a:p>
        </p:txBody>
      </p:sp>
    </p:spTree>
    <p:extLst>
      <p:ext uri="{BB962C8B-B14F-4D97-AF65-F5344CB8AC3E}">
        <p14:creationId xmlns:p14="http://schemas.microsoft.com/office/powerpoint/2010/main" val="1289850373"/>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fontScale="90000"/>
          </a:bodyPr>
          <a:lstStyle/>
          <a:p>
            <a:pPr algn="ctr"/>
            <a:r>
              <a:rPr lang="en-US" sz="3200" dirty="0">
                <a:solidFill>
                  <a:srgbClr val="C00000"/>
                </a:solidFill>
                <a:latin typeface="Marcellus" panose="020E0602050203020307" pitchFamily="34" charset="0"/>
              </a:rPr>
              <a:t>Semaphore Solution for Dining-Philosophers Problem Algorithm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196</a:t>
            </a:fld>
            <a:endParaRPr lang="en-US"/>
          </a:p>
        </p:txBody>
      </p:sp>
      <p:sp>
        <p:nvSpPr>
          <p:cNvPr id="13" name="Rectangle 3"/>
          <p:cNvSpPr txBox="1">
            <a:spLocks noChangeArrowheads="1"/>
          </p:cNvSpPr>
          <p:nvPr/>
        </p:nvSpPr>
        <p:spPr>
          <a:xfrm>
            <a:off x="1102785" y="1119189"/>
            <a:ext cx="9476316" cy="4784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33438" lvl="1" indent="-376238">
              <a:tabLst>
                <a:tab pos="1709738" algn="l"/>
                <a:tab pos="2001838" algn="l"/>
                <a:tab pos="2227263" algn="l"/>
                <a:tab pos="2454275" algn="l"/>
              </a:tabLst>
            </a:pPr>
            <a:endParaRPr lang="en-US" altLang="en-US" dirty="0" smtClean="0"/>
          </a:p>
          <a:p>
            <a:pPr marL="457200" lvl="1" indent="0">
              <a:buNone/>
              <a:tabLst>
                <a:tab pos="1709738" algn="l"/>
                <a:tab pos="2001838" algn="l"/>
                <a:tab pos="2227263" algn="l"/>
                <a:tab pos="2454275" algn="l"/>
              </a:tabLst>
            </a:pPr>
            <a:r>
              <a:rPr lang="en-US" altLang="en-US" dirty="0"/>
              <a:t>What is the problem with this algorithm?</a:t>
            </a:r>
          </a:p>
          <a:p>
            <a:pPr marL="457200" lvl="1" indent="0">
              <a:buNone/>
              <a:tabLst>
                <a:tab pos="1709738" algn="l"/>
                <a:tab pos="2001838" algn="l"/>
                <a:tab pos="2227263" algn="l"/>
                <a:tab pos="2454275" algn="l"/>
              </a:tabLst>
            </a:pPr>
            <a:endParaRPr lang="en-US" altLang="en-US" dirty="0" smtClean="0"/>
          </a:p>
        </p:txBody>
      </p:sp>
    </p:spTree>
    <p:extLst>
      <p:ext uri="{BB962C8B-B14F-4D97-AF65-F5344CB8AC3E}">
        <p14:creationId xmlns:p14="http://schemas.microsoft.com/office/powerpoint/2010/main" val="20673973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fontScale="90000"/>
          </a:bodyPr>
          <a:lstStyle/>
          <a:p>
            <a:pPr algn="ctr"/>
            <a:r>
              <a:rPr lang="en-US" sz="3200" dirty="0">
                <a:solidFill>
                  <a:srgbClr val="C00000"/>
                </a:solidFill>
                <a:latin typeface="Marcellus" panose="020E0602050203020307" pitchFamily="34" charset="0"/>
              </a:rPr>
              <a:t>Semaphore Solution for Dining-Philosophers Problem Algorithm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197</a:t>
            </a:fld>
            <a:endParaRPr lang="en-US"/>
          </a:p>
        </p:txBody>
      </p:sp>
      <p:sp>
        <p:nvSpPr>
          <p:cNvPr id="13" name="Rectangle 3"/>
          <p:cNvSpPr txBox="1">
            <a:spLocks noChangeArrowheads="1"/>
          </p:cNvSpPr>
          <p:nvPr/>
        </p:nvSpPr>
        <p:spPr>
          <a:xfrm>
            <a:off x="1102785" y="1119189"/>
            <a:ext cx="10593346" cy="4784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33438" lvl="1" indent="-376238">
              <a:tabLst>
                <a:tab pos="1709738" algn="l"/>
                <a:tab pos="2001838" algn="l"/>
                <a:tab pos="2227263" algn="l"/>
                <a:tab pos="2454275" algn="l"/>
              </a:tabLst>
            </a:pPr>
            <a:endParaRPr lang="en-US" altLang="en-US" dirty="0" smtClean="0"/>
          </a:p>
          <a:p>
            <a:pPr marL="833438" lvl="1" indent="-376238">
              <a:tabLst>
                <a:tab pos="1709738" algn="l"/>
                <a:tab pos="2001838" algn="l"/>
                <a:tab pos="2227263" algn="l"/>
                <a:tab pos="2454275" algn="l"/>
              </a:tabLst>
            </a:pPr>
            <a:r>
              <a:rPr lang="en-US" altLang="en-US" dirty="0" smtClean="0"/>
              <a:t>Algorithm Guarantees that No two neighbors are eating simultaneously </a:t>
            </a:r>
          </a:p>
          <a:p>
            <a:pPr marL="833438" lvl="1" indent="-376238">
              <a:tabLst>
                <a:tab pos="1709738" algn="l"/>
                <a:tab pos="2001838" algn="l"/>
                <a:tab pos="2227263" algn="l"/>
                <a:tab pos="2454275" algn="l"/>
              </a:tabLst>
            </a:pPr>
            <a:endParaRPr lang="en-US" altLang="en-US" dirty="0" smtClean="0"/>
          </a:p>
          <a:p>
            <a:pPr marL="833438" lvl="1" indent="-376238">
              <a:tabLst>
                <a:tab pos="1709738" algn="l"/>
                <a:tab pos="2001838" algn="l"/>
                <a:tab pos="2227263" algn="l"/>
                <a:tab pos="2454275" algn="l"/>
              </a:tabLst>
            </a:pPr>
            <a:endParaRPr lang="en-US" altLang="en-US" dirty="0"/>
          </a:p>
          <a:p>
            <a:pPr marL="457200" lvl="1" indent="0">
              <a:buNone/>
              <a:tabLst>
                <a:tab pos="1709738" algn="l"/>
                <a:tab pos="2001838" algn="l"/>
                <a:tab pos="2227263" algn="l"/>
                <a:tab pos="2454275" algn="l"/>
              </a:tabLst>
            </a:pPr>
            <a:r>
              <a:rPr lang="en-US" altLang="en-US" dirty="0" smtClean="0"/>
              <a:t>Still Must be rejected </a:t>
            </a:r>
          </a:p>
          <a:p>
            <a:pPr marL="833438" lvl="1" indent="-376238">
              <a:tabLst>
                <a:tab pos="1709738" algn="l"/>
                <a:tab pos="2001838" algn="l"/>
                <a:tab pos="2227263" algn="l"/>
                <a:tab pos="2454275" algn="l"/>
              </a:tabLst>
            </a:pPr>
            <a:r>
              <a:rPr lang="en-US" altLang="en-US" dirty="0" smtClean="0"/>
              <a:t>Why?</a:t>
            </a:r>
          </a:p>
        </p:txBody>
      </p:sp>
    </p:spTree>
    <p:extLst>
      <p:ext uri="{BB962C8B-B14F-4D97-AF65-F5344CB8AC3E}">
        <p14:creationId xmlns:p14="http://schemas.microsoft.com/office/powerpoint/2010/main" val="2089827564"/>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fontScale="90000"/>
          </a:bodyPr>
          <a:lstStyle/>
          <a:p>
            <a:pPr algn="ctr"/>
            <a:r>
              <a:rPr lang="en-US" sz="3200" dirty="0">
                <a:solidFill>
                  <a:srgbClr val="C00000"/>
                </a:solidFill>
                <a:latin typeface="Marcellus" panose="020E0602050203020307" pitchFamily="34" charset="0"/>
              </a:rPr>
              <a:t>Semaphore Solution for Dining-Philosophers Problem Algorithm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198</a:t>
            </a:fld>
            <a:endParaRPr lang="en-US"/>
          </a:p>
        </p:txBody>
      </p:sp>
      <p:sp>
        <p:nvSpPr>
          <p:cNvPr id="13" name="Rectangle 3"/>
          <p:cNvSpPr txBox="1">
            <a:spLocks noChangeArrowheads="1"/>
          </p:cNvSpPr>
          <p:nvPr/>
        </p:nvSpPr>
        <p:spPr>
          <a:xfrm>
            <a:off x="669758" y="1119189"/>
            <a:ext cx="10657884" cy="4784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tabLst>
                <a:tab pos="1709738" algn="l"/>
                <a:tab pos="2001838" algn="l"/>
                <a:tab pos="2227263" algn="l"/>
                <a:tab pos="2454275" algn="l"/>
              </a:tabLst>
            </a:pPr>
            <a:r>
              <a:rPr lang="en-US" altLang="en-US" dirty="0" smtClean="0"/>
              <a:t>Why?</a:t>
            </a:r>
          </a:p>
          <a:p>
            <a:pPr marL="833438" lvl="1" indent="-376238">
              <a:tabLst>
                <a:tab pos="1709738" algn="l"/>
                <a:tab pos="2001838" algn="l"/>
                <a:tab pos="2227263" algn="l"/>
                <a:tab pos="2454275" algn="l"/>
              </a:tabLst>
            </a:pPr>
            <a:r>
              <a:rPr lang="en-US" altLang="en-US" dirty="0" smtClean="0"/>
              <a:t>Possibility of deadlock</a:t>
            </a:r>
          </a:p>
          <a:p>
            <a:pPr marL="833438" lvl="1" indent="-376238">
              <a:tabLst>
                <a:tab pos="1709738" algn="l"/>
                <a:tab pos="2001838" algn="l"/>
                <a:tab pos="2227263" algn="l"/>
                <a:tab pos="2454275" algn="l"/>
              </a:tabLst>
            </a:pPr>
            <a:r>
              <a:rPr lang="en-US" altLang="en-US" dirty="0" smtClean="0"/>
              <a:t>If all 5 philosophers are hungry simultaneously  and each grabs left chopstick</a:t>
            </a:r>
          </a:p>
          <a:p>
            <a:pPr marL="833438" lvl="1" indent="-376238">
              <a:tabLst>
                <a:tab pos="1709738" algn="l"/>
                <a:tab pos="2001838" algn="l"/>
                <a:tab pos="2227263" algn="l"/>
                <a:tab pos="2454275" algn="l"/>
              </a:tabLst>
            </a:pPr>
            <a:r>
              <a:rPr lang="en-US" altLang="en-US" dirty="0" smtClean="0"/>
              <a:t>All elements of chopsticks will be =0</a:t>
            </a:r>
          </a:p>
          <a:p>
            <a:pPr marL="833438" lvl="1" indent="-376238">
              <a:tabLst>
                <a:tab pos="1709738" algn="l"/>
                <a:tab pos="2001838" algn="l"/>
                <a:tab pos="2227263" algn="l"/>
                <a:tab pos="2454275" algn="l"/>
              </a:tabLst>
            </a:pPr>
            <a:r>
              <a:rPr lang="en-US" altLang="en-US" dirty="0" smtClean="0"/>
              <a:t>When each philosopher tries to grab her right chopstick, delayed forever</a:t>
            </a:r>
          </a:p>
          <a:p>
            <a:pPr marL="1195388" lvl="2" indent="-338138">
              <a:buFont typeface="Webdings" pitchFamily="18" charset="2"/>
              <a:buNone/>
              <a:tabLst>
                <a:tab pos="1709738" algn="l"/>
                <a:tab pos="2001838" algn="l"/>
                <a:tab pos="2227263" algn="l"/>
                <a:tab pos="2454275" algn="l"/>
              </a:tabLst>
            </a:pPr>
            <a:endParaRPr lang="en-US" altLang="en-US" dirty="0" smtClean="0">
              <a:solidFill>
                <a:srgbClr val="0000FF"/>
              </a:solidFill>
            </a:endParaRPr>
          </a:p>
        </p:txBody>
      </p:sp>
      <p:pic>
        <p:nvPicPr>
          <p:cNvPr id="12" name="Picture 2" descr="https://media.geeksforgeeks.org/wp-content/uploads/dining_philosopher_problem.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19415" y="3563158"/>
            <a:ext cx="3059507" cy="2614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07333"/>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fontScale="90000"/>
          </a:bodyPr>
          <a:lstStyle/>
          <a:p>
            <a:pPr algn="ctr"/>
            <a:r>
              <a:rPr lang="en-US" sz="3200" dirty="0">
                <a:solidFill>
                  <a:srgbClr val="C00000"/>
                </a:solidFill>
                <a:latin typeface="Marcellus" panose="020E0602050203020307" pitchFamily="34" charset="0"/>
              </a:rPr>
              <a:t>Semaphore Solution for Dining-Philosophers Problem Algorithm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199</a:t>
            </a:fld>
            <a:endParaRPr lang="en-US"/>
          </a:p>
        </p:txBody>
      </p:sp>
      <p:sp>
        <p:nvSpPr>
          <p:cNvPr id="12" name="Rectangle 3"/>
          <p:cNvSpPr txBox="1">
            <a:spLocks noChangeArrowheads="1"/>
          </p:cNvSpPr>
          <p:nvPr/>
        </p:nvSpPr>
        <p:spPr>
          <a:xfrm>
            <a:off x="1181101" y="1223963"/>
            <a:ext cx="8589433" cy="4860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smtClean="0"/>
              <a:t>Deadlock handling</a:t>
            </a:r>
          </a:p>
          <a:p>
            <a:pPr lvl="1"/>
            <a:r>
              <a:rPr lang="en-US" altLang="en-US" dirty="0" smtClean="0"/>
              <a:t> Allow at most 4 philosophers to be sitting simultaneously at  the table.</a:t>
            </a:r>
          </a:p>
          <a:p>
            <a:pPr lvl="1"/>
            <a:r>
              <a:rPr lang="en-US" altLang="en-US" dirty="0" smtClean="0"/>
              <a:t> Allow a philosopher to pick up  the forks only if both are available (picking must be done in a critical section)</a:t>
            </a:r>
          </a:p>
          <a:p>
            <a:pPr lvl="1"/>
            <a:r>
              <a:rPr lang="en-US" altLang="en-US" dirty="0" smtClean="0"/>
              <a:t> Use an asymmetric solution  -- </a:t>
            </a:r>
          </a:p>
          <a:p>
            <a:pPr lvl="2"/>
            <a:r>
              <a:rPr lang="en-US" altLang="en-US" sz="2400" dirty="0" smtClean="0"/>
              <a:t>Odd-numbered  philosopher picks  up first the left chopstick and then the right chopstick. </a:t>
            </a:r>
          </a:p>
          <a:p>
            <a:pPr lvl="2"/>
            <a:r>
              <a:rPr lang="en-US" altLang="en-US" sz="2400" dirty="0" smtClean="0"/>
              <a:t>Even-numbered  philosopher picks  up first the right chopstick and then the left chopstick</a:t>
            </a:r>
          </a:p>
          <a:p>
            <a:pPr lvl="1"/>
            <a:endParaRPr lang="en-US" altLang="en-US" dirty="0" smtClean="0"/>
          </a:p>
          <a:p>
            <a:pPr>
              <a:buFont typeface="Monotype Sorts" pitchFamily="-84" charset="2"/>
              <a:buNone/>
            </a:pPr>
            <a:endParaRPr lang="en-US" altLang="en-US" dirty="0" smtClean="0"/>
          </a:p>
          <a:p>
            <a:endParaRPr lang="en-US" altLang="en-US" dirty="0" smtClean="0"/>
          </a:p>
          <a:p>
            <a:endParaRPr lang="en-US" altLang="en-US" dirty="0" smtClean="0"/>
          </a:p>
        </p:txBody>
      </p:sp>
    </p:spTree>
    <p:extLst>
      <p:ext uri="{BB962C8B-B14F-4D97-AF65-F5344CB8AC3E}">
        <p14:creationId xmlns:p14="http://schemas.microsoft.com/office/powerpoint/2010/main" val="41676115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2886143" y="539226"/>
            <a:ext cx="7231533" cy="1325563"/>
          </a:xfrm>
        </p:spPr>
        <p:txBody>
          <a:bodyPr>
            <a:normAutofit/>
          </a:bodyPr>
          <a:lstStyle/>
          <a:p>
            <a:r>
              <a:rPr lang="en-US" sz="3200" dirty="0">
                <a:solidFill>
                  <a:srgbClr val="C00000"/>
                </a:solidFill>
                <a:latin typeface="Marcellus" panose="020E0602050203020307" pitchFamily="34" charset="0"/>
              </a:rPr>
              <a:t>Process Synchronization</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 xmlns:a16="http://schemas.microsoft.com/office/drawing/2014/main"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 xmlns:a16="http://schemas.microsoft.com/office/drawing/2014/main" id="{EC8EF798-510F-46B5-9E56-690162E17571}"/>
              </a:ext>
            </a:extLst>
          </p:cNvPr>
          <p:cNvSpPr txBox="1">
            <a:spLocks/>
          </p:cNvSpPr>
          <p:nvPr/>
        </p:nvSpPr>
        <p:spPr>
          <a:xfrm>
            <a:off x="550832" y="17097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Processes can execute concurrently</a:t>
            </a:r>
          </a:p>
          <a:p>
            <a:pPr lvl="1"/>
            <a:r>
              <a:rPr lang="en-US" altLang="en-US" dirty="0"/>
              <a:t>May be interrupted at any time, partially completing execution</a:t>
            </a:r>
          </a:p>
          <a:p>
            <a:endParaRPr lang="en-US" altLang="en-US" dirty="0" smtClean="0"/>
          </a:p>
          <a:p>
            <a:r>
              <a:rPr lang="en-US" altLang="en-US" dirty="0" smtClean="0"/>
              <a:t>Concurrent </a:t>
            </a:r>
            <a:r>
              <a:rPr lang="en-US" altLang="en-US" dirty="0"/>
              <a:t>access to shared data may result in data inconsistency</a:t>
            </a:r>
          </a:p>
          <a:p>
            <a:endParaRPr lang="en-US" altLang="en-US" dirty="0" smtClean="0"/>
          </a:p>
          <a:p>
            <a:r>
              <a:rPr lang="en-US" altLang="en-US" dirty="0" smtClean="0"/>
              <a:t>Maintaining </a:t>
            </a:r>
            <a:r>
              <a:rPr lang="en-US" altLang="en-US" dirty="0"/>
              <a:t>data consistency requires mechanisms to ensure the orderly execution of cooperating processes</a:t>
            </a:r>
          </a:p>
          <a:p>
            <a:endParaRPr lang="en-US" dirty="0">
              <a:solidFill>
                <a:schemeClr val="tx1">
                  <a:lumMod val="85000"/>
                  <a:lumOff val="15000"/>
                </a:schemeClr>
              </a:solidFill>
              <a:latin typeface="Marcellus" panose="020E0602050203020307" pitchFamily="34" charset="0"/>
            </a:endParaRPr>
          </a:p>
        </p:txBody>
      </p:sp>
      <p:pic>
        <p:nvPicPr>
          <p:cNvPr id="11" name="Picture 10"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sp>
        <p:nvSpPr>
          <p:cNvPr id="5" name="Date Placeholder 4"/>
          <p:cNvSpPr>
            <a:spLocks noGrp="1"/>
          </p:cNvSpPr>
          <p:nvPr>
            <p:ph type="dt" sz="half" idx="10"/>
          </p:nvPr>
        </p:nvSpPr>
        <p:spPr/>
        <p:txBody>
          <a:bodyPr/>
          <a:lstStyle/>
          <a:p>
            <a:fld id="{EFDF3866-2811-41DE-803B-FE693A3AFFA4}"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2" name="Slide Number Placeholder 11"/>
          <p:cNvSpPr>
            <a:spLocks noGrp="1"/>
          </p:cNvSpPr>
          <p:nvPr>
            <p:ph type="sldNum" sz="quarter" idx="12"/>
          </p:nvPr>
        </p:nvSpPr>
        <p:spPr/>
        <p:txBody>
          <a:bodyPr/>
          <a:lstStyle/>
          <a:p>
            <a:fld id="{7C05E5CB-9241-4665-889D-78B918CC363E}" type="slidenum">
              <a:rPr lang="en-US" smtClean="0"/>
              <a:t>2</a:t>
            </a:fld>
            <a:endParaRPr lang="en-US"/>
          </a:p>
        </p:txBody>
      </p:sp>
    </p:spTree>
    <p:extLst>
      <p:ext uri="{BB962C8B-B14F-4D97-AF65-F5344CB8AC3E}">
        <p14:creationId xmlns:p14="http://schemas.microsoft.com/office/powerpoint/2010/main" val="20605620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The Critical Section Problem</a:t>
            </a:r>
            <a:endParaRPr lang="en-US" sz="3600" b="1"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Entry </a:t>
            </a:r>
            <a:r>
              <a:rPr lang="en-IN" b="1" dirty="0"/>
              <a:t>section </a:t>
            </a:r>
            <a:endParaRPr lang="en-IN" b="1" dirty="0" smtClean="0"/>
          </a:p>
          <a:p>
            <a:pPr lvl="1"/>
            <a:r>
              <a:rPr lang="en-IN" dirty="0" smtClean="0"/>
              <a:t>Each </a:t>
            </a:r>
            <a:r>
              <a:rPr lang="en-IN" dirty="0"/>
              <a:t>process must request permission to enter its </a:t>
            </a:r>
            <a:r>
              <a:rPr lang="en-IN" dirty="0" smtClean="0"/>
              <a:t>critical section</a:t>
            </a:r>
            <a:r>
              <a:rPr lang="en-IN" dirty="0"/>
              <a:t>. </a:t>
            </a:r>
            <a:r>
              <a:rPr lang="en-IN" dirty="0" smtClean="0"/>
              <a:t>The </a:t>
            </a:r>
            <a:r>
              <a:rPr lang="en-IN" dirty="0"/>
              <a:t>section of code implementing this request is the </a:t>
            </a:r>
            <a:r>
              <a:rPr lang="en-IN" dirty="0" smtClean="0"/>
              <a:t>entry section.</a:t>
            </a:r>
          </a:p>
          <a:p>
            <a:endParaRPr lang="en-IN" dirty="0" smtClean="0"/>
          </a:p>
          <a:p>
            <a:r>
              <a:rPr lang="en-IN" b="1" dirty="0" smtClean="0"/>
              <a:t>Exit Section</a:t>
            </a:r>
          </a:p>
          <a:p>
            <a:pPr lvl="1"/>
            <a:r>
              <a:rPr lang="en-IN" dirty="0" smtClean="0"/>
              <a:t>The critical </a:t>
            </a:r>
            <a:r>
              <a:rPr lang="en-IN" dirty="0"/>
              <a:t>section may be followed by an exit </a:t>
            </a:r>
            <a:r>
              <a:rPr lang="en-IN" dirty="0" smtClean="0"/>
              <a:t>section.</a:t>
            </a:r>
          </a:p>
          <a:p>
            <a:endParaRPr lang="en-IN" dirty="0" smtClean="0"/>
          </a:p>
          <a:p>
            <a:r>
              <a:rPr lang="en-IN" b="1" dirty="0" smtClean="0"/>
              <a:t>Remaining Section</a:t>
            </a:r>
          </a:p>
          <a:p>
            <a:pPr lvl="1"/>
            <a:r>
              <a:rPr lang="en-IN" dirty="0" smtClean="0"/>
              <a:t>The </a:t>
            </a:r>
            <a:r>
              <a:rPr lang="en-IN" dirty="0"/>
              <a:t>remaining code is </a:t>
            </a:r>
            <a:r>
              <a:rPr lang="en-IN" dirty="0" smtClean="0"/>
              <a:t>the remaining section.</a:t>
            </a:r>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20</a:t>
            </a:fld>
            <a:endParaRPr lang="en-US"/>
          </a:p>
        </p:txBody>
      </p:sp>
    </p:spTree>
    <p:extLst>
      <p:ext uri="{BB962C8B-B14F-4D97-AF65-F5344CB8AC3E}">
        <p14:creationId xmlns:p14="http://schemas.microsoft.com/office/powerpoint/2010/main" val="411894355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Problems with Semaphores</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200</a:t>
            </a:fld>
            <a:endParaRPr lang="en-US"/>
          </a:p>
        </p:txBody>
      </p:sp>
      <p:sp>
        <p:nvSpPr>
          <p:cNvPr id="14" name="Rectangle 3"/>
          <p:cNvSpPr txBox="1">
            <a:spLocks noChangeArrowheads="1"/>
          </p:cNvSpPr>
          <p:nvPr/>
        </p:nvSpPr>
        <p:spPr>
          <a:xfrm>
            <a:off x="1102784" y="1282701"/>
            <a:ext cx="9279467" cy="4860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smtClean="0"/>
              <a:t> Incorrect use of semaphore operations:</a:t>
            </a:r>
            <a:br>
              <a:rPr lang="en-US" altLang="en-US" sz="2400" dirty="0" smtClean="0"/>
            </a:br>
            <a:endParaRPr lang="en-US" altLang="en-US" sz="2400" dirty="0" smtClean="0"/>
          </a:p>
          <a:p>
            <a:pPr lvl="1"/>
            <a:r>
              <a:rPr lang="en-US" altLang="en-US" dirty="0" smtClean="0"/>
              <a:t> signal (</a:t>
            </a:r>
            <a:r>
              <a:rPr lang="en-US" altLang="en-US" dirty="0" err="1" smtClean="0"/>
              <a:t>mutex</a:t>
            </a:r>
            <a:r>
              <a:rPr lang="en-US" altLang="en-US" dirty="0" smtClean="0"/>
              <a:t>)  ….  wait (</a:t>
            </a:r>
            <a:r>
              <a:rPr lang="en-US" altLang="en-US" dirty="0" err="1" smtClean="0"/>
              <a:t>mutex</a:t>
            </a:r>
            <a:r>
              <a:rPr lang="en-US" altLang="en-US" dirty="0" smtClean="0"/>
              <a:t>)</a:t>
            </a:r>
          </a:p>
          <a:p>
            <a:pPr lvl="1"/>
            <a:r>
              <a:rPr lang="en-US" altLang="en-US" dirty="0" smtClean="0"/>
              <a:t> wait (</a:t>
            </a:r>
            <a:r>
              <a:rPr lang="en-US" altLang="en-US" dirty="0" err="1" smtClean="0"/>
              <a:t>mutex</a:t>
            </a:r>
            <a:r>
              <a:rPr lang="en-US" altLang="en-US" dirty="0" smtClean="0"/>
              <a:t>)  …  wait (</a:t>
            </a:r>
            <a:r>
              <a:rPr lang="en-US" altLang="en-US" dirty="0" err="1" smtClean="0"/>
              <a:t>mutex</a:t>
            </a:r>
            <a:r>
              <a:rPr lang="en-US" altLang="en-US" dirty="0" smtClean="0"/>
              <a:t>)</a:t>
            </a:r>
          </a:p>
          <a:p>
            <a:pPr lvl="1"/>
            <a:r>
              <a:rPr lang="en-US" altLang="en-US" dirty="0" smtClean="0"/>
              <a:t> Omitting  of wait (</a:t>
            </a:r>
            <a:r>
              <a:rPr lang="en-US" altLang="en-US" dirty="0" err="1" smtClean="0"/>
              <a:t>mutex</a:t>
            </a:r>
            <a:r>
              <a:rPr lang="en-US" altLang="en-US" dirty="0" smtClean="0"/>
              <a:t>) or signal (</a:t>
            </a:r>
            <a:r>
              <a:rPr lang="en-US" altLang="en-US" dirty="0" err="1" smtClean="0"/>
              <a:t>mutex</a:t>
            </a:r>
            <a:r>
              <a:rPr lang="en-US" altLang="en-US" dirty="0" smtClean="0"/>
              <a:t>) (or both)</a:t>
            </a:r>
          </a:p>
          <a:p>
            <a:endParaRPr lang="en-US" altLang="en-US" sz="2400" dirty="0" smtClean="0"/>
          </a:p>
          <a:p>
            <a:r>
              <a:rPr lang="en-US" altLang="en-US" sz="2400" dirty="0" smtClean="0"/>
              <a:t>Deadlock and starvation are possible.</a:t>
            </a:r>
          </a:p>
          <a:p>
            <a:endParaRPr lang="en-US" altLang="en-US" dirty="0" smtClean="0"/>
          </a:p>
          <a:p>
            <a:endParaRPr lang="en-US" altLang="en-US" dirty="0" smtClean="0"/>
          </a:p>
          <a:p>
            <a:endParaRPr lang="en-US" altLang="en-US" dirty="0" smtClean="0"/>
          </a:p>
        </p:txBody>
      </p:sp>
    </p:spTree>
    <p:extLst>
      <p:ext uri="{BB962C8B-B14F-4D97-AF65-F5344CB8AC3E}">
        <p14:creationId xmlns:p14="http://schemas.microsoft.com/office/powerpoint/2010/main" val="3239232089"/>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194"/>
            <a:ext cx="10515600" cy="6168787"/>
          </a:xfrm>
        </p:spPr>
        <p:txBody>
          <a:bodyPr>
            <a:normAutofit fontScale="77500" lnSpcReduction="20000"/>
          </a:bodyPr>
          <a:lstStyle/>
          <a:p>
            <a:pPr marL="0" indent="0">
              <a:buNone/>
            </a:pPr>
            <a:r>
              <a:rPr lang="en-IN" dirty="0" smtClean="0"/>
              <a:t>Q1)The </a:t>
            </a:r>
            <a:r>
              <a:rPr lang="en-IN" dirty="0"/>
              <a:t>program follows to use a shared binary semaphore T.</a:t>
            </a:r>
          </a:p>
          <a:p>
            <a:pPr marL="0" indent="0">
              <a:buNone/>
            </a:pPr>
            <a:r>
              <a:rPr lang="en-IN" b="1" dirty="0"/>
              <a:t>Process A </a:t>
            </a:r>
            <a:endParaRPr lang="en-IN" b="1" dirty="0" smtClean="0"/>
          </a:p>
          <a:p>
            <a:pPr marL="0" indent="0">
              <a:buNone/>
            </a:pPr>
            <a:r>
              <a:rPr lang="en-IN" b="1" dirty="0" err="1" smtClean="0"/>
              <a:t>int</a:t>
            </a:r>
            <a:r>
              <a:rPr lang="en-IN" b="1" dirty="0" smtClean="0"/>
              <a:t> </a:t>
            </a:r>
            <a:r>
              <a:rPr lang="en-IN" b="1" dirty="0"/>
              <a:t>Y; </a:t>
            </a:r>
            <a:endParaRPr lang="en-IN" b="1" dirty="0" smtClean="0"/>
          </a:p>
          <a:p>
            <a:pPr marL="0" indent="0">
              <a:buNone/>
            </a:pPr>
            <a:r>
              <a:rPr lang="en-IN" b="1" dirty="0" smtClean="0"/>
              <a:t>A1</a:t>
            </a:r>
            <a:r>
              <a:rPr lang="en-IN" b="1" dirty="0"/>
              <a:t>: Y = X*2; </a:t>
            </a:r>
            <a:endParaRPr lang="en-IN" b="1" dirty="0" smtClean="0"/>
          </a:p>
          <a:p>
            <a:pPr marL="0" indent="0">
              <a:buNone/>
            </a:pPr>
            <a:r>
              <a:rPr lang="en-IN" b="1" dirty="0" smtClean="0"/>
              <a:t>A2</a:t>
            </a:r>
            <a:r>
              <a:rPr lang="en-IN" b="1" dirty="0"/>
              <a:t>: X = Y; </a:t>
            </a:r>
            <a:endParaRPr lang="en-IN" b="1" dirty="0" smtClean="0"/>
          </a:p>
          <a:p>
            <a:pPr marL="0" indent="0">
              <a:buNone/>
            </a:pPr>
            <a:r>
              <a:rPr lang="en-IN" b="1" dirty="0" smtClean="0"/>
              <a:t>signal(T</a:t>
            </a:r>
            <a:r>
              <a:rPr lang="en-IN" b="1" dirty="0"/>
              <a:t>);   </a:t>
            </a:r>
            <a:endParaRPr lang="en-IN" b="1" dirty="0" smtClean="0"/>
          </a:p>
          <a:p>
            <a:pPr marL="0" indent="0">
              <a:buNone/>
            </a:pPr>
            <a:endParaRPr lang="en-IN" b="1" dirty="0" smtClean="0"/>
          </a:p>
          <a:p>
            <a:pPr marL="0" indent="0">
              <a:buNone/>
            </a:pPr>
            <a:r>
              <a:rPr lang="en-IN" b="1" dirty="0" smtClean="0"/>
              <a:t>Process </a:t>
            </a:r>
            <a:r>
              <a:rPr lang="en-IN" b="1" dirty="0"/>
              <a:t>B </a:t>
            </a:r>
            <a:endParaRPr lang="en-IN" b="1" dirty="0" smtClean="0"/>
          </a:p>
          <a:p>
            <a:pPr marL="0" indent="0">
              <a:buNone/>
            </a:pPr>
            <a:r>
              <a:rPr lang="en-IN" b="1" dirty="0" err="1" smtClean="0"/>
              <a:t>int</a:t>
            </a:r>
            <a:r>
              <a:rPr lang="en-IN" b="1" dirty="0" smtClean="0"/>
              <a:t> </a:t>
            </a:r>
            <a:r>
              <a:rPr lang="en-IN" b="1" dirty="0"/>
              <a:t>Z; </a:t>
            </a:r>
            <a:endParaRPr lang="en-IN" b="1" dirty="0" smtClean="0"/>
          </a:p>
          <a:p>
            <a:pPr marL="0" indent="0">
              <a:buNone/>
            </a:pPr>
            <a:r>
              <a:rPr lang="en-IN" b="1" dirty="0" smtClean="0"/>
              <a:t>B1</a:t>
            </a:r>
            <a:r>
              <a:rPr lang="en-IN" b="1" dirty="0"/>
              <a:t>: wait(T); </a:t>
            </a:r>
            <a:endParaRPr lang="en-IN" b="1" dirty="0" smtClean="0"/>
          </a:p>
          <a:p>
            <a:pPr marL="0" indent="0">
              <a:buNone/>
            </a:pPr>
            <a:r>
              <a:rPr lang="en-IN" b="1" dirty="0" smtClean="0"/>
              <a:t>B2</a:t>
            </a:r>
            <a:r>
              <a:rPr lang="en-IN" b="1" dirty="0"/>
              <a:t>: Z = X+1; </a:t>
            </a:r>
            <a:endParaRPr lang="en-IN" b="1" dirty="0" smtClean="0"/>
          </a:p>
          <a:p>
            <a:pPr marL="0" indent="0">
              <a:buNone/>
            </a:pPr>
            <a:r>
              <a:rPr lang="en-IN" b="1" dirty="0" smtClean="0"/>
              <a:t>X </a:t>
            </a:r>
            <a:r>
              <a:rPr lang="en-IN" b="1" dirty="0"/>
              <a:t>= Z;</a:t>
            </a:r>
          </a:p>
          <a:p>
            <a:pPr marL="0" indent="0">
              <a:buNone/>
            </a:pPr>
            <a:r>
              <a:rPr lang="en-IN" dirty="0" smtClean="0"/>
              <a:t>T </a:t>
            </a:r>
            <a:r>
              <a:rPr lang="en-IN" dirty="0"/>
              <a:t>is set to 0 before either process begins execution and, as before, X is set to 5.</a:t>
            </a:r>
            <a:br>
              <a:rPr lang="en-IN" dirty="0"/>
            </a:br>
            <a:r>
              <a:rPr lang="en-IN" dirty="0"/>
              <a:t>Now, how many different values of X are possible after both processes finish executing?</a:t>
            </a:r>
            <a:br>
              <a:rPr lang="en-IN" dirty="0"/>
            </a:br>
            <a:r>
              <a:rPr lang="en-IN" dirty="0"/>
              <a:t>a) one</a:t>
            </a:r>
            <a:br>
              <a:rPr lang="en-IN" dirty="0"/>
            </a:br>
            <a:r>
              <a:rPr lang="en-IN" dirty="0"/>
              <a:t>b) two</a:t>
            </a:r>
            <a:br>
              <a:rPr lang="en-IN" dirty="0"/>
            </a:br>
            <a:r>
              <a:rPr lang="en-IN" dirty="0"/>
              <a:t>c) three</a:t>
            </a:r>
            <a:br>
              <a:rPr lang="en-IN" dirty="0"/>
            </a:br>
            <a:r>
              <a:rPr lang="en-IN" dirty="0"/>
              <a:t>d) </a:t>
            </a:r>
            <a:r>
              <a:rPr lang="en-IN" dirty="0" smtClean="0"/>
              <a:t>four</a:t>
            </a:r>
            <a:endParaRPr lang="en-IN" dirty="0"/>
          </a:p>
        </p:txBody>
      </p:sp>
      <p:sp>
        <p:nvSpPr>
          <p:cNvPr id="4" name="Date Placeholder 3"/>
          <p:cNvSpPr>
            <a:spLocks noGrp="1"/>
          </p:cNvSpPr>
          <p:nvPr>
            <p:ph type="dt" sz="half" idx="10"/>
          </p:nvPr>
        </p:nvSpPr>
        <p:spPr/>
        <p:txBody>
          <a:bodyPr/>
          <a:lstStyle/>
          <a:p>
            <a:fld id="{FA38E944-41C3-4DE2-8AC1-8417D21CB5EC}" type="datetime1">
              <a:rPr lang="en-US" smtClean="0"/>
              <a:t>10/7/2024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201</a:t>
            </a:fld>
            <a:endParaRPr lang="en-US"/>
          </a:p>
        </p:txBody>
      </p:sp>
    </p:spTree>
    <p:extLst>
      <p:ext uri="{BB962C8B-B14F-4D97-AF65-F5344CB8AC3E}">
        <p14:creationId xmlns:p14="http://schemas.microsoft.com/office/powerpoint/2010/main" val="271343285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194"/>
            <a:ext cx="10515600" cy="6168787"/>
          </a:xfrm>
        </p:spPr>
        <p:txBody>
          <a:bodyPr>
            <a:normAutofit fontScale="55000" lnSpcReduction="20000"/>
          </a:bodyPr>
          <a:lstStyle/>
          <a:p>
            <a:pPr marL="0" indent="0">
              <a:buNone/>
            </a:pPr>
            <a:r>
              <a:rPr lang="en-IN" dirty="0" smtClean="0"/>
              <a:t>Q1)The </a:t>
            </a:r>
            <a:r>
              <a:rPr lang="en-IN" dirty="0"/>
              <a:t>program follows to use a shared binary semaphore T.</a:t>
            </a:r>
          </a:p>
          <a:p>
            <a:pPr marL="0" indent="0">
              <a:buNone/>
            </a:pPr>
            <a:r>
              <a:rPr lang="en-IN" dirty="0"/>
              <a:t>Process A </a:t>
            </a:r>
            <a:endParaRPr lang="en-IN" dirty="0" smtClean="0"/>
          </a:p>
          <a:p>
            <a:pPr marL="0" indent="0">
              <a:buNone/>
            </a:pPr>
            <a:r>
              <a:rPr lang="en-IN" dirty="0" err="1" smtClean="0"/>
              <a:t>int</a:t>
            </a:r>
            <a:r>
              <a:rPr lang="en-IN" dirty="0" smtClean="0"/>
              <a:t> </a:t>
            </a:r>
            <a:r>
              <a:rPr lang="en-IN" dirty="0"/>
              <a:t>Y; </a:t>
            </a:r>
            <a:endParaRPr lang="en-IN" dirty="0" smtClean="0"/>
          </a:p>
          <a:p>
            <a:pPr marL="0" indent="0">
              <a:buNone/>
            </a:pPr>
            <a:r>
              <a:rPr lang="en-IN" dirty="0" smtClean="0"/>
              <a:t>A1</a:t>
            </a:r>
            <a:r>
              <a:rPr lang="en-IN" dirty="0"/>
              <a:t>: Y = X*2; </a:t>
            </a:r>
            <a:endParaRPr lang="en-IN" dirty="0" smtClean="0"/>
          </a:p>
          <a:p>
            <a:pPr marL="0" indent="0">
              <a:buNone/>
            </a:pPr>
            <a:r>
              <a:rPr lang="en-IN" dirty="0" smtClean="0"/>
              <a:t>A2</a:t>
            </a:r>
            <a:r>
              <a:rPr lang="en-IN" dirty="0"/>
              <a:t>: X = Y; </a:t>
            </a:r>
            <a:endParaRPr lang="en-IN" dirty="0" smtClean="0"/>
          </a:p>
          <a:p>
            <a:pPr marL="0" indent="0">
              <a:buNone/>
            </a:pPr>
            <a:r>
              <a:rPr lang="en-IN" dirty="0" smtClean="0"/>
              <a:t>signal(T</a:t>
            </a:r>
            <a:r>
              <a:rPr lang="en-IN" dirty="0"/>
              <a:t>);   </a:t>
            </a:r>
            <a:endParaRPr lang="en-IN" dirty="0" smtClean="0"/>
          </a:p>
          <a:p>
            <a:pPr marL="0" indent="0">
              <a:buNone/>
            </a:pPr>
            <a:endParaRPr lang="en-IN" dirty="0" smtClean="0"/>
          </a:p>
          <a:p>
            <a:pPr marL="0" indent="0">
              <a:buNone/>
            </a:pPr>
            <a:r>
              <a:rPr lang="en-IN" dirty="0" smtClean="0"/>
              <a:t>Process </a:t>
            </a:r>
            <a:r>
              <a:rPr lang="en-IN" dirty="0"/>
              <a:t>B </a:t>
            </a:r>
            <a:endParaRPr lang="en-IN" dirty="0" smtClean="0"/>
          </a:p>
          <a:p>
            <a:pPr marL="0" indent="0">
              <a:buNone/>
            </a:pPr>
            <a:r>
              <a:rPr lang="en-IN" dirty="0" err="1" smtClean="0"/>
              <a:t>int</a:t>
            </a:r>
            <a:r>
              <a:rPr lang="en-IN" dirty="0" smtClean="0"/>
              <a:t> </a:t>
            </a:r>
            <a:r>
              <a:rPr lang="en-IN" dirty="0"/>
              <a:t>Z; </a:t>
            </a:r>
            <a:endParaRPr lang="en-IN" dirty="0" smtClean="0"/>
          </a:p>
          <a:p>
            <a:pPr marL="0" indent="0">
              <a:buNone/>
            </a:pPr>
            <a:r>
              <a:rPr lang="en-IN" dirty="0" smtClean="0"/>
              <a:t>B1</a:t>
            </a:r>
            <a:r>
              <a:rPr lang="en-IN" dirty="0"/>
              <a:t>: wait(T); </a:t>
            </a:r>
            <a:endParaRPr lang="en-IN" dirty="0" smtClean="0"/>
          </a:p>
          <a:p>
            <a:pPr marL="0" indent="0">
              <a:buNone/>
            </a:pPr>
            <a:r>
              <a:rPr lang="en-IN" dirty="0" smtClean="0"/>
              <a:t>B2</a:t>
            </a:r>
            <a:r>
              <a:rPr lang="en-IN" dirty="0"/>
              <a:t>: Z = X+1; </a:t>
            </a:r>
            <a:endParaRPr lang="en-IN" dirty="0" smtClean="0"/>
          </a:p>
          <a:p>
            <a:pPr marL="0" indent="0">
              <a:buNone/>
            </a:pPr>
            <a:r>
              <a:rPr lang="en-IN" dirty="0" smtClean="0"/>
              <a:t>X </a:t>
            </a:r>
            <a:r>
              <a:rPr lang="en-IN" dirty="0"/>
              <a:t>= Z;</a:t>
            </a:r>
          </a:p>
          <a:p>
            <a:endParaRPr lang="en-IN" dirty="0" smtClean="0"/>
          </a:p>
          <a:p>
            <a:pPr marL="0" indent="0">
              <a:buNone/>
            </a:pPr>
            <a:r>
              <a:rPr lang="en-IN" dirty="0" smtClean="0"/>
              <a:t>T </a:t>
            </a:r>
            <a:r>
              <a:rPr lang="en-IN" dirty="0"/>
              <a:t>is set to 0 before either process begins execution and, as before, X is set to 5.</a:t>
            </a:r>
            <a:br>
              <a:rPr lang="en-IN" dirty="0"/>
            </a:br>
            <a:r>
              <a:rPr lang="en-IN" dirty="0"/>
              <a:t>Now, how many different values of X are possible after both processes finish executing?</a:t>
            </a:r>
            <a:br>
              <a:rPr lang="en-IN" dirty="0"/>
            </a:br>
            <a:r>
              <a:rPr lang="en-IN" dirty="0"/>
              <a:t>a) one</a:t>
            </a:r>
            <a:br>
              <a:rPr lang="en-IN" dirty="0"/>
            </a:br>
            <a:r>
              <a:rPr lang="en-IN" dirty="0"/>
              <a:t>b) two</a:t>
            </a:r>
            <a:br>
              <a:rPr lang="en-IN" dirty="0"/>
            </a:br>
            <a:r>
              <a:rPr lang="en-IN" dirty="0"/>
              <a:t>c) three</a:t>
            </a:r>
            <a:br>
              <a:rPr lang="en-IN" dirty="0"/>
            </a:br>
            <a:r>
              <a:rPr lang="en-IN" dirty="0"/>
              <a:t>d) </a:t>
            </a:r>
            <a:r>
              <a:rPr lang="en-IN" dirty="0" smtClean="0"/>
              <a:t>four</a:t>
            </a:r>
          </a:p>
          <a:p>
            <a:pPr marL="0" indent="0">
              <a:buNone/>
            </a:pPr>
            <a:r>
              <a:rPr lang="en-IN" dirty="0"/>
              <a:t>Explanation: The semaphore T ensures that all the statements from A finish execution before B begins. </a:t>
            </a:r>
            <a:endParaRPr lang="en-IN" dirty="0" smtClean="0"/>
          </a:p>
          <a:p>
            <a:pPr marL="0" indent="0">
              <a:buNone/>
            </a:pPr>
            <a:r>
              <a:rPr lang="en-IN" dirty="0" smtClean="0"/>
              <a:t>So </a:t>
            </a:r>
            <a:r>
              <a:rPr lang="en-IN" dirty="0"/>
              <a:t>now there is only one way in which statements from A and B can be interleaved:</a:t>
            </a:r>
            <a:br>
              <a:rPr lang="en-IN" dirty="0"/>
            </a:br>
            <a:r>
              <a:rPr lang="en-IN" dirty="0"/>
              <a:t>A1 A2 B1 B2: X = 11</a:t>
            </a:r>
            <a:r>
              <a:rPr lang="en-IN" dirty="0" smtClean="0"/>
              <a:t>.</a:t>
            </a:r>
          </a:p>
          <a:p>
            <a:pPr marL="0" indent="0">
              <a:buNone/>
            </a:pPr>
            <a:r>
              <a:rPr lang="en-IN" dirty="0" err="1" smtClean="0"/>
              <a:t>Ans</a:t>
            </a:r>
            <a:r>
              <a:rPr lang="en-IN" dirty="0" smtClean="0"/>
              <a:t> c)</a:t>
            </a:r>
            <a:endParaRPr lang="en-IN" dirty="0"/>
          </a:p>
        </p:txBody>
      </p:sp>
      <p:sp>
        <p:nvSpPr>
          <p:cNvPr id="4" name="Date Placeholder 3"/>
          <p:cNvSpPr>
            <a:spLocks noGrp="1"/>
          </p:cNvSpPr>
          <p:nvPr>
            <p:ph type="dt" sz="half" idx="10"/>
          </p:nvPr>
        </p:nvSpPr>
        <p:spPr/>
        <p:txBody>
          <a:bodyPr/>
          <a:lstStyle/>
          <a:p>
            <a:fld id="{FA38E944-41C3-4DE2-8AC1-8417D21CB5EC}" type="datetime1">
              <a:rPr lang="en-US" smtClean="0"/>
              <a:t>10/7/2024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202</a:t>
            </a:fld>
            <a:endParaRPr lang="en-US"/>
          </a:p>
        </p:txBody>
      </p:sp>
    </p:spTree>
    <p:extLst>
      <p:ext uri="{BB962C8B-B14F-4D97-AF65-F5344CB8AC3E}">
        <p14:creationId xmlns:p14="http://schemas.microsoft.com/office/powerpoint/2010/main" val="2651559578"/>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194"/>
            <a:ext cx="10515600" cy="6168787"/>
          </a:xfrm>
        </p:spPr>
        <p:txBody>
          <a:bodyPr>
            <a:normAutofit/>
          </a:bodyPr>
          <a:lstStyle/>
          <a:p>
            <a:pPr marL="0" indent="0">
              <a:buNone/>
            </a:pPr>
            <a:r>
              <a:rPr lang="en-IN" dirty="0" smtClean="0"/>
              <a:t>Q2) </a:t>
            </a:r>
            <a:r>
              <a:rPr lang="en-IN" dirty="0"/>
              <a:t>The bounded buffer problem is also known as ____________</a:t>
            </a:r>
            <a:br>
              <a:rPr lang="en-IN" dirty="0"/>
            </a:br>
            <a:r>
              <a:rPr lang="en-IN" dirty="0"/>
              <a:t>a) Readers – Writers problem</a:t>
            </a:r>
            <a:br>
              <a:rPr lang="en-IN" dirty="0"/>
            </a:br>
            <a:r>
              <a:rPr lang="en-IN" dirty="0"/>
              <a:t>b) Dining – Philosophers problem</a:t>
            </a:r>
            <a:br>
              <a:rPr lang="en-IN" dirty="0"/>
            </a:br>
            <a:r>
              <a:rPr lang="en-IN" dirty="0"/>
              <a:t>c) Producer – Consumer problem</a:t>
            </a:r>
            <a:br>
              <a:rPr lang="en-IN" dirty="0"/>
            </a:br>
            <a:r>
              <a:rPr lang="en-IN" dirty="0"/>
              <a:t>d) </a:t>
            </a:r>
            <a:r>
              <a:rPr lang="en-IN" dirty="0" smtClean="0"/>
              <a:t>None </a:t>
            </a:r>
            <a:r>
              <a:rPr lang="en-IN" dirty="0"/>
              <a:t>of the </a:t>
            </a:r>
            <a:r>
              <a:rPr lang="en-IN" dirty="0" smtClean="0"/>
              <a:t>mentioned</a:t>
            </a:r>
          </a:p>
          <a:p>
            <a:pPr marL="0" indent="0">
              <a:buNone/>
            </a:pPr>
            <a:endParaRPr lang="en-IN" dirty="0"/>
          </a:p>
          <a:p>
            <a:pPr marL="0" indent="0">
              <a:buNone/>
            </a:pPr>
            <a:r>
              <a:rPr lang="en-IN" dirty="0"/>
              <a:t/>
            </a:r>
            <a:br>
              <a:rPr lang="en-IN" dirty="0"/>
            </a:br>
            <a:endParaRPr lang="en-IN" dirty="0"/>
          </a:p>
        </p:txBody>
      </p:sp>
      <p:sp>
        <p:nvSpPr>
          <p:cNvPr id="4" name="Date Placeholder 3"/>
          <p:cNvSpPr>
            <a:spLocks noGrp="1"/>
          </p:cNvSpPr>
          <p:nvPr>
            <p:ph type="dt" sz="half" idx="10"/>
          </p:nvPr>
        </p:nvSpPr>
        <p:spPr/>
        <p:txBody>
          <a:bodyPr/>
          <a:lstStyle/>
          <a:p>
            <a:fld id="{FA38E944-41C3-4DE2-8AC1-8417D21CB5EC}" type="datetime1">
              <a:rPr lang="en-US" smtClean="0"/>
              <a:t>10/7/2024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203</a:t>
            </a:fld>
            <a:endParaRPr lang="en-US"/>
          </a:p>
        </p:txBody>
      </p:sp>
    </p:spTree>
    <p:extLst>
      <p:ext uri="{BB962C8B-B14F-4D97-AF65-F5344CB8AC3E}">
        <p14:creationId xmlns:p14="http://schemas.microsoft.com/office/powerpoint/2010/main" val="1636364324"/>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194"/>
            <a:ext cx="10515600" cy="6168787"/>
          </a:xfrm>
        </p:spPr>
        <p:txBody>
          <a:bodyPr>
            <a:normAutofit/>
          </a:bodyPr>
          <a:lstStyle/>
          <a:p>
            <a:pPr marL="0" indent="0">
              <a:buNone/>
            </a:pPr>
            <a:r>
              <a:rPr lang="en-IN" dirty="0" smtClean="0"/>
              <a:t>Q2) </a:t>
            </a:r>
            <a:r>
              <a:rPr lang="en-IN" dirty="0"/>
              <a:t>The bounded buffer problem is also known as ____________</a:t>
            </a:r>
            <a:br>
              <a:rPr lang="en-IN" dirty="0"/>
            </a:br>
            <a:r>
              <a:rPr lang="en-IN" dirty="0"/>
              <a:t>a) Readers – Writers problem</a:t>
            </a:r>
            <a:br>
              <a:rPr lang="en-IN" dirty="0"/>
            </a:br>
            <a:r>
              <a:rPr lang="en-IN" dirty="0"/>
              <a:t>b) Dining – Philosophers problem</a:t>
            </a:r>
            <a:br>
              <a:rPr lang="en-IN" dirty="0"/>
            </a:br>
            <a:r>
              <a:rPr lang="en-IN" dirty="0"/>
              <a:t>c) Producer – Consumer problem</a:t>
            </a:r>
            <a:br>
              <a:rPr lang="en-IN" dirty="0"/>
            </a:br>
            <a:r>
              <a:rPr lang="en-IN" dirty="0"/>
              <a:t>d) </a:t>
            </a:r>
            <a:r>
              <a:rPr lang="en-IN" dirty="0" smtClean="0"/>
              <a:t>None </a:t>
            </a:r>
            <a:r>
              <a:rPr lang="en-IN" dirty="0"/>
              <a:t>of the </a:t>
            </a:r>
            <a:r>
              <a:rPr lang="en-IN" dirty="0" smtClean="0"/>
              <a:t>mentioned</a:t>
            </a:r>
          </a:p>
          <a:p>
            <a:pPr marL="0" indent="0">
              <a:buNone/>
            </a:pPr>
            <a:endParaRPr lang="en-IN" dirty="0"/>
          </a:p>
          <a:p>
            <a:pPr marL="0" indent="0">
              <a:buNone/>
            </a:pPr>
            <a:r>
              <a:rPr lang="en-IN" dirty="0"/>
              <a:t>Answer: c</a:t>
            </a:r>
            <a:br>
              <a:rPr lang="en-IN" dirty="0"/>
            </a:br>
            <a:endParaRPr lang="en-IN" dirty="0"/>
          </a:p>
        </p:txBody>
      </p:sp>
      <p:sp>
        <p:nvSpPr>
          <p:cNvPr id="4" name="Date Placeholder 3"/>
          <p:cNvSpPr>
            <a:spLocks noGrp="1"/>
          </p:cNvSpPr>
          <p:nvPr>
            <p:ph type="dt" sz="half" idx="10"/>
          </p:nvPr>
        </p:nvSpPr>
        <p:spPr/>
        <p:txBody>
          <a:bodyPr/>
          <a:lstStyle/>
          <a:p>
            <a:fld id="{FA38E944-41C3-4DE2-8AC1-8417D21CB5EC}" type="datetime1">
              <a:rPr lang="en-US" smtClean="0"/>
              <a:t>10/7/2024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204</a:t>
            </a:fld>
            <a:endParaRPr lang="en-US"/>
          </a:p>
        </p:txBody>
      </p:sp>
    </p:spTree>
    <p:extLst>
      <p:ext uri="{BB962C8B-B14F-4D97-AF65-F5344CB8AC3E}">
        <p14:creationId xmlns:p14="http://schemas.microsoft.com/office/powerpoint/2010/main" val="303514685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194"/>
            <a:ext cx="10515600" cy="6168787"/>
          </a:xfrm>
        </p:spPr>
        <p:txBody>
          <a:bodyPr>
            <a:normAutofit fontScale="77500" lnSpcReduction="20000"/>
          </a:bodyPr>
          <a:lstStyle/>
          <a:p>
            <a:pPr marL="0" indent="0">
              <a:buNone/>
            </a:pPr>
            <a:r>
              <a:rPr lang="en-IN" dirty="0" smtClean="0"/>
              <a:t>Q3) </a:t>
            </a:r>
            <a:r>
              <a:rPr lang="en-IN" dirty="0"/>
              <a:t>All processes share a semaphore variable </a:t>
            </a:r>
            <a:r>
              <a:rPr lang="en-IN" dirty="0" err="1" smtClean="0"/>
              <a:t>mutex</a:t>
            </a:r>
            <a:r>
              <a:rPr lang="en-IN" dirty="0" smtClean="0"/>
              <a:t>, </a:t>
            </a:r>
            <a:r>
              <a:rPr lang="en-IN" dirty="0"/>
              <a:t>X initialized to 1. </a:t>
            </a:r>
            <a:endParaRPr lang="en-IN" dirty="0" smtClean="0"/>
          </a:p>
          <a:p>
            <a:pPr marL="0" indent="0">
              <a:buNone/>
            </a:pPr>
            <a:r>
              <a:rPr lang="en-IN" dirty="0" smtClean="0"/>
              <a:t>Each </a:t>
            </a:r>
            <a:r>
              <a:rPr lang="en-IN" dirty="0"/>
              <a:t>process must execute wait(</a:t>
            </a:r>
            <a:r>
              <a:rPr lang="en-IN" dirty="0" err="1"/>
              <a:t>mutex</a:t>
            </a:r>
            <a:r>
              <a:rPr lang="en-IN" dirty="0"/>
              <a:t>) before entering the critical section and signal(</a:t>
            </a:r>
            <a:r>
              <a:rPr lang="en-IN" dirty="0" err="1"/>
              <a:t>mutex</a:t>
            </a:r>
            <a:r>
              <a:rPr lang="en-IN" dirty="0"/>
              <a:t>) afterward. </a:t>
            </a:r>
            <a:endParaRPr lang="en-IN" dirty="0" smtClean="0"/>
          </a:p>
          <a:p>
            <a:pPr marL="0" indent="0">
              <a:buNone/>
            </a:pPr>
            <a:r>
              <a:rPr lang="en-IN" dirty="0" smtClean="0"/>
              <a:t>Suppose </a:t>
            </a:r>
            <a:r>
              <a:rPr lang="en-IN" dirty="0"/>
              <a:t>a process executes in the following manner: </a:t>
            </a:r>
            <a:endParaRPr lang="en-IN" dirty="0" smtClean="0"/>
          </a:p>
          <a:p>
            <a:pPr marL="0" indent="0">
              <a:buNone/>
            </a:pPr>
            <a:endParaRPr lang="en-IN" dirty="0" smtClean="0"/>
          </a:p>
          <a:p>
            <a:pPr marL="0" indent="0">
              <a:buNone/>
            </a:pPr>
            <a:r>
              <a:rPr lang="en-IN" b="1" dirty="0" smtClean="0"/>
              <a:t>signal(</a:t>
            </a:r>
            <a:r>
              <a:rPr lang="en-IN" b="1" dirty="0" err="1" smtClean="0"/>
              <a:t>mutex</a:t>
            </a:r>
            <a:r>
              <a:rPr lang="en-IN" b="1" dirty="0" smtClean="0"/>
              <a:t>)</a:t>
            </a:r>
          </a:p>
          <a:p>
            <a:pPr marL="0" indent="0">
              <a:buNone/>
            </a:pPr>
            <a:r>
              <a:rPr lang="en-IN" b="1" dirty="0" smtClean="0"/>
              <a:t>______ </a:t>
            </a:r>
          </a:p>
          <a:p>
            <a:pPr marL="0" indent="0">
              <a:buNone/>
            </a:pPr>
            <a:r>
              <a:rPr lang="en-IN" b="1" dirty="0" smtClean="0"/>
              <a:t>critical section</a:t>
            </a:r>
          </a:p>
          <a:p>
            <a:pPr marL="0" indent="0">
              <a:buNone/>
            </a:pPr>
            <a:r>
              <a:rPr lang="en-IN" b="1" dirty="0" smtClean="0"/>
              <a:t>________</a:t>
            </a:r>
          </a:p>
          <a:p>
            <a:pPr marL="0" indent="0">
              <a:buNone/>
            </a:pPr>
            <a:r>
              <a:rPr lang="en-IN" b="1" dirty="0" smtClean="0"/>
              <a:t>wait(</a:t>
            </a:r>
            <a:r>
              <a:rPr lang="en-IN" b="1" dirty="0" err="1" smtClean="0"/>
              <a:t>mutex</a:t>
            </a:r>
            <a:r>
              <a:rPr lang="en-IN" b="1" dirty="0"/>
              <a:t>); </a:t>
            </a:r>
            <a:endParaRPr lang="en-IN" b="1" dirty="0" smtClean="0"/>
          </a:p>
          <a:p>
            <a:pPr marL="0" indent="0">
              <a:buNone/>
            </a:pPr>
            <a:endParaRPr lang="en-IN" dirty="0" smtClean="0"/>
          </a:p>
          <a:p>
            <a:pPr marL="0" indent="0">
              <a:buNone/>
            </a:pPr>
            <a:r>
              <a:rPr lang="en-IN" dirty="0" smtClean="0"/>
              <a:t>In </a:t>
            </a:r>
            <a:r>
              <a:rPr lang="en-IN" dirty="0"/>
              <a:t>this situation </a:t>
            </a:r>
            <a:r>
              <a:rPr lang="en-IN" dirty="0" smtClean="0"/>
              <a:t>_____________________</a:t>
            </a:r>
          </a:p>
          <a:p>
            <a:pPr marL="514350" indent="-514350">
              <a:lnSpc>
                <a:spcPct val="120000"/>
              </a:lnSpc>
              <a:buFont typeface="+mj-lt"/>
              <a:buAutoNum type="alphaLcParenR"/>
            </a:pPr>
            <a:r>
              <a:rPr lang="en-IN" dirty="0"/>
              <a:t>a deadlock will </a:t>
            </a:r>
            <a:r>
              <a:rPr lang="en-IN" dirty="0" smtClean="0"/>
              <a:t>occur</a:t>
            </a:r>
          </a:p>
          <a:p>
            <a:pPr marL="514350" indent="-514350">
              <a:lnSpc>
                <a:spcPct val="120000"/>
              </a:lnSpc>
              <a:buFont typeface="+mj-lt"/>
              <a:buAutoNum type="alphaLcParenR"/>
            </a:pPr>
            <a:r>
              <a:rPr lang="en-IN" dirty="0" smtClean="0"/>
              <a:t>processes </a:t>
            </a:r>
            <a:r>
              <a:rPr lang="en-IN" dirty="0"/>
              <a:t>will starve to enter critical </a:t>
            </a:r>
            <a:r>
              <a:rPr lang="en-IN" dirty="0" smtClean="0"/>
              <a:t>section</a:t>
            </a:r>
          </a:p>
          <a:p>
            <a:pPr marL="514350" indent="-514350">
              <a:lnSpc>
                <a:spcPct val="120000"/>
              </a:lnSpc>
              <a:buFont typeface="+mj-lt"/>
              <a:buAutoNum type="alphaLcParenR"/>
            </a:pPr>
            <a:r>
              <a:rPr lang="en-IN" dirty="0" smtClean="0"/>
              <a:t>several </a:t>
            </a:r>
            <a:r>
              <a:rPr lang="en-IN" dirty="0"/>
              <a:t>processes maybe executing in their critical </a:t>
            </a:r>
            <a:r>
              <a:rPr lang="en-IN" dirty="0" smtClean="0"/>
              <a:t>section</a:t>
            </a:r>
          </a:p>
          <a:p>
            <a:pPr marL="514350" indent="-514350">
              <a:lnSpc>
                <a:spcPct val="120000"/>
              </a:lnSpc>
              <a:buFont typeface="+mj-lt"/>
              <a:buAutoNum type="alphaLcParenR"/>
            </a:pPr>
            <a:r>
              <a:rPr lang="en-IN" dirty="0" smtClean="0"/>
              <a:t>all </a:t>
            </a:r>
            <a:r>
              <a:rPr lang="en-IN" dirty="0"/>
              <a:t>of the mentioned</a:t>
            </a:r>
          </a:p>
        </p:txBody>
      </p:sp>
      <p:sp>
        <p:nvSpPr>
          <p:cNvPr id="4" name="Date Placeholder 3"/>
          <p:cNvSpPr>
            <a:spLocks noGrp="1"/>
          </p:cNvSpPr>
          <p:nvPr>
            <p:ph type="dt" sz="half" idx="10"/>
          </p:nvPr>
        </p:nvSpPr>
        <p:spPr/>
        <p:txBody>
          <a:bodyPr/>
          <a:lstStyle/>
          <a:p>
            <a:fld id="{FA38E944-41C3-4DE2-8AC1-8417D21CB5EC}" type="datetime1">
              <a:rPr lang="en-US" smtClean="0"/>
              <a:t>10/7/2024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205</a:t>
            </a:fld>
            <a:endParaRPr lang="en-US"/>
          </a:p>
        </p:txBody>
      </p:sp>
    </p:spTree>
    <p:extLst>
      <p:ext uri="{BB962C8B-B14F-4D97-AF65-F5344CB8AC3E}">
        <p14:creationId xmlns:p14="http://schemas.microsoft.com/office/powerpoint/2010/main" val="355381521"/>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194"/>
            <a:ext cx="10515600" cy="6168787"/>
          </a:xfrm>
        </p:spPr>
        <p:txBody>
          <a:bodyPr>
            <a:normAutofit fontScale="62500" lnSpcReduction="20000"/>
          </a:bodyPr>
          <a:lstStyle/>
          <a:p>
            <a:pPr marL="0" indent="0">
              <a:buNone/>
            </a:pPr>
            <a:r>
              <a:rPr lang="en-IN" dirty="0" smtClean="0"/>
              <a:t>Q3) </a:t>
            </a:r>
            <a:r>
              <a:rPr lang="en-IN" dirty="0"/>
              <a:t>All processes share a semaphore variable mute, X initialized to 1. </a:t>
            </a:r>
            <a:endParaRPr lang="en-IN" dirty="0" smtClean="0"/>
          </a:p>
          <a:p>
            <a:pPr marL="0" indent="0">
              <a:buNone/>
            </a:pPr>
            <a:r>
              <a:rPr lang="en-IN" dirty="0" smtClean="0"/>
              <a:t>Each </a:t>
            </a:r>
            <a:r>
              <a:rPr lang="en-IN" dirty="0"/>
              <a:t>process must execute wait(</a:t>
            </a:r>
            <a:r>
              <a:rPr lang="en-IN" dirty="0" err="1"/>
              <a:t>mutex</a:t>
            </a:r>
            <a:r>
              <a:rPr lang="en-IN" dirty="0"/>
              <a:t>) before entering the critical section and signal(</a:t>
            </a:r>
            <a:r>
              <a:rPr lang="en-IN" dirty="0" err="1"/>
              <a:t>mutex</a:t>
            </a:r>
            <a:r>
              <a:rPr lang="en-IN" dirty="0"/>
              <a:t>) afterward. </a:t>
            </a:r>
            <a:endParaRPr lang="en-IN" dirty="0" smtClean="0"/>
          </a:p>
          <a:p>
            <a:pPr marL="0" indent="0">
              <a:buNone/>
            </a:pPr>
            <a:r>
              <a:rPr lang="en-IN" dirty="0" smtClean="0"/>
              <a:t>Suppose </a:t>
            </a:r>
            <a:r>
              <a:rPr lang="en-IN" dirty="0"/>
              <a:t>a process executes in the following manner: </a:t>
            </a:r>
            <a:endParaRPr lang="en-IN" dirty="0" smtClean="0"/>
          </a:p>
          <a:p>
            <a:pPr marL="0" indent="0">
              <a:buNone/>
            </a:pPr>
            <a:endParaRPr lang="en-IN" dirty="0" smtClean="0"/>
          </a:p>
          <a:p>
            <a:pPr marL="0" indent="0">
              <a:buNone/>
            </a:pPr>
            <a:r>
              <a:rPr lang="en-IN" b="1" dirty="0" smtClean="0"/>
              <a:t>signal(</a:t>
            </a:r>
            <a:r>
              <a:rPr lang="en-IN" b="1" dirty="0" err="1" smtClean="0"/>
              <a:t>mutex</a:t>
            </a:r>
            <a:r>
              <a:rPr lang="en-IN" b="1" dirty="0" smtClean="0"/>
              <a:t>)</a:t>
            </a:r>
          </a:p>
          <a:p>
            <a:pPr marL="0" indent="0">
              <a:buNone/>
            </a:pPr>
            <a:r>
              <a:rPr lang="en-IN" b="1" dirty="0" smtClean="0"/>
              <a:t>______ </a:t>
            </a:r>
          </a:p>
          <a:p>
            <a:pPr marL="0" indent="0">
              <a:buNone/>
            </a:pPr>
            <a:r>
              <a:rPr lang="en-IN" b="1" dirty="0" smtClean="0"/>
              <a:t>critical section</a:t>
            </a:r>
          </a:p>
          <a:p>
            <a:pPr marL="0" indent="0">
              <a:buNone/>
            </a:pPr>
            <a:r>
              <a:rPr lang="en-IN" b="1" dirty="0" smtClean="0"/>
              <a:t>________</a:t>
            </a:r>
          </a:p>
          <a:p>
            <a:pPr marL="0" indent="0">
              <a:buNone/>
            </a:pPr>
            <a:r>
              <a:rPr lang="en-IN" b="1" dirty="0" smtClean="0"/>
              <a:t>wait(</a:t>
            </a:r>
            <a:r>
              <a:rPr lang="en-IN" b="1" dirty="0" err="1" smtClean="0"/>
              <a:t>mutex</a:t>
            </a:r>
            <a:r>
              <a:rPr lang="en-IN" b="1" dirty="0"/>
              <a:t>); </a:t>
            </a:r>
            <a:endParaRPr lang="en-IN" b="1" dirty="0" smtClean="0"/>
          </a:p>
          <a:p>
            <a:pPr marL="0" indent="0">
              <a:buNone/>
            </a:pPr>
            <a:endParaRPr lang="en-IN" dirty="0" smtClean="0"/>
          </a:p>
          <a:p>
            <a:pPr marL="0" indent="0">
              <a:buNone/>
            </a:pPr>
            <a:r>
              <a:rPr lang="en-IN" dirty="0" smtClean="0"/>
              <a:t>In </a:t>
            </a:r>
            <a:r>
              <a:rPr lang="en-IN" dirty="0"/>
              <a:t>this situation </a:t>
            </a:r>
            <a:r>
              <a:rPr lang="en-IN" dirty="0" smtClean="0"/>
              <a:t>_____________________</a:t>
            </a:r>
          </a:p>
          <a:p>
            <a:pPr marL="514350" indent="-514350">
              <a:lnSpc>
                <a:spcPct val="120000"/>
              </a:lnSpc>
              <a:buFont typeface="+mj-lt"/>
              <a:buAutoNum type="alphaLcParenR"/>
            </a:pPr>
            <a:r>
              <a:rPr lang="en-IN" dirty="0"/>
              <a:t>a deadlock will </a:t>
            </a:r>
            <a:r>
              <a:rPr lang="en-IN" dirty="0" smtClean="0"/>
              <a:t>occur</a:t>
            </a:r>
          </a:p>
          <a:p>
            <a:pPr marL="514350" indent="-514350">
              <a:lnSpc>
                <a:spcPct val="120000"/>
              </a:lnSpc>
              <a:buFont typeface="+mj-lt"/>
              <a:buAutoNum type="alphaLcParenR"/>
            </a:pPr>
            <a:r>
              <a:rPr lang="en-IN" dirty="0" smtClean="0"/>
              <a:t>processes </a:t>
            </a:r>
            <a:r>
              <a:rPr lang="en-IN" dirty="0"/>
              <a:t>will starve to enter critical </a:t>
            </a:r>
            <a:r>
              <a:rPr lang="en-IN" dirty="0" smtClean="0"/>
              <a:t>section</a:t>
            </a:r>
          </a:p>
          <a:p>
            <a:pPr marL="514350" indent="-514350">
              <a:lnSpc>
                <a:spcPct val="120000"/>
              </a:lnSpc>
              <a:buFont typeface="+mj-lt"/>
              <a:buAutoNum type="alphaLcParenR"/>
            </a:pPr>
            <a:r>
              <a:rPr lang="en-IN" dirty="0" smtClean="0"/>
              <a:t>several </a:t>
            </a:r>
            <a:r>
              <a:rPr lang="en-IN" dirty="0"/>
              <a:t>processes maybe executing in their critical </a:t>
            </a:r>
            <a:r>
              <a:rPr lang="en-IN" dirty="0" smtClean="0"/>
              <a:t>section</a:t>
            </a:r>
          </a:p>
          <a:p>
            <a:pPr marL="514350" indent="-514350">
              <a:lnSpc>
                <a:spcPct val="120000"/>
              </a:lnSpc>
              <a:buFont typeface="+mj-lt"/>
              <a:buAutoNum type="alphaLcParenR"/>
            </a:pPr>
            <a:r>
              <a:rPr lang="en-IN" dirty="0" smtClean="0"/>
              <a:t>all </a:t>
            </a:r>
            <a:r>
              <a:rPr lang="en-IN" dirty="0"/>
              <a:t>of the </a:t>
            </a:r>
            <a:r>
              <a:rPr lang="en-IN" dirty="0" smtClean="0"/>
              <a:t>mentioned</a:t>
            </a:r>
          </a:p>
          <a:p>
            <a:pPr marL="514350" indent="-514350">
              <a:lnSpc>
                <a:spcPct val="120000"/>
              </a:lnSpc>
              <a:buFont typeface="+mj-lt"/>
              <a:buAutoNum type="alphaLcParenR"/>
            </a:pPr>
            <a:endParaRPr lang="en-IN" dirty="0"/>
          </a:p>
          <a:p>
            <a:pPr marL="0" indent="0">
              <a:lnSpc>
                <a:spcPct val="120000"/>
              </a:lnSpc>
              <a:buNone/>
            </a:pPr>
            <a:r>
              <a:rPr lang="en-IN" dirty="0" smtClean="0"/>
              <a:t>Answer</a:t>
            </a:r>
            <a:r>
              <a:rPr lang="en-IN" dirty="0"/>
              <a:t>: </a:t>
            </a:r>
            <a:r>
              <a:rPr lang="en-IN" dirty="0" smtClean="0"/>
              <a:t>c</a:t>
            </a:r>
            <a:endParaRPr lang="en-IN" dirty="0"/>
          </a:p>
        </p:txBody>
      </p:sp>
      <p:sp>
        <p:nvSpPr>
          <p:cNvPr id="4" name="Date Placeholder 3"/>
          <p:cNvSpPr>
            <a:spLocks noGrp="1"/>
          </p:cNvSpPr>
          <p:nvPr>
            <p:ph type="dt" sz="half" idx="10"/>
          </p:nvPr>
        </p:nvSpPr>
        <p:spPr/>
        <p:txBody>
          <a:bodyPr/>
          <a:lstStyle/>
          <a:p>
            <a:fld id="{FA38E944-41C3-4DE2-8AC1-8417D21CB5EC}" type="datetime1">
              <a:rPr lang="en-US" smtClean="0"/>
              <a:t>10/7/2024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206</a:t>
            </a:fld>
            <a:endParaRPr lang="en-US"/>
          </a:p>
        </p:txBody>
      </p:sp>
    </p:spTree>
    <p:extLst>
      <p:ext uri="{BB962C8B-B14F-4D97-AF65-F5344CB8AC3E}">
        <p14:creationId xmlns:p14="http://schemas.microsoft.com/office/powerpoint/2010/main" val="3774938881"/>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194"/>
            <a:ext cx="10515600" cy="6168787"/>
          </a:xfrm>
        </p:spPr>
        <p:txBody>
          <a:bodyPr>
            <a:normAutofit fontScale="77500" lnSpcReduction="20000"/>
          </a:bodyPr>
          <a:lstStyle/>
          <a:p>
            <a:pPr marL="0" indent="0">
              <a:buNone/>
            </a:pPr>
            <a:r>
              <a:rPr lang="en-IN" dirty="0" smtClean="0"/>
              <a:t>Q4) </a:t>
            </a:r>
            <a:r>
              <a:rPr lang="en-IN" dirty="0"/>
              <a:t>All processes share a semaphore variable </a:t>
            </a:r>
            <a:r>
              <a:rPr lang="en-IN" dirty="0" err="1" smtClean="0"/>
              <a:t>mutex</a:t>
            </a:r>
            <a:r>
              <a:rPr lang="en-IN" dirty="0" smtClean="0"/>
              <a:t>, </a:t>
            </a:r>
            <a:r>
              <a:rPr lang="en-IN" dirty="0"/>
              <a:t>X initialized to 1. </a:t>
            </a:r>
            <a:endParaRPr lang="en-IN" dirty="0" smtClean="0"/>
          </a:p>
          <a:p>
            <a:pPr marL="0" indent="0">
              <a:buNone/>
            </a:pPr>
            <a:r>
              <a:rPr lang="en-IN" dirty="0" smtClean="0"/>
              <a:t>Each </a:t>
            </a:r>
            <a:r>
              <a:rPr lang="en-IN" dirty="0"/>
              <a:t>process must execute wait(</a:t>
            </a:r>
            <a:r>
              <a:rPr lang="en-IN" dirty="0" err="1"/>
              <a:t>mutex</a:t>
            </a:r>
            <a:r>
              <a:rPr lang="en-IN" dirty="0"/>
              <a:t>) before entering the critical section and signal(</a:t>
            </a:r>
            <a:r>
              <a:rPr lang="en-IN" dirty="0" err="1"/>
              <a:t>mutex</a:t>
            </a:r>
            <a:r>
              <a:rPr lang="en-IN" dirty="0"/>
              <a:t>) afterward. </a:t>
            </a:r>
            <a:endParaRPr lang="en-IN" dirty="0" smtClean="0"/>
          </a:p>
          <a:p>
            <a:pPr marL="0" indent="0">
              <a:buNone/>
            </a:pPr>
            <a:r>
              <a:rPr lang="en-IN" dirty="0" smtClean="0"/>
              <a:t>Suppose </a:t>
            </a:r>
            <a:r>
              <a:rPr lang="en-IN" dirty="0"/>
              <a:t>a process executes in the following manner: </a:t>
            </a:r>
            <a:endParaRPr lang="en-IN" dirty="0" smtClean="0"/>
          </a:p>
          <a:p>
            <a:pPr marL="0" indent="0">
              <a:buNone/>
            </a:pPr>
            <a:endParaRPr lang="en-IN" dirty="0" smtClean="0"/>
          </a:p>
          <a:p>
            <a:pPr marL="0" indent="0">
              <a:buNone/>
            </a:pPr>
            <a:r>
              <a:rPr lang="en-IN" b="1" dirty="0" err="1" smtClean="0"/>
              <a:t>waitl</a:t>
            </a:r>
            <a:r>
              <a:rPr lang="en-IN" b="1" dirty="0" smtClean="0"/>
              <a:t>(</a:t>
            </a:r>
            <a:r>
              <a:rPr lang="en-IN" b="1" dirty="0" err="1" smtClean="0"/>
              <a:t>mutex</a:t>
            </a:r>
            <a:r>
              <a:rPr lang="en-IN" b="1" dirty="0" smtClean="0"/>
              <a:t>)</a:t>
            </a:r>
          </a:p>
          <a:p>
            <a:pPr marL="0" indent="0">
              <a:buNone/>
            </a:pPr>
            <a:r>
              <a:rPr lang="en-IN" b="1" dirty="0" smtClean="0"/>
              <a:t>______ </a:t>
            </a:r>
          </a:p>
          <a:p>
            <a:pPr marL="0" indent="0">
              <a:buNone/>
            </a:pPr>
            <a:r>
              <a:rPr lang="en-IN" b="1" dirty="0" smtClean="0"/>
              <a:t>critical section</a:t>
            </a:r>
          </a:p>
          <a:p>
            <a:pPr marL="0" indent="0">
              <a:buNone/>
            </a:pPr>
            <a:r>
              <a:rPr lang="en-IN" b="1" dirty="0" smtClean="0"/>
              <a:t>________</a:t>
            </a:r>
          </a:p>
          <a:p>
            <a:pPr marL="0" indent="0">
              <a:buNone/>
            </a:pPr>
            <a:r>
              <a:rPr lang="en-IN" b="1" dirty="0" smtClean="0"/>
              <a:t>wait(</a:t>
            </a:r>
            <a:r>
              <a:rPr lang="en-IN" b="1" dirty="0" err="1" smtClean="0"/>
              <a:t>mutex</a:t>
            </a:r>
            <a:r>
              <a:rPr lang="en-IN" b="1" dirty="0"/>
              <a:t>); </a:t>
            </a:r>
            <a:endParaRPr lang="en-IN" b="1" dirty="0" smtClean="0"/>
          </a:p>
          <a:p>
            <a:pPr marL="0" indent="0">
              <a:buNone/>
            </a:pPr>
            <a:endParaRPr lang="en-IN" dirty="0" smtClean="0"/>
          </a:p>
          <a:p>
            <a:pPr marL="0" indent="0">
              <a:buNone/>
            </a:pPr>
            <a:r>
              <a:rPr lang="en-IN" dirty="0" smtClean="0"/>
              <a:t>In </a:t>
            </a:r>
            <a:r>
              <a:rPr lang="en-IN" dirty="0"/>
              <a:t>this situation </a:t>
            </a:r>
            <a:r>
              <a:rPr lang="en-IN" dirty="0" smtClean="0"/>
              <a:t>_____________________</a:t>
            </a:r>
          </a:p>
          <a:p>
            <a:pPr marL="514350" indent="-514350">
              <a:lnSpc>
                <a:spcPct val="120000"/>
              </a:lnSpc>
              <a:buFont typeface="+mj-lt"/>
              <a:buAutoNum type="alphaLcParenR"/>
            </a:pPr>
            <a:r>
              <a:rPr lang="en-IN" dirty="0"/>
              <a:t>a deadlock will </a:t>
            </a:r>
            <a:r>
              <a:rPr lang="en-IN" dirty="0" smtClean="0"/>
              <a:t>occur</a:t>
            </a:r>
          </a:p>
          <a:p>
            <a:pPr marL="514350" indent="-514350">
              <a:lnSpc>
                <a:spcPct val="120000"/>
              </a:lnSpc>
              <a:buFont typeface="+mj-lt"/>
              <a:buAutoNum type="alphaLcParenR"/>
            </a:pPr>
            <a:r>
              <a:rPr lang="en-IN" dirty="0" smtClean="0"/>
              <a:t>processes </a:t>
            </a:r>
            <a:r>
              <a:rPr lang="en-IN" dirty="0"/>
              <a:t>will starve to enter critical </a:t>
            </a:r>
            <a:r>
              <a:rPr lang="en-IN" dirty="0" smtClean="0"/>
              <a:t>section</a:t>
            </a:r>
          </a:p>
          <a:p>
            <a:pPr marL="514350" indent="-514350">
              <a:lnSpc>
                <a:spcPct val="120000"/>
              </a:lnSpc>
              <a:buFont typeface="+mj-lt"/>
              <a:buAutoNum type="alphaLcParenR"/>
            </a:pPr>
            <a:r>
              <a:rPr lang="en-IN" dirty="0" smtClean="0"/>
              <a:t>several </a:t>
            </a:r>
            <a:r>
              <a:rPr lang="en-IN" dirty="0"/>
              <a:t>processes maybe executing in their critical </a:t>
            </a:r>
            <a:r>
              <a:rPr lang="en-IN" dirty="0" smtClean="0"/>
              <a:t>section</a:t>
            </a:r>
          </a:p>
          <a:p>
            <a:pPr marL="514350" indent="-514350">
              <a:lnSpc>
                <a:spcPct val="120000"/>
              </a:lnSpc>
              <a:buFont typeface="+mj-lt"/>
              <a:buAutoNum type="alphaLcParenR"/>
            </a:pPr>
            <a:r>
              <a:rPr lang="en-IN" dirty="0" smtClean="0"/>
              <a:t>all </a:t>
            </a:r>
            <a:r>
              <a:rPr lang="en-IN" dirty="0"/>
              <a:t>of the </a:t>
            </a:r>
            <a:r>
              <a:rPr lang="en-IN" dirty="0" smtClean="0"/>
              <a:t>mentioned</a:t>
            </a:r>
          </a:p>
        </p:txBody>
      </p:sp>
      <p:sp>
        <p:nvSpPr>
          <p:cNvPr id="4" name="Date Placeholder 3"/>
          <p:cNvSpPr>
            <a:spLocks noGrp="1"/>
          </p:cNvSpPr>
          <p:nvPr>
            <p:ph type="dt" sz="half" idx="10"/>
          </p:nvPr>
        </p:nvSpPr>
        <p:spPr/>
        <p:txBody>
          <a:bodyPr/>
          <a:lstStyle/>
          <a:p>
            <a:fld id="{FA38E944-41C3-4DE2-8AC1-8417D21CB5EC}" type="datetime1">
              <a:rPr lang="en-US" smtClean="0"/>
              <a:t>10/7/2024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207</a:t>
            </a:fld>
            <a:endParaRPr lang="en-US"/>
          </a:p>
        </p:txBody>
      </p:sp>
    </p:spTree>
    <p:extLst>
      <p:ext uri="{BB962C8B-B14F-4D97-AF65-F5344CB8AC3E}">
        <p14:creationId xmlns:p14="http://schemas.microsoft.com/office/powerpoint/2010/main" val="2410296128"/>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194"/>
            <a:ext cx="10515600" cy="6168787"/>
          </a:xfrm>
        </p:spPr>
        <p:txBody>
          <a:bodyPr>
            <a:normAutofit fontScale="62500" lnSpcReduction="20000"/>
          </a:bodyPr>
          <a:lstStyle/>
          <a:p>
            <a:pPr marL="0" indent="0">
              <a:buNone/>
            </a:pPr>
            <a:r>
              <a:rPr lang="en-IN" dirty="0" smtClean="0"/>
              <a:t>Q4) </a:t>
            </a:r>
            <a:r>
              <a:rPr lang="en-IN" dirty="0"/>
              <a:t>All processes share a semaphore variable </a:t>
            </a:r>
            <a:r>
              <a:rPr lang="en-IN" dirty="0" err="1" smtClean="0"/>
              <a:t>mutex</a:t>
            </a:r>
            <a:r>
              <a:rPr lang="en-IN" smtClean="0"/>
              <a:t> initialized </a:t>
            </a:r>
            <a:r>
              <a:rPr lang="en-IN" dirty="0"/>
              <a:t>to 1. </a:t>
            </a:r>
            <a:endParaRPr lang="en-IN" dirty="0" smtClean="0"/>
          </a:p>
          <a:p>
            <a:pPr marL="0" indent="0">
              <a:buNone/>
            </a:pPr>
            <a:r>
              <a:rPr lang="en-IN" dirty="0" smtClean="0"/>
              <a:t>Each </a:t>
            </a:r>
            <a:r>
              <a:rPr lang="en-IN" dirty="0"/>
              <a:t>process must execute wait(</a:t>
            </a:r>
            <a:r>
              <a:rPr lang="en-IN" dirty="0" err="1"/>
              <a:t>mutex</a:t>
            </a:r>
            <a:r>
              <a:rPr lang="en-IN" dirty="0"/>
              <a:t>) before entering the critical section and signal(</a:t>
            </a:r>
            <a:r>
              <a:rPr lang="en-IN" dirty="0" err="1"/>
              <a:t>mutex</a:t>
            </a:r>
            <a:r>
              <a:rPr lang="en-IN" dirty="0"/>
              <a:t>) afterward. </a:t>
            </a:r>
            <a:endParaRPr lang="en-IN" dirty="0" smtClean="0"/>
          </a:p>
          <a:p>
            <a:pPr marL="0" indent="0">
              <a:buNone/>
            </a:pPr>
            <a:r>
              <a:rPr lang="en-IN" dirty="0" smtClean="0"/>
              <a:t>Suppose </a:t>
            </a:r>
            <a:r>
              <a:rPr lang="en-IN" dirty="0"/>
              <a:t>a process executes in the following manner: </a:t>
            </a:r>
            <a:endParaRPr lang="en-IN" dirty="0" smtClean="0"/>
          </a:p>
          <a:p>
            <a:pPr marL="0" indent="0">
              <a:buNone/>
            </a:pPr>
            <a:endParaRPr lang="en-IN" dirty="0" smtClean="0"/>
          </a:p>
          <a:p>
            <a:pPr marL="0" indent="0">
              <a:buNone/>
            </a:pPr>
            <a:r>
              <a:rPr lang="en-IN" b="1" dirty="0" err="1" smtClean="0"/>
              <a:t>waitl</a:t>
            </a:r>
            <a:r>
              <a:rPr lang="en-IN" b="1" dirty="0" smtClean="0"/>
              <a:t>(</a:t>
            </a:r>
            <a:r>
              <a:rPr lang="en-IN" b="1" dirty="0" err="1" smtClean="0"/>
              <a:t>mutex</a:t>
            </a:r>
            <a:r>
              <a:rPr lang="en-IN" b="1" dirty="0" smtClean="0"/>
              <a:t>)</a:t>
            </a:r>
          </a:p>
          <a:p>
            <a:pPr marL="0" indent="0">
              <a:buNone/>
            </a:pPr>
            <a:r>
              <a:rPr lang="en-IN" b="1" dirty="0" smtClean="0"/>
              <a:t>______ </a:t>
            </a:r>
          </a:p>
          <a:p>
            <a:pPr marL="0" indent="0">
              <a:buNone/>
            </a:pPr>
            <a:r>
              <a:rPr lang="en-IN" b="1" dirty="0" smtClean="0"/>
              <a:t>critical section</a:t>
            </a:r>
          </a:p>
          <a:p>
            <a:pPr marL="0" indent="0">
              <a:buNone/>
            </a:pPr>
            <a:r>
              <a:rPr lang="en-IN" b="1" dirty="0" smtClean="0"/>
              <a:t>________</a:t>
            </a:r>
          </a:p>
          <a:p>
            <a:pPr marL="0" indent="0">
              <a:buNone/>
            </a:pPr>
            <a:r>
              <a:rPr lang="en-IN" b="1" dirty="0" smtClean="0"/>
              <a:t>wait(</a:t>
            </a:r>
            <a:r>
              <a:rPr lang="en-IN" b="1" dirty="0" err="1" smtClean="0"/>
              <a:t>mutex</a:t>
            </a:r>
            <a:r>
              <a:rPr lang="en-IN" b="1" dirty="0"/>
              <a:t>); </a:t>
            </a:r>
            <a:endParaRPr lang="en-IN" b="1" dirty="0" smtClean="0"/>
          </a:p>
          <a:p>
            <a:pPr marL="0" indent="0">
              <a:buNone/>
            </a:pPr>
            <a:endParaRPr lang="en-IN" dirty="0" smtClean="0"/>
          </a:p>
          <a:p>
            <a:pPr marL="0" indent="0">
              <a:buNone/>
            </a:pPr>
            <a:r>
              <a:rPr lang="en-IN" dirty="0" smtClean="0"/>
              <a:t>In </a:t>
            </a:r>
            <a:r>
              <a:rPr lang="en-IN" dirty="0"/>
              <a:t>this situation </a:t>
            </a:r>
            <a:r>
              <a:rPr lang="en-IN" dirty="0" smtClean="0"/>
              <a:t>_____________________</a:t>
            </a:r>
          </a:p>
          <a:p>
            <a:pPr marL="514350" indent="-514350">
              <a:lnSpc>
                <a:spcPct val="120000"/>
              </a:lnSpc>
              <a:buFont typeface="+mj-lt"/>
              <a:buAutoNum type="alphaLcParenR"/>
            </a:pPr>
            <a:r>
              <a:rPr lang="en-IN" dirty="0"/>
              <a:t>a deadlock will </a:t>
            </a:r>
            <a:r>
              <a:rPr lang="en-IN" dirty="0" smtClean="0"/>
              <a:t>occur</a:t>
            </a:r>
          </a:p>
          <a:p>
            <a:pPr marL="514350" indent="-514350">
              <a:lnSpc>
                <a:spcPct val="120000"/>
              </a:lnSpc>
              <a:buFont typeface="+mj-lt"/>
              <a:buAutoNum type="alphaLcParenR"/>
            </a:pPr>
            <a:r>
              <a:rPr lang="en-IN" dirty="0" smtClean="0"/>
              <a:t>processes </a:t>
            </a:r>
            <a:r>
              <a:rPr lang="en-IN" dirty="0"/>
              <a:t>will starve to enter critical </a:t>
            </a:r>
            <a:r>
              <a:rPr lang="en-IN" dirty="0" smtClean="0"/>
              <a:t>section</a:t>
            </a:r>
          </a:p>
          <a:p>
            <a:pPr marL="514350" indent="-514350">
              <a:lnSpc>
                <a:spcPct val="120000"/>
              </a:lnSpc>
              <a:buFont typeface="+mj-lt"/>
              <a:buAutoNum type="alphaLcParenR"/>
            </a:pPr>
            <a:r>
              <a:rPr lang="en-IN" dirty="0" smtClean="0"/>
              <a:t>several </a:t>
            </a:r>
            <a:r>
              <a:rPr lang="en-IN" dirty="0"/>
              <a:t>processes maybe executing in their critical </a:t>
            </a:r>
            <a:r>
              <a:rPr lang="en-IN" dirty="0" smtClean="0"/>
              <a:t>section</a:t>
            </a:r>
          </a:p>
          <a:p>
            <a:pPr marL="514350" indent="-514350">
              <a:lnSpc>
                <a:spcPct val="120000"/>
              </a:lnSpc>
              <a:buFont typeface="+mj-lt"/>
              <a:buAutoNum type="alphaLcParenR"/>
            </a:pPr>
            <a:r>
              <a:rPr lang="en-IN" dirty="0" smtClean="0"/>
              <a:t>all </a:t>
            </a:r>
            <a:r>
              <a:rPr lang="en-IN" dirty="0"/>
              <a:t>of the </a:t>
            </a:r>
            <a:r>
              <a:rPr lang="en-IN" dirty="0" smtClean="0"/>
              <a:t>mentioned</a:t>
            </a:r>
          </a:p>
          <a:p>
            <a:pPr marL="514350" indent="-514350">
              <a:lnSpc>
                <a:spcPct val="120000"/>
              </a:lnSpc>
              <a:buFont typeface="+mj-lt"/>
              <a:buAutoNum type="alphaLcParenR"/>
            </a:pPr>
            <a:endParaRPr lang="en-IN" dirty="0"/>
          </a:p>
          <a:p>
            <a:pPr marL="0" indent="0">
              <a:lnSpc>
                <a:spcPct val="120000"/>
              </a:lnSpc>
              <a:buNone/>
            </a:pPr>
            <a:r>
              <a:rPr lang="en-IN" dirty="0" smtClean="0"/>
              <a:t>Answer: a</a:t>
            </a:r>
            <a:endParaRPr lang="en-IN" dirty="0"/>
          </a:p>
        </p:txBody>
      </p:sp>
      <p:sp>
        <p:nvSpPr>
          <p:cNvPr id="4" name="Date Placeholder 3"/>
          <p:cNvSpPr>
            <a:spLocks noGrp="1"/>
          </p:cNvSpPr>
          <p:nvPr>
            <p:ph type="dt" sz="half" idx="10"/>
          </p:nvPr>
        </p:nvSpPr>
        <p:spPr/>
        <p:txBody>
          <a:bodyPr/>
          <a:lstStyle/>
          <a:p>
            <a:fld id="{FA38E944-41C3-4DE2-8AC1-8417D21CB5EC}" type="datetime1">
              <a:rPr lang="en-US" smtClean="0"/>
              <a:t>10/7/2024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208</a:t>
            </a:fld>
            <a:endParaRPr lang="en-US"/>
          </a:p>
        </p:txBody>
      </p:sp>
    </p:spTree>
    <p:extLst>
      <p:ext uri="{BB962C8B-B14F-4D97-AF65-F5344CB8AC3E}">
        <p14:creationId xmlns:p14="http://schemas.microsoft.com/office/powerpoint/2010/main" val="471393528"/>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194"/>
            <a:ext cx="10515600" cy="6168787"/>
          </a:xfrm>
        </p:spPr>
        <p:txBody>
          <a:bodyPr>
            <a:normAutofit/>
          </a:bodyPr>
          <a:lstStyle/>
          <a:p>
            <a:pPr marL="0" indent="0">
              <a:buNone/>
            </a:pPr>
            <a:r>
              <a:rPr lang="en-IN" dirty="0" smtClean="0"/>
              <a:t>Q5) </a:t>
            </a:r>
            <a:r>
              <a:rPr lang="en-IN" dirty="0"/>
              <a:t>In the bounded buffer problem, there are the empty and full semaphores that ____________</a:t>
            </a:r>
            <a:br>
              <a:rPr lang="en-IN" dirty="0"/>
            </a:br>
            <a:r>
              <a:rPr lang="en-IN" dirty="0"/>
              <a:t>a) count the number of empty and full buffers</a:t>
            </a:r>
            <a:br>
              <a:rPr lang="en-IN" dirty="0"/>
            </a:br>
            <a:r>
              <a:rPr lang="en-IN" dirty="0"/>
              <a:t>b) count the number of empty and full memory spaces</a:t>
            </a:r>
            <a:br>
              <a:rPr lang="en-IN" dirty="0"/>
            </a:br>
            <a:r>
              <a:rPr lang="en-IN" dirty="0"/>
              <a:t>c) count the number of empty and full queues</a:t>
            </a:r>
            <a:br>
              <a:rPr lang="en-IN" dirty="0"/>
            </a:br>
            <a:r>
              <a:rPr lang="en-IN" dirty="0"/>
              <a:t>d) none of the mentioned</a:t>
            </a:r>
          </a:p>
        </p:txBody>
      </p:sp>
      <p:sp>
        <p:nvSpPr>
          <p:cNvPr id="4" name="Date Placeholder 3"/>
          <p:cNvSpPr>
            <a:spLocks noGrp="1"/>
          </p:cNvSpPr>
          <p:nvPr>
            <p:ph type="dt" sz="half" idx="10"/>
          </p:nvPr>
        </p:nvSpPr>
        <p:spPr/>
        <p:txBody>
          <a:bodyPr/>
          <a:lstStyle/>
          <a:p>
            <a:fld id="{FA38E944-41C3-4DE2-8AC1-8417D21CB5EC}" type="datetime1">
              <a:rPr lang="en-US" smtClean="0"/>
              <a:t>10/7/2024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209</a:t>
            </a:fld>
            <a:endParaRPr lang="en-US"/>
          </a:p>
        </p:txBody>
      </p:sp>
    </p:spTree>
    <p:extLst>
      <p:ext uri="{BB962C8B-B14F-4D97-AF65-F5344CB8AC3E}">
        <p14:creationId xmlns:p14="http://schemas.microsoft.com/office/powerpoint/2010/main" val="9382248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The Critical Section Problem</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21</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3639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smtClean="0"/>
              <a:t>General Structure of a Typical Process Pi</a:t>
            </a:r>
          </a:p>
        </p:txBody>
      </p:sp>
      <p:pic>
        <p:nvPicPr>
          <p:cNvPr id="1027"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l="27588" t="28684" r="37903" b="31950"/>
          <a:stretch/>
        </p:blipFill>
        <p:spPr bwMode="auto">
          <a:xfrm>
            <a:off x="2620369" y="1901487"/>
            <a:ext cx="5909482" cy="3789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9123814"/>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194"/>
            <a:ext cx="10515600" cy="6168787"/>
          </a:xfrm>
        </p:spPr>
        <p:txBody>
          <a:bodyPr>
            <a:normAutofit/>
          </a:bodyPr>
          <a:lstStyle/>
          <a:p>
            <a:pPr marL="0" indent="0">
              <a:buNone/>
            </a:pPr>
            <a:r>
              <a:rPr lang="en-IN" dirty="0" smtClean="0"/>
              <a:t>Q5) </a:t>
            </a:r>
            <a:r>
              <a:rPr lang="en-IN" dirty="0"/>
              <a:t>In the bounded buffer problem, there are the empty and full semaphores that ____________</a:t>
            </a:r>
            <a:br>
              <a:rPr lang="en-IN" dirty="0"/>
            </a:br>
            <a:r>
              <a:rPr lang="en-IN" dirty="0"/>
              <a:t>a) count the number of empty and full buffers</a:t>
            </a:r>
            <a:br>
              <a:rPr lang="en-IN" dirty="0"/>
            </a:br>
            <a:r>
              <a:rPr lang="en-IN" dirty="0"/>
              <a:t>b) count the number of empty and full memory spaces</a:t>
            </a:r>
            <a:br>
              <a:rPr lang="en-IN" dirty="0"/>
            </a:br>
            <a:r>
              <a:rPr lang="en-IN" dirty="0"/>
              <a:t>c) count the number of empty and full queues</a:t>
            </a:r>
            <a:br>
              <a:rPr lang="en-IN" dirty="0"/>
            </a:br>
            <a:r>
              <a:rPr lang="en-IN" dirty="0"/>
              <a:t>d) none of the </a:t>
            </a:r>
            <a:r>
              <a:rPr lang="en-IN" dirty="0" smtClean="0"/>
              <a:t>mentioned</a:t>
            </a:r>
          </a:p>
          <a:p>
            <a:pPr marL="0" indent="0">
              <a:buNone/>
            </a:pPr>
            <a:endParaRPr lang="en-IN" dirty="0"/>
          </a:p>
          <a:p>
            <a:pPr marL="0" indent="0">
              <a:buNone/>
            </a:pPr>
            <a:endParaRPr lang="en-IN" dirty="0" smtClean="0"/>
          </a:p>
          <a:p>
            <a:pPr marL="0" indent="0">
              <a:buNone/>
            </a:pPr>
            <a:r>
              <a:rPr lang="en-IN" dirty="0"/>
              <a:t>Answer: a</a:t>
            </a:r>
          </a:p>
        </p:txBody>
      </p:sp>
      <p:sp>
        <p:nvSpPr>
          <p:cNvPr id="4" name="Date Placeholder 3"/>
          <p:cNvSpPr>
            <a:spLocks noGrp="1"/>
          </p:cNvSpPr>
          <p:nvPr>
            <p:ph type="dt" sz="half" idx="10"/>
          </p:nvPr>
        </p:nvSpPr>
        <p:spPr/>
        <p:txBody>
          <a:bodyPr/>
          <a:lstStyle/>
          <a:p>
            <a:fld id="{FA38E944-41C3-4DE2-8AC1-8417D21CB5EC}" type="datetime1">
              <a:rPr lang="en-US" smtClean="0"/>
              <a:t>10/7/2024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210</a:t>
            </a:fld>
            <a:endParaRPr lang="en-US"/>
          </a:p>
        </p:txBody>
      </p:sp>
    </p:spTree>
    <p:extLst>
      <p:ext uri="{BB962C8B-B14F-4D97-AF65-F5344CB8AC3E}">
        <p14:creationId xmlns:p14="http://schemas.microsoft.com/office/powerpoint/2010/main" val="4072866370"/>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194"/>
            <a:ext cx="10515600" cy="6168787"/>
          </a:xfrm>
        </p:spPr>
        <p:txBody>
          <a:bodyPr>
            <a:normAutofit/>
          </a:bodyPr>
          <a:lstStyle/>
          <a:p>
            <a:pPr marL="0" indent="0">
              <a:buNone/>
            </a:pPr>
            <a:r>
              <a:rPr lang="en-IN" dirty="0" smtClean="0"/>
              <a:t>Q6) </a:t>
            </a:r>
            <a:r>
              <a:rPr lang="en-IN" dirty="0"/>
              <a:t>The wait operation of the semaphore basically works on the basic _______ system call.</a:t>
            </a:r>
            <a:br>
              <a:rPr lang="en-IN" dirty="0"/>
            </a:br>
            <a:r>
              <a:rPr lang="en-IN" dirty="0"/>
              <a:t>a) stop()</a:t>
            </a:r>
            <a:br>
              <a:rPr lang="en-IN" dirty="0"/>
            </a:br>
            <a:r>
              <a:rPr lang="en-IN" dirty="0"/>
              <a:t>b) block()</a:t>
            </a:r>
            <a:br>
              <a:rPr lang="en-IN" dirty="0"/>
            </a:br>
            <a:r>
              <a:rPr lang="en-IN" dirty="0"/>
              <a:t>c) hold()</a:t>
            </a:r>
            <a:br>
              <a:rPr lang="en-IN" dirty="0"/>
            </a:br>
            <a:r>
              <a:rPr lang="en-IN" dirty="0"/>
              <a:t>d) wait</a:t>
            </a:r>
            <a:r>
              <a:rPr lang="en-IN" dirty="0" smtClean="0"/>
              <a:t>()</a:t>
            </a:r>
          </a:p>
          <a:p>
            <a:pPr marL="0" indent="0">
              <a:buNone/>
            </a:pPr>
            <a:endParaRPr lang="en-IN" dirty="0"/>
          </a:p>
        </p:txBody>
      </p:sp>
      <p:sp>
        <p:nvSpPr>
          <p:cNvPr id="4" name="Date Placeholder 3"/>
          <p:cNvSpPr>
            <a:spLocks noGrp="1"/>
          </p:cNvSpPr>
          <p:nvPr>
            <p:ph type="dt" sz="half" idx="10"/>
          </p:nvPr>
        </p:nvSpPr>
        <p:spPr/>
        <p:txBody>
          <a:bodyPr/>
          <a:lstStyle/>
          <a:p>
            <a:fld id="{FA38E944-41C3-4DE2-8AC1-8417D21CB5EC}" type="datetime1">
              <a:rPr lang="en-US" smtClean="0"/>
              <a:t>10/7/2024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211</a:t>
            </a:fld>
            <a:endParaRPr lang="en-US"/>
          </a:p>
        </p:txBody>
      </p:sp>
    </p:spTree>
    <p:extLst>
      <p:ext uri="{BB962C8B-B14F-4D97-AF65-F5344CB8AC3E}">
        <p14:creationId xmlns:p14="http://schemas.microsoft.com/office/powerpoint/2010/main" val="3099261151"/>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194"/>
            <a:ext cx="10515600" cy="6168787"/>
          </a:xfrm>
        </p:spPr>
        <p:txBody>
          <a:bodyPr>
            <a:normAutofit/>
          </a:bodyPr>
          <a:lstStyle/>
          <a:p>
            <a:pPr marL="0" indent="0">
              <a:buNone/>
            </a:pPr>
            <a:r>
              <a:rPr lang="en-IN" dirty="0" smtClean="0"/>
              <a:t>Q6) </a:t>
            </a:r>
            <a:r>
              <a:rPr lang="en-IN" dirty="0"/>
              <a:t>The wait operation of the semaphore basically works on the basic _______ system call.</a:t>
            </a:r>
            <a:br>
              <a:rPr lang="en-IN" dirty="0"/>
            </a:br>
            <a:r>
              <a:rPr lang="en-IN" dirty="0"/>
              <a:t>a) stop()</a:t>
            </a:r>
            <a:br>
              <a:rPr lang="en-IN" dirty="0"/>
            </a:br>
            <a:r>
              <a:rPr lang="en-IN" dirty="0"/>
              <a:t>b) block()</a:t>
            </a:r>
            <a:br>
              <a:rPr lang="en-IN" dirty="0"/>
            </a:br>
            <a:r>
              <a:rPr lang="en-IN" dirty="0"/>
              <a:t>c) hold()</a:t>
            </a:r>
            <a:br>
              <a:rPr lang="en-IN" dirty="0"/>
            </a:br>
            <a:r>
              <a:rPr lang="en-IN" dirty="0"/>
              <a:t>d) wait</a:t>
            </a:r>
            <a:r>
              <a:rPr lang="en-IN" dirty="0" smtClean="0"/>
              <a:t>()</a:t>
            </a:r>
          </a:p>
          <a:p>
            <a:pPr marL="0" indent="0">
              <a:buNone/>
            </a:pPr>
            <a:endParaRPr lang="en-IN" dirty="0"/>
          </a:p>
          <a:p>
            <a:pPr marL="0" indent="0">
              <a:buNone/>
            </a:pPr>
            <a:r>
              <a:rPr lang="en-IN" dirty="0" smtClean="0"/>
              <a:t>Answer</a:t>
            </a:r>
            <a:r>
              <a:rPr lang="en-IN" dirty="0"/>
              <a:t>: </a:t>
            </a:r>
            <a:r>
              <a:rPr lang="en-IN" dirty="0" smtClean="0"/>
              <a:t>b</a:t>
            </a:r>
            <a:endParaRPr lang="en-IN" dirty="0"/>
          </a:p>
        </p:txBody>
      </p:sp>
      <p:sp>
        <p:nvSpPr>
          <p:cNvPr id="4" name="Date Placeholder 3"/>
          <p:cNvSpPr>
            <a:spLocks noGrp="1"/>
          </p:cNvSpPr>
          <p:nvPr>
            <p:ph type="dt" sz="half" idx="10"/>
          </p:nvPr>
        </p:nvSpPr>
        <p:spPr/>
        <p:txBody>
          <a:bodyPr/>
          <a:lstStyle/>
          <a:p>
            <a:fld id="{FA38E944-41C3-4DE2-8AC1-8417D21CB5EC}" type="datetime1">
              <a:rPr lang="en-US" smtClean="0"/>
              <a:t>10/7/2024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212</a:t>
            </a:fld>
            <a:endParaRPr lang="en-US"/>
          </a:p>
        </p:txBody>
      </p:sp>
    </p:spTree>
    <p:extLst>
      <p:ext uri="{BB962C8B-B14F-4D97-AF65-F5344CB8AC3E}">
        <p14:creationId xmlns:p14="http://schemas.microsoft.com/office/powerpoint/2010/main" val="277248457"/>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510236" y="2639211"/>
            <a:ext cx="11395912" cy="721920"/>
          </a:xfrm>
        </p:spPr>
        <p:txBody>
          <a:bodyPr>
            <a:normAutofit/>
          </a:bodyPr>
          <a:lstStyle/>
          <a:p>
            <a:pPr algn="ctr"/>
            <a:r>
              <a:rPr lang="en-US" sz="3200" dirty="0">
                <a:solidFill>
                  <a:srgbClr val="C00000"/>
                </a:solidFill>
                <a:latin typeface="Marcellus" panose="020E0602050203020307" pitchFamily="34" charset="0"/>
              </a:rPr>
              <a:t>Monitors</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213</a:t>
            </a:fld>
            <a:endParaRPr lang="en-US"/>
          </a:p>
        </p:txBody>
      </p:sp>
    </p:spTree>
    <p:extLst>
      <p:ext uri="{BB962C8B-B14F-4D97-AF65-F5344CB8AC3E}">
        <p14:creationId xmlns:p14="http://schemas.microsoft.com/office/powerpoint/2010/main" val="1892734754"/>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Monitors</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214</a:t>
            </a:fld>
            <a:endParaRPr lang="en-US"/>
          </a:p>
        </p:txBody>
      </p:sp>
      <p:sp>
        <p:nvSpPr>
          <p:cNvPr id="14" name="Rectangle 3"/>
          <p:cNvSpPr txBox="1">
            <a:spLocks noChangeArrowheads="1"/>
          </p:cNvSpPr>
          <p:nvPr/>
        </p:nvSpPr>
        <p:spPr>
          <a:xfrm>
            <a:off x="1102784" y="1282701"/>
            <a:ext cx="9279467" cy="4860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dirty="0"/>
              <a:t>A high-level synchronization construct</a:t>
            </a:r>
          </a:p>
          <a:p>
            <a:pPr>
              <a:lnSpc>
                <a:spcPct val="80000"/>
              </a:lnSpc>
            </a:pPr>
            <a:endParaRPr lang="en-US" altLang="en-US" i="1" dirty="0" smtClean="0"/>
          </a:p>
          <a:p>
            <a:pPr>
              <a:lnSpc>
                <a:spcPct val="80000"/>
              </a:lnSpc>
            </a:pPr>
            <a:r>
              <a:rPr lang="en-US" altLang="en-US" i="1" dirty="0" smtClean="0"/>
              <a:t>Set </a:t>
            </a:r>
            <a:r>
              <a:rPr lang="en-US" altLang="en-US" i="1" dirty="0"/>
              <a:t>of programmer defined operators</a:t>
            </a:r>
          </a:p>
          <a:p>
            <a:pPr>
              <a:lnSpc>
                <a:spcPct val="80000"/>
              </a:lnSpc>
            </a:pPr>
            <a:endParaRPr lang="en-US" altLang="en-US" i="1" dirty="0" smtClean="0"/>
          </a:p>
          <a:p>
            <a:endParaRPr lang="en-US" altLang="en-US" dirty="0" smtClean="0"/>
          </a:p>
          <a:p>
            <a:endParaRPr lang="en-US" altLang="en-US" dirty="0" smtClean="0"/>
          </a:p>
          <a:p>
            <a:endParaRPr lang="en-US" altLang="en-US" dirty="0" smtClean="0"/>
          </a:p>
        </p:txBody>
      </p:sp>
    </p:spTree>
    <p:extLst>
      <p:ext uri="{BB962C8B-B14F-4D97-AF65-F5344CB8AC3E}">
        <p14:creationId xmlns:p14="http://schemas.microsoft.com/office/powerpoint/2010/main" val="2176257535"/>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195441"/>
            <a:ext cx="11395912" cy="555186"/>
          </a:xfrm>
        </p:spPr>
        <p:txBody>
          <a:bodyPr>
            <a:normAutofit/>
          </a:bodyPr>
          <a:lstStyle/>
          <a:p>
            <a:pPr algn="ctr"/>
            <a:r>
              <a:rPr lang="en-US" sz="3200" dirty="0" smtClean="0">
                <a:solidFill>
                  <a:srgbClr val="C00000"/>
                </a:solidFill>
                <a:latin typeface="Marcellus" panose="020E0602050203020307" pitchFamily="34" charset="0"/>
              </a:rPr>
              <a:t>Syntax of Monitors</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215</a:t>
            </a:fld>
            <a:endParaRPr lang="en-US"/>
          </a:p>
        </p:txBody>
      </p:sp>
      <p:sp>
        <p:nvSpPr>
          <p:cNvPr id="14" name="Rectangle 3"/>
          <p:cNvSpPr txBox="1">
            <a:spLocks noChangeArrowheads="1"/>
          </p:cNvSpPr>
          <p:nvPr/>
        </p:nvSpPr>
        <p:spPr>
          <a:xfrm>
            <a:off x="1187561" y="569708"/>
            <a:ext cx="9279467" cy="4860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lnSpc>
                <a:spcPct val="80000"/>
              </a:lnSpc>
              <a:buFont typeface="Webdings" pitchFamily="18" charset="2"/>
              <a:buNone/>
            </a:pPr>
            <a:endParaRPr lang="en-US" altLang="en-US" b="1" dirty="0" smtClean="0">
              <a:solidFill>
                <a:srgbClr val="000000"/>
              </a:solidFill>
              <a:latin typeface="Courier New" pitchFamily="49" charset="0"/>
            </a:endParaRPr>
          </a:p>
          <a:p>
            <a:pPr lvl="2">
              <a:lnSpc>
                <a:spcPct val="80000"/>
              </a:lnSpc>
              <a:buFont typeface="Webdings" pitchFamily="18" charset="2"/>
              <a:buNone/>
            </a:pPr>
            <a:endParaRPr lang="en-US" altLang="en-US" b="1" dirty="0">
              <a:solidFill>
                <a:srgbClr val="000000"/>
              </a:solidFill>
              <a:latin typeface="Courier New" pitchFamily="49" charset="0"/>
            </a:endParaRPr>
          </a:p>
          <a:p>
            <a:pPr lvl="2">
              <a:lnSpc>
                <a:spcPct val="80000"/>
              </a:lnSpc>
              <a:buFont typeface="Webdings" pitchFamily="18" charset="2"/>
              <a:buNone/>
            </a:pPr>
            <a:r>
              <a:rPr lang="en-US" altLang="en-US" b="1" dirty="0" smtClean="0">
                <a:solidFill>
                  <a:srgbClr val="000000"/>
                </a:solidFill>
                <a:latin typeface="Courier New" pitchFamily="49" charset="0"/>
              </a:rPr>
              <a:t>monitor </a:t>
            </a:r>
            <a:r>
              <a:rPr lang="en-US" altLang="en-US" b="1" dirty="0">
                <a:solidFill>
                  <a:srgbClr val="000000"/>
                </a:solidFill>
                <a:latin typeface="Courier New" pitchFamily="49" charset="0"/>
              </a:rPr>
              <a:t>monitor-name</a:t>
            </a:r>
          </a:p>
          <a:p>
            <a:pPr lvl="2">
              <a:lnSpc>
                <a:spcPct val="80000"/>
              </a:lnSpc>
              <a:buFont typeface="Webdings" pitchFamily="18" charset="2"/>
              <a:buNone/>
            </a:pPr>
            <a:r>
              <a:rPr lang="en-US" altLang="en-US" b="1" dirty="0">
                <a:solidFill>
                  <a:srgbClr val="000000"/>
                </a:solidFill>
                <a:latin typeface="Courier New" pitchFamily="49" charset="0"/>
              </a:rPr>
              <a:t>{</a:t>
            </a:r>
          </a:p>
          <a:p>
            <a:pPr lvl="2">
              <a:lnSpc>
                <a:spcPct val="80000"/>
              </a:lnSpc>
              <a:buFont typeface="Webdings" pitchFamily="18" charset="2"/>
              <a:buNone/>
            </a:pPr>
            <a:r>
              <a:rPr lang="en-US" altLang="en-US" b="1" dirty="0">
                <a:solidFill>
                  <a:srgbClr val="000000"/>
                </a:solidFill>
                <a:latin typeface="Courier New" pitchFamily="49" charset="0"/>
              </a:rPr>
              <a:t>	// shared variable declarations</a:t>
            </a:r>
          </a:p>
          <a:p>
            <a:pPr lvl="2">
              <a:lnSpc>
                <a:spcPct val="80000"/>
              </a:lnSpc>
              <a:buFont typeface="Webdings" pitchFamily="18" charset="2"/>
              <a:buNone/>
            </a:pPr>
            <a:r>
              <a:rPr lang="en-US" altLang="en-US" b="1" dirty="0">
                <a:solidFill>
                  <a:srgbClr val="000000"/>
                </a:solidFill>
                <a:latin typeface="Courier New" pitchFamily="49" charset="0"/>
              </a:rPr>
              <a:t>	procedure P1 (…) { …. }</a:t>
            </a:r>
          </a:p>
          <a:p>
            <a:pPr lvl="2">
              <a:lnSpc>
                <a:spcPct val="80000"/>
              </a:lnSpc>
              <a:buFont typeface="Webdings" pitchFamily="18" charset="2"/>
              <a:buNone/>
            </a:pPr>
            <a:endParaRPr lang="en-US" altLang="en-US" b="1" dirty="0">
              <a:solidFill>
                <a:srgbClr val="000000"/>
              </a:solidFill>
              <a:latin typeface="Courier New" pitchFamily="49" charset="0"/>
            </a:endParaRPr>
          </a:p>
          <a:p>
            <a:pPr lvl="2">
              <a:lnSpc>
                <a:spcPct val="80000"/>
              </a:lnSpc>
              <a:buFont typeface="Webdings" pitchFamily="18" charset="2"/>
              <a:buNone/>
            </a:pPr>
            <a:r>
              <a:rPr lang="en-US" altLang="en-US" b="1" dirty="0">
                <a:solidFill>
                  <a:srgbClr val="000000"/>
                </a:solidFill>
                <a:latin typeface="Courier New" pitchFamily="49" charset="0"/>
              </a:rPr>
              <a:t>	procedure </a:t>
            </a:r>
            <a:r>
              <a:rPr lang="en-US" altLang="en-US" b="1" dirty="0" err="1">
                <a:solidFill>
                  <a:srgbClr val="000000"/>
                </a:solidFill>
                <a:latin typeface="Courier New" pitchFamily="49" charset="0"/>
              </a:rPr>
              <a:t>Pn</a:t>
            </a:r>
            <a:r>
              <a:rPr lang="en-US" altLang="en-US" b="1" dirty="0">
                <a:solidFill>
                  <a:srgbClr val="000000"/>
                </a:solidFill>
                <a:latin typeface="Courier New" pitchFamily="49" charset="0"/>
              </a:rPr>
              <a:t> (…) {……}</a:t>
            </a:r>
          </a:p>
          <a:p>
            <a:pPr lvl="2">
              <a:lnSpc>
                <a:spcPct val="80000"/>
              </a:lnSpc>
              <a:buFont typeface="Webdings" pitchFamily="18" charset="2"/>
              <a:buNone/>
            </a:pPr>
            <a:endParaRPr lang="en-US" altLang="en-US" b="1" dirty="0">
              <a:solidFill>
                <a:srgbClr val="000000"/>
              </a:solidFill>
              <a:latin typeface="Courier New" pitchFamily="49" charset="0"/>
            </a:endParaRPr>
          </a:p>
          <a:p>
            <a:pPr lvl="2">
              <a:lnSpc>
                <a:spcPct val="80000"/>
              </a:lnSpc>
              <a:buFont typeface="Webdings" pitchFamily="18" charset="2"/>
              <a:buNone/>
            </a:pPr>
            <a:r>
              <a:rPr lang="en-US" altLang="en-US" b="1" dirty="0">
                <a:solidFill>
                  <a:srgbClr val="000000"/>
                </a:solidFill>
                <a:latin typeface="Courier New" pitchFamily="49" charset="0"/>
              </a:rPr>
              <a:t>    Initialization code (…) { … }</a:t>
            </a:r>
          </a:p>
          <a:p>
            <a:pPr lvl="2">
              <a:lnSpc>
                <a:spcPct val="80000"/>
              </a:lnSpc>
              <a:buFont typeface="Webdings" pitchFamily="18" charset="2"/>
              <a:buNone/>
            </a:pPr>
            <a:r>
              <a:rPr lang="en-US" altLang="en-US" b="1" dirty="0">
                <a:solidFill>
                  <a:srgbClr val="000000"/>
                </a:solidFill>
                <a:latin typeface="Courier New" pitchFamily="49" charset="0"/>
              </a:rPr>
              <a:t>	}</a:t>
            </a:r>
          </a:p>
          <a:p>
            <a:pPr lvl="2">
              <a:lnSpc>
                <a:spcPct val="80000"/>
              </a:lnSpc>
              <a:buFont typeface="Webdings" pitchFamily="18" charset="2"/>
              <a:buNone/>
            </a:pPr>
            <a:endParaRPr lang="en-US" altLang="en-US" b="1" dirty="0">
              <a:solidFill>
                <a:srgbClr val="000000"/>
              </a:solidFill>
              <a:latin typeface="Courier New" pitchFamily="49" charset="0"/>
            </a:endParaRPr>
          </a:p>
          <a:p>
            <a:endParaRPr lang="en-US" altLang="en-US" sz="4000" dirty="0" smtClean="0"/>
          </a:p>
          <a:p>
            <a:endParaRPr lang="en-US" altLang="en-US" sz="4000" dirty="0" smtClean="0"/>
          </a:p>
        </p:txBody>
      </p:sp>
    </p:spTree>
    <p:extLst>
      <p:ext uri="{BB962C8B-B14F-4D97-AF65-F5344CB8AC3E}">
        <p14:creationId xmlns:p14="http://schemas.microsoft.com/office/powerpoint/2010/main" val="3633209975"/>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Monitors</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216</a:t>
            </a:fld>
            <a:endParaRPr lang="en-US"/>
          </a:p>
        </p:txBody>
      </p:sp>
      <p:sp>
        <p:nvSpPr>
          <p:cNvPr id="14" name="Rectangle 3"/>
          <p:cNvSpPr txBox="1">
            <a:spLocks noChangeArrowheads="1"/>
          </p:cNvSpPr>
          <p:nvPr/>
        </p:nvSpPr>
        <p:spPr>
          <a:xfrm>
            <a:off x="1102784" y="736791"/>
            <a:ext cx="9279467" cy="4860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i="1" dirty="0" smtClean="0">
                <a:solidFill>
                  <a:srgbClr val="C00000"/>
                </a:solidFill>
              </a:rPr>
              <a:t>Declaration  </a:t>
            </a:r>
            <a:r>
              <a:rPr lang="en-US" altLang="en-US" i="1" dirty="0">
                <a:solidFill>
                  <a:srgbClr val="C00000"/>
                </a:solidFill>
              </a:rPr>
              <a:t>of variables </a:t>
            </a:r>
            <a:endParaRPr lang="en-US" altLang="en-US" i="1" dirty="0" smtClean="0">
              <a:solidFill>
                <a:srgbClr val="C00000"/>
              </a:solidFill>
            </a:endParaRPr>
          </a:p>
          <a:p>
            <a:pPr lvl="1">
              <a:lnSpc>
                <a:spcPct val="80000"/>
              </a:lnSpc>
            </a:pPr>
            <a:r>
              <a:rPr lang="en-US" altLang="en-US" i="1" dirty="0" smtClean="0"/>
              <a:t>whose </a:t>
            </a:r>
            <a:r>
              <a:rPr lang="en-US" altLang="en-US" i="1" dirty="0">
                <a:solidFill>
                  <a:srgbClr val="C00000"/>
                </a:solidFill>
              </a:rPr>
              <a:t>value define the state </a:t>
            </a:r>
            <a:r>
              <a:rPr lang="en-US" altLang="en-US" i="1" dirty="0"/>
              <a:t>of an instance of the type</a:t>
            </a:r>
          </a:p>
          <a:p>
            <a:pPr>
              <a:lnSpc>
                <a:spcPct val="80000"/>
              </a:lnSpc>
            </a:pPr>
            <a:endParaRPr lang="en-US" altLang="en-US" i="1" dirty="0" smtClean="0"/>
          </a:p>
          <a:p>
            <a:pPr>
              <a:lnSpc>
                <a:spcPct val="80000"/>
              </a:lnSpc>
            </a:pPr>
            <a:r>
              <a:rPr lang="en-US" altLang="en-US" i="1" dirty="0" smtClean="0">
                <a:solidFill>
                  <a:srgbClr val="C00000"/>
                </a:solidFill>
              </a:rPr>
              <a:t>Bodies </a:t>
            </a:r>
            <a:r>
              <a:rPr lang="en-US" altLang="en-US" i="1" dirty="0">
                <a:solidFill>
                  <a:srgbClr val="C00000"/>
                </a:solidFill>
              </a:rPr>
              <a:t>of procedures </a:t>
            </a:r>
            <a:endParaRPr lang="en-US" altLang="en-US" i="1" dirty="0" smtClean="0">
              <a:solidFill>
                <a:srgbClr val="C00000"/>
              </a:solidFill>
            </a:endParaRPr>
          </a:p>
          <a:p>
            <a:pPr lvl="1">
              <a:lnSpc>
                <a:spcPct val="80000"/>
              </a:lnSpc>
            </a:pPr>
            <a:r>
              <a:rPr lang="en-US" altLang="en-US" i="1" dirty="0" smtClean="0"/>
              <a:t>that </a:t>
            </a:r>
            <a:r>
              <a:rPr lang="en-US" altLang="en-US" i="1" dirty="0">
                <a:solidFill>
                  <a:srgbClr val="C00000"/>
                </a:solidFill>
              </a:rPr>
              <a:t>implement oper</a:t>
            </a:r>
            <a:r>
              <a:rPr lang="en-US" altLang="en-US" i="1" dirty="0"/>
              <a:t>ations on the type</a:t>
            </a:r>
          </a:p>
          <a:p>
            <a:pPr>
              <a:lnSpc>
                <a:spcPct val="80000"/>
              </a:lnSpc>
            </a:pPr>
            <a:endParaRPr lang="en-US" altLang="en-US" i="1" dirty="0"/>
          </a:p>
          <a:p>
            <a:endParaRPr lang="en-US" altLang="en-US" dirty="0" smtClean="0"/>
          </a:p>
          <a:p>
            <a:endParaRPr lang="en-US" altLang="en-US" dirty="0" smtClean="0"/>
          </a:p>
          <a:p>
            <a:endParaRPr lang="en-US" altLang="en-US" dirty="0" smtClean="0"/>
          </a:p>
        </p:txBody>
      </p:sp>
      <p:sp>
        <p:nvSpPr>
          <p:cNvPr id="12" name="Rectangle 3"/>
          <p:cNvSpPr txBox="1">
            <a:spLocks noChangeArrowheads="1"/>
          </p:cNvSpPr>
          <p:nvPr/>
        </p:nvSpPr>
        <p:spPr>
          <a:xfrm>
            <a:off x="1187561" y="3000171"/>
            <a:ext cx="9279467" cy="2430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lnSpc>
                <a:spcPct val="80000"/>
              </a:lnSpc>
              <a:buFont typeface="Webdings" pitchFamily="18" charset="2"/>
              <a:buNone/>
            </a:pPr>
            <a:r>
              <a:rPr lang="en-US" altLang="en-US" b="1" dirty="0" smtClean="0">
                <a:solidFill>
                  <a:srgbClr val="000000"/>
                </a:solidFill>
                <a:latin typeface="Courier New" pitchFamily="49" charset="0"/>
              </a:rPr>
              <a:t>monitor </a:t>
            </a:r>
            <a:r>
              <a:rPr lang="en-US" altLang="en-US" b="1" dirty="0">
                <a:solidFill>
                  <a:srgbClr val="000000"/>
                </a:solidFill>
                <a:latin typeface="Courier New" pitchFamily="49" charset="0"/>
              </a:rPr>
              <a:t>monitor-name</a:t>
            </a:r>
          </a:p>
          <a:p>
            <a:pPr lvl="2">
              <a:lnSpc>
                <a:spcPct val="80000"/>
              </a:lnSpc>
              <a:buFont typeface="Webdings" pitchFamily="18" charset="2"/>
              <a:buNone/>
            </a:pPr>
            <a:r>
              <a:rPr lang="en-US" altLang="en-US" b="1" dirty="0">
                <a:solidFill>
                  <a:srgbClr val="000000"/>
                </a:solidFill>
                <a:latin typeface="Courier New" pitchFamily="49" charset="0"/>
              </a:rPr>
              <a:t>{</a:t>
            </a:r>
          </a:p>
          <a:p>
            <a:pPr lvl="2">
              <a:lnSpc>
                <a:spcPct val="80000"/>
              </a:lnSpc>
              <a:buFont typeface="Webdings" pitchFamily="18" charset="2"/>
              <a:buNone/>
            </a:pPr>
            <a:r>
              <a:rPr lang="en-US" altLang="en-US" b="1" dirty="0">
                <a:solidFill>
                  <a:srgbClr val="000000"/>
                </a:solidFill>
                <a:latin typeface="Courier New" pitchFamily="49" charset="0"/>
              </a:rPr>
              <a:t>	// shared variable declarations</a:t>
            </a:r>
          </a:p>
          <a:p>
            <a:pPr lvl="2">
              <a:lnSpc>
                <a:spcPct val="80000"/>
              </a:lnSpc>
              <a:buFont typeface="Webdings" pitchFamily="18" charset="2"/>
              <a:buNone/>
            </a:pPr>
            <a:r>
              <a:rPr lang="en-US" altLang="en-US" b="1" dirty="0">
                <a:solidFill>
                  <a:srgbClr val="000000"/>
                </a:solidFill>
                <a:latin typeface="Courier New" pitchFamily="49" charset="0"/>
              </a:rPr>
              <a:t>	procedure P1 (…) { …. }</a:t>
            </a:r>
          </a:p>
          <a:p>
            <a:pPr lvl="2">
              <a:lnSpc>
                <a:spcPct val="80000"/>
              </a:lnSpc>
              <a:buFont typeface="Webdings" pitchFamily="18" charset="2"/>
              <a:buNone/>
            </a:pPr>
            <a:endParaRPr lang="en-US" altLang="en-US" b="1" dirty="0">
              <a:solidFill>
                <a:srgbClr val="000000"/>
              </a:solidFill>
              <a:latin typeface="Courier New" pitchFamily="49" charset="0"/>
            </a:endParaRPr>
          </a:p>
          <a:p>
            <a:pPr lvl="2">
              <a:lnSpc>
                <a:spcPct val="80000"/>
              </a:lnSpc>
              <a:buFont typeface="Webdings" pitchFamily="18" charset="2"/>
              <a:buNone/>
            </a:pPr>
            <a:r>
              <a:rPr lang="en-US" altLang="en-US" b="1" dirty="0">
                <a:solidFill>
                  <a:srgbClr val="000000"/>
                </a:solidFill>
                <a:latin typeface="Courier New" pitchFamily="49" charset="0"/>
              </a:rPr>
              <a:t>	procedure </a:t>
            </a:r>
            <a:r>
              <a:rPr lang="en-US" altLang="en-US" b="1" dirty="0" err="1">
                <a:solidFill>
                  <a:srgbClr val="000000"/>
                </a:solidFill>
                <a:latin typeface="Courier New" pitchFamily="49" charset="0"/>
              </a:rPr>
              <a:t>Pn</a:t>
            </a:r>
            <a:r>
              <a:rPr lang="en-US" altLang="en-US" b="1" dirty="0">
                <a:solidFill>
                  <a:srgbClr val="000000"/>
                </a:solidFill>
                <a:latin typeface="Courier New" pitchFamily="49" charset="0"/>
              </a:rPr>
              <a:t> (…) {……}</a:t>
            </a:r>
          </a:p>
          <a:p>
            <a:pPr lvl="2">
              <a:lnSpc>
                <a:spcPct val="80000"/>
              </a:lnSpc>
              <a:buFont typeface="Webdings" pitchFamily="18" charset="2"/>
              <a:buNone/>
            </a:pPr>
            <a:endParaRPr lang="en-US" altLang="en-US" b="1" dirty="0">
              <a:solidFill>
                <a:srgbClr val="000000"/>
              </a:solidFill>
              <a:latin typeface="Courier New" pitchFamily="49" charset="0"/>
            </a:endParaRPr>
          </a:p>
          <a:p>
            <a:pPr lvl="2">
              <a:lnSpc>
                <a:spcPct val="80000"/>
              </a:lnSpc>
              <a:buFont typeface="Webdings" pitchFamily="18" charset="2"/>
              <a:buNone/>
            </a:pPr>
            <a:r>
              <a:rPr lang="en-US" altLang="en-US" b="1" dirty="0">
                <a:solidFill>
                  <a:srgbClr val="000000"/>
                </a:solidFill>
                <a:latin typeface="Courier New" pitchFamily="49" charset="0"/>
              </a:rPr>
              <a:t>    Initialization code (…) { … }</a:t>
            </a:r>
          </a:p>
          <a:p>
            <a:pPr lvl="2">
              <a:lnSpc>
                <a:spcPct val="80000"/>
              </a:lnSpc>
              <a:buFont typeface="Webdings" pitchFamily="18" charset="2"/>
              <a:buNone/>
            </a:pPr>
            <a:r>
              <a:rPr lang="en-US" altLang="en-US" b="1" dirty="0">
                <a:solidFill>
                  <a:srgbClr val="000000"/>
                </a:solidFill>
                <a:latin typeface="Courier New" pitchFamily="49" charset="0"/>
              </a:rPr>
              <a:t>	}</a:t>
            </a:r>
          </a:p>
          <a:p>
            <a:pPr lvl="2">
              <a:lnSpc>
                <a:spcPct val="80000"/>
              </a:lnSpc>
              <a:buFont typeface="Webdings" pitchFamily="18" charset="2"/>
              <a:buNone/>
            </a:pPr>
            <a:endParaRPr lang="en-US" altLang="en-US" b="1" dirty="0">
              <a:solidFill>
                <a:srgbClr val="000000"/>
              </a:solidFill>
              <a:latin typeface="Courier New" pitchFamily="49" charset="0"/>
            </a:endParaRPr>
          </a:p>
          <a:p>
            <a:endParaRPr lang="en-US" altLang="en-US" sz="4000" dirty="0" smtClean="0"/>
          </a:p>
          <a:p>
            <a:endParaRPr lang="en-US" altLang="en-US" sz="4000" dirty="0" smtClean="0"/>
          </a:p>
        </p:txBody>
      </p:sp>
    </p:spTree>
    <p:extLst>
      <p:ext uri="{BB962C8B-B14F-4D97-AF65-F5344CB8AC3E}">
        <p14:creationId xmlns:p14="http://schemas.microsoft.com/office/powerpoint/2010/main" val="2792278732"/>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Monitors</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217</a:t>
            </a:fld>
            <a:endParaRPr lang="en-US"/>
          </a:p>
        </p:txBody>
      </p:sp>
      <p:sp>
        <p:nvSpPr>
          <p:cNvPr id="14" name="Rectangle 3"/>
          <p:cNvSpPr txBox="1">
            <a:spLocks noChangeArrowheads="1"/>
          </p:cNvSpPr>
          <p:nvPr/>
        </p:nvSpPr>
        <p:spPr>
          <a:xfrm>
            <a:off x="1187561" y="569708"/>
            <a:ext cx="9279467" cy="4860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sz="2400" dirty="0">
                <a:solidFill>
                  <a:srgbClr val="FF0000"/>
                </a:solidFill>
              </a:rPr>
              <a:t>I</a:t>
            </a:r>
            <a:r>
              <a:rPr lang="en-US" altLang="en-US" sz="2400" dirty="0" smtClean="0">
                <a:solidFill>
                  <a:srgbClr val="C00000"/>
                </a:solidFill>
              </a:rPr>
              <a:t>nternal </a:t>
            </a:r>
            <a:r>
              <a:rPr lang="en-US" altLang="en-US" sz="2400" dirty="0">
                <a:solidFill>
                  <a:srgbClr val="C00000"/>
                </a:solidFill>
              </a:rPr>
              <a:t>variables only accessible by code </a:t>
            </a:r>
            <a:r>
              <a:rPr lang="en-US" altLang="en-US" sz="2400" dirty="0"/>
              <a:t>within the </a:t>
            </a:r>
            <a:r>
              <a:rPr lang="en-US" altLang="en-US" sz="2400" dirty="0">
                <a:solidFill>
                  <a:srgbClr val="C00000"/>
                </a:solidFill>
              </a:rPr>
              <a:t>procedure</a:t>
            </a:r>
          </a:p>
          <a:p>
            <a:pPr>
              <a:lnSpc>
                <a:spcPct val="80000"/>
              </a:lnSpc>
            </a:pPr>
            <a:endParaRPr lang="en-US" altLang="en-US" sz="2400" dirty="0" smtClean="0">
              <a:solidFill>
                <a:srgbClr val="C00000"/>
              </a:solidFill>
            </a:endParaRPr>
          </a:p>
          <a:p>
            <a:pPr>
              <a:lnSpc>
                <a:spcPct val="80000"/>
              </a:lnSpc>
            </a:pPr>
            <a:r>
              <a:rPr lang="en-US" altLang="en-US" sz="2400" dirty="0" smtClean="0">
                <a:solidFill>
                  <a:srgbClr val="C00000"/>
                </a:solidFill>
              </a:rPr>
              <a:t>Procedure </a:t>
            </a:r>
            <a:r>
              <a:rPr lang="en-US" altLang="en-US" sz="2400" dirty="0"/>
              <a:t>defined within the monitor </a:t>
            </a:r>
            <a:r>
              <a:rPr lang="en-US" altLang="en-US" sz="2400" dirty="0">
                <a:solidFill>
                  <a:srgbClr val="C00000"/>
                </a:solidFill>
              </a:rPr>
              <a:t>can access only those variables </a:t>
            </a:r>
            <a:endParaRPr lang="en-US" altLang="en-US" sz="2400" dirty="0" smtClean="0">
              <a:solidFill>
                <a:srgbClr val="C00000"/>
              </a:solidFill>
            </a:endParaRPr>
          </a:p>
          <a:p>
            <a:pPr lvl="1">
              <a:lnSpc>
                <a:spcPct val="80000"/>
              </a:lnSpc>
            </a:pPr>
            <a:r>
              <a:rPr lang="en-US" altLang="en-US" dirty="0" smtClean="0">
                <a:solidFill>
                  <a:srgbClr val="C00000"/>
                </a:solidFill>
              </a:rPr>
              <a:t>declared </a:t>
            </a:r>
            <a:r>
              <a:rPr lang="en-US" altLang="en-US" dirty="0">
                <a:solidFill>
                  <a:srgbClr val="C00000"/>
                </a:solidFill>
              </a:rPr>
              <a:t>locally within the monitor and </a:t>
            </a:r>
            <a:endParaRPr lang="en-US" altLang="en-US" dirty="0" smtClean="0">
              <a:solidFill>
                <a:srgbClr val="C00000"/>
              </a:solidFill>
            </a:endParaRPr>
          </a:p>
          <a:p>
            <a:pPr lvl="1">
              <a:lnSpc>
                <a:spcPct val="80000"/>
              </a:lnSpc>
            </a:pPr>
            <a:r>
              <a:rPr lang="en-US" altLang="en-US" dirty="0" smtClean="0">
                <a:solidFill>
                  <a:srgbClr val="C00000"/>
                </a:solidFill>
              </a:rPr>
              <a:t>its </a:t>
            </a:r>
            <a:r>
              <a:rPr lang="en-US" altLang="en-US" dirty="0">
                <a:solidFill>
                  <a:srgbClr val="C00000"/>
                </a:solidFill>
              </a:rPr>
              <a:t>formal parameters.</a:t>
            </a:r>
          </a:p>
          <a:p>
            <a:pPr lvl="2">
              <a:lnSpc>
                <a:spcPct val="80000"/>
              </a:lnSpc>
              <a:buFont typeface="Webdings" pitchFamily="18" charset="2"/>
              <a:buNone/>
            </a:pPr>
            <a:endParaRPr lang="en-US" altLang="en-US" b="1" dirty="0" smtClean="0">
              <a:solidFill>
                <a:srgbClr val="000000"/>
              </a:solidFill>
              <a:latin typeface="Courier New" pitchFamily="49" charset="0"/>
            </a:endParaRPr>
          </a:p>
          <a:p>
            <a:endParaRPr lang="en-US" altLang="en-US" sz="4000" dirty="0" smtClean="0"/>
          </a:p>
          <a:p>
            <a:endParaRPr lang="en-US" altLang="en-US" sz="4000" dirty="0" smtClean="0"/>
          </a:p>
        </p:txBody>
      </p:sp>
      <p:pic>
        <p:nvPicPr>
          <p:cNvPr id="12" name="Picture 2" descr="What Is Monitors In Interprocess Communication In Operating System In HINDI  | Monitors In O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55873" y="2156346"/>
            <a:ext cx="4343400" cy="4095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623434"/>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Schematic view of a Monitor</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218</a:t>
            </a:fld>
            <a:endParaRPr lang="en-US"/>
          </a:p>
        </p:txBody>
      </p:sp>
      <p:pic>
        <p:nvPicPr>
          <p:cNvPr id="12" name="Picture 4" descr="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0125" y="757684"/>
            <a:ext cx="6568017" cy="468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 name="Picture 2" descr="What Is Monitors In Interprocess Communication In Operating System In HINDI  | Monitors In O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34297" y="1078358"/>
            <a:ext cx="4343400" cy="436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724049"/>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Monitors</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219</a:t>
            </a:fld>
            <a:endParaRPr lang="en-US"/>
          </a:p>
        </p:txBody>
      </p:sp>
      <p:sp>
        <p:nvSpPr>
          <p:cNvPr id="14" name="Rectangle 3"/>
          <p:cNvSpPr txBox="1">
            <a:spLocks noChangeArrowheads="1"/>
          </p:cNvSpPr>
          <p:nvPr/>
        </p:nvSpPr>
        <p:spPr>
          <a:xfrm>
            <a:off x="1187562" y="1015412"/>
            <a:ext cx="6086696" cy="31744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endParaRPr lang="en-US" sz="2400" dirty="0" smtClean="0"/>
          </a:p>
          <a:p>
            <a:pPr fontAlgn="base"/>
            <a:r>
              <a:rPr lang="en-US" sz="2400" dirty="0" smtClean="0"/>
              <a:t>It </a:t>
            </a:r>
            <a:r>
              <a:rPr lang="en-US" sz="2400" dirty="0"/>
              <a:t>is the collection of condition variables and procedures combined together in a special kind of module or a package.</a:t>
            </a:r>
          </a:p>
          <a:p>
            <a:pPr fontAlgn="base"/>
            <a:endParaRPr lang="en-US" sz="2400" dirty="0" smtClean="0"/>
          </a:p>
        </p:txBody>
      </p:sp>
      <p:pic>
        <p:nvPicPr>
          <p:cNvPr id="12" name="Picture 2" descr="What Is Monitors In Interprocess Communication In Operating System In HINDI  | Monitors In O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34297" y="1078358"/>
            <a:ext cx="4343400" cy="436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6282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The Critical Section Problem</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22</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3639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smtClean="0"/>
              <a:t>Solution ≡ Must Satisfy three requirements-</a:t>
            </a:r>
          </a:p>
          <a:p>
            <a:pPr marL="514350" indent="-514350">
              <a:buFont typeface="+mj-lt"/>
              <a:buAutoNum type="arabicParenR"/>
            </a:pPr>
            <a:r>
              <a:rPr lang="en-IN" b="1" dirty="0" smtClean="0"/>
              <a:t>Mutual Exclusion</a:t>
            </a:r>
          </a:p>
          <a:p>
            <a:pPr marL="514350" indent="-514350">
              <a:buFont typeface="+mj-lt"/>
              <a:buAutoNum type="arabicParenR"/>
            </a:pPr>
            <a:r>
              <a:rPr lang="en-IN" b="1" dirty="0" smtClean="0"/>
              <a:t>Progress</a:t>
            </a:r>
          </a:p>
          <a:p>
            <a:pPr marL="514350" indent="-514350">
              <a:buFont typeface="+mj-lt"/>
              <a:buAutoNum type="arabicParenR"/>
            </a:pPr>
            <a:r>
              <a:rPr lang="en-IN" b="1" dirty="0" smtClean="0"/>
              <a:t>Bounded Waiting</a:t>
            </a:r>
          </a:p>
          <a:p>
            <a:pPr marL="514350" indent="-514350">
              <a:buFont typeface="+mj-lt"/>
              <a:buAutoNum type="arabicParenR"/>
            </a:pPr>
            <a:endParaRPr lang="en-IN" b="1" dirty="0" smtClean="0"/>
          </a:p>
        </p:txBody>
      </p:sp>
    </p:spTree>
    <p:extLst>
      <p:ext uri="{BB962C8B-B14F-4D97-AF65-F5344CB8AC3E}">
        <p14:creationId xmlns:p14="http://schemas.microsoft.com/office/powerpoint/2010/main" val="3279211217"/>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Monitors</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220</a:t>
            </a:fld>
            <a:endParaRPr lang="en-US"/>
          </a:p>
        </p:txBody>
      </p:sp>
      <p:sp>
        <p:nvSpPr>
          <p:cNvPr id="14" name="Rectangle 3"/>
          <p:cNvSpPr txBox="1">
            <a:spLocks noChangeArrowheads="1"/>
          </p:cNvSpPr>
          <p:nvPr/>
        </p:nvSpPr>
        <p:spPr>
          <a:xfrm>
            <a:off x="1187562" y="569708"/>
            <a:ext cx="6086696" cy="4860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endParaRPr lang="en-US" sz="2400" dirty="0" smtClean="0"/>
          </a:p>
          <a:p>
            <a:pPr fontAlgn="base"/>
            <a:r>
              <a:rPr lang="en-US" sz="2400" dirty="0" smtClean="0"/>
              <a:t>The </a:t>
            </a:r>
            <a:r>
              <a:rPr lang="en-US" sz="2400" dirty="0">
                <a:solidFill>
                  <a:srgbClr val="C00000"/>
                </a:solidFill>
              </a:rPr>
              <a:t>processes running outside the monitor can’t access the internal variable of the monitor but can call procedures of the monitor</a:t>
            </a:r>
            <a:r>
              <a:rPr lang="en-US" sz="2400" dirty="0"/>
              <a:t>.</a:t>
            </a:r>
          </a:p>
          <a:p>
            <a:pPr fontAlgn="base"/>
            <a:endParaRPr lang="en-US" sz="2400" dirty="0" smtClean="0"/>
          </a:p>
          <a:p>
            <a:endParaRPr lang="en-US" altLang="en-US" sz="4000" dirty="0" smtClean="0"/>
          </a:p>
        </p:txBody>
      </p:sp>
      <p:pic>
        <p:nvPicPr>
          <p:cNvPr id="12" name="Picture 2" descr="What Is Monitors In Interprocess Communication In Operating System In HINDI  | Monitors In O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34297" y="1078358"/>
            <a:ext cx="4343400" cy="436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4734996"/>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Monitors</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221</a:t>
            </a:fld>
            <a:endParaRPr lang="en-US"/>
          </a:p>
        </p:txBody>
      </p:sp>
      <p:sp>
        <p:nvSpPr>
          <p:cNvPr id="14" name="Rectangle 3"/>
          <p:cNvSpPr txBox="1">
            <a:spLocks noChangeArrowheads="1"/>
          </p:cNvSpPr>
          <p:nvPr/>
        </p:nvSpPr>
        <p:spPr>
          <a:xfrm>
            <a:off x="1187561" y="1228299"/>
            <a:ext cx="9279467" cy="42023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sz="2400" dirty="0"/>
              <a:t>Only </a:t>
            </a:r>
            <a:r>
              <a:rPr lang="en-US" sz="2400" dirty="0">
                <a:solidFill>
                  <a:srgbClr val="C00000"/>
                </a:solidFill>
              </a:rPr>
              <a:t>one process at a time</a:t>
            </a:r>
            <a:r>
              <a:rPr lang="en-US" sz="2400" dirty="0"/>
              <a:t> can execute code inside monitors.</a:t>
            </a:r>
          </a:p>
          <a:p>
            <a:endParaRPr lang="en-US" altLang="en-US" sz="2400" dirty="0"/>
          </a:p>
          <a:p>
            <a:pPr>
              <a:lnSpc>
                <a:spcPct val="80000"/>
              </a:lnSpc>
            </a:pPr>
            <a:r>
              <a:rPr lang="en-US" altLang="en-US" sz="2400" dirty="0" smtClean="0"/>
              <a:t>Monitor ensures that </a:t>
            </a:r>
          </a:p>
          <a:p>
            <a:pPr lvl="1">
              <a:lnSpc>
                <a:spcPct val="80000"/>
              </a:lnSpc>
            </a:pPr>
            <a:r>
              <a:rPr lang="en-US" altLang="en-US" dirty="0" smtClean="0"/>
              <a:t>Only one process may be active within the monitor at a time</a:t>
            </a:r>
          </a:p>
          <a:p>
            <a:pPr>
              <a:lnSpc>
                <a:spcPct val="80000"/>
              </a:lnSpc>
            </a:pPr>
            <a:endParaRPr lang="en-US" altLang="en-US" sz="2400" dirty="0" smtClean="0"/>
          </a:p>
        </p:txBody>
      </p:sp>
    </p:spTree>
    <p:extLst>
      <p:ext uri="{BB962C8B-B14F-4D97-AF65-F5344CB8AC3E}">
        <p14:creationId xmlns:p14="http://schemas.microsoft.com/office/powerpoint/2010/main" val="2930644457"/>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Monitors</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222</a:t>
            </a:fld>
            <a:endParaRPr lang="en-US"/>
          </a:p>
        </p:txBody>
      </p:sp>
      <p:sp>
        <p:nvSpPr>
          <p:cNvPr id="14" name="Rectangle 3"/>
          <p:cNvSpPr txBox="1">
            <a:spLocks noChangeArrowheads="1"/>
          </p:cNvSpPr>
          <p:nvPr/>
        </p:nvSpPr>
        <p:spPr>
          <a:xfrm>
            <a:off x="1187561" y="1228299"/>
            <a:ext cx="9279467" cy="42023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sz="2400" dirty="0" err="1" smtClean="0"/>
              <a:t>Prgmr</a:t>
            </a:r>
            <a:r>
              <a:rPr lang="en-US" altLang="en-US" sz="2400" dirty="0" smtClean="0"/>
              <a:t> does not need to </a:t>
            </a:r>
          </a:p>
          <a:p>
            <a:pPr lvl="1">
              <a:lnSpc>
                <a:spcPct val="80000"/>
              </a:lnSpc>
            </a:pPr>
            <a:r>
              <a:rPr lang="en-US" altLang="en-US" sz="2000" dirty="0" smtClean="0"/>
              <a:t>code the synchronization constraint explicitly</a:t>
            </a:r>
          </a:p>
          <a:p>
            <a:pPr>
              <a:lnSpc>
                <a:spcPct val="80000"/>
              </a:lnSpc>
            </a:pPr>
            <a:endParaRPr lang="en-US" altLang="en-US" sz="2400" dirty="0" smtClean="0"/>
          </a:p>
          <a:p>
            <a:pPr>
              <a:lnSpc>
                <a:spcPct val="80000"/>
              </a:lnSpc>
            </a:pPr>
            <a:r>
              <a:rPr lang="en-US" altLang="en-US" sz="2400" dirty="0" smtClean="0"/>
              <a:t>But not powerful enough to model some synchronization schemes</a:t>
            </a:r>
          </a:p>
          <a:p>
            <a:pPr>
              <a:lnSpc>
                <a:spcPct val="80000"/>
              </a:lnSpc>
            </a:pPr>
            <a:endParaRPr lang="en-US" altLang="en-US" sz="2400" dirty="0" smtClean="0"/>
          </a:p>
          <a:p>
            <a:pPr>
              <a:lnSpc>
                <a:spcPct val="80000"/>
              </a:lnSpc>
            </a:pPr>
            <a:r>
              <a:rPr lang="en-US" altLang="en-US" sz="2400" dirty="0" smtClean="0"/>
              <a:t>Need to define additional condition construct</a:t>
            </a:r>
          </a:p>
          <a:p>
            <a:pPr lvl="2">
              <a:lnSpc>
                <a:spcPct val="80000"/>
              </a:lnSpc>
              <a:buFont typeface="Webdings" pitchFamily="18" charset="2"/>
              <a:buNone/>
            </a:pPr>
            <a:endParaRPr lang="en-US" altLang="en-US" dirty="0">
              <a:solidFill>
                <a:srgbClr val="0000FF"/>
              </a:solidFill>
            </a:endParaRPr>
          </a:p>
          <a:p>
            <a:pPr marL="0" indent="0">
              <a:buNone/>
            </a:pPr>
            <a:endParaRPr lang="en-US" altLang="en-US" sz="4400" dirty="0" smtClean="0"/>
          </a:p>
        </p:txBody>
      </p:sp>
    </p:spTree>
    <p:extLst>
      <p:ext uri="{BB962C8B-B14F-4D97-AF65-F5344CB8AC3E}">
        <p14:creationId xmlns:p14="http://schemas.microsoft.com/office/powerpoint/2010/main" val="899668693"/>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Condition Variables</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223</a:t>
            </a:fld>
            <a:endParaRPr lang="en-US"/>
          </a:p>
        </p:txBody>
      </p:sp>
      <p:sp>
        <p:nvSpPr>
          <p:cNvPr id="12" name="Rectangle 5"/>
          <p:cNvSpPr txBox="1">
            <a:spLocks noChangeArrowheads="1"/>
          </p:cNvSpPr>
          <p:nvPr/>
        </p:nvSpPr>
        <p:spPr>
          <a:xfrm>
            <a:off x="1102785" y="1150938"/>
            <a:ext cx="9696449" cy="4394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000" b="1" dirty="0" err="1" smtClean="0">
                <a:solidFill>
                  <a:srgbClr val="000000"/>
                </a:solidFill>
                <a:latin typeface="Courier New" pitchFamily="49" charset="0"/>
                <a:cs typeface="Courier New" pitchFamily="49" charset="0"/>
              </a:rPr>
              <a:t>Prgmr</a:t>
            </a:r>
            <a:r>
              <a:rPr lang="en-US" altLang="en-US" sz="2000" b="1" dirty="0" smtClean="0">
                <a:solidFill>
                  <a:srgbClr val="000000"/>
                </a:solidFill>
                <a:latin typeface="Courier New" pitchFamily="49" charset="0"/>
                <a:cs typeface="Courier New" pitchFamily="49" charset="0"/>
              </a:rPr>
              <a:t> can define </a:t>
            </a:r>
            <a:r>
              <a:rPr lang="en-US" altLang="en-US" sz="2000" b="1" dirty="0" smtClean="0">
                <a:solidFill>
                  <a:srgbClr val="C00000"/>
                </a:solidFill>
                <a:latin typeface="Courier New" pitchFamily="49" charset="0"/>
                <a:cs typeface="Courier New" pitchFamily="49" charset="0"/>
              </a:rPr>
              <a:t>one or more condition variables</a:t>
            </a:r>
          </a:p>
          <a:p>
            <a:pPr marL="0" indent="0">
              <a:buNone/>
            </a:pPr>
            <a:r>
              <a:rPr lang="en-US" altLang="en-US" sz="2000" b="1" dirty="0" smtClean="0">
                <a:solidFill>
                  <a:srgbClr val="C00000"/>
                </a:solidFill>
                <a:latin typeface="Courier New" pitchFamily="49" charset="0"/>
                <a:cs typeface="Courier New" pitchFamily="49" charset="0"/>
              </a:rPr>
              <a:t>		condition</a:t>
            </a:r>
            <a:r>
              <a:rPr lang="en-US" altLang="en-US" b="1" dirty="0" smtClean="0">
                <a:solidFill>
                  <a:srgbClr val="C00000"/>
                </a:solidFill>
                <a:latin typeface="Courier New" pitchFamily="49" charset="0"/>
                <a:cs typeface="Courier New" pitchFamily="49" charset="0"/>
              </a:rPr>
              <a:t> </a:t>
            </a:r>
            <a:r>
              <a:rPr lang="en-US" altLang="en-US" sz="2000" b="1" dirty="0" smtClean="0">
                <a:solidFill>
                  <a:srgbClr val="C00000"/>
                </a:solidFill>
                <a:latin typeface="Courier New" pitchFamily="49" charset="0"/>
                <a:cs typeface="Courier New" pitchFamily="49" charset="0"/>
              </a:rPr>
              <a:t>x, y</a:t>
            </a:r>
            <a:r>
              <a:rPr lang="en-US" altLang="en-US" b="1" dirty="0" smtClean="0">
                <a:solidFill>
                  <a:srgbClr val="C00000"/>
                </a:solidFill>
                <a:latin typeface="Courier New" pitchFamily="49" charset="0"/>
                <a:cs typeface="Courier New" pitchFamily="49" charset="0"/>
              </a:rPr>
              <a:t>;</a:t>
            </a:r>
            <a:endParaRPr lang="en-US" altLang="en-US" dirty="0" smtClean="0">
              <a:solidFill>
                <a:srgbClr val="C00000"/>
              </a:solidFill>
            </a:endParaRPr>
          </a:p>
          <a:p>
            <a:endParaRPr lang="en-US" altLang="en-US" dirty="0" smtClean="0"/>
          </a:p>
          <a:p>
            <a:r>
              <a:rPr lang="en-US" altLang="en-US" dirty="0" smtClean="0">
                <a:solidFill>
                  <a:srgbClr val="C00000"/>
                </a:solidFill>
              </a:rPr>
              <a:t>Only Two operations </a:t>
            </a:r>
            <a:r>
              <a:rPr lang="en-US" altLang="en-US" dirty="0" smtClean="0"/>
              <a:t>are allowed on a condition variable:</a:t>
            </a:r>
          </a:p>
          <a:p>
            <a:pPr lvl="1"/>
            <a:r>
              <a:rPr lang="en-US" altLang="en-US" sz="2000" b="1" dirty="0" err="1" smtClean="0">
                <a:solidFill>
                  <a:srgbClr val="000000"/>
                </a:solidFill>
                <a:latin typeface="Courier New" pitchFamily="49" charset="0"/>
              </a:rPr>
              <a:t>x.wait</a:t>
            </a:r>
            <a:r>
              <a:rPr lang="en-US" altLang="en-US" sz="2000" b="1" dirty="0" smtClean="0">
                <a:solidFill>
                  <a:srgbClr val="000000"/>
                </a:solidFill>
                <a:latin typeface="Courier New" pitchFamily="49" charset="0"/>
              </a:rPr>
              <a:t>()</a:t>
            </a:r>
          </a:p>
          <a:p>
            <a:pPr lvl="1"/>
            <a:r>
              <a:rPr lang="en-US" altLang="en-US" sz="2000" b="1" dirty="0" err="1" smtClean="0">
                <a:solidFill>
                  <a:srgbClr val="000000"/>
                </a:solidFill>
                <a:latin typeface="Courier New" pitchFamily="49" charset="0"/>
              </a:rPr>
              <a:t>x.signal</a:t>
            </a:r>
            <a:r>
              <a:rPr lang="en-US" altLang="en-US" sz="2000" b="1" dirty="0" smtClean="0">
                <a:solidFill>
                  <a:srgbClr val="000000"/>
                </a:solidFill>
                <a:latin typeface="Courier New" pitchFamily="49" charset="0"/>
              </a:rPr>
              <a:t>()</a:t>
            </a:r>
            <a:endParaRPr lang="en-US" altLang="en-US" dirty="0" smtClean="0"/>
          </a:p>
          <a:p>
            <a:pPr lvl="2"/>
            <a:endParaRPr lang="en-US" altLang="en-US" dirty="0" smtClean="0"/>
          </a:p>
        </p:txBody>
      </p:sp>
      <p:pic>
        <p:nvPicPr>
          <p:cNvPr id="3074" name="Picture 2" descr="monitor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8544" y="3417651"/>
            <a:ext cx="3626339" cy="2614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7329093"/>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Condition Variables</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224</a:t>
            </a:fld>
            <a:endParaRPr lang="en-US"/>
          </a:p>
        </p:txBody>
      </p:sp>
      <p:sp>
        <p:nvSpPr>
          <p:cNvPr id="12" name="Rectangle 5"/>
          <p:cNvSpPr txBox="1">
            <a:spLocks noChangeArrowheads="1"/>
          </p:cNvSpPr>
          <p:nvPr/>
        </p:nvSpPr>
        <p:spPr>
          <a:xfrm>
            <a:off x="788886" y="389935"/>
            <a:ext cx="9696449" cy="4394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b="1" dirty="0" err="1" smtClean="0">
                <a:solidFill>
                  <a:srgbClr val="000000"/>
                </a:solidFill>
                <a:latin typeface="Courier New" pitchFamily="49" charset="0"/>
              </a:rPr>
              <a:t>x.wait</a:t>
            </a:r>
            <a:r>
              <a:rPr lang="en-US" altLang="en-US" sz="2400" b="1" dirty="0" smtClean="0">
                <a:solidFill>
                  <a:srgbClr val="000000"/>
                </a:solidFill>
                <a:latin typeface="Courier New" pitchFamily="49" charset="0"/>
              </a:rPr>
              <a:t>() </a:t>
            </a:r>
            <a:r>
              <a:rPr lang="en-US" altLang="en-US" sz="2400" dirty="0" smtClean="0"/>
              <a:t>–  </a:t>
            </a:r>
          </a:p>
          <a:p>
            <a:pPr lvl="1"/>
            <a:r>
              <a:rPr lang="en-US" altLang="en-US" dirty="0">
                <a:solidFill>
                  <a:srgbClr val="C00000"/>
                </a:solidFill>
              </a:rPr>
              <a:t>Process performing wait operation on any condition variable are suspended</a:t>
            </a:r>
            <a:r>
              <a:rPr lang="en-US" altLang="en-US" dirty="0"/>
              <a:t>.</a:t>
            </a:r>
          </a:p>
          <a:p>
            <a:pPr lvl="2"/>
            <a:r>
              <a:rPr lang="en-US" altLang="en-US" sz="2400" dirty="0" smtClean="0"/>
              <a:t>suspended until </a:t>
            </a:r>
            <a:r>
              <a:rPr lang="en-US" altLang="en-US" sz="2400" b="1" dirty="0" err="1" smtClean="0">
                <a:solidFill>
                  <a:srgbClr val="000000"/>
                </a:solidFill>
                <a:latin typeface="Courier New" pitchFamily="49" charset="0"/>
              </a:rPr>
              <a:t>x.signal</a:t>
            </a:r>
            <a:r>
              <a:rPr lang="en-US" altLang="en-US" sz="2400" b="1" dirty="0" smtClean="0">
                <a:solidFill>
                  <a:srgbClr val="000000"/>
                </a:solidFill>
                <a:latin typeface="Courier New" pitchFamily="49" charset="0"/>
              </a:rPr>
              <a:t>()</a:t>
            </a:r>
          </a:p>
          <a:p>
            <a:pPr lvl="1"/>
            <a:r>
              <a:rPr lang="en-US" u="sng" dirty="0"/>
              <a:t>The suspended processes are placed in </a:t>
            </a:r>
            <a:r>
              <a:rPr lang="en-US" u="sng" dirty="0">
                <a:solidFill>
                  <a:srgbClr val="C00000"/>
                </a:solidFill>
              </a:rPr>
              <a:t>block queue of that condition variable.</a:t>
            </a:r>
            <a:r>
              <a:rPr lang="en-US" altLang="en-US" b="1" u="sng" dirty="0" smtClean="0">
                <a:solidFill>
                  <a:srgbClr val="C00000"/>
                </a:solidFill>
                <a:latin typeface="Courier New" pitchFamily="49" charset="0"/>
              </a:rPr>
              <a:t> </a:t>
            </a:r>
          </a:p>
        </p:txBody>
      </p:sp>
      <p:pic>
        <p:nvPicPr>
          <p:cNvPr id="13" name="Picture 4" descr="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4585" y="2402006"/>
            <a:ext cx="7516078" cy="385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131054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Condition Variables</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225</a:t>
            </a:fld>
            <a:endParaRPr lang="en-US"/>
          </a:p>
        </p:txBody>
      </p:sp>
      <p:sp>
        <p:nvSpPr>
          <p:cNvPr id="12" name="Rectangle 5"/>
          <p:cNvSpPr txBox="1">
            <a:spLocks noChangeArrowheads="1"/>
          </p:cNvSpPr>
          <p:nvPr/>
        </p:nvSpPr>
        <p:spPr>
          <a:xfrm>
            <a:off x="1102785" y="1150938"/>
            <a:ext cx="9696449" cy="4394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b="1" dirty="0" err="1" smtClean="0">
                <a:solidFill>
                  <a:srgbClr val="000000"/>
                </a:solidFill>
                <a:latin typeface="Courier New" pitchFamily="49" charset="0"/>
              </a:rPr>
              <a:t>x.signal</a:t>
            </a:r>
            <a:r>
              <a:rPr lang="en-US" altLang="en-US" sz="2400" b="1" dirty="0" smtClean="0">
                <a:solidFill>
                  <a:srgbClr val="000000"/>
                </a:solidFill>
                <a:latin typeface="Courier New" pitchFamily="49" charset="0"/>
              </a:rPr>
              <a:t>() </a:t>
            </a:r>
            <a:r>
              <a:rPr lang="en-US" altLang="en-US" sz="2400" dirty="0" smtClean="0"/>
              <a:t>–</a:t>
            </a:r>
            <a:r>
              <a:rPr lang="en-US" altLang="en-US" sz="2400" dirty="0" smtClean="0">
                <a:solidFill>
                  <a:srgbClr val="0000FF"/>
                </a:solidFill>
              </a:rPr>
              <a:t> </a:t>
            </a:r>
          </a:p>
          <a:p>
            <a:pPr lvl="1"/>
            <a:r>
              <a:rPr lang="en-US" dirty="0">
                <a:solidFill>
                  <a:srgbClr val="C00000"/>
                </a:solidFill>
              </a:rPr>
              <a:t>When a process performs signal</a:t>
            </a:r>
            <a:r>
              <a:rPr lang="en-US" dirty="0"/>
              <a:t> operation on condition variable, </a:t>
            </a:r>
            <a:r>
              <a:rPr lang="en-US" dirty="0">
                <a:solidFill>
                  <a:srgbClr val="C00000"/>
                </a:solidFill>
              </a:rPr>
              <a:t>one of the blocked processes is given chance</a:t>
            </a:r>
            <a:r>
              <a:rPr lang="en-US" dirty="0" smtClean="0">
                <a:solidFill>
                  <a:srgbClr val="C00000"/>
                </a:solidFill>
              </a:rPr>
              <a:t>.</a:t>
            </a:r>
          </a:p>
          <a:p>
            <a:pPr lvl="1"/>
            <a:r>
              <a:rPr lang="en-US" altLang="en-US" dirty="0" smtClean="0"/>
              <a:t>resumes one of processes</a:t>
            </a:r>
            <a:r>
              <a:rPr lang="en-US" altLang="en-US" dirty="0" smtClean="0">
                <a:solidFill>
                  <a:srgbClr val="0000FF"/>
                </a:solidFill>
              </a:rPr>
              <a:t> </a:t>
            </a:r>
            <a:r>
              <a:rPr lang="en-US" altLang="en-US" dirty="0" smtClean="0"/>
              <a:t>(if any)</a:t>
            </a:r>
            <a:r>
              <a:rPr lang="en-US" altLang="en-US" dirty="0" smtClean="0">
                <a:solidFill>
                  <a:srgbClr val="0000FF"/>
                </a:solidFill>
              </a:rPr>
              <a:t> </a:t>
            </a:r>
            <a:r>
              <a:rPr lang="en-US" altLang="en-US" dirty="0" smtClean="0"/>
              <a:t>that</a:t>
            </a:r>
            <a:r>
              <a:rPr lang="en-US" altLang="en-US" dirty="0" smtClean="0">
                <a:solidFill>
                  <a:srgbClr val="0000FF"/>
                </a:solidFill>
              </a:rPr>
              <a:t> </a:t>
            </a:r>
            <a:r>
              <a:rPr lang="en-US" altLang="en-US" dirty="0" smtClean="0"/>
              <a:t> invoked</a:t>
            </a:r>
            <a:r>
              <a:rPr lang="en-US" altLang="en-US" dirty="0" smtClean="0">
                <a:solidFill>
                  <a:srgbClr val="0000FF"/>
                </a:solidFill>
              </a:rPr>
              <a:t> </a:t>
            </a:r>
            <a:r>
              <a:rPr lang="en-US" altLang="en-US" b="1" dirty="0" err="1" smtClean="0">
                <a:solidFill>
                  <a:srgbClr val="000000"/>
                </a:solidFill>
                <a:latin typeface="Courier New" pitchFamily="49" charset="0"/>
              </a:rPr>
              <a:t>x.wait</a:t>
            </a:r>
            <a:r>
              <a:rPr lang="en-US" altLang="en-US" b="1" dirty="0" smtClean="0">
                <a:solidFill>
                  <a:srgbClr val="000000"/>
                </a:solidFill>
                <a:latin typeface="Courier New" pitchFamily="49" charset="0"/>
              </a:rPr>
              <a:t>()</a:t>
            </a:r>
          </a:p>
          <a:p>
            <a:pPr lvl="2"/>
            <a:r>
              <a:rPr lang="en-US" altLang="en-US" sz="2400" dirty="0" smtClean="0"/>
              <a:t>If no </a:t>
            </a:r>
            <a:r>
              <a:rPr lang="en-US" altLang="en-US" sz="2400" b="1" dirty="0" smtClean="0">
                <a:solidFill>
                  <a:srgbClr val="000000"/>
                </a:solidFill>
                <a:latin typeface="Courier New" pitchFamily="49" charset="0"/>
              </a:rPr>
              <a:t>process is suspended</a:t>
            </a:r>
            <a:r>
              <a:rPr lang="en-US" altLang="en-US" sz="2400" dirty="0" smtClean="0"/>
              <a:t>, then it has no effect on the variable</a:t>
            </a:r>
          </a:p>
          <a:p>
            <a:pPr lvl="2"/>
            <a:r>
              <a:rPr lang="en-US" altLang="en-US" sz="2400" dirty="0" smtClean="0"/>
              <a:t>State of x, As if the operation was never executed</a:t>
            </a:r>
          </a:p>
          <a:p>
            <a:pPr lvl="2"/>
            <a:r>
              <a:rPr lang="en-US" altLang="en-US" sz="2400" dirty="0" smtClean="0"/>
              <a:t>In contrast to semaphore, state of semaphore always gets affected</a:t>
            </a:r>
          </a:p>
          <a:p>
            <a:pPr lvl="1"/>
            <a:endParaRPr lang="en-US" altLang="en-US" dirty="0" smtClean="0"/>
          </a:p>
          <a:p>
            <a:pPr lvl="2"/>
            <a:endParaRPr lang="en-US" altLang="en-US" sz="2400" dirty="0" smtClean="0"/>
          </a:p>
        </p:txBody>
      </p:sp>
    </p:spTree>
    <p:extLst>
      <p:ext uri="{BB962C8B-B14F-4D97-AF65-F5344CB8AC3E}">
        <p14:creationId xmlns:p14="http://schemas.microsoft.com/office/powerpoint/2010/main" val="1507075317"/>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Monitor with Condition Variables</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226</a:t>
            </a:fld>
            <a:endParaRPr lang="en-US"/>
          </a:p>
        </p:txBody>
      </p:sp>
      <p:pic>
        <p:nvPicPr>
          <p:cNvPr id="13" name="Picture 4" descr="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5567" y="1323975"/>
            <a:ext cx="8388351" cy="434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monitor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194946" cy="2303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653369"/>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Condition Variables Choices</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227</a:t>
            </a:fld>
            <a:endParaRPr lang="en-US"/>
          </a:p>
        </p:txBody>
      </p:sp>
      <p:sp>
        <p:nvSpPr>
          <p:cNvPr id="14" name="Rectangle 5"/>
          <p:cNvSpPr txBox="1">
            <a:spLocks noChangeArrowheads="1"/>
          </p:cNvSpPr>
          <p:nvPr/>
        </p:nvSpPr>
        <p:spPr>
          <a:xfrm>
            <a:off x="1159933" y="1179514"/>
            <a:ext cx="10433051" cy="47132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smtClean="0"/>
              <a:t>If </a:t>
            </a:r>
            <a:r>
              <a:rPr lang="en-US" altLang="en-US" sz="2400" dirty="0" smtClean="0">
                <a:solidFill>
                  <a:srgbClr val="C00000"/>
                </a:solidFill>
              </a:rPr>
              <a:t>process P invokes </a:t>
            </a:r>
            <a:r>
              <a:rPr lang="en-US" altLang="en-US" sz="2400" b="1" dirty="0" err="1" smtClean="0">
                <a:solidFill>
                  <a:srgbClr val="C00000"/>
                </a:solidFill>
                <a:latin typeface="Courier New" pitchFamily="49" charset="0"/>
                <a:cs typeface="Courier New" pitchFamily="49" charset="0"/>
              </a:rPr>
              <a:t>x.signal</a:t>
            </a:r>
            <a:r>
              <a:rPr lang="en-US" altLang="en-US" sz="2400" b="1" dirty="0" smtClean="0">
                <a:solidFill>
                  <a:srgbClr val="C00000"/>
                </a:solidFill>
                <a:latin typeface="Courier New" pitchFamily="49" charset="0"/>
                <a:cs typeface="Courier New" pitchFamily="49" charset="0"/>
              </a:rPr>
              <a:t>(),</a:t>
            </a:r>
            <a:r>
              <a:rPr lang="en-US" altLang="en-US" sz="2400" dirty="0" smtClean="0">
                <a:solidFill>
                  <a:srgbClr val="C00000"/>
                </a:solidFill>
                <a:cs typeface="Courier New" pitchFamily="49" charset="0"/>
              </a:rPr>
              <a:t> </a:t>
            </a:r>
            <a:r>
              <a:rPr lang="en-US" altLang="en-US" sz="2400" dirty="0" smtClean="0"/>
              <a:t>and</a:t>
            </a:r>
            <a:r>
              <a:rPr lang="en-US" altLang="en-US" sz="2400" dirty="0" smtClean="0">
                <a:cs typeface="Courier New" pitchFamily="49" charset="0"/>
              </a:rPr>
              <a:t> </a:t>
            </a:r>
            <a:r>
              <a:rPr lang="en-US" altLang="en-US" sz="2400" dirty="0" smtClean="0"/>
              <a:t>process Q is suspended in </a:t>
            </a:r>
            <a:r>
              <a:rPr lang="en-US" altLang="en-US" sz="2400" b="1" dirty="0" err="1" smtClean="0">
                <a:solidFill>
                  <a:srgbClr val="000000"/>
                </a:solidFill>
                <a:latin typeface="Courier New" pitchFamily="49" charset="0"/>
                <a:cs typeface="Courier New" pitchFamily="49" charset="0"/>
              </a:rPr>
              <a:t>x.wait</a:t>
            </a:r>
            <a:r>
              <a:rPr lang="en-US" altLang="en-US" sz="2400" b="1" dirty="0" smtClean="0">
                <a:solidFill>
                  <a:srgbClr val="000000"/>
                </a:solidFill>
                <a:latin typeface="Courier New" pitchFamily="49" charset="0"/>
                <a:cs typeface="Courier New" pitchFamily="49" charset="0"/>
              </a:rPr>
              <a:t>()</a:t>
            </a:r>
            <a:r>
              <a:rPr lang="en-US" altLang="en-US" sz="2400" dirty="0" smtClean="0"/>
              <a:t>, </a:t>
            </a:r>
          </a:p>
          <a:p>
            <a:pPr lvl="1"/>
            <a:r>
              <a:rPr lang="en-US" altLang="en-US" dirty="0" smtClean="0">
                <a:solidFill>
                  <a:srgbClr val="C00000"/>
                </a:solidFill>
              </a:rPr>
              <a:t>Suspended process Q associated with condition x is invoked</a:t>
            </a:r>
            <a:endParaRPr lang="en-US" altLang="en-US" dirty="0">
              <a:solidFill>
                <a:srgbClr val="C00000"/>
              </a:solidFill>
            </a:endParaRPr>
          </a:p>
          <a:p>
            <a:pPr lvl="1"/>
            <a:r>
              <a:rPr lang="en-US" altLang="en-US" dirty="0" smtClean="0"/>
              <a:t>what should happen next? </a:t>
            </a:r>
          </a:p>
          <a:p>
            <a:endParaRPr lang="en-US" altLang="en-US" sz="2400" dirty="0"/>
          </a:p>
        </p:txBody>
      </p:sp>
      <p:pic>
        <p:nvPicPr>
          <p:cNvPr id="12" name="Picture 4" descr="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4585" y="2587035"/>
            <a:ext cx="6451551" cy="2853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531462"/>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Condition Variables Choices</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228</a:t>
            </a:fld>
            <a:endParaRPr lang="en-US"/>
          </a:p>
        </p:txBody>
      </p:sp>
      <p:sp>
        <p:nvSpPr>
          <p:cNvPr id="14" name="Rectangle 5"/>
          <p:cNvSpPr txBox="1">
            <a:spLocks noChangeArrowheads="1"/>
          </p:cNvSpPr>
          <p:nvPr/>
        </p:nvSpPr>
        <p:spPr>
          <a:xfrm>
            <a:off x="1159933" y="1179514"/>
            <a:ext cx="10433051" cy="47132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smtClean="0"/>
              <a:t>Both Q and P cannot execute in parallel. 	</a:t>
            </a:r>
          </a:p>
          <a:p>
            <a:pPr lvl="1"/>
            <a:r>
              <a:rPr lang="en-US" altLang="en-US" dirty="0" smtClean="0">
                <a:solidFill>
                  <a:srgbClr val="C00000"/>
                </a:solidFill>
              </a:rPr>
              <a:t>If Q is resumed, then P must wait</a:t>
            </a:r>
          </a:p>
          <a:p>
            <a:pPr lvl="1"/>
            <a:r>
              <a:rPr lang="en-US" altLang="en-US" dirty="0" smtClean="0"/>
              <a:t>Otherwise both P and Q will be active simultaneously within the monitor</a:t>
            </a:r>
          </a:p>
        </p:txBody>
      </p:sp>
    </p:spTree>
    <p:extLst>
      <p:ext uri="{BB962C8B-B14F-4D97-AF65-F5344CB8AC3E}">
        <p14:creationId xmlns:p14="http://schemas.microsoft.com/office/powerpoint/2010/main" val="3143669453"/>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Condition Variables Choices</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229</a:t>
            </a:fld>
            <a:endParaRPr lang="en-US"/>
          </a:p>
        </p:txBody>
      </p:sp>
      <p:sp>
        <p:nvSpPr>
          <p:cNvPr id="14" name="Rectangle 5"/>
          <p:cNvSpPr txBox="1">
            <a:spLocks noChangeArrowheads="1"/>
          </p:cNvSpPr>
          <p:nvPr/>
        </p:nvSpPr>
        <p:spPr>
          <a:xfrm>
            <a:off x="1159933" y="1179514"/>
            <a:ext cx="10433051" cy="47132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smtClean="0"/>
              <a:t>Options include</a:t>
            </a:r>
          </a:p>
          <a:p>
            <a:pPr lvl="1"/>
            <a:r>
              <a:rPr lang="en-US" altLang="en-US" b="1" dirty="0" smtClean="0">
                <a:solidFill>
                  <a:srgbClr val="C00000"/>
                </a:solidFill>
              </a:rPr>
              <a:t>Signal and wait </a:t>
            </a:r>
            <a:r>
              <a:rPr lang="en-US" altLang="en-US" dirty="0" smtClean="0">
                <a:solidFill>
                  <a:srgbClr val="C00000"/>
                </a:solidFill>
              </a:rPr>
              <a:t>– </a:t>
            </a:r>
            <a:r>
              <a:rPr lang="en-US" altLang="en-US" dirty="0" smtClean="0"/>
              <a:t>P waits until Q either leaves the monitor or it waits for another condition</a:t>
            </a:r>
          </a:p>
          <a:p>
            <a:pPr lvl="1"/>
            <a:r>
              <a:rPr lang="en-US" altLang="en-US" b="1" dirty="0" smtClean="0">
                <a:solidFill>
                  <a:srgbClr val="C00000"/>
                </a:solidFill>
              </a:rPr>
              <a:t>Signal and continue </a:t>
            </a:r>
            <a:r>
              <a:rPr lang="en-US" altLang="en-US" dirty="0" smtClean="0">
                <a:solidFill>
                  <a:srgbClr val="C00000"/>
                </a:solidFill>
              </a:rPr>
              <a:t>– </a:t>
            </a:r>
            <a:r>
              <a:rPr lang="en-US" altLang="en-US" dirty="0" smtClean="0"/>
              <a:t>Q waits until P either leaves the monitor or it  waits for another condition</a:t>
            </a:r>
          </a:p>
        </p:txBody>
      </p:sp>
    </p:spTree>
    <p:extLst>
      <p:ext uri="{BB962C8B-B14F-4D97-AF65-F5344CB8AC3E}">
        <p14:creationId xmlns:p14="http://schemas.microsoft.com/office/powerpoint/2010/main" val="28384985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The Critical Section Problem</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23</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3639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arenR"/>
            </a:pPr>
            <a:r>
              <a:rPr lang="en-IN" b="1" dirty="0" smtClean="0"/>
              <a:t>Mutual Exclusion</a:t>
            </a:r>
          </a:p>
          <a:p>
            <a:pPr marL="0" indent="0">
              <a:buNone/>
            </a:pPr>
            <a:r>
              <a:rPr lang="en-IN" dirty="0" smtClean="0"/>
              <a:t>If Process Pi is executing in its critical section, then no other processes can be executing in their critical sections</a:t>
            </a:r>
          </a:p>
          <a:p>
            <a:pPr marL="0" indent="0">
              <a:buNone/>
            </a:pPr>
            <a:endParaRPr lang="en-IN" dirty="0" smtClean="0"/>
          </a:p>
          <a:p>
            <a:pPr marL="0" indent="0">
              <a:buNone/>
            </a:pPr>
            <a:endParaRPr lang="en-IN" b="1" dirty="0" smtClean="0"/>
          </a:p>
        </p:txBody>
      </p:sp>
    </p:spTree>
    <p:extLst>
      <p:ext uri="{BB962C8B-B14F-4D97-AF65-F5344CB8AC3E}">
        <p14:creationId xmlns:p14="http://schemas.microsoft.com/office/powerpoint/2010/main" val="218052263"/>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Condition Variables Choices</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230</a:t>
            </a:fld>
            <a:endParaRPr lang="en-US"/>
          </a:p>
        </p:txBody>
      </p:sp>
      <p:sp>
        <p:nvSpPr>
          <p:cNvPr id="12" name="Rectangle 5"/>
          <p:cNvSpPr txBox="1">
            <a:spLocks noChangeArrowheads="1"/>
          </p:cNvSpPr>
          <p:nvPr/>
        </p:nvSpPr>
        <p:spPr>
          <a:xfrm>
            <a:off x="1159933" y="1179514"/>
            <a:ext cx="10433051" cy="47132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smtClean="0"/>
              <a:t>Since P was already executing in the monitor, </a:t>
            </a:r>
          </a:p>
          <a:p>
            <a:pPr lvl="1"/>
            <a:r>
              <a:rPr lang="en-US" altLang="en-US" dirty="0" smtClean="0"/>
              <a:t>Option 2 seems more reasonable</a:t>
            </a:r>
          </a:p>
          <a:p>
            <a:pPr lvl="1"/>
            <a:r>
              <a:rPr lang="en-US" altLang="en-US" dirty="0" smtClean="0"/>
              <a:t>However, If P continues, the logical condition for which Q was waiting may no longer hold by the time Q is resumed</a:t>
            </a:r>
          </a:p>
          <a:p>
            <a:r>
              <a:rPr lang="en-US" altLang="en-US" sz="2400" dirty="0" smtClean="0"/>
              <a:t>Both have pros and cons – language implementer can decide</a:t>
            </a:r>
          </a:p>
          <a:p>
            <a:r>
              <a:rPr lang="en-US" altLang="en-US" sz="2400" dirty="0" smtClean="0"/>
              <a:t>Monitors implemented in Concurrent Pascal compromise</a:t>
            </a:r>
          </a:p>
          <a:p>
            <a:pPr lvl="1"/>
            <a:r>
              <a:rPr lang="en-US" altLang="en-US" dirty="0" smtClean="0">
                <a:solidFill>
                  <a:srgbClr val="C00000"/>
                </a:solidFill>
              </a:rPr>
              <a:t>P executing signal immediately leaves the monitor, Q is resumed</a:t>
            </a:r>
          </a:p>
          <a:p>
            <a:pPr fontAlgn="base"/>
            <a:r>
              <a:rPr lang="en-US" sz="2400" dirty="0" smtClean="0"/>
              <a:t>Some </a:t>
            </a:r>
            <a:r>
              <a:rPr lang="en-US" sz="2400" dirty="0"/>
              <a:t>languages that do support monitors are Java</a:t>
            </a:r>
            <a:r>
              <a:rPr lang="en-US" sz="2400" dirty="0" smtClean="0"/>
              <a:t>, C#, Visual Basic, Ada, Mesa and </a:t>
            </a:r>
            <a:r>
              <a:rPr lang="en-US" sz="2400" dirty="0"/>
              <a:t>concurrent Euclid.</a:t>
            </a:r>
          </a:p>
          <a:p>
            <a:pPr>
              <a:lnSpc>
                <a:spcPct val="80000"/>
              </a:lnSpc>
              <a:buFont typeface="Monotype Sorts" pitchFamily="-84" charset="2"/>
              <a:buNone/>
            </a:pPr>
            <a:endParaRPr lang="en-US" altLang="en-US" dirty="0">
              <a:solidFill>
                <a:srgbClr val="0000FF"/>
              </a:solidFill>
            </a:endParaRPr>
          </a:p>
          <a:p>
            <a:endParaRPr lang="en-US" altLang="en-US" dirty="0" smtClean="0"/>
          </a:p>
          <a:p>
            <a:endParaRPr lang="en-US" altLang="en-US" dirty="0" smtClean="0"/>
          </a:p>
        </p:txBody>
      </p:sp>
    </p:spTree>
    <p:extLst>
      <p:ext uri="{BB962C8B-B14F-4D97-AF65-F5344CB8AC3E}">
        <p14:creationId xmlns:p14="http://schemas.microsoft.com/office/powerpoint/2010/main" val="283849859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smtClean="0">
                <a:solidFill>
                  <a:srgbClr val="C00000"/>
                </a:solidFill>
                <a:latin typeface="Marcellus" panose="020E0602050203020307" pitchFamily="34" charset="0"/>
              </a:rPr>
              <a:t>Monitors</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231</a:t>
            </a:fld>
            <a:endParaRPr lang="en-US"/>
          </a:p>
        </p:txBody>
      </p:sp>
      <p:sp>
        <p:nvSpPr>
          <p:cNvPr id="13" name="Rectangle 3"/>
          <p:cNvSpPr txBox="1">
            <a:spLocks noChangeArrowheads="1"/>
          </p:cNvSpPr>
          <p:nvPr/>
        </p:nvSpPr>
        <p:spPr>
          <a:xfrm>
            <a:off x="1219200" y="368490"/>
            <a:ext cx="9927167" cy="575902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Monotype Sorts" pitchFamily="-84" charset="2"/>
              <a:buNone/>
            </a:pPr>
            <a:endParaRPr lang="en-US" altLang="en-US" sz="1600" dirty="0" smtClean="0">
              <a:solidFill>
                <a:srgbClr val="0000FF"/>
              </a:solidFill>
            </a:endParaRPr>
          </a:p>
          <a:p>
            <a:pPr fontAlgn="base"/>
            <a:r>
              <a:rPr lang="en-US" sz="3100" b="1" dirty="0" smtClean="0"/>
              <a:t>Advantages </a:t>
            </a:r>
            <a:r>
              <a:rPr lang="en-US" sz="3100" b="1" dirty="0"/>
              <a:t>of Monitor:</a:t>
            </a:r>
            <a:r>
              <a:rPr lang="en-US" sz="3100" dirty="0"/>
              <a:t/>
            </a:r>
            <a:br>
              <a:rPr lang="en-US" sz="3100" dirty="0"/>
            </a:br>
            <a:endParaRPr lang="en-US" sz="3100" dirty="0" smtClean="0"/>
          </a:p>
          <a:p>
            <a:pPr lvl="1" fontAlgn="base"/>
            <a:r>
              <a:rPr lang="en-US" sz="3100" dirty="0" smtClean="0"/>
              <a:t>Make </a:t>
            </a:r>
            <a:r>
              <a:rPr lang="en-US" sz="3100" dirty="0"/>
              <a:t>parallel programming easier and </a:t>
            </a:r>
            <a:endParaRPr lang="en-US" sz="3100" dirty="0" smtClean="0"/>
          </a:p>
          <a:p>
            <a:pPr lvl="1" fontAlgn="base"/>
            <a:r>
              <a:rPr lang="en-US" sz="3100" dirty="0" smtClean="0"/>
              <a:t>less </a:t>
            </a:r>
            <a:r>
              <a:rPr lang="en-US" sz="3100" dirty="0"/>
              <a:t>error prone than using techniques such as semaphore.</a:t>
            </a:r>
          </a:p>
          <a:p>
            <a:pPr fontAlgn="base"/>
            <a:endParaRPr lang="en-US" sz="3100" b="1" dirty="0" smtClean="0"/>
          </a:p>
          <a:p>
            <a:pPr fontAlgn="base"/>
            <a:r>
              <a:rPr lang="en-US" sz="3100" b="1" dirty="0" smtClean="0"/>
              <a:t>Disadvantages </a:t>
            </a:r>
            <a:r>
              <a:rPr lang="en-US" sz="3100" b="1" dirty="0"/>
              <a:t>of Monitor:</a:t>
            </a:r>
            <a:r>
              <a:rPr lang="en-US" sz="3100" dirty="0"/>
              <a:t/>
            </a:r>
            <a:br>
              <a:rPr lang="en-US" sz="3100" dirty="0"/>
            </a:br>
            <a:endParaRPr lang="en-US" sz="3100" dirty="0" smtClean="0"/>
          </a:p>
          <a:p>
            <a:pPr lvl="1" fontAlgn="base"/>
            <a:r>
              <a:rPr lang="en-US" sz="3100" dirty="0" smtClean="0"/>
              <a:t>Monitors </a:t>
            </a:r>
            <a:r>
              <a:rPr lang="en-US" sz="3100" dirty="0"/>
              <a:t>have to be implemented as part of the programming language . </a:t>
            </a:r>
            <a:endParaRPr lang="en-US" sz="3100" dirty="0" smtClean="0"/>
          </a:p>
          <a:p>
            <a:pPr lvl="1" fontAlgn="base"/>
            <a:r>
              <a:rPr lang="en-US" sz="3100" dirty="0" smtClean="0"/>
              <a:t>The </a:t>
            </a:r>
            <a:r>
              <a:rPr lang="en-US" sz="3100" dirty="0"/>
              <a:t>compiler must generate code for them. </a:t>
            </a:r>
            <a:endParaRPr lang="en-US" sz="3100" dirty="0" smtClean="0"/>
          </a:p>
          <a:p>
            <a:pPr lvl="1" fontAlgn="base"/>
            <a:r>
              <a:rPr lang="en-US" sz="3100" dirty="0" smtClean="0"/>
              <a:t>This </a:t>
            </a:r>
            <a:r>
              <a:rPr lang="en-US" sz="3100" dirty="0"/>
              <a:t>gives the compiler the additional burden of having to know what operating system facilities are available to control access to critical sections in concurrent processes. </a:t>
            </a:r>
            <a:endParaRPr lang="en-US" sz="3100" dirty="0" smtClean="0"/>
          </a:p>
          <a:p>
            <a:pPr>
              <a:lnSpc>
                <a:spcPct val="80000"/>
              </a:lnSpc>
              <a:buFont typeface="Monotype Sorts" pitchFamily="-84" charset="2"/>
              <a:buNone/>
            </a:pPr>
            <a:endParaRPr lang="en-US" altLang="en-US" dirty="0" smtClean="0">
              <a:solidFill>
                <a:srgbClr val="0000FF"/>
              </a:solidFill>
            </a:endParaRPr>
          </a:p>
          <a:p>
            <a:pPr>
              <a:lnSpc>
                <a:spcPct val="80000"/>
              </a:lnSpc>
              <a:buFont typeface="Monotype Sorts" pitchFamily="-84" charset="2"/>
              <a:buNone/>
            </a:pPr>
            <a:r>
              <a:rPr lang="en-US" altLang="en-US" i="1" dirty="0" smtClean="0">
                <a:solidFill>
                  <a:srgbClr val="0000FF"/>
                </a:solidFill>
              </a:rPr>
              <a:t>       </a:t>
            </a:r>
          </a:p>
        </p:txBody>
      </p:sp>
    </p:spTree>
    <p:extLst>
      <p:ext uri="{BB962C8B-B14F-4D97-AF65-F5344CB8AC3E}">
        <p14:creationId xmlns:p14="http://schemas.microsoft.com/office/powerpoint/2010/main" val="110216345"/>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Monitor Solution to Dining Philosophers </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232</a:t>
            </a:fld>
            <a:endParaRPr lang="en-US"/>
          </a:p>
        </p:txBody>
      </p:sp>
      <p:sp>
        <p:nvSpPr>
          <p:cNvPr id="12" name="Rectangle 5"/>
          <p:cNvSpPr txBox="1">
            <a:spLocks noChangeArrowheads="1"/>
          </p:cNvSpPr>
          <p:nvPr/>
        </p:nvSpPr>
        <p:spPr>
          <a:xfrm>
            <a:off x="1159933" y="1179514"/>
            <a:ext cx="10433051" cy="47132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smtClean="0"/>
              <a:t>Deadlock free solution to Dining Philosophers Problem</a:t>
            </a:r>
          </a:p>
          <a:p>
            <a:endParaRPr lang="en-US" altLang="en-US" sz="2400" dirty="0" smtClean="0"/>
          </a:p>
          <a:p>
            <a:r>
              <a:rPr lang="en-US" altLang="en-US" sz="2400" dirty="0" smtClean="0"/>
              <a:t>To distinguish amongst the 3 states in which the philosopher may be-</a:t>
            </a:r>
          </a:p>
          <a:p>
            <a:pPr lvl="1"/>
            <a:r>
              <a:rPr lang="en-US" altLang="en-US" sz="2000" b="1" dirty="0" err="1" smtClean="0">
                <a:solidFill>
                  <a:srgbClr val="C00000"/>
                </a:solidFill>
              </a:rPr>
              <a:t>enum</a:t>
            </a:r>
            <a:r>
              <a:rPr lang="en-US" altLang="en-US" sz="2000" b="1" dirty="0" smtClean="0">
                <a:solidFill>
                  <a:srgbClr val="C00000"/>
                </a:solidFill>
              </a:rPr>
              <a:t> </a:t>
            </a:r>
            <a:r>
              <a:rPr lang="en-US" altLang="en-US" sz="2000" b="1" dirty="0">
                <a:solidFill>
                  <a:srgbClr val="C00000"/>
                </a:solidFill>
              </a:rPr>
              <a:t>{ THINKING; HUNGRY, EATING) state [5] </a:t>
            </a:r>
            <a:r>
              <a:rPr lang="en-US" altLang="en-US" sz="2000" b="1" dirty="0" smtClean="0">
                <a:solidFill>
                  <a:srgbClr val="C00000"/>
                </a:solidFill>
              </a:rPr>
              <a:t>;</a:t>
            </a:r>
          </a:p>
          <a:p>
            <a:endParaRPr lang="en-US" sz="2400" dirty="0" smtClean="0"/>
          </a:p>
          <a:p>
            <a:r>
              <a:rPr lang="en-US" sz="2400" dirty="0" smtClean="0"/>
              <a:t>Philosopher </a:t>
            </a:r>
            <a:r>
              <a:rPr lang="en-US" sz="2400" dirty="0" err="1" smtClean="0"/>
              <a:t>i</a:t>
            </a:r>
            <a:r>
              <a:rPr lang="en-US" sz="2400" dirty="0" smtClean="0"/>
              <a:t> can set the variable state [</a:t>
            </a:r>
            <a:r>
              <a:rPr lang="en-US" sz="2400" dirty="0" err="1" smtClean="0"/>
              <a:t>i</a:t>
            </a:r>
            <a:r>
              <a:rPr lang="en-US" sz="2400" dirty="0" smtClean="0"/>
              <a:t>] = EATING only </a:t>
            </a:r>
          </a:p>
          <a:p>
            <a:pPr lvl="1"/>
            <a:r>
              <a:rPr lang="en-US" sz="2000" b="1" dirty="0" smtClean="0">
                <a:solidFill>
                  <a:srgbClr val="C00000"/>
                </a:solidFill>
              </a:rPr>
              <a:t>if her two neighbors are not eating</a:t>
            </a:r>
          </a:p>
          <a:p>
            <a:pPr lvl="1"/>
            <a:r>
              <a:rPr lang="en-US" sz="2000" b="1" dirty="0" smtClean="0">
                <a:solidFill>
                  <a:srgbClr val="C00000"/>
                </a:solidFill>
              </a:rPr>
              <a:t>(state [ (</a:t>
            </a:r>
            <a:r>
              <a:rPr lang="en-US" sz="2000" b="1" dirty="0" err="1" smtClean="0">
                <a:solidFill>
                  <a:srgbClr val="C00000"/>
                </a:solidFill>
              </a:rPr>
              <a:t>i</a:t>
            </a:r>
            <a:r>
              <a:rPr lang="en-US" sz="2000" b="1" dirty="0" smtClean="0">
                <a:solidFill>
                  <a:srgbClr val="C00000"/>
                </a:solidFill>
              </a:rPr>
              <a:t> +4) % 5] ! = EATING) and (state [ (</a:t>
            </a:r>
            <a:r>
              <a:rPr lang="en-US" sz="2000" b="1" dirty="0" err="1" smtClean="0">
                <a:solidFill>
                  <a:srgbClr val="C00000"/>
                </a:solidFill>
              </a:rPr>
              <a:t>i</a:t>
            </a:r>
            <a:r>
              <a:rPr lang="en-US" sz="2000" b="1" dirty="0" smtClean="0">
                <a:solidFill>
                  <a:srgbClr val="C00000"/>
                </a:solidFill>
              </a:rPr>
              <a:t> +1) % 5] != EATING)</a:t>
            </a:r>
            <a:endParaRPr lang="en-US" altLang="en-US" sz="2000" b="1" dirty="0" smtClean="0">
              <a:solidFill>
                <a:srgbClr val="C00000"/>
              </a:solidFill>
            </a:endParaRPr>
          </a:p>
          <a:p>
            <a:endParaRPr lang="en-US" altLang="en-US" dirty="0" smtClean="0"/>
          </a:p>
        </p:txBody>
      </p:sp>
      <p:pic>
        <p:nvPicPr>
          <p:cNvPr id="13" name="Picture 2" descr="THE DINING PHILOSOPHERS PROBLEM"/>
          <p:cNvPicPr>
            <a:picLocks noChangeAspect="1" noChangeArrowheads="1"/>
          </p:cNvPicPr>
          <p:nvPr/>
        </p:nvPicPr>
        <p:blipFill rotWithShape="1">
          <a:blip r:embed="rId6">
            <a:extLst>
              <a:ext uri="{28A0092B-C50C-407E-A947-70E740481C1C}">
                <a14:useLocalDpi xmlns:a14="http://schemas.microsoft.com/office/drawing/2010/main" val="0"/>
              </a:ext>
            </a:extLst>
          </a:blip>
          <a:srcRect r="32971"/>
          <a:stretch/>
        </p:blipFill>
        <p:spPr bwMode="auto">
          <a:xfrm>
            <a:off x="9009528" y="1291513"/>
            <a:ext cx="3085881" cy="3717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901208"/>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Monitor Solution to Dining Philosophers </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233</a:t>
            </a:fld>
            <a:endParaRPr lang="en-US"/>
          </a:p>
        </p:txBody>
      </p:sp>
      <p:sp>
        <p:nvSpPr>
          <p:cNvPr id="12" name="Rectangle 5"/>
          <p:cNvSpPr txBox="1">
            <a:spLocks noChangeArrowheads="1"/>
          </p:cNvSpPr>
          <p:nvPr/>
        </p:nvSpPr>
        <p:spPr>
          <a:xfrm>
            <a:off x="1159933" y="1179514"/>
            <a:ext cx="10433051" cy="47132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smtClean="0"/>
          </a:p>
          <a:p>
            <a:r>
              <a:rPr lang="en-US" sz="2400" dirty="0" smtClean="0"/>
              <a:t>Philosopher </a:t>
            </a:r>
            <a:r>
              <a:rPr lang="en-US" sz="2400" dirty="0" err="1" smtClean="0"/>
              <a:t>i</a:t>
            </a:r>
            <a:r>
              <a:rPr lang="en-US" sz="2400" dirty="0" smtClean="0"/>
              <a:t> can set the variable state [</a:t>
            </a:r>
            <a:r>
              <a:rPr lang="en-US" sz="2400" dirty="0" err="1" smtClean="0"/>
              <a:t>i</a:t>
            </a:r>
            <a:r>
              <a:rPr lang="en-US" sz="2400" dirty="0" smtClean="0"/>
              <a:t>] = EATING only </a:t>
            </a:r>
          </a:p>
          <a:p>
            <a:pPr lvl="1"/>
            <a:r>
              <a:rPr lang="en-US" sz="2000" b="1" dirty="0" smtClean="0">
                <a:solidFill>
                  <a:srgbClr val="C00000"/>
                </a:solidFill>
              </a:rPr>
              <a:t>if her two neighbors are not eating</a:t>
            </a:r>
          </a:p>
          <a:p>
            <a:pPr lvl="1"/>
            <a:r>
              <a:rPr lang="en-US" sz="2000" b="1" dirty="0" smtClean="0">
                <a:solidFill>
                  <a:srgbClr val="C00000"/>
                </a:solidFill>
              </a:rPr>
              <a:t>(state [ (</a:t>
            </a:r>
            <a:r>
              <a:rPr lang="en-US" sz="2000" b="1" dirty="0" err="1" smtClean="0">
                <a:solidFill>
                  <a:srgbClr val="C00000"/>
                </a:solidFill>
              </a:rPr>
              <a:t>i</a:t>
            </a:r>
            <a:r>
              <a:rPr lang="en-US" sz="2000" b="1" dirty="0" smtClean="0">
                <a:solidFill>
                  <a:srgbClr val="C00000"/>
                </a:solidFill>
              </a:rPr>
              <a:t> +4) % 5] ! = EATING) and (state [ (</a:t>
            </a:r>
            <a:r>
              <a:rPr lang="en-US" sz="2000" b="1" dirty="0" err="1" smtClean="0">
                <a:solidFill>
                  <a:srgbClr val="C00000"/>
                </a:solidFill>
              </a:rPr>
              <a:t>i</a:t>
            </a:r>
            <a:r>
              <a:rPr lang="en-US" sz="2000" b="1" dirty="0" smtClean="0">
                <a:solidFill>
                  <a:srgbClr val="C00000"/>
                </a:solidFill>
              </a:rPr>
              <a:t> +1) % 5] != EATING)</a:t>
            </a:r>
            <a:endParaRPr lang="en-US" altLang="en-US" sz="2000" b="1" dirty="0" smtClean="0">
              <a:solidFill>
                <a:srgbClr val="C00000"/>
              </a:solidFill>
            </a:endParaRPr>
          </a:p>
          <a:p>
            <a:r>
              <a:rPr lang="en-US" altLang="en-US" sz="2000" dirty="0" smtClean="0"/>
              <a:t>i=3,P3</a:t>
            </a:r>
          </a:p>
          <a:p>
            <a:r>
              <a:rPr lang="en-US" altLang="en-US" sz="2000" dirty="0" smtClean="0"/>
              <a:t>state(i+1), state P4,Right </a:t>
            </a:r>
            <a:r>
              <a:rPr lang="en-US" altLang="en-US" sz="2000" dirty="0" err="1" smtClean="0"/>
              <a:t>Neighbour</a:t>
            </a:r>
            <a:endParaRPr lang="en-US" altLang="en-US" sz="2000" dirty="0" smtClean="0"/>
          </a:p>
          <a:p>
            <a:r>
              <a:rPr lang="en-US" altLang="en-US" sz="2000" dirty="0" smtClean="0"/>
              <a:t>state(i+4)%5,7%5,state P2,Left </a:t>
            </a:r>
            <a:r>
              <a:rPr lang="en-US" altLang="en-US" sz="2000" dirty="0" err="1" smtClean="0"/>
              <a:t>Neighbour</a:t>
            </a:r>
            <a:endParaRPr lang="en-US" altLang="en-US" sz="2000" dirty="0"/>
          </a:p>
          <a:p>
            <a:endParaRPr lang="en-US" altLang="en-US" dirty="0" smtClean="0"/>
          </a:p>
        </p:txBody>
      </p:sp>
      <p:pic>
        <p:nvPicPr>
          <p:cNvPr id="13" name="Picture 2" descr="THE DINING PHILOSOPHERS PROBLEM"/>
          <p:cNvPicPr>
            <a:picLocks noChangeAspect="1" noChangeArrowheads="1"/>
          </p:cNvPicPr>
          <p:nvPr/>
        </p:nvPicPr>
        <p:blipFill rotWithShape="1">
          <a:blip r:embed="rId6">
            <a:extLst>
              <a:ext uri="{28A0092B-C50C-407E-A947-70E740481C1C}">
                <a14:useLocalDpi xmlns:a14="http://schemas.microsoft.com/office/drawing/2010/main" val="0"/>
              </a:ext>
            </a:extLst>
          </a:blip>
          <a:srcRect r="32971"/>
          <a:stretch/>
        </p:blipFill>
        <p:spPr bwMode="auto">
          <a:xfrm>
            <a:off x="9009528" y="1291513"/>
            <a:ext cx="3085881" cy="3717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5148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Monitor Solution to Dining Philosophers </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234</a:t>
            </a:fld>
            <a:endParaRPr lang="en-US"/>
          </a:p>
        </p:txBody>
      </p:sp>
      <p:sp>
        <p:nvSpPr>
          <p:cNvPr id="12" name="Rectangle 5"/>
          <p:cNvSpPr txBox="1">
            <a:spLocks noChangeArrowheads="1"/>
          </p:cNvSpPr>
          <p:nvPr/>
        </p:nvSpPr>
        <p:spPr>
          <a:xfrm>
            <a:off x="1159933" y="1179514"/>
            <a:ext cx="10433051" cy="47132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Also </a:t>
            </a:r>
            <a:r>
              <a:rPr lang="en-US" sz="2400" dirty="0"/>
              <a:t>need to declare</a:t>
            </a:r>
          </a:p>
          <a:p>
            <a:pPr lvl="1"/>
            <a:r>
              <a:rPr lang="en-US" sz="2000" dirty="0"/>
              <a:t>condition </a:t>
            </a:r>
            <a:r>
              <a:rPr lang="en-US" sz="2000" dirty="0" smtClean="0"/>
              <a:t>sel</a:t>
            </a:r>
            <a:r>
              <a:rPr lang="en-US" sz="2000" dirty="0"/>
              <a:t>f</a:t>
            </a:r>
            <a:r>
              <a:rPr lang="en-US" sz="2000" dirty="0" smtClean="0"/>
              <a:t>[5</a:t>
            </a:r>
            <a:r>
              <a:rPr lang="en-US" sz="2000" dirty="0"/>
              <a:t>];</a:t>
            </a:r>
          </a:p>
          <a:p>
            <a:pPr lvl="1"/>
            <a:endParaRPr lang="en-US" sz="2000" dirty="0" smtClean="0"/>
          </a:p>
          <a:p>
            <a:pPr lvl="1"/>
            <a:r>
              <a:rPr lang="en-US" sz="2000" dirty="0" smtClean="0"/>
              <a:t>in </a:t>
            </a:r>
            <a:r>
              <a:rPr lang="en-US" sz="2000" dirty="0"/>
              <a:t>which </a:t>
            </a:r>
            <a:r>
              <a:rPr lang="en-US" sz="2000" dirty="0" err="1" smtClean="0"/>
              <a:t>i</a:t>
            </a:r>
            <a:r>
              <a:rPr lang="en-US" sz="2000" baseline="30000" dirty="0" err="1" smtClean="0"/>
              <a:t>th</a:t>
            </a:r>
            <a:r>
              <a:rPr lang="en-US" sz="2000" baseline="30000" dirty="0" smtClean="0"/>
              <a:t> </a:t>
            </a:r>
            <a:r>
              <a:rPr lang="en-US" sz="2000" dirty="0" smtClean="0"/>
              <a:t>philosopher </a:t>
            </a:r>
            <a:r>
              <a:rPr lang="en-US" sz="2000" b="1" dirty="0" smtClean="0">
                <a:solidFill>
                  <a:srgbClr val="C00000"/>
                </a:solidFill>
              </a:rPr>
              <a:t>can </a:t>
            </a:r>
            <a:r>
              <a:rPr lang="en-US" sz="2000" b="1" dirty="0">
                <a:solidFill>
                  <a:srgbClr val="C00000"/>
                </a:solidFill>
              </a:rPr>
              <a:t>delay herself when she is hungry but is unable </a:t>
            </a:r>
            <a:r>
              <a:rPr lang="en-US" sz="2000" b="1" dirty="0" smtClean="0">
                <a:solidFill>
                  <a:srgbClr val="C00000"/>
                </a:solidFill>
              </a:rPr>
              <a:t>to obtain </a:t>
            </a:r>
            <a:r>
              <a:rPr lang="en-US" sz="2000" b="1" dirty="0">
                <a:solidFill>
                  <a:srgbClr val="C00000"/>
                </a:solidFill>
              </a:rPr>
              <a:t>the chopsticks she needs</a:t>
            </a:r>
            <a:r>
              <a:rPr lang="en-US" sz="2000" b="1" dirty="0" smtClean="0">
                <a:solidFill>
                  <a:srgbClr val="C00000"/>
                </a:solidFill>
              </a:rPr>
              <a:t>.</a:t>
            </a:r>
          </a:p>
          <a:p>
            <a:endParaRPr lang="en-US" altLang="en-US" sz="2400" dirty="0" smtClean="0"/>
          </a:p>
          <a:p>
            <a:r>
              <a:rPr lang="en-US" altLang="en-US" sz="2400" dirty="0" smtClean="0"/>
              <a:t>Distribution of </a:t>
            </a:r>
            <a:r>
              <a:rPr lang="en-US" sz="2400" dirty="0" smtClean="0"/>
              <a:t>chopsticks </a:t>
            </a:r>
            <a:r>
              <a:rPr lang="en-US" sz="2400" dirty="0"/>
              <a:t>is controlled by the </a:t>
            </a:r>
            <a:r>
              <a:rPr lang="en-US" sz="2400" dirty="0" smtClean="0">
                <a:solidFill>
                  <a:srgbClr val="C00000"/>
                </a:solidFill>
              </a:rPr>
              <a:t>monitor </a:t>
            </a:r>
            <a:r>
              <a:rPr lang="en-US" sz="2400" dirty="0" err="1">
                <a:solidFill>
                  <a:srgbClr val="C00000"/>
                </a:solidFill>
              </a:rPr>
              <a:t>DiningPhilosophers</a:t>
            </a:r>
            <a:endParaRPr lang="en-US" altLang="en-US" sz="2400" dirty="0" smtClean="0">
              <a:solidFill>
                <a:srgbClr val="C00000"/>
              </a:solidFill>
            </a:endParaRPr>
          </a:p>
          <a:p>
            <a:endParaRPr lang="en-US" altLang="en-US" dirty="0" smtClean="0">
              <a:solidFill>
                <a:srgbClr val="C00000"/>
              </a:solidFill>
            </a:endParaRPr>
          </a:p>
        </p:txBody>
      </p:sp>
    </p:spTree>
    <p:extLst>
      <p:ext uri="{BB962C8B-B14F-4D97-AF65-F5344CB8AC3E}">
        <p14:creationId xmlns:p14="http://schemas.microsoft.com/office/powerpoint/2010/main" val="427074982"/>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smtClean="0">
                <a:solidFill>
                  <a:srgbClr val="C00000"/>
                </a:solidFill>
                <a:latin typeface="Marcellus" panose="020E0602050203020307" pitchFamily="34" charset="0"/>
              </a:rPr>
              <a:t>Monitor Solution </a:t>
            </a:r>
            <a:r>
              <a:rPr lang="en-US" sz="3200" dirty="0">
                <a:solidFill>
                  <a:srgbClr val="C00000"/>
                </a:solidFill>
                <a:latin typeface="Marcellus" panose="020E0602050203020307" pitchFamily="34" charset="0"/>
              </a:rPr>
              <a:t>to Dining Philosophers </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235</a:t>
            </a:fld>
            <a:endParaRPr lang="en-US"/>
          </a:p>
        </p:txBody>
      </p:sp>
      <p:sp>
        <p:nvSpPr>
          <p:cNvPr id="13" name="Rectangle 3"/>
          <p:cNvSpPr txBox="1">
            <a:spLocks noChangeArrowheads="1"/>
          </p:cNvSpPr>
          <p:nvPr/>
        </p:nvSpPr>
        <p:spPr>
          <a:xfrm>
            <a:off x="1528234" y="979488"/>
            <a:ext cx="9793817" cy="538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monitor </a:t>
            </a:r>
            <a:r>
              <a:rPr lang="en-US" altLang="en-US" sz="1600" dirty="0" err="1" smtClean="0">
                <a:solidFill>
                  <a:srgbClr val="000000"/>
                </a:solidFill>
                <a:latin typeface="Courier New" pitchFamily="49" charset="0"/>
                <a:cs typeface="Courier New" pitchFamily="49" charset="0"/>
              </a:rPr>
              <a:t>DiningPhilosophers</a:t>
            </a:r>
            <a:endParaRPr lang="en-US" altLang="en-US" sz="1600" dirty="0" smtClean="0">
              <a:solidFill>
                <a:srgbClr val="000000"/>
              </a:solidFill>
              <a:latin typeface="Courier New" pitchFamily="49" charset="0"/>
              <a:cs typeface="Courier New" pitchFamily="49" charset="0"/>
            </a:endParaRP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a:t>
            </a:r>
            <a:r>
              <a:rPr lang="en-US" altLang="en-US" sz="1600" dirty="0" err="1" smtClean="0">
                <a:solidFill>
                  <a:srgbClr val="000000"/>
                </a:solidFill>
                <a:latin typeface="Courier New" pitchFamily="49" charset="0"/>
                <a:cs typeface="Courier New" pitchFamily="49" charset="0"/>
              </a:rPr>
              <a:t>enum</a:t>
            </a:r>
            <a:r>
              <a:rPr lang="en-US" altLang="en-US" sz="1600" dirty="0" smtClean="0">
                <a:solidFill>
                  <a:srgbClr val="000000"/>
                </a:solidFill>
                <a:latin typeface="Courier New" pitchFamily="49" charset="0"/>
                <a:cs typeface="Courier New" pitchFamily="49" charset="0"/>
              </a:rPr>
              <a:t> { THINKING; HUNGRY, EATING) state [5] ;</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condition self [5];</a:t>
            </a:r>
          </a:p>
          <a:p>
            <a:pPr>
              <a:lnSpc>
                <a:spcPct val="80000"/>
              </a:lnSpc>
              <a:buFont typeface="Monotype Sorts" pitchFamily="-84" charset="2"/>
              <a:buNone/>
            </a:pPr>
            <a:endParaRPr lang="en-US" altLang="en-US" sz="1600" dirty="0" smtClean="0">
              <a:solidFill>
                <a:srgbClr val="000000"/>
              </a:solidFill>
              <a:latin typeface="Courier New" pitchFamily="49" charset="0"/>
              <a:cs typeface="Courier New" pitchFamily="49" charset="0"/>
            </a:endParaRP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void pickup (</a:t>
            </a:r>
            <a:r>
              <a:rPr lang="en-US" altLang="en-US" sz="1600" dirty="0" err="1" smtClean="0">
                <a:solidFill>
                  <a:srgbClr val="000000"/>
                </a:solidFill>
                <a:latin typeface="Courier New" pitchFamily="49" charset="0"/>
                <a:cs typeface="Courier New" pitchFamily="49" charset="0"/>
              </a:rPr>
              <a:t>int</a:t>
            </a:r>
            <a:r>
              <a:rPr lang="en-US" altLang="en-US" sz="1600" dirty="0" smtClean="0">
                <a:solidFill>
                  <a:srgbClr val="000000"/>
                </a:solidFill>
                <a:latin typeface="Courier New" pitchFamily="49" charset="0"/>
                <a:cs typeface="Courier New" pitchFamily="49" charset="0"/>
              </a:rPr>
              <a:t> </a:t>
            </a:r>
            <a:r>
              <a:rPr lang="en-US" altLang="en-US" sz="1600" dirty="0" err="1" smtClean="0">
                <a:solidFill>
                  <a:srgbClr val="000000"/>
                </a:solidFill>
                <a:latin typeface="Courier New" pitchFamily="49" charset="0"/>
                <a:cs typeface="Courier New" pitchFamily="49" charset="0"/>
              </a:rPr>
              <a:t>i</a:t>
            </a:r>
            <a:r>
              <a:rPr lang="en-US" altLang="en-US" sz="1600" dirty="0" smtClean="0">
                <a:solidFill>
                  <a:srgbClr val="000000"/>
                </a:solidFill>
                <a:latin typeface="Courier New" pitchFamily="49" charset="0"/>
                <a:cs typeface="Courier New" pitchFamily="49" charset="0"/>
              </a:rPr>
              <a:t>) { </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state[</a:t>
            </a:r>
            <a:r>
              <a:rPr lang="en-US" altLang="en-US" sz="1600" dirty="0" err="1" smtClean="0">
                <a:solidFill>
                  <a:srgbClr val="000000"/>
                </a:solidFill>
                <a:latin typeface="Courier New" pitchFamily="49" charset="0"/>
                <a:cs typeface="Courier New" pitchFamily="49" charset="0"/>
              </a:rPr>
              <a:t>i</a:t>
            </a:r>
            <a:r>
              <a:rPr lang="en-US" altLang="en-US" sz="1600" dirty="0" smtClean="0">
                <a:solidFill>
                  <a:srgbClr val="000000"/>
                </a:solidFill>
                <a:latin typeface="Courier New" pitchFamily="49" charset="0"/>
                <a:cs typeface="Courier New" pitchFamily="49" charset="0"/>
              </a:rPr>
              <a:t>] = HUNGRY;</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test(</a:t>
            </a:r>
            <a:r>
              <a:rPr lang="en-US" altLang="en-US" sz="1600" dirty="0" err="1" smtClean="0">
                <a:solidFill>
                  <a:srgbClr val="000000"/>
                </a:solidFill>
                <a:latin typeface="Courier New" pitchFamily="49" charset="0"/>
                <a:cs typeface="Courier New" pitchFamily="49" charset="0"/>
              </a:rPr>
              <a:t>i</a:t>
            </a:r>
            <a:r>
              <a:rPr lang="en-US" altLang="en-US" sz="1600" dirty="0" smtClean="0">
                <a:solidFill>
                  <a:srgbClr val="000000"/>
                </a:solidFill>
                <a:latin typeface="Courier New" pitchFamily="49" charset="0"/>
                <a:cs typeface="Courier New" pitchFamily="49" charset="0"/>
              </a:rPr>
              <a:t>);</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if (state[</a:t>
            </a:r>
            <a:r>
              <a:rPr lang="en-US" altLang="en-US" sz="1600" dirty="0" err="1" smtClean="0">
                <a:solidFill>
                  <a:srgbClr val="000000"/>
                </a:solidFill>
                <a:latin typeface="Courier New" pitchFamily="49" charset="0"/>
                <a:cs typeface="Courier New" pitchFamily="49" charset="0"/>
              </a:rPr>
              <a:t>i</a:t>
            </a:r>
            <a:r>
              <a:rPr lang="en-US" altLang="en-US" sz="1600" dirty="0" smtClean="0">
                <a:solidFill>
                  <a:srgbClr val="000000"/>
                </a:solidFill>
                <a:latin typeface="Courier New" pitchFamily="49" charset="0"/>
                <a:cs typeface="Courier New" pitchFamily="49" charset="0"/>
              </a:rPr>
              <a:t>] != EATING) </a:t>
            </a:r>
          </a:p>
          <a:p>
            <a:pPr>
              <a:lnSpc>
                <a:spcPct val="80000"/>
              </a:lnSpc>
              <a:buFont typeface="Monotype Sorts" pitchFamily="-84" charset="2"/>
              <a:buNone/>
            </a:pPr>
            <a:r>
              <a:rPr lang="en-US" altLang="en-US" sz="1600" dirty="0">
                <a:solidFill>
                  <a:srgbClr val="000000"/>
                </a:solidFill>
                <a:latin typeface="Courier New" pitchFamily="49" charset="0"/>
                <a:cs typeface="Courier New" pitchFamily="49" charset="0"/>
              </a:rPr>
              <a:t>	</a:t>
            </a:r>
            <a:r>
              <a:rPr lang="en-US" altLang="en-US" sz="1600" dirty="0" smtClean="0">
                <a:solidFill>
                  <a:srgbClr val="000000"/>
                </a:solidFill>
                <a:latin typeface="Courier New" pitchFamily="49" charset="0"/>
                <a:cs typeface="Courier New" pitchFamily="49" charset="0"/>
              </a:rPr>
              <a:t>		self[</a:t>
            </a:r>
            <a:r>
              <a:rPr lang="en-US" altLang="en-US" sz="1600" dirty="0" err="1" smtClean="0">
                <a:solidFill>
                  <a:srgbClr val="000000"/>
                </a:solidFill>
                <a:latin typeface="Courier New" pitchFamily="49" charset="0"/>
                <a:cs typeface="Courier New" pitchFamily="49" charset="0"/>
              </a:rPr>
              <a:t>i</a:t>
            </a:r>
            <a:r>
              <a:rPr lang="en-US" altLang="en-US" sz="1600" dirty="0" smtClean="0">
                <a:solidFill>
                  <a:srgbClr val="000000"/>
                </a:solidFill>
                <a:latin typeface="Courier New" pitchFamily="49" charset="0"/>
                <a:cs typeface="Courier New" pitchFamily="49" charset="0"/>
              </a:rPr>
              <a:t>].wait;</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a:t>
            </a:r>
          </a:p>
        </p:txBody>
      </p:sp>
      <p:sp>
        <p:nvSpPr>
          <p:cNvPr id="11" name="Rectangle 10"/>
          <p:cNvSpPr/>
          <p:nvPr/>
        </p:nvSpPr>
        <p:spPr>
          <a:xfrm>
            <a:off x="7328846" y="3301406"/>
            <a:ext cx="4594447" cy="2246769"/>
          </a:xfrm>
          <a:prstGeom prst="rect">
            <a:avLst/>
          </a:prstGeom>
        </p:spPr>
        <p:txBody>
          <a:bodyPr wrap="square">
            <a:spAutoFit/>
          </a:bodyPr>
          <a:lstStyle/>
          <a:p>
            <a:pPr marL="800100" lvl="1" indent="-342900">
              <a:buFont typeface="Arial" panose="020B0604020202020204" pitchFamily="34" charset="0"/>
              <a:buChar char="•"/>
            </a:pPr>
            <a:r>
              <a:rPr lang="en-US" sz="2000" dirty="0"/>
              <a:t>I</a:t>
            </a:r>
            <a:r>
              <a:rPr lang="en-US" sz="2000" dirty="0" smtClean="0"/>
              <a:t>f </a:t>
            </a:r>
            <a:r>
              <a:rPr lang="en-US" sz="2000" dirty="0"/>
              <a:t>unable to eat, </a:t>
            </a:r>
            <a:r>
              <a:rPr lang="en-US" sz="2000" dirty="0" smtClean="0"/>
              <a:t>waits </a:t>
            </a:r>
            <a:r>
              <a:rPr lang="en-US" sz="2000" dirty="0"/>
              <a:t>to be signaled </a:t>
            </a:r>
          </a:p>
          <a:p>
            <a:pPr marL="800100" lvl="1" indent="-342900">
              <a:buFont typeface="Arial" panose="020B0604020202020204" pitchFamily="34" charset="0"/>
              <a:buChar char="•"/>
            </a:pPr>
            <a:r>
              <a:rPr lang="en-US" sz="2000" dirty="0"/>
              <a:t>P</a:t>
            </a:r>
            <a:r>
              <a:rPr lang="en-US" sz="2000" dirty="0" smtClean="0"/>
              <a:t>hilosopher </a:t>
            </a:r>
            <a:r>
              <a:rPr lang="en-US" sz="2000" dirty="0"/>
              <a:t>can delay herself when she is hungry but is unable to obtain the chopsticks she needs</a:t>
            </a:r>
            <a:r>
              <a:rPr lang="en-US" sz="2000" dirty="0" smtClean="0"/>
              <a:t>.</a:t>
            </a:r>
          </a:p>
          <a:p>
            <a:pPr lvl="1"/>
            <a:endParaRPr lang="en-US" sz="2000" dirty="0"/>
          </a:p>
        </p:txBody>
      </p:sp>
      <p:sp>
        <p:nvSpPr>
          <p:cNvPr id="12" name="Right Arrow 11"/>
          <p:cNvSpPr/>
          <p:nvPr/>
        </p:nvSpPr>
        <p:spPr>
          <a:xfrm>
            <a:off x="5609273" y="3538796"/>
            <a:ext cx="1965234" cy="2661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4626655" y="2592159"/>
            <a:ext cx="3084329" cy="2661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840842" y="2540585"/>
            <a:ext cx="1873462" cy="369332"/>
          </a:xfrm>
          <a:prstGeom prst="rect">
            <a:avLst/>
          </a:prstGeom>
        </p:spPr>
        <p:txBody>
          <a:bodyPr wrap="none">
            <a:spAutoFit/>
          </a:bodyPr>
          <a:lstStyle/>
          <a:p>
            <a:r>
              <a:rPr lang="en-US" dirty="0" smtClean="0"/>
              <a:t>Pickup </a:t>
            </a:r>
            <a:r>
              <a:rPr lang="en-US" dirty="0"/>
              <a:t>chopsticks </a:t>
            </a:r>
          </a:p>
        </p:txBody>
      </p:sp>
    </p:spTree>
    <p:extLst>
      <p:ext uri="{BB962C8B-B14F-4D97-AF65-F5344CB8AC3E}">
        <p14:creationId xmlns:p14="http://schemas.microsoft.com/office/powerpoint/2010/main" val="3304634902"/>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smtClean="0">
                <a:solidFill>
                  <a:srgbClr val="C00000"/>
                </a:solidFill>
                <a:latin typeface="Marcellus" panose="020E0602050203020307" pitchFamily="34" charset="0"/>
              </a:rPr>
              <a:t>Monitor Solution </a:t>
            </a:r>
            <a:r>
              <a:rPr lang="en-US" sz="3200" dirty="0">
                <a:solidFill>
                  <a:srgbClr val="C00000"/>
                </a:solidFill>
                <a:latin typeface="Marcellus" panose="020E0602050203020307" pitchFamily="34" charset="0"/>
              </a:rPr>
              <a:t>to Dining Philosophers </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236</a:t>
            </a:fld>
            <a:endParaRPr lang="en-US"/>
          </a:p>
        </p:txBody>
      </p:sp>
      <p:sp>
        <p:nvSpPr>
          <p:cNvPr id="13" name="Rectangle 3"/>
          <p:cNvSpPr txBox="1">
            <a:spLocks noChangeArrowheads="1"/>
          </p:cNvSpPr>
          <p:nvPr/>
        </p:nvSpPr>
        <p:spPr>
          <a:xfrm>
            <a:off x="662091" y="651942"/>
            <a:ext cx="9793817" cy="538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monitor </a:t>
            </a:r>
            <a:r>
              <a:rPr lang="en-US" altLang="en-US" sz="1600" dirty="0" err="1" smtClean="0">
                <a:solidFill>
                  <a:srgbClr val="000000"/>
                </a:solidFill>
                <a:latin typeface="Courier New" pitchFamily="49" charset="0"/>
                <a:cs typeface="Courier New" pitchFamily="49" charset="0"/>
              </a:rPr>
              <a:t>DiningPhilosophers</a:t>
            </a:r>
            <a:endParaRPr lang="en-US" altLang="en-US" sz="1600" dirty="0" smtClean="0">
              <a:solidFill>
                <a:srgbClr val="000000"/>
              </a:solidFill>
              <a:latin typeface="Courier New" pitchFamily="49" charset="0"/>
              <a:cs typeface="Courier New" pitchFamily="49" charset="0"/>
            </a:endParaRP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void putdown (</a:t>
            </a:r>
            <a:r>
              <a:rPr lang="en-US" altLang="en-US" sz="1600" dirty="0" err="1" smtClean="0">
                <a:solidFill>
                  <a:srgbClr val="000000"/>
                </a:solidFill>
                <a:latin typeface="Courier New" pitchFamily="49" charset="0"/>
                <a:cs typeface="Courier New" pitchFamily="49" charset="0"/>
              </a:rPr>
              <a:t>int</a:t>
            </a:r>
            <a:r>
              <a:rPr lang="en-US" altLang="en-US" sz="1600" dirty="0" smtClean="0">
                <a:solidFill>
                  <a:srgbClr val="000000"/>
                </a:solidFill>
                <a:latin typeface="Courier New" pitchFamily="49" charset="0"/>
                <a:cs typeface="Courier New" pitchFamily="49" charset="0"/>
              </a:rPr>
              <a:t> </a:t>
            </a:r>
            <a:r>
              <a:rPr lang="en-US" altLang="en-US" sz="1600" dirty="0" err="1" smtClean="0">
                <a:solidFill>
                  <a:srgbClr val="000000"/>
                </a:solidFill>
                <a:latin typeface="Courier New" pitchFamily="49" charset="0"/>
                <a:cs typeface="Courier New" pitchFamily="49" charset="0"/>
              </a:rPr>
              <a:t>i</a:t>
            </a:r>
            <a:r>
              <a:rPr lang="en-US" altLang="en-US" sz="1600" dirty="0" smtClean="0">
                <a:solidFill>
                  <a:srgbClr val="000000"/>
                </a:solidFill>
                <a:latin typeface="Courier New" pitchFamily="49" charset="0"/>
                <a:cs typeface="Courier New" pitchFamily="49" charset="0"/>
              </a:rPr>
              <a:t>) { </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state[</a:t>
            </a:r>
            <a:r>
              <a:rPr lang="en-US" altLang="en-US" sz="1600" dirty="0" err="1" smtClean="0">
                <a:solidFill>
                  <a:srgbClr val="000000"/>
                </a:solidFill>
                <a:latin typeface="Courier New" pitchFamily="49" charset="0"/>
                <a:cs typeface="Courier New" pitchFamily="49" charset="0"/>
              </a:rPr>
              <a:t>i</a:t>
            </a:r>
            <a:r>
              <a:rPr lang="en-US" altLang="en-US" sz="1600" dirty="0" smtClean="0">
                <a:solidFill>
                  <a:srgbClr val="000000"/>
                </a:solidFill>
                <a:latin typeface="Courier New" pitchFamily="49" charset="0"/>
                <a:cs typeface="Courier New" pitchFamily="49" charset="0"/>
              </a:rPr>
              <a:t>] = THINKING;</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 test left and right neighbors</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test((</a:t>
            </a:r>
            <a:r>
              <a:rPr lang="en-US" altLang="en-US" sz="1600" dirty="0" err="1" smtClean="0">
                <a:solidFill>
                  <a:srgbClr val="000000"/>
                </a:solidFill>
                <a:latin typeface="Courier New" pitchFamily="49" charset="0"/>
                <a:cs typeface="Courier New" pitchFamily="49" charset="0"/>
              </a:rPr>
              <a:t>i</a:t>
            </a:r>
            <a:r>
              <a:rPr lang="en-US" altLang="en-US" sz="1600" dirty="0" smtClean="0">
                <a:solidFill>
                  <a:srgbClr val="000000"/>
                </a:solidFill>
                <a:latin typeface="Courier New" pitchFamily="49" charset="0"/>
                <a:cs typeface="Courier New" pitchFamily="49" charset="0"/>
              </a:rPr>
              <a:t> + 4) % 5);</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test((</a:t>
            </a:r>
            <a:r>
              <a:rPr lang="en-US" altLang="en-US" sz="1600" dirty="0" err="1" smtClean="0">
                <a:solidFill>
                  <a:srgbClr val="000000"/>
                </a:solidFill>
                <a:latin typeface="Courier New" pitchFamily="49" charset="0"/>
                <a:cs typeface="Courier New" pitchFamily="49" charset="0"/>
              </a:rPr>
              <a:t>i</a:t>
            </a:r>
            <a:r>
              <a:rPr lang="en-US" altLang="en-US" sz="1600" dirty="0" smtClean="0">
                <a:solidFill>
                  <a:srgbClr val="000000"/>
                </a:solidFill>
                <a:latin typeface="Courier New" pitchFamily="49" charset="0"/>
                <a:cs typeface="Courier New" pitchFamily="49" charset="0"/>
              </a:rPr>
              <a:t> + 1) % 5);</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a:t>
            </a:r>
          </a:p>
          <a:p>
            <a:pPr>
              <a:lnSpc>
                <a:spcPct val="80000"/>
              </a:lnSpc>
              <a:buFont typeface="Monotype Sorts" pitchFamily="-84" charset="2"/>
              <a:buNone/>
            </a:pPr>
            <a:r>
              <a:rPr lang="en-US" altLang="en-US" sz="1600" dirty="0" smtClean="0">
                <a:solidFill>
                  <a:srgbClr val="0000FF"/>
                </a:solidFill>
              </a:rPr>
              <a:t>	</a:t>
            </a:r>
          </a:p>
        </p:txBody>
      </p:sp>
      <p:sp>
        <p:nvSpPr>
          <p:cNvPr id="15" name="Rectangle 14"/>
          <p:cNvSpPr/>
          <p:nvPr/>
        </p:nvSpPr>
        <p:spPr>
          <a:xfrm>
            <a:off x="7294359" y="1644345"/>
            <a:ext cx="2106346" cy="369332"/>
          </a:xfrm>
          <a:prstGeom prst="rect">
            <a:avLst/>
          </a:prstGeom>
        </p:spPr>
        <p:txBody>
          <a:bodyPr wrap="none">
            <a:spAutoFit/>
          </a:bodyPr>
          <a:lstStyle/>
          <a:p>
            <a:r>
              <a:rPr lang="en-US" dirty="0"/>
              <a:t>Put down </a:t>
            </a:r>
            <a:r>
              <a:rPr lang="en-US" dirty="0" smtClean="0"/>
              <a:t>chopsticks</a:t>
            </a:r>
          </a:p>
        </p:txBody>
      </p:sp>
      <p:sp>
        <p:nvSpPr>
          <p:cNvPr id="16" name="Right Arrow 15"/>
          <p:cNvSpPr/>
          <p:nvPr/>
        </p:nvSpPr>
        <p:spPr>
          <a:xfrm>
            <a:off x="4621857" y="1644345"/>
            <a:ext cx="2556865"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827295" y="2987642"/>
            <a:ext cx="6096000" cy="1200329"/>
          </a:xfrm>
          <a:prstGeom prst="rect">
            <a:avLst/>
          </a:prstGeom>
        </p:spPr>
        <p:txBody>
          <a:bodyPr>
            <a:spAutoFit/>
          </a:bodyPr>
          <a:lstStyle/>
          <a:p>
            <a:pPr fontAlgn="base"/>
            <a:r>
              <a:rPr lang="en-US" dirty="0"/>
              <a:t>if right neighbor R=(i+1)%5 is hungry and </a:t>
            </a:r>
          </a:p>
          <a:p>
            <a:pPr fontAlgn="base"/>
            <a:r>
              <a:rPr lang="en-US" dirty="0"/>
              <a:t>  </a:t>
            </a:r>
            <a:r>
              <a:rPr lang="en-US" dirty="0" smtClean="0"/>
              <a:t> </a:t>
            </a:r>
            <a:r>
              <a:rPr lang="en-US" dirty="0"/>
              <a:t>both of R’s neighbors are not eating, </a:t>
            </a:r>
          </a:p>
          <a:p>
            <a:pPr fontAlgn="base"/>
            <a:r>
              <a:rPr lang="en-US" dirty="0"/>
              <a:t>  </a:t>
            </a:r>
            <a:r>
              <a:rPr lang="en-US" dirty="0" smtClean="0"/>
              <a:t>set </a:t>
            </a:r>
            <a:r>
              <a:rPr lang="en-US" dirty="0"/>
              <a:t>R’s state to eating and wake </a:t>
            </a:r>
            <a:r>
              <a:rPr lang="en-US" dirty="0" smtClean="0"/>
              <a:t>up </a:t>
            </a:r>
            <a:r>
              <a:rPr lang="en-US" dirty="0" err="1" smtClean="0"/>
              <a:t>neighbour</a:t>
            </a:r>
            <a:r>
              <a:rPr lang="en-US" dirty="0" smtClean="0"/>
              <a:t> R by</a:t>
            </a:r>
            <a:r>
              <a:rPr lang="en-US" dirty="0"/>
              <a:t>  </a:t>
            </a:r>
            <a:r>
              <a:rPr lang="en-US" dirty="0" smtClean="0"/>
              <a:t>signaling</a:t>
            </a:r>
            <a:endParaRPr lang="en-US" dirty="0"/>
          </a:p>
          <a:p>
            <a:r>
              <a:rPr lang="en-US" dirty="0"/>
              <a:t> </a:t>
            </a:r>
          </a:p>
        </p:txBody>
      </p:sp>
      <p:sp>
        <p:nvSpPr>
          <p:cNvPr id="17" name="Right Arrow 16"/>
          <p:cNvSpPr/>
          <p:nvPr/>
        </p:nvSpPr>
        <p:spPr>
          <a:xfrm>
            <a:off x="4280567" y="3159676"/>
            <a:ext cx="1018966"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THE DINING PHILOSOPHERS PROBLEM"/>
          <p:cNvPicPr>
            <a:picLocks noChangeAspect="1" noChangeArrowheads="1"/>
          </p:cNvPicPr>
          <p:nvPr/>
        </p:nvPicPr>
        <p:blipFill rotWithShape="1">
          <a:blip r:embed="rId6">
            <a:extLst>
              <a:ext uri="{28A0092B-C50C-407E-A947-70E740481C1C}">
                <a14:useLocalDpi xmlns:a14="http://schemas.microsoft.com/office/drawing/2010/main" val="0"/>
              </a:ext>
            </a:extLst>
          </a:blip>
          <a:srcRect r="32971"/>
          <a:stretch/>
        </p:blipFill>
        <p:spPr bwMode="auto">
          <a:xfrm>
            <a:off x="9749786" y="403601"/>
            <a:ext cx="2370653" cy="2855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287852"/>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smtClean="0">
                <a:solidFill>
                  <a:srgbClr val="C00000"/>
                </a:solidFill>
                <a:latin typeface="Marcellus" panose="020E0602050203020307" pitchFamily="34" charset="0"/>
              </a:rPr>
              <a:t>Monitor Solution </a:t>
            </a:r>
            <a:r>
              <a:rPr lang="en-US" sz="3200" dirty="0">
                <a:solidFill>
                  <a:srgbClr val="C00000"/>
                </a:solidFill>
                <a:latin typeface="Marcellus" panose="020E0602050203020307" pitchFamily="34" charset="0"/>
              </a:rPr>
              <a:t>to Dining Philosophers </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237</a:t>
            </a:fld>
            <a:endParaRPr lang="en-US"/>
          </a:p>
        </p:txBody>
      </p:sp>
      <p:sp>
        <p:nvSpPr>
          <p:cNvPr id="12" name="Rectangle 3"/>
          <p:cNvSpPr txBox="1">
            <a:spLocks noChangeArrowheads="1"/>
          </p:cNvSpPr>
          <p:nvPr/>
        </p:nvSpPr>
        <p:spPr>
          <a:xfrm>
            <a:off x="0" y="944563"/>
            <a:ext cx="12191999" cy="5268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Monotype Sorts" pitchFamily="-84" charset="2"/>
              <a:buNone/>
            </a:pPr>
            <a:endParaRPr lang="en-US" altLang="en-US" sz="1600" dirty="0" smtClean="0">
              <a:solidFill>
                <a:srgbClr val="000000"/>
              </a:solidFill>
              <a:latin typeface="Courier New" pitchFamily="49" charset="0"/>
              <a:cs typeface="Courier New" pitchFamily="49" charset="0"/>
            </a:endParaRP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void test (</a:t>
            </a:r>
            <a:r>
              <a:rPr lang="en-US" altLang="en-US" sz="1600" dirty="0" err="1" smtClean="0">
                <a:solidFill>
                  <a:srgbClr val="000000"/>
                </a:solidFill>
                <a:latin typeface="Courier New" pitchFamily="49" charset="0"/>
                <a:cs typeface="Courier New" pitchFamily="49" charset="0"/>
              </a:rPr>
              <a:t>int</a:t>
            </a:r>
            <a:r>
              <a:rPr lang="en-US" altLang="en-US" sz="1600" dirty="0" smtClean="0">
                <a:solidFill>
                  <a:srgbClr val="000000"/>
                </a:solidFill>
                <a:latin typeface="Courier New" pitchFamily="49" charset="0"/>
                <a:cs typeface="Courier New" pitchFamily="49" charset="0"/>
              </a:rPr>
              <a:t> </a:t>
            </a:r>
            <a:r>
              <a:rPr lang="en-US" altLang="en-US" sz="1600" dirty="0" err="1" smtClean="0">
                <a:solidFill>
                  <a:srgbClr val="000000"/>
                </a:solidFill>
                <a:latin typeface="Courier New" pitchFamily="49" charset="0"/>
                <a:cs typeface="Courier New" pitchFamily="49" charset="0"/>
              </a:rPr>
              <a:t>i</a:t>
            </a:r>
            <a:r>
              <a:rPr lang="en-US" altLang="en-US" sz="1600" dirty="0" smtClean="0">
                <a:solidFill>
                  <a:srgbClr val="000000"/>
                </a:solidFill>
                <a:latin typeface="Courier New" pitchFamily="49" charset="0"/>
                <a:cs typeface="Courier New" pitchFamily="49" charset="0"/>
              </a:rPr>
              <a:t>) { </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if ((state[(</a:t>
            </a:r>
            <a:r>
              <a:rPr lang="en-US" altLang="en-US" sz="1600" dirty="0" err="1" smtClean="0">
                <a:solidFill>
                  <a:srgbClr val="000000"/>
                </a:solidFill>
                <a:latin typeface="Courier New" pitchFamily="49" charset="0"/>
                <a:cs typeface="Courier New" pitchFamily="49" charset="0"/>
              </a:rPr>
              <a:t>i</a:t>
            </a:r>
            <a:r>
              <a:rPr lang="en-US" altLang="en-US" sz="1600" dirty="0" smtClean="0">
                <a:solidFill>
                  <a:srgbClr val="000000"/>
                </a:solidFill>
                <a:latin typeface="Courier New" pitchFamily="49" charset="0"/>
                <a:cs typeface="Courier New" pitchFamily="49" charset="0"/>
              </a:rPr>
              <a:t> + 4) % 5] != EATING) &amp;&amp; (state[</a:t>
            </a:r>
            <a:r>
              <a:rPr lang="en-US" altLang="en-US" sz="1600" dirty="0" err="1" smtClean="0">
                <a:solidFill>
                  <a:srgbClr val="000000"/>
                </a:solidFill>
                <a:latin typeface="Courier New" pitchFamily="49" charset="0"/>
                <a:cs typeface="Courier New" pitchFamily="49" charset="0"/>
              </a:rPr>
              <a:t>i</a:t>
            </a:r>
            <a:r>
              <a:rPr lang="en-US" altLang="en-US" sz="1600" dirty="0" smtClean="0">
                <a:solidFill>
                  <a:srgbClr val="000000"/>
                </a:solidFill>
                <a:latin typeface="Courier New" pitchFamily="49" charset="0"/>
                <a:cs typeface="Courier New" pitchFamily="49" charset="0"/>
              </a:rPr>
              <a:t>] == HUNGRY) &amp;&amp;(state[(</a:t>
            </a:r>
            <a:r>
              <a:rPr lang="en-US" altLang="en-US" sz="1600" dirty="0" err="1" smtClean="0">
                <a:solidFill>
                  <a:srgbClr val="000000"/>
                </a:solidFill>
                <a:latin typeface="Courier New" pitchFamily="49" charset="0"/>
                <a:cs typeface="Courier New" pitchFamily="49" charset="0"/>
              </a:rPr>
              <a:t>i</a:t>
            </a:r>
            <a:r>
              <a:rPr lang="en-US" altLang="en-US" sz="1600" dirty="0" smtClean="0">
                <a:solidFill>
                  <a:srgbClr val="000000"/>
                </a:solidFill>
                <a:latin typeface="Courier New" pitchFamily="49" charset="0"/>
                <a:cs typeface="Courier New" pitchFamily="49" charset="0"/>
              </a:rPr>
              <a:t> + 1) % 5] != EATING) ) { </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state[</a:t>
            </a:r>
            <a:r>
              <a:rPr lang="en-US" altLang="en-US" sz="1600" dirty="0" err="1" smtClean="0">
                <a:solidFill>
                  <a:srgbClr val="000000"/>
                </a:solidFill>
                <a:latin typeface="Courier New" pitchFamily="49" charset="0"/>
                <a:cs typeface="Courier New" pitchFamily="49" charset="0"/>
              </a:rPr>
              <a:t>i</a:t>
            </a:r>
            <a:r>
              <a:rPr lang="en-US" altLang="en-US" sz="1600" dirty="0" smtClean="0">
                <a:solidFill>
                  <a:srgbClr val="000000"/>
                </a:solidFill>
                <a:latin typeface="Courier New" pitchFamily="49" charset="0"/>
                <a:cs typeface="Courier New" pitchFamily="49" charset="0"/>
              </a:rPr>
              <a:t>] = EATING ;</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self[</a:t>
            </a:r>
            <a:r>
              <a:rPr lang="en-US" altLang="en-US" sz="1600" dirty="0" err="1" smtClean="0">
                <a:solidFill>
                  <a:srgbClr val="000000"/>
                </a:solidFill>
                <a:latin typeface="Courier New" pitchFamily="49" charset="0"/>
                <a:cs typeface="Courier New" pitchFamily="49" charset="0"/>
              </a:rPr>
              <a:t>i</a:t>
            </a:r>
            <a:r>
              <a:rPr lang="en-US" altLang="en-US" sz="1600" dirty="0" smtClean="0">
                <a:solidFill>
                  <a:srgbClr val="000000"/>
                </a:solidFill>
                <a:latin typeface="Courier New" pitchFamily="49" charset="0"/>
                <a:cs typeface="Courier New" pitchFamily="49" charset="0"/>
              </a:rPr>
              <a:t>].signal () ;</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a:t>
            </a:r>
          </a:p>
          <a:p>
            <a:pPr>
              <a:lnSpc>
                <a:spcPct val="80000"/>
              </a:lnSpc>
              <a:buFont typeface="Monotype Sorts" pitchFamily="-84" charset="2"/>
              <a:buNone/>
            </a:pPr>
            <a:endParaRPr lang="en-US" altLang="en-US" sz="1600" dirty="0" smtClean="0">
              <a:solidFill>
                <a:srgbClr val="000000"/>
              </a:solidFill>
              <a:latin typeface="Courier New" pitchFamily="49" charset="0"/>
              <a:cs typeface="Courier New" pitchFamily="49" charset="0"/>
            </a:endParaRP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a:t>
            </a:r>
            <a:r>
              <a:rPr lang="en-US" altLang="en-US" sz="1600" dirty="0" err="1" smtClean="0">
                <a:solidFill>
                  <a:srgbClr val="000000"/>
                </a:solidFill>
                <a:latin typeface="Courier New" pitchFamily="49" charset="0"/>
                <a:cs typeface="Courier New" pitchFamily="49" charset="0"/>
              </a:rPr>
              <a:t>initialization_code</a:t>
            </a:r>
            <a:r>
              <a:rPr lang="en-US" altLang="en-US" sz="1600" dirty="0" smtClean="0">
                <a:solidFill>
                  <a:srgbClr val="000000"/>
                </a:solidFill>
                <a:latin typeface="Courier New" pitchFamily="49" charset="0"/>
                <a:cs typeface="Courier New" pitchFamily="49" charset="0"/>
              </a:rPr>
              <a:t>() { </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for (</a:t>
            </a:r>
            <a:r>
              <a:rPr lang="en-US" altLang="en-US" sz="1600" dirty="0" err="1" smtClean="0">
                <a:solidFill>
                  <a:srgbClr val="000000"/>
                </a:solidFill>
                <a:latin typeface="Courier New" pitchFamily="49" charset="0"/>
                <a:cs typeface="Courier New" pitchFamily="49" charset="0"/>
              </a:rPr>
              <a:t>int</a:t>
            </a:r>
            <a:r>
              <a:rPr lang="en-US" altLang="en-US" sz="1600" dirty="0" smtClean="0">
                <a:solidFill>
                  <a:srgbClr val="000000"/>
                </a:solidFill>
                <a:latin typeface="Courier New" pitchFamily="49" charset="0"/>
                <a:cs typeface="Courier New" pitchFamily="49" charset="0"/>
              </a:rPr>
              <a:t> </a:t>
            </a:r>
            <a:r>
              <a:rPr lang="en-US" altLang="en-US" sz="1600" dirty="0" err="1" smtClean="0">
                <a:solidFill>
                  <a:srgbClr val="000000"/>
                </a:solidFill>
                <a:latin typeface="Courier New" pitchFamily="49" charset="0"/>
                <a:cs typeface="Courier New" pitchFamily="49" charset="0"/>
              </a:rPr>
              <a:t>i</a:t>
            </a:r>
            <a:r>
              <a:rPr lang="en-US" altLang="en-US" sz="1600" dirty="0" smtClean="0">
                <a:solidFill>
                  <a:srgbClr val="000000"/>
                </a:solidFill>
                <a:latin typeface="Courier New" pitchFamily="49" charset="0"/>
                <a:cs typeface="Courier New" pitchFamily="49" charset="0"/>
              </a:rPr>
              <a:t> = 0; </a:t>
            </a:r>
            <a:r>
              <a:rPr lang="en-US" altLang="en-US" sz="1600" dirty="0" err="1" smtClean="0">
                <a:solidFill>
                  <a:srgbClr val="000000"/>
                </a:solidFill>
                <a:latin typeface="Courier New" pitchFamily="49" charset="0"/>
                <a:cs typeface="Courier New" pitchFamily="49" charset="0"/>
              </a:rPr>
              <a:t>i</a:t>
            </a:r>
            <a:r>
              <a:rPr lang="en-US" altLang="en-US" sz="1600" dirty="0" smtClean="0">
                <a:solidFill>
                  <a:srgbClr val="000000"/>
                </a:solidFill>
                <a:latin typeface="Courier New" pitchFamily="49" charset="0"/>
                <a:cs typeface="Courier New" pitchFamily="49" charset="0"/>
              </a:rPr>
              <a:t> &lt; 5; </a:t>
            </a:r>
            <a:r>
              <a:rPr lang="en-US" altLang="en-US" sz="1600" dirty="0" err="1" smtClean="0">
                <a:solidFill>
                  <a:srgbClr val="000000"/>
                </a:solidFill>
                <a:latin typeface="Courier New" pitchFamily="49" charset="0"/>
                <a:cs typeface="Courier New" pitchFamily="49" charset="0"/>
              </a:rPr>
              <a:t>i</a:t>
            </a:r>
            <a:r>
              <a:rPr lang="en-US" altLang="en-US" sz="1600" dirty="0" smtClean="0">
                <a:solidFill>
                  <a:srgbClr val="000000"/>
                </a:solidFill>
                <a:latin typeface="Courier New" pitchFamily="49" charset="0"/>
                <a:cs typeface="Courier New" pitchFamily="49" charset="0"/>
              </a:rPr>
              <a:t>++)</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state[</a:t>
            </a:r>
            <a:r>
              <a:rPr lang="en-US" altLang="en-US" sz="1600" dirty="0" err="1" smtClean="0">
                <a:solidFill>
                  <a:srgbClr val="000000"/>
                </a:solidFill>
                <a:latin typeface="Courier New" pitchFamily="49" charset="0"/>
                <a:cs typeface="Courier New" pitchFamily="49" charset="0"/>
              </a:rPr>
              <a:t>i</a:t>
            </a:r>
            <a:r>
              <a:rPr lang="en-US" altLang="en-US" sz="1600" dirty="0" smtClean="0">
                <a:solidFill>
                  <a:srgbClr val="000000"/>
                </a:solidFill>
                <a:latin typeface="Courier New" pitchFamily="49" charset="0"/>
                <a:cs typeface="Courier New" pitchFamily="49" charset="0"/>
              </a:rPr>
              <a:t>] = THINKING;</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a:t>
            </a:r>
          </a:p>
        </p:txBody>
      </p:sp>
      <p:sp>
        <p:nvSpPr>
          <p:cNvPr id="11" name="Rectangle 10"/>
          <p:cNvSpPr/>
          <p:nvPr/>
        </p:nvSpPr>
        <p:spPr>
          <a:xfrm>
            <a:off x="8065827" y="2055237"/>
            <a:ext cx="3927666" cy="1877437"/>
          </a:xfrm>
          <a:prstGeom prst="rect">
            <a:avLst/>
          </a:prstGeom>
        </p:spPr>
        <p:txBody>
          <a:bodyPr wrap="square">
            <a:spAutoFit/>
          </a:bodyPr>
          <a:lstStyle/>
          <a:p>
            <a:pPr marL="800100" lvl="1" indent="-342900">
              <a:buFont typeface="Arial" panose="020B0604020202020204" pitchFamily="34" charset="0"/>
              <a:buChar char="•"/>
            </a:pPr>
            <a:r>
              <a:rPr lang="en-US" sz="2000" dirty="0" smtClean="0"/>
              <a:t>If </a:t>
            </a:r>
            <a:r>
              <a:rPr lang="en-US" sz="2000" dirty="0"/>
              <a:t>her two neighbors are not </a:t>
            </a:r>
            <a:r>
              <a:rPr lang="en-US" sz="2000" dirty="0" smtClean="0"/>
              <a:t>eating and she is hungry</a:t>
            </a:r>
          </a:p>
          <a:p>
            <a:pPr marL="1257300" lvl="2" indent="-342900">
              <a:buFont typeface="Arial" panose="020B0604020202020204" pitchFamily="34" charset="0"/>
              <a:buChar char="•"/>
            </a:pPr>
            <a:r>
              <a:rPr lang="en-US" dirty="0" smtClean="0"/>
              <a:t>I.E. </a:t>
            </a:r>
            <a:r>
              <a:rPr lang="en-US" dirty="0"/>
              <a:t>if my left and right neighbors </a:t>
            </a:r>
            <a:r>
              <a:rPr lang="en-US" dirty="0" smtClean="0"/>
              <a:t>are </a:t>
            </a:r>
            <a:r>
              <a:rPr lang="en-US" dirty="0"/>
              <a:t>not eating </a:t>
            </a:r>
          </a:p>
          <a:p>
            <a:pPr marL="800100" lvl="1" indent="-342900">
              <a:buFont typeface="Arial" panose="020B0604020202020204" pitchFamily="34" charset="0"/>
              <a:buChar char="•"/>
            </a:pPr>
            <a:r>
              <a:rPr lang="en-US" sz="2000" dirty="0" smtClean="0"/>
              <a:t>Set her state as eating</a:t>
            </a:r>
          </a:p>
          <a:p>
            <a:pPr lvl="1"/>
            <a:endParaRPr lang="en-US" sz="2000" dirty="0" smtClean="0"/>
          </a:p>
        </p:txBody>
      </p:sp>
      <p:sp>
        <p:nvSpPr>
          <p:cNvPr id="13" name="Right Arrow 12"/>
          <p:cNvSpPr/>
          <p:nvPr/>
        </p:nvSpPr>
        <p:spPr>
          <a:xfrm>
            <a:off x="7165075" y="2100472"/>
            <a:ext cx="1255594" cy="3087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165075" y="3932674"/>
            <a:ext cx="3927666" cy="1631216"/>
          </a:xfrm>
          <a:prstGeom prst="rect">
            <a:avLst/>
          </a:prstGeom>
        </p:spPr>
        <p:txBody>
          <a:bodyPr wrap="square">
            <a:spAutoFit/>
          </a:bodyPr>
          <a:lstStyle/>
          <a:p>
            <a:pPr marL="800100" lvl="1" indent="-342900">
              <a:buFont typeface="Arial" panose="020B0604020202020204" pitchFamily="34" charset="0"/>
              <a:buChar char="•"/>
            </a:pPr>
            <a:r>
              <a:rPr lang="en-US" sz="2000" dirty="0"/>
              <a:t>signal() has no effect during Pickup(), </a:t>
            </a:r>
          </a:p>
          <a:p>
            <a:pPr marL="800100" lvl="1" indent="-342900">
              <a:buFont typeface="Arial" panose="020B0604020202020204" pitchFamily="34" charset="0"/>
              <a:buChar char="•"/>
            </a:pPr>
            <a:r>
              <a:rPr lang="en-US" sz="2000" dirty="0" smtClean="0"/>
              <a:t> </a:t>
            </a:r>
            <a:r>
              <a:rPr lang="en-US" sz="2000" dirty="0"/>
              <a:t>but is important to wake up waiting </a:t>
            </a:r>
            <a:r>
              <a:rPr lang="en-US" sz="2000" dirty="0" smtClean="0"/>
              <a:t>hungry </a:t>
            </a:r>
            <a:r>
              <a:rPr lang="en-US" sz="2000" dirty="0"/>
              <a:t>philosophers during Putdown() </a:t>
            </a:r>
            <a:endParaRPr lang="en-US" sz="2000" dirty="0" smtClean="0"/>
          </a:p>
        </p:txBody>
      </p:sp>
    </p:spTree>
    <p:extLst>
      <p:ext uri="{BB962C8B-B14F-4D97-AF65-F5344CB8AC3E}">
        <p14:creationId xmlns:p14="http://schemas.microsoft.com/office/powerpoint/2010/main" val="3041350061"/>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Solution to Dining Philosophers </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238</a:t>
            </a:fld>
            <a:endParaRPr lang="en-US"/>
          </a:p>
        </p:txBody>
      </p:sp>
      <p:sp>
        <p:nvSpPr>
          <p:cNvPr id="13" name="Rectangle 3"/>
          <p:cNvSpPr txBox="1">
            <a:spLocks noChangeArrowheads="1"/>
          </p:cNvSpPr>
          <p:nvPr/>
        </p:nvSpPr>
        <p:spPr>
          <a:xfrm>
            <a:off x="1219201" y="1090613"/>
            <a:ext cx="9927167" cy="526891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Monotype Sorts" pitchFamily="-84" charset="2"/>
              <a:buNone/>
            </a:pPr>
            <a:endParaRPr lang="en-US" altLang="en-US" sz="1600" dirty="0" smtClean="0">
              <a:solidFill>
                <a:srgbClr val="0000FF"/>
              </a:solidFill>
            </a:endParaRPr>
          </a:p>
          <a:p>
            <a:pPr>
              <a:lnSpc>
                <a:spcPct val="80000"/>
              </a:lnSpc>
            </a:pPr>
            <a:r>
              <a:rPr lang="en-US" altLang="en-US" dirty="0" smtClean="0"/>
              <a:t>Each philosopher </a:t>
            </a:r>
            <a:r>
              <a:rPr lang="en-US" altLang="en-US" i="1" dirty="0" err="1" smtClean="0"/>
              <a:t>i</a:t>
            </a:r>
            <a:r>
              <a:rPr lang="en-US" altLang="en-US" i="1" dirty="0" smtClean="0"/>
              <a:t> </a:t>
            </a:r>
            <a:r>
              <a:rPr lang="en-US" altLang="en-US" dirty="0" smtClean="0"/>
              <a:t>invokes the</a:t>
            </a:r>
            <a:r>
              <a:rPr lang="en-US" altLang="en-US" i="1" dirty="0" smtClean="0"/>
              <a:t> </a:t>
            </a:r>
            <a:r>
              <a:rPr lang="en-US" altLang="en-US" dirty="0" smtClean="0"/>
              <a:t>operations </a:t>
            </a:r>
            <a:r>
              <a:rPr lang="en-US" altLang="en-US" sz="2000" b="1" dirty="0" smtClean="0">
                <a:solidFill>
                  <a:srgbClr val="000000"/>
                </a:solidFill>
                <a:latin typeface="Courier New" pitchFamily="49" charset="0"/>
                <a:cs typeface="Courier New" pitchFamily="49" charset="0"/>
              </a:rPr>
              <a:t>pickup()</a:t>
            </a:r>
            <a:r>
              <a:rPr lang="en-US" altLang="en-US" sz="2000" i="1" dirty="0" smtClean="0"/>
              <a:t> </a:t>
            </a:r>
            <a:r>
              <a:rPr lang="en-US" altLang="en-US" dirty="0" smtClean="0"/>
              <a:t>and </a:t>
            </a:r>
            <a:r>
              <a:rPr lang="en-US" altLang="en-US" sz="2000" b="1" dirty="0" smtClean="0">
                <a:solidFill>
                  <a:srgbClr val="000000"/>
                </a:solidFill>
                <a:latin typeface="Courier New" pitchFamily="49" charset="0"/>
                <a:cs typeface="Courier New" pitchFamily="49" charset="0"/>
              </a:rPr>
              <a:t>putdown()</a:t>
            </a:r>
            <a:r>
              <a:rPr lang="en-US" altLang="en-US" sz="2000" dirty="0" smtClean="0"/>
              <a:t> </a:t>
            </a:r>
            <a:r>
              <a:rPr lang="en-US" altLang="en-US" dirty="0" smtClean="0"/>
              <a:t>in the following sequence:</a:t>
            </a:r>
          </a:p>
          <a:p>
            <a:pPr>
              <a:lnSpc>
                <a:spcPct val="80000"/>
              </a:lnSpc>
              <a:buFont typeface="Monotype Sorts" pitchFamily="-84" charset="2"/>
              <a:buNone/>
            </a:pPr>
            <a:endParaRPr lang="en-US" altLang="en-US" b="1" dirty="0" smtClean="0">
              <a:solidFill>
                <a:srgbClr val="000000"/>
              </a:solidFill>
              <a:latin typeface="Courier New" pitchFamily="49" charset="0"/>
              <a:cs typeface="Courier New" pitchFamily="49" charset="0"/>
            </a:endParaRPr>
          </a:p>
          <a:p>
            <a:pPr>
              <a:lnSpc>
                <a:spcPct val="80000"/>
              </a:lnSpc>
              <a:buFont typeface="Monotype Sorts" pitchFamily="-84" charset="2"/>
              <a:buNone/>
            </a:pPr>
            <a:r>
              <a:rPr lang="en-US" altLang="en-US" b="1" dirty="0" smtClean="0">
                <a:solidFill>
                  <a:srgbClr val="000000"/>
                </a:solidFill>
                <a:latin typeface="Courier New" pitchFamily="49" charset="0"/>
                <a:cs typeface="Courier New" pitchFamily="49" charset="0"/>
              </a:rPr>
              <a:t>              </a:t>
            </a:r>
            <a:r>
              <a:rPr lang="en-US" altLang="en-US" sz="2000" b="1" dirty="0" err="1" smtClean="0">
                <a:solidFill>
                  <a:srgbClr val="000000"/>
                </a:solidFill>
                <a:latin typeface="Courier New" pitchFamily="49" charset="0"/>
                <a:cs typeface="Courier New" pitchFamily="49" charset="0"/>
              </a:rPr>
              <a:t>DiningPhilosophers.pickup</a:t>
            </a:r>
            <a:r>
              <a:rPr lang="en-US" altLang="en-US" sz="2000" b="1" dirty="0" smtClean="0">
                <a:solidFill>
                  <a:srgbClr val="000000"/>
                </a:solidFill>
                <a:latin typeface="Courier New" pitchFamily="49" charset="0"/>
                <a:cs typeface="Courier New" pitchFamily="49" charset="0"/>
              </a:rPr>
              <a:t>(</a:t>
            </a:r>
            <a:r>
              <a:rPr lang="en-US" altLang="en-US" sz="2000" b="1" dirty="0" err="1" smtClean="0">
                <a:solidFill>
                  <a:srgbClr val="000000"/>
                </a:solidFill>
                <a:latin typeface="Courier New" pitchFamily="49" charset="0"/>
                <a:cs typeface="Courier New" pitchFamily="49" charset="0"/>
              </a:rPr>
              <a:t>i</a:t>
            </a:r>
            <a:r>
              <a:rPr lang="en-US" altLang="en-US" sz="2000" b="1" dirty="0" smtClean="0">
                <a:solidFill>
                  <a:srgbClr val="000000"/>
                </a:solidFill>
                <a:latin typeface="Courier New" pitchFamily="49" charset="0"/>
                <a:cs typeface="Courier New" pitchFamily="49" charset="0"/>
              </a:rPr>
              <a:t>)</a:t>
            </a:r>
            <a:r>
              <a:rPr lang="en-US" altLang="en-US" b="1" dirty="0" smtClean="0">
                <a:solidFill>
                  <a:srgbClr val="000000"/>
                </a:solidFill>
                <a:latin typeface="Courier New" pitchFamily="49" charset="0"/>
                <a:cs typeface="Courier New" pitchFamily="49" charset="0"/>
              </a:rPr>
              <a:t>;</a:t>
            </a:r>
          </a:p>
          <a:p>
            <a:pPr>
              <a:lnSpc>
                <a:spcPct val="80000"/>
              </a:lnSpc>
              <a:buFont typeface="Monotype Sorts" pitchFamily="-84" charset="2"/>
              <a:buNone/>
            </a:pPr>
            <a:endParaRPr lang="en-US" altLang="en-US" b="1" dirty="0" smtClean="0">
              <a:solidFill>
                <a:srgbClr val="000000"/>
              </a:solidFill>
              <a:latin typeface="Courier New" pitchFamily="49" charset="0"/>
              <a:cs typeface="Courier New" pitchFamily="49" charset="0"/>
            </a:endParaRPr>
          </a:p>
          <a:p>
            <a:pPr>
              <a:lnSpc>
                <a:spcPct val="80000"/>
              </a:lnSpc>
              <a:buFont typeface="Monotype Sorts" pitchFamily="-84" charset="2"/>
              <a:buNone/>
            </a:pPr>
            <a:r>
              <a:rPr lang="en-US" altLang="en-US" b="1" dirty="0" smtClean="0">
                <a:solidFill>
                  <a:srgbClr val="000000"/>
                </a:solidFill>
                <a:latin typeface="Courier New" pitchFamily="49" charset="0"/>
                <a:cs typeface="Courier New" pitchFamily="49" charset="0"/>
              </a:rPr>
              <a:t>                   EAT</a:t>
            </a:r>
          </a:p>
          <a:p>
            <a:pPr>
              <a:lnSpc>
                <a:spcPct val="80000"/>
              </a:lnSpc>
              <a:buFont typeface="Monotype Sorts" pitchFamily="-84" charset="2"/>
              <a:buNone/>
            </a:pPr>
            <a:endParaRPr lang="en-US" altLang="en-US" b="1" dirty="0" smtClean="0">
              <a:solidFill>
                <a:srgbClr val="000000"/>
              </a:solidFill>
              <a:latin typeface="Courier New" pitchFamily="49" charset="0"/>
              <a:cs typeface="Courier New" pitchFamily="49" charset="0"/>
            </a:endParaRPr>
          </a:p>
          <a:p>
            <a:pPr>
              <a:lnSpc>
                <a:spcPct val="80000"/>
              </a:lnSpc>
              <a:buFont typeface="Monotype Sorts" pitchFamily="-84" charset="2"/>
              <a:buNone/>
            </a:pPr>
            <a:r>
              <a:rPr lang="en-US" altLang="en-US" b="1" dirty="0" smtClean="0">
                <a:solidFill>
                  <a:srgbClr val="000000"/>
                </a:solidFill>
                <a:latin typeface="Courier New" pitchFamily="49" charset="0"/>
                <a:cs typeface="Courier New" pitchFamily="49" charset="0"/>
              </a:rPr>
              <a:t>              </a:t>
            </a:r>
            <a:r>
              <a:rPr lang="en-US" altLang="en-US" sz="2000" b="1" dirty="0" err="1" smtClean="0">
                <a:solidFill>
                  <a:srgbClr val="000000"/>
                </a:solidFill>
                <a:latin typeface="Courier New" pitchFamily="49" charset="0"/>
                <a:cs typeface="Courier New" pitchFamily="49" charset="0"/>
              </a:rPr>
              <a:t>DiningPhilosophers.putdown</a:t>
            </a:r>
            <a:r>
              <a:rPr lang="en-US" altLang="en-US" sz="2000" b="1" dirty="0" smtClean="0">
                <a:solidFill>
                  <a:srgbClr val="000000"/>
                </a:solidFill>
                <a:latin typeface="Courier New" pitchFamily="49" charset="0"/>
                <a:cs typeface="Courier New" pitchFamily="49" charset="0"/>
              </a:rPr>
              <a:t>(</a:t>
            </a:r>
            <a:r>
              <a:rPr lang="en-US" altLang="en-US" sz="2000" b="1" dirty="0" err="1" smtClean="0">
                <a:solidFill>
                  <a:srgbClr val="000000"/>
                </a:solidFill>
                <a:latin typeface="Courier New" pitchFamily="49" charset="0"/>
                <a:cs typeface="Courier New" pitchFamily="49" charset="0"/>
              </a:rPr>
              <a:t>i</a:t>
            </a:r>
            <a:r>
              <a:rPr lang="en-US" altLang="en-US" sz="2000" b="1" dirty="0" smtClean="0">
                <a:solidFill>
                  <a:srgbClr val="000000"/>
                </a:solidFill>
                <a:latin typeface="Courier New" pitchFamily="49" charset="0"/>
                <a:cs typeface="Courier New" pitchFamily="49" charset="0"/>
              </a:rPr>
              <a:t>)</a:t>
            </a:r>
            <a:r>
              <a:rPr lang="en-US" altLang="en-US" b="1" dirty="0" smtClean="0">
                <a:solidFill>
                  <a:srgbClr val="000000"/>
                </a:solidFill>
                <a:latin typeface="Courier New" pitchFamily="49" charset="0"/>
                <a:cs typeface="Courier New" pitchFamily="49" charset="0"/>
              </a:rPr>
              <a:t>;</a:t>
            </a:r>
          </a:p>
          <a:p>
            <a:pPr>
              <a:lnSpc>
                <a:spcPct val="80000"/>
              </a:lnSpc>
              <a:buFont typeface="Monotype Sorts" pitchFamily="-84" charset="2"/>
              <a:buNone/>
            </a:pPr>
            <a:endParaRPr lang="en-US" altLang="en-US" dirty="0" smtClean="0">
              <a:solidFill>
                <a:srgbClr val="0000FF"/>
              </a:solidFill>
            </a:endParaRPr>
          </a:p>
          <a:p>
            <a:pPr>
              <a:lnSpc>
                <a:spcPct val="80000"/>
              </a:lnSpc>
            </a:pPr>
            <a:r>
              <a:rPr lang="en-US" altLang="en-US" dirty="0" smtClean="0"/>
              <a:t>No deadlock, but starvation is possible</a:t>
            </a:r>
          </a:p>
          <a:p>
            <a:pPr>
              <a:lnSpc>
                <a:spcPct val="80000"/>
              </a:lnSpc>
              <a:buFont typeface="Monotype Sorts" pitchFamily="-84" charset="2"/>
              <a:buNone/>
            </a:pPr>
            <a:endParaRPr lang="en-US" altLang="en-US" dirty="0" smtClean="0">
              <a:solidFill>
                <a:srgbClr val="0000FF"/>
              </a:solidFill>
            </a:endParaRPr>
          </a:p>
          <a:p>
            <a:pPr>
              <a:lnSpc>
                <a:spcPct val="80000"/>
              </a:lnSpc>
              <a:buFont typeface="Monotype Sorts" pitchFamily="-84" charset="2"/>
              <a:buNone/>
            </a:pPr>
            <a:endParaRPr lang="en-US" altLang="en-US" dirty="0" smtClean="0">
              <a:solidFill>
                <a:srgbClr val="0000FF"/>
              </a:solidFill>
            </a:endParaRPr>
          </a:p>
          <a:p>
            <a:pPr>
              <a:lnSpc>
                <a:spcPct val="80000"/>
              </a:lnSpc>
              <a:buFont typeface="Monotype Sorts" pitchFamily="-84" charset="2"/>
              <a:buNone/>
            </a:pPr>
            <a:r>
              <a:rPr lang="en-US" altLang="en-US" i="1" dirty="0" smtClean="0">
                <a:solidFill>
                  <a:srgbClr val="0000FF"/>
                </a:solidFill>
              </a:rPr>
              <a:t>       </a:t>
            </a:r>
          </a:p>
        </p:txBody>
      </p:sp>
    </p:spTree>
    <p:extLst>
      <p:ext uri="{BB962C8B-B14F-4D97-AF65-F5344CB8AC3E}">
        <p14:creationId xmlns:p14="http://schemas.microsoft.com/office/powerpoint/2010/main" val="12181227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Solution to Dining Philosophers </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239</a:t>
            </a:fld>
            <a:endParaRPr lang="en-US"/>
          </a:p>
        </p:txBody>
      </p:sp>
      <p:sp>
        <p:nvSpPr>
          <p:cNvPr id="13" name="Rectangle 3"/>
          <p:cNvSpPr txBox="1">
            <a:spLocks noChangeArrowheads="1"/>
          </p:cNvSpPr>
          <p:nvPr/>
        </p:nvSpPr>
        <p:spPr>
          <a:xfrm>
            <a:off x="1219201" y="1090613"/>
            <a:ext cx="9927167" cy="5268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Monotype Sorts" pitchFamily="-84" charset="2"/>
              <a:buNone/>
            </a:pPr>
            <a:endParaRPr lang="en-US" altLang="en-US" sz="1600" dirty="0" smtClean="0">
              <a:solidFill>
                <a:srgbClr val="0000FF"/>
              </a:solidFill>
            </a:endParaRPr>
          </a:p>
          <a:p>
            <a:r>
              <a:rPr lang="en-US" sz="2400" dirty="0"/>
              <a:t>Each philosopher</a:t>
            </a:r>
            <a:r>
              <a:rPr lang="en-US" sz="2400" dirty="0" smtClean="0"/>
              <a:t>, before </a:t>
            </a:r>
            <a:r>
              <a:rPr lang="en-US" sz="2400" dirty="0"/>
              <a:t>starting to eat, must invoke the operation pickup(). </a:t>
            </a:r>
            <a:endParaRPr lang="en-US" sz="2400" dirty="0" smtClean="0"/>
          </a:p>
          <a:p>
            <a:endParaRPr lang="en-US" sz="2400" dirty="0" smtClean="0"/>
          </a:p>
          <a:p>
            <a:r>
              <a:rPr lang="en-US" sz="2400" dirty="0" smtClean="0"/>
              <a:t>This </a:t>
            </a:r>
            <a:r>
              <a:rPr lang="en-US" sz="2400" dirty="0"/>
              <a:t>act m</a:t>
            </a:r>
            <a:r>
              <a:rPr lang="en-US" sz="2400" dirty="0" smtClean="0"/>
              <a:t>ay result in </a:t>
            </a:r>
            <a:r>
              <a:rPr lang="en-US" sz="2400" dirty="0"/>
              <a:t>the suspension of the philosopher process. </a:t>
            </a:r>
            <a:endParaRPr lang="en-US" sz="2400" dirty="0" smtClean="0"/>
          </a:p>
          <a:p>
            <a:endParaRPr lang="en-US" sz="2400" dirty="0" smtClean="0"/>
          </a:p>
          <a:p>
            <a:r>
              <a:rPr lang="en-US" sz="2400" dirty="0" smtClean="0"/>
              <a:t>After </a:t>
            </a:r>
            <a:r>
              <a:rPr lang="en-US" sz="2400" dirty="0"/>
              <a:t>the successful completion </a:t>
            </a:r>
            <a:r>
              <a:rPr lang="en-US" sz="2400" dirty="0" smtClean="0"/>
              <a:t>of the </a:t>
            </a:r>
            <a:r>
              <a:rPr lang="en-US" sz="2400" dirty="0"/>
              <a:t>operation, the philosopher may eat</a:t>
            </a:r>
            <a:r>
              <a:rPr lang="en-US" sz="2400" dirty="0" smtClean="0"/>
              <a:t>.</a:t>
            </a:r>
          </a:p>
          <a:p>
            <a:endParaRPr lang="en-US" sz="2400" dirty="0"/>
          </a:p>
          <a:p>
            <a:r>
              <a:rPr lang="en-US" sz="2400" dirty="0" smtClean="0"/>
              <a:t>After eating, philosopher invokes putdown() and start to think</a:t>
            </a:r>
          </a:p>
          <a:p>
            <a:pPr>
              <a:lnSpc>
                <a:spcPct val="80000"/>
              </a:lnSpc>
              <a:buFont typeface="Monotype Sorts" pitchFamily="-84" charset="2"/>
              <a:buNone/>
            </a:pPr>
            <a:endParaRPr lang="en-US" altLang="en-US" sz="2400" dirty="0" smtClean="0">
              <a:solidFill>
                <a:srgbClr val="0000FF"/>
              </a:solidFill>
            </a:endParaRPr>
          </a:p>
          <a:p>
            <a:pPr>
              <a:lnSpc>
                <a:spcPct val="80000"/>
              </a:lnSpc>
              <a:buFont typeface="Monotype Sorts" pitchFamily="-84" charset="2"/>
              <a:buNone/>
            </a:pPr>
            <a:endParaRPr lang="en-US" altLang="en-US" sz="2400" dirty="0" smtClean="0">
              <a:solidFill>
                <a:srgbClr val="0000FF"/>
              </a:solidFill>
            </a:endParaRPr>
          </a:p>
          <a:p>
            <a:pPr>
              <a:lnSpc>
                <a:spcPct val="80000"/>
              </a:lnSpc>
              <a:buFont typeface="Monotype Sorts" pitchFamily="-84" charset="2"/>
              <a:buNone/>
            </a:pPr>
            <a:r>
              <a:rPr lang="en-US" altLang="en-US" i="1" dirty="0" smtClean="0">
                <a:solidFill>
                  <a:srgbClr val="0000FF"/>
                </a:solidFill>
              </a:rPr>
              <a:t>       </a:t>
            </a:r>
          </a:p>
        </p:txBody>
      </p:sp>
    </p:spTree>
    <p:extLst>
      <p:ext uri="{BB962C8B-B14F-4D97-AF65-F5344CB8AC3E}">
        <p14:creationId xmlns:p14="http://schemas.microsoft.com/office/powerpoint/2010/main" val="27157046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The Critical Section Problem</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24</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smtClean="0"/>
              <a:t>2) Progress</a:t>
            </a:r>
          </a:p>
          <a:p>
            <a:r>
              <a:rPr lang="en-IN" dirty="0" smtClean="0"/>
              <a:t>If no process is executing in its critical section and </a:t>
            </a:r>
          </a:p>
          <a:p>
            <a:pPr lvl="1"/>
            <a:r>
              <a:rPr lang="en-IN" sz="2800" dirty="0" smtClean="0"/>
              <a:t>some processes  wish to enter their critical sections</a:t>
            </a:r>
          </a:p>
          <a:p>
            <a:endParaRPr lang="en-IN" dirty="0" smtClean="0"/>
          </a:p>
          <a:p>
            <a:r>
              <a:rPr lang="en-IN" dirty="0" smtClean="0"/>
              <a:t>Then only </a:t>
            </a:r>
            <a:r>
              <a:rPr lang="en-IN" dirty="0"/>
              <a:t>those </a:t>
            </a:r>
            <a:r>
              <a:rPr lang="en-IN" dirty="0" smtClean="0"/>
              <a:t>processes </a:t>
            </a:r>
          </a:p>
          <a:p>
            <a:pPr lvl="1"/>
            <a:r>
              <a:rPr lang="en-IN" sz="2800" dirty="0" smtClean="0"/>
              <a:t>that </a:t>
            </a:r>
            <a:r>
              <a:rPr lang="en-IN" sz="2800" dirty="0"/>
              <a:t>are not executing in their remainder sections </a:t>
            </a:r>
            <a:endParaRPr lang="en-IN" sz="2800" dirty="0" smtClean="0"/>
          </a:p>
          <a:p>
            <a:pPr lvl="1"/>
            <a:r>
              <a:rPr lang="en-IN" sz="2800" dirty="0" smtClean="0"/>
              <a:t>can </a:t>
            </a:r>
            <a:r>
              <a:rPr lang="en-IN" sz="2800" dirty="0"/>
              <a:t>participate </a:t>
            </a:r>
            <a:r>
              <a:rPr lang="en-IN" sz="2800" dirty="0" smtClean="0"/>
              <a:t>in deciding </a:t>
            </a:r>
            <a:r>
              <a:rPr lang="en-IN" sz="2800" dirty="0"/>
              <a:t>which will enter its critical section </a:t>
            </a:r>
            <a:r>
              <a:rPr lang="en-IN" sz="2800" dirty="0" smtClean="0"/>
              <a:t>next.</a:t>
            </a:r>
          </a:p>
          <a:p>
            <a:r>
              <a:rPr lang="en-IN" dirty="0" smtClean="0"/>
              <a:t>This </a:t>
            </a:r>
            <a:r>
              <a:rPr lang="en-IN" dirty="0"/>
              <a:t>selection </a:t>
            </a:r>
            <a:r>
              <a:rPr lang="en-IN" dirty="0" smtClean="0"/>
              <a:t>cannot be </a:t>
            </a:r>
            <a:r>
              <a:rPr lang="en-IN" dirty="0"/>
              <a:t>postponed indefinitely.</a:t>
            </a:r>
            <a:endParaRPr lang="en-IN" b="1" dirty="0"/>
          </a:p>
          <a:p>
            <a:pPr marL="0" indent="0">
              <a:buNone/>
            </a:pPr>
            <a:endParaRPr lang="en-IN" dirty="0" smtClean="0"/>
          </a:p>
          <a:p>
            <a:pPr marL="0" indent="0">
              <a:buNone/>
            </a:pPr>
            <a:endParaRPr lang="en-IN" b="1" dirty="0" smtClean="0"/>
          </a:p>
        </p:txBody>
      </p:sp>
    </p:spTree>
    <p:extLst>
      <p:ext uri="{BB962C8B-B14F-4D97-AF65-F5344CB8AC3E}">
        <p14:creationId xmlns:p14="http://schemas.microsoft.com/office/powerpoint/2010/main" val="2142437339"/>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Solution to Dining Philosophers </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240</a:t>
            </a:fld>
            <a:endParaRPr lang="en-US"/>
          </a:p>
        </p:txBody>
      </p:sp>
      <p:sp>
        <p:nvSpPr>
          <p:cNvPr id="13" name="Rectangle 3"/>
          <p:cNvSpPr txBox="1">
            <a:spLocks noChangeArrowheads="1"/>
          </p:cNvSpPr>
          <p:nvPr/>
        </p:nvSpPr>
        <p:spPr>
          <a:xfrm>
            <a:off x="1219201" y="1090613"/>
            <a:ext cx="9927167" cy="5268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Monotype Sorts" pitchFamily="-84" charset="2"/>
              <a:buNone/>
            </a:pPr>
            <a:endParaRPr lang="en-US" altLang="en-US" sz="1600" dirty="0" smtClean="0">
              <a:solidFill>
                <a:srgbClr val="0000FF"/>
              </a:solidFill>
            </a:endParaRPr>
          </a:p>
          <a:p>
            <a:pPr>
              <a:lnSpc>
                <a:spcPct val="80000"/>
              </a:lnSpc>
              <a:buFont typeface="Monotype Sorts" pitchFamily="-84" charset="2"/>
              <a:buNone/>
            </a:pPr>
            <a:endParaRPr lang="en-US" altLang="en-US" dirty="0" smtClean="0">
              <a:solidFill>
                <a:srgbClr val="0000FF"/>
              </a:solidFill>
            </a:endParaRPr>
          </a:p>
          <a:p>
            <a:pPr>
              <a:lnSpc>
                <a:spcPct val="80000"/>
              </a:lnSpc>
            </a:pPr>
            <a:r>
              <a:rPr lang="en-US" dirty="0"/>
              <a:t>Execution of Pickup(), Putdown() and test() are all mutually exclusive, i.e. only one at a time can be </a:t>
            </a:r>
            <a:r>
              <a:rPr lang="en-US" dirty="0" smtClean="0"/>
              <a:t>executing</a:t>
            </a:r>
          </a:p>
          <a:p>
            <a:pPr>
              <a:lnSpc>
                <a:spcPct val="80000"/>
              </a:lnSpc>
            </a:pPr>
            <a:endParaRPr lang="en-US" altLang="en-US" dirty="0" smtClean="0"/>
          </a:p>
          <a:p>
            <a:pPr>
              <a:lnSpc>
                <a:spcPct val="80000"/>
              </a:lnSpc>
            </a:pPr>
            <a:r>
              <a:rPr lang="en-US" altLang="en-US" dirty="0" smtClean="0"/>
              <a:t>No 2 neighbors are eating simultaneously </a:t>
            </a:r>
          </a:p>
          <a:p>
            <a:pPr>
              <a:lnSpc>
                <a:spcPct val="80000"/>
              </a:lnSpc>
            </a:pPr>
            <a:endParaRPr lang="en-US" altLang="en-US" dirty="0" smtClean="0"/>
          </a:p>
          <a:p>
            <a:pPr>
              <a:lnSpc>
                <a:spcPct val="80000"/>
              </a:lnSpc>
            </a:pPr>
            <a:r>
              <a:rPr lang="en-US" altLang="en-US" dirty="0" smtClean="0"/>
              <a:t>So No deadlock, but starvation is possible</a:t>
            </a:r>
          </a:p>
          <a:p>
            <a:pPr>
              <a:lnSpc>
                <a:spcPct val="80000"/>
              </a:lnSpc>
              <a:buFont typeface="Monotype Sorts" pitchFamily="-84" charset="2"/>
              <a:buNone/>
            </a:pPr>
            <a:endParaRPr lang="en-US" altLang="en-US" dirty="0" smtClean="0">
              <a:solidFill>
                <a:srgbClr val="0000FF"/>
              </a:solidFill>
            </a:endParaRPr>
          </a:p>
          <a:p>
            <a:pPr>
              <a:lnSpc>
                <a:spcPct val="80000"/>
              </a:lnSpc>
              <a:buFont typeface="Monotype Sorts" pitchFamily="-84" charset="2"/>
              <a:buNone/>
            </a:pPr>
            <a:endParaRPr lang="en-US" altLang="en-US" dirty="0" smtClean="0">
              <a:solidFill>
                <a:srgbClr val="0000FF"/>
              </a:solidFill>
            </a:endParaRPr>
          </a:p>
          <a:p>
            <a:pPr>
              <a:lnSpc>
                <a:spcPct val="80000"/>
              </a:lnSpc>
              <a:buFont typeface="Monotype Sorts" pitchFamily="-84" charset="2"/>
              <a:buNone/>
            </a:pPr>
            <a:r>
              <a:rPr lang="en-US" altLang="en-US" i="1" dirty="0" smtClean="0">
                <a:solidFill>
                  <a:srgbClr val="0000FF"/>
                </a:solidFill>
              </a:rPr>
              <a:t>       </a:t>
            </a:r>
          </a:p>
        </p:txBody>
      </p:sp>
    </p:spTree>
    <p:extLst>
      <p:ext uri="{BB962C8B-B14F-4D97-AF65-F5344CB8AC3E}">
        <p14:creationId xmlns:p14="http://schemas.microsoft.com/office/powerpoint/2010/main" val="35812339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The Critical Section Problem</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25</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smtClean="0"/>
              <a:t>2) Progress</a:t>
            </a:r>
          </a:p>
          <a:p>
            <a:r>
              <a:rPr lang="en-IN" dirty="0" smtClean="0"/>
              <a:t>Only those processes interested in entering CS , should compete to enter CS.</a:t>
            </a:r>
          </a:p>
          <a:p>
            <a:endParaRPr lang="en-IN" dirty="0"/>
          </a:p>
          <a:p>
            <a:r>
              <a:rPr lang="en-IN" dirty="0" smtClean="0"/>
              <a:t>Only those processes wishing to enter CS, should compete for CS</a:t>
            </a:r>
          </a:p>
          <a:p>
            <a:endParaRPr lang="en-IN" b="1" dirty="0"/>
          </a:p>
          <a:p>
            <a:endParaRPr lang="en-IN" b="1" dirty="0"/>
          </a:p>
          <a:p>
            <a:pPr marL="0" indent="0">
              <a:buNone/>
            </a:pPr>
            <a:endParaRPr lang="en-IN" dirty="0" smtClean="0"/>
          </a:p>
          <a:p>
            <a:pPr marL="0" indent="0">
              <a:buNone/>
            </a:pPr>
            <a:endParaRPr lang="en-IN" b="1" dirty="0" smtClean="0"/>
          </a:p>
        </p:txBody>
      </p:sp>
    </p:spTree>
    <p:extLst>
      <p:ext uri="{BB962C8B-B14F-4D97-AF65-F5344CB8AC3E}">
        <p14:creationId xmlns:p14="http://schemas.microsoft.com/office/powerpoint/2010/main" val="2139963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The Critical Section Problem</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26</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smtClean="0"/>
              <a:t>3) </a:t>
            </a:r>
            <a:r>
              <a:rPr lang="en-IN" b="1" dirty="0"/>
              <a:t>Bounded Waiting</a:t>
            </a:r>
          </a:p>
          <a:p>
            <a:r>
              <a:rPr lang="en-IN" dirty="0" smtClean="0"/>
              <a:t>There </a:t>
            </a:r>
            <a:r>
              <a:rPr lang="en-IN" dirty="0"/>
              <a:t>exists </a:t>
            </a:r>
            <a:endParaRPr lang="en-IN" dirty="0" smtClean="0"/>
          </a:p>
          <a:p>
            <a:pPr lvl="1"/>
            <a:r>
              <a:rPr lang="en-IN" dirty="0" smtClean="0"/>
              <a:t>a </a:t>
            </a:r>
            <a:r>
              <a:rPr lang="en-IN" dirty="0"/>
              <a:t>bound, or </a:t>
            </a:r>
            <a:endParaRPr lang="en-IN" dirty="0" smtClean="0"/>
          </a:p>
          <a:p>
            <a:pPr lvl="1"/>
            <a:r>
              <a:rPr lang="en-IN" dirty="0" smtClean="0"/>
              <a:t>limit</a:t>
            </a:r>
            <a:r>
              <a:rPr lang="en-IN" dirty="0"/>
              <a:t>, </a:t>
            </a:r>
            <a:endParaRPr lang="en-IN" dirty="0" smtClean="0"/>
          </a:p>
          <a:p>
            <a:pPr lvl="1"/>
            <a:r>
              <a:rPr lang="en-IN" dirty="0" smtClean="0"/>
              <a:t>on </a:t>
            </a:r>
            <a:r>
              <a:rPr lang="en-IN" dirty="0"/>
              <a:t>the number of </a:t>
            </a:r>
            <a:r>
              <a:rPr lang="en-IN" dirty="0" smtClean="0"/>
              <a:t>times that </a:t>
            </a:r>
            <a:r>
              <a:rPr lang="en-IN" dirty="0"/>
              <a:t>other processes are allowed to enter </a:t>
            </a:r>
            <a:r>
              <a:rPr lang="en-IN" dirty="0" smtClean="0"/>
              <a:t>the </a:t>
            </a:r>
            <a:r>
              <a:rPr lang="en-IN" dirty="0"/>
              <a:t>critical sections </a:t>
            </a:r>
            <a:endParaRPr lang="en-IN" dirty="0" smtClean="0"/>
          </a:p>
          <a:p>
            <a:r>
              <a:rPr lang="en-IN" dirty="0" smtClean="0"/>
              <a:t>after a process </a:t>
            </a:r>
            <a:r>
              <a:rPr lang="en-IN" dirty="0"/>
              <a:t>has made a request to enter its critical section and before </a:t>
            </a:r>
            <a:r>
              <a:rPr lang="en-IN" dirty="0" smtClean="0"/>
              <a:t>that request </a:t>
            </a:r>
            <a:r>
              <a:rPr lang="en-IN" dirty="0"/>
              <a:t>is granted.</a:t>
            </a:r>
            <a:endParaRPr lang="en-IN" dirty="0" smtClean="0"/>
          </a:p>
          <a:p>
            <a:pPr marL="0" indent="0">
              <a:buNone/>
            </a:pPr>
            <a:endParaRPr lang="en-IN" b="1" dirty="0" smtClean="0"/>
          </a:p>
        </p:txBody>
      </p:sp>
    </p:spTree>
    <p:extLst>
      <p:ext uri="{BB962C8B-B14F-4D97-AF65-F5344CB8AC3E}">
        <p14:creationId xmlns:p14="http://schemas.microsoft.com/office/powerpoint/2010/main" val="11802878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The Critical Section Problem</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27</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smtClean="0"/>
              <a:t>3) </a:t>
            </a:r>
            <a:r>
              <a:rPr lang="en-IN" b="1" dirty="0"/>
              <a:t>Bounded Waiting</a:t>
            </a:r>
          </a:p>
          <a:p>
            <a:r>
              <a:rPr lang="en-IN" dirty="0" smtClean="0"/>
              <a:t>Max After a bound/time limit , after which the process definitely will get a chance to enter CS</a:t>
            </a:r>
          </a:p>
          <a:p>
            <a:endParaRPr lang="en-IN" b="1" dirty="0" smtClean="0"/>
          </a:p>
        </p:txBody>
      </p:sp>
    </p:spTree>
    <p:extLst>
      <p:ext uri="{BB962C8B-B14F-4D97-AF65-F5344CB8AC3E}">
        <p14:creationId xmlns:p14="http://schemas.microsoft.com/office/powerpoint/2010/main" val="30120747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The Critical Section Problem</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28</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smtClean="0"/>
              <a:t>Assumption-</a:t>
            </a:r>
            <a:endParaRPr lang="en-IN" b="1" dirty="0"/>
          </a:p>
          <a:p>
            <a:endParaRPr lang="en-IN" dirty="0" smtClean="0"/>
          </a:p>
          <a:p>
            <a:r>
              <a:rPr lang="en-IN" dirty="0" smtClean="0"/>
              <a:t>Each </a:t>
            </a:r>
            <a:r>
              <a:rPr lang="en-IN" dirty="0"/>
              <a:t>process is executing at a nonzero speed. </a:t>
            </a:r>
            <a:endParaRPr lang="en-IN" dirty="0" smtClean="0"/>
          </a:p>
          <a:p>
            <a:endParaRPr lang="en-IN" dirty="0" smtClean="0"/>
          </a:p>
          <a:p>
            <a:r>
              <a:rPr lang="en-IN" dirty="0" smtClean="0"/>
              <a:t>No </a:t>
            </a:r>
            <a:r>
              <a:rPr lang="en-IN" dirty="0"/>
              <a:t>assumption concerning the relative </a:t>
            </a:r>
            <a:r>
              <a:rPr lang="en-IN" dirty="0" smtClean="0"/>
              <a:t>speed of </a:t>
            </a:r>
            <a:r>
              <a:rPr lang="en-IN" dirty="0"/>
              <a:t>the </a:t>
            </a:r>
            <a:r>
              <a:rPr lang="en-IN" i="1" dirty="0"/>
              <a:t>n </a:t>
            </a:r>
            <a:r>
              <a:rPr lang="en-IN" dirty="0"/>
              <a:t>processes.</a:t>
            </a:r>
            <a:endParaRPr lang="en-IN" b="1" dirty="0" smtClean="0"/>
          </a:p>
        </p:txBody>
      </p:sp>
    </p:spTree>
    <p:extLst>
      <p:ext uri="{BB962C8B-B14F-4D97-AF65-F5344CB8AC3E}">
        <p14:creationId xmlns:p14="http://schemas.microsoft.com/office/powerpoint/2010/main" val="6617697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Critical-Section Handling in OS </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29</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t>Two approaches </a:t>
            </a:r>
            <a:r>
              <a:rPr lang="en-US" altLang="en-US" dirty="0"/>
              <a:t>are used to handle critical sections in OS </a:t>
            </a:r>
            <a:r>
              <a:rPr lang="en-IN" dirty="0" smtClean="0"/>
              <a:t>depending </a:t>
            </a:r>
            <a:r>
              <a:rPr lang="en-IN" dirty="0"/>
              <a:t>on if kernel </a:t>
            </a:r>
            <a:r>
              <a:rPr lang="en-IN" dirty="0" smtClean="0"/>
              <a:t>is-</a:t>
            </a:r>
            <a:endParaRPr lang="en-IN" dirty="0"/>
          </a:p>
          <a:p>
            <a:r>
              <a:rPr lang="en-IN" b="1" dirty="0" err="1"/>
              <a:t>Preemptive</a:t>
            </a:r>
            <a:r>
              <a:rPr lang="en-IN" b="1" dirty="0"/>
              <a:t> </a:t>
            </a:r>
            <a:endParaRPr lang="en-IN" b="1" dirty="0" smtClean="0"/>
          </a:p>
          <a:p>
            <a:r>
              <a:rPr lang="en-IN" b="1" dirty="0" smtClean="0"/>
              <a:t>Non-</a:t>
            </a:r>
            <a:r>
              <a:rPr lang="en-IN" b="1" dirty="0" err="1" smtClean="0"/>
              <a:t>preemptive</a:t>
            </a:r>
            <a:endParaRPr lang="en-IN" b="1" dirty="0"/>
          </a:p>
        </p:txBody>
      </p:sp>
    </p:spTree>
    <p:extLst>
      <p:ext uri="{BB962C8B-B14F-4D97-AF65-F5344CB8AC3E}">
        <p14:creationId xmlns:p14="http://schemas.microsoft.com/office/powerpoint/2010/main" val="14453460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2886143" y="539226"/>
            <a:ext cx="7231533" cy="1325563"/>
          </a:xfrm>
        </p:spPr>
        <p:txBody>
          <a:bodyPr>
            <a:normAutofit/>
          </a:bodyPr>
          <a:lstStyle/>
          <a:p>
            <a:r>
              <a:rPr lang="en-US" sz="3200" dirty="0" smtClean="0">
                <a:solidFill>
                  <a:srgbClr val="C00000"/>
                </a:solidFill>
                <a:latin typeface="Marcellus" panose="020E0602050203020307" pitchFamily="34" charset="0"/>
              </a:rPr>
              <a:t>Producer Consumer Problem Revisited</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 xmlns:a16="http://schemas.microsoft.com/office/drawing/2014/main"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 xmlns:a16="http://schemas.microsoft.com/office/drawing/2014/main" id="{EC8EF798-510F-46B5-9E56-690162E17571}"/>
              </a:ext>
            </a:extLst>
          </p:cNvPr>
          <p:cNvSpPr txBox="1">
            <a:spLocks/>
          </p:cNvSpPr>
          <p:nvPr/>
        </p:nvSpPr>
        <p:spPr>
          <a:xfrm>
            <a:off x="550832" y="17097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t>Modifying the Bounded Buffer Approach for Producer and Consumer Problem.</a:t>
            </a:r>
          </a:p>
          <a:p>
            <a:endParaRPr lang="en-IN" dirty="0">
              <a:solidFill>
                <a:schemeClr val="tx1">
                  <a:lumMod val="85000"/>
                  <a:lumOff val="15000"/>
                </a:schemeClr>
              </a:solidFill>
              <a:latin typeface="Marcellus" panose="020E0602050203020307" pitchFamily="34" charset="0"/>
            </a:endParaRPr>
          </a:p>
          <a:p>
            <a:r>
              <a:rPr lang="en-US" altLang="en-US" dirty="0" smtClean="0"/>
              <a:t>Having a </a:t>
            </a:r>
            <a:r>
              <a:rPr lang="en-US" altLang="en-US" b="1" dirty="0">
                <a:latin typeface="Courier" pitchFamily="-84" charset="0"/>
              </a:rPr>
              <a:t>counter</a:t>
            </a:r>
            <a:r>
              <a:rPr lang="en-US" altLang="en-US" b="1" dirty="0">
                <a:solidFill>
                  <a:srgbClr val="0000FF"/>
                </a:solidFill>
              </a:rPr>
              <a:t> </a:t>
            </a:r>
            <a:r>
              <a:rPr lang="en-US" altLang="en-US" dirty="0"/>
              <a:t>that keeps track of the number of full buffers.</a:t>
            </a:r>
            <a:endParaRPr lang="en-US" dirty="0">
              <a:solidFill>
                <a:schemeClr val="tx1">
                  <a:lumMod val="85000"/>
                  <a:lumOff val="15000"/>
                </a:schemeClr>
              </a:solidFill>
              <a:latin typeface="Marcellus" panose="020E0602050203020307" pitchFamily="34" charset="0"/>
            </a:endParaRPr>
          </a:p>
        </p:txBody>
      </p:sp>
      <p:pic>
        <p:nvPicPr>
          <p:cNvPr id="11" name="Picture 10"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sp>
        <p:nvSpPr>
          <p:cNvPr id="5" name="Date Placeholder 4"/>
          <p:cNvSpPr>
            <a:spLocks noGrp="1"/>
          </p:cNvSpPr>
          <p:nvPr>
            <p:ph type="dt" sz="half" idx="10"/>
          </p:nvPr>
        </p:nvSpPr>
        <p:spPr/>
        <p:txBody>
          <a:bodyPr/>
          <a:lstStyle/>
          <a:p>
            <a:fld id="{EFDF3866-2811-41DE-803B-FE693A3AFFA4}"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2" name="Slide Number Placeholder 11"/>
          <p:cNvSpPr>
            <a:spLocks noGrp="1"/>
          </p:cNvSpPr>
          <p:nvPr>
            <p:ph type="sldNum" sz="quarter" idx="12"/>
          </p:nvPr>
        </p:nvSpPr>
        <p:spPr/>
        <p:txBody>
          <a:bodyPr/>
          <a:lstStyle/>
          <a:p>
            <a:fld id="{7C05E5CB-9241-4665-889D-78B918CC363E}" type="slidenum">
              <a:rPr lang="en-US" smtClean="0"/>
              <a:t>3</a:t>
            </a:fld>
            <a:endParaRPr lang="en-US"/>
          </a:p>
        </p:txBody>
      </p:sp>
    </p:spTree>
    <p:extLst>
      <p:ext uri="{BB962C8B-B14F-4D97-AF65-F5344CB8AC3E}">
        <p14:creationId xmlns:p14="http://schemas.microsoft.com/office/powerpoint/2010/main" val="32228761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Critical-Section Handling in OS </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30</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b="1" dirty="0" err="1" smtClean="0"/>
              <a:t>Preemptive</a:t>
            </a:r>
            <a:r>
              <a:rPr lang="en-IN" sz="2400" b="1" dirty="0" smtClean="0"/>
              <a:t>-</a:t>
            </a:r>
          </a:p>
          <a:p>
            <a:pPr lvl="1"/>
            <a:r>
              <a:rPr lang="en-IN" dirty="0" smtClean="0"/>
              <a:t>allows </a:t>
            </a:r>
            <a:r>
              <a:rPr lang="en-IN" dirty="0"/>
              <a:t>a process to be </a:t>
            </a:r>
            <a:r>
              <a:rPr lang="en-IN" dirty="0" err="1"/>
              <a:t>preempted</a:t>
            </a:r>
            <a:r>
              <a:rPr lang="en-IN" dirty="0"/>
              <a:t> while it is running in kernel mode.</a:t>
            </a:r>
            <a:endParaRPr lang="en-IN" b="1" dirty="0" smtClean="0"/>
          </a:p>
          <a:p>
            <a:endParaRPr lang="en-IN" sz="2400" b="1" dirty="0" smtClean="0"/>
          </a:p>
          <a:p>
            <a:r>
              <a:rPr lang="en-IN" sz="2400" b="1" dirty="0" smtClean="0"/>
              <a:t>Non-</a:t>
            </a:r>
            <a:r>
              <a:rPr lang="en-IN" sz="2400" b="1" dirty="0" err="1" smtClean="0"/>
              <a:t>preemptive</a:t>
            </a:r>
            <a:r>
              <a:rPr lang="en-IN" sz="2400" b="1" dirty="0" smtClean="0"/>
              <a:t>-</a:t>
            </a:r>
          </a:p>
          <a:p>
            <a:pPr lvl="1"/>
            <a:r>
              <a:rPr lang="en-IN" dirty="0" smtClean="0"/>
              <a:t>does </a:t>
            </a:r>
            <a:r>
              <a:rPr lang="en-IN" dirty="0"/>
              <a:t>not allow a process running in kernel </a:t>
            </a:r>
            <a:r>
              <a:rPr lang="en-IN" dirty="0" smtClean="0"/>
              <a:t>mode to </a:t>
            </a:r>
            <a:r>
              <a:rPr lang="en-IN" dirty="0"/>
              <a:t>be </a:t>
            </a:r>
            <a:r>
              <a:rPr lang="en-IN" dirty="0" err="1"/>
              <a:t>preempted</a:t>
            </a:r>
            <a:r>
              <a:rPr lang="en-IN" dirty="0"/>
              <a:t>; </a:t>
            </a:r>
            <a:endParaRPr lang="en-IN" dirty="0" smtClean="0"/>
          </a:p>
          <a:p>
            <a:pPr lvl="1"/>
            <a:r>
              <a:rPr lang="en-IN" dirty="0" smtClean="0"/>
              <a:t>a </a:t>
            </a:r>
            <a:r>
              <a:rPr lang="en-IN" dirty="0"/>
              <a:t>kernel-mode process will run until it </a:t>
            </a:r>
            <a:endParaRPr lang="en-IN" dirty="0" smtClean="0"/>
          </a:p>
          <a:p>
            <a:pPr lvl="2"/>
            <a:r>
              <a:rPr lang="en-IN" sz="2400" dirty="0" smtClean="0"/>
              <a:t>exits </a:t>
            </a:r>
            <a:r>
              <a:rPr lang="en-IN" sz="2400" dirty="0"/>
              <a:t>kernel mode</a:t>
            </a:r>
            <a:r>
              <a:rPr lang="en-IN" sz="2400" dirty="0" smtClean="0"/>
              <a:t>, </a:t>
            </a:r>
          </a:p>
          <a:p>
            <a:pPr lvl="2"/>
            <a:r>
              <a:rPr lang="en-IN" sz="2400" dirty="0" smtClean="0"/>
              <a:t>blocks</a:t>
            </a:r>
            <a:r>
              <a:rPr lang="en-IN" sz="2400" dirty="0"/>
              <a:t>, or </a:t>
            </a:r>
            <a:endParaRPr lang="en-IN" sz="2400" dirty="0" smtClean="0"/>
          </a:p>
          <a:p>
            <a:pPr lvl="2"/>
            <a:r>
              <a:rPr lang="en-IN" sz="2400" dirty="0" smtClean="0"/>
              <a:t>voluntarily </a:t>
            </a:r>
            <a:r>
              <a:rPr lang="en-IN" sz="2400" dirty="0"/>
              <a:t>yields control of the CPU.</a:t>
            </a:r>
            <a:endParaRPr lang="en-IN" sz="2400" b="1" dirty="0"/>
          </a:p>
        </p:txBody>
      </p:sp>
    </p:spTree>
    <p:extLst>
      <p:ext uri="{BB962C8B-B14F-4D97-AF65-F5344CB8AC3E}">
        <p14:creationId xmlns:p14="http://schemas.microsoft.com/office/powerpoint/2010/main" val="29484386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Critical-Section Handling in OS </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31</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Non-</a:t>
            </a:r>
            <a:r>
              <a:rPr lang="en-IN" b="1" dirty="0" err="1" smtClean="0"/>
              <a:t>preemptive</a:t>
            </a:r>
            <a:r>
              <a:rPr lang="en-IN" b="1" dirty="0" smtClean="0"/>
              <a:t> kernel- </a:t>
            </a:r>
          </a:p>
          <a:p>
            <a:pPr lvl="1"/>
            <a:r>
              <a:rPr lang="en-IN" dirty="0" smtClean="0"/>
              <a:t>is </a:t>
            </a:r>
            <a:r>
              <a:rPr lang="en-IN" dirty="0"/>
              <a:t>essentially free from race conditions on kernel data structures, </a:t>
            </a:r>
            <a:endParaRPr lang="en-IN" dirty="0" smtClean="0"/>
          </a:p>
          <a:p>
            <a:pPr lvl="1"/>
            <a:r>
              <a:rPr lang="en-IN" dirty="0" smtClean="0"/>
              <a:t>as only one </a:t>
            </a:r>
            <a:r>
              <a:rPr lang="en-IN" dirty="0"/>
              <a:t>process is active in the kernel at a time</a:t>
            </a:r>
            <a:r>
              <a:rPr lang="en-IN" dirty="0" smtClean="0"/>
              <a:t>.</a:t>
            </a:r>
          </a:p>
          <a:p>
            <a:endParaRPr lang="en-IN" b="1" dirty="0" smtClean="0"/>
          </a:p>
          <a:p>
            <a:r>
              <a:rPr lang="en-IN" b="1" dirty="0" err="1" smtClean="0"/>
              <a:t>Preemptive</a:t>
            </a:r>
            <a:r>
              <a:rPr lang="en-IN" b="1" dirty="0" smtClean="0"/>
              <a:t> kernels-</a:t>
            </a:r>
            <a:r>
              <a:rPr lang="en-IN" b="1" dirty="0"/>
              <a:t> </a:t>
            </a:r>
            <a:endParaRPr lang="en-IN" b="1" dirty="0" smtClean="0"/>
          </a:p>
          <a:p>
            <a:pPr lvl="1"/>
            <a:r>
              <a:rPr lang="en-IN" dirty="0" smtClean="0"/>
              <a:t>must </a:t>
            </a:r>
            <a:r>
              <a:rPr lang="en-IN" dirty="0"/>
              <a:t>be carefully designed to ensure that </a:t>
            </a:r>
            <a:r>
              <a:rPr lang="en-IN" dirty="0" smtClean="0"/>
              <a:t>shared kernel </a:t>
            </a:r>
            <a:r>
              <a:rPr lang="en-IN" dirty="0"/>
              <a:t>data are free from race conditions. </a:t>
            </a:r>
            <a:endParaRPr lang="en-IN" dirty="0" smtClean="0"/>
          </a:p>
          <a:p>
            <a:pPr lvl="1"/>
            <a:r>
              <a:rPr lang="en-IN" dirty="0" smtClean="0"/>
              <a:t>are especially difficult </a:t>
            </a:r>
            <a:r>
              <a:rPr lang="en-IN" dirty="0"/>
              <a:t>to design for SMP architectures, </a:t>
            </a:r>
            <a:endParaRPr lang="en-IN" dirty="0" smtClean="0"/>
          </a:p>
          <a:p>
            <a:pPr lvl="1"/>
            <a:r>
              <a:rPr lang="en-IN" dirty="0" smtClean="0"/>
              <a:t>since </a:t>
            </a:r>
            <a:r>
              <a:rPr lang="en-IN" dirty="0"/>
              <a:t>in these environments it </a:t>
            </a:r>
            <a:r>
              <a:rPr lang="en-IN" dirty="0" smtClean="0"/>
              <a:t>is possible </a:t>
            </a:r>
            <a:r>
              <a:rPr lang="en-IN" dirty="0"/>
              <a:t>for two kernel-mode processes </a:t>
            </a:r>
            <a:endParaRPr lang="en-IN" dirty="0" smtClean="0"/>
          </a:p>
          <a:p>
            <a:pPr lvl="1"/>
            <a:r>
              <a:rPr lang="en-IN" dirty="0" smtClean="0"/>
              <a:t>to </a:t>
            </a:r>
            <a:r>
              <a:rPr lang="en-IN" dirty="0"/>
              <a:t>run simultaneously on </a:t>
            </a:r>
            <a:r>
              <a:rPr lang="en-IN" dirty="0" smtClean="0"/>
              <a:t>different processors</a:t>
            </a:r>
            <a:r>
              <a:rPr lang="en-IN" dirty="0"/>
              <a:t>.</a:t>
            </a:r>
            <a:endParaRPr lang="en-IN" b="1" dirty="0"/>
          </a:p>
        </p:txBody>
      </p:sp>
    </p:spTree>
    <p:extLst>
      <p:ext uri="{BB962C8B-B14F-4D97-AF65-F5344CB8AC3E}">
        <p14:creationId xmlns:p14="http://schemas.microsoft.com/office/powerpoint/2010/main" val="29484386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Critical-Section Handling in OS </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32</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2674961"/>
            <a:ext cx="10315074" cy="9962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t>Why would </a:t>
            </a:r>
            <a:r>
              <a:rPr lang="en-IN" dirty="0"/>
              <a:t>anyone </a:t>
            </a:r>
            <a:r>
              <a:rPr lang="en-IN" dirty="0" err="1"/>
              <a:t>favor</a:t>
            </a:r>
            <a:r>
              <a:rPr lang="en-IN" dirty="0"/>
              <a:t> a </a:t>
            </a:r>
            <a:r>
              <a:rPr lang="en-IN" dirty="0" err="1"/>
              <a:t>preemptive</a:t>
            </a:r>
            <a:r>
              <a:rPr lang="en-IN" dirty="0"/>
              <a:t> kernel over a </a:t>
            </a:r>
            <a:r>
              <a:rPr lang="en-IN" dirty="0" err="1" smtClean="0"/>
              <a:t>nonpreemptive</a:t>
            </a:r>
            <a:r>
              <a:rPr lang="en-IN" dirty="0" smtClean="0"/>
              <a:t> one</a:t>
            </a:r>
            <a:r>
              <a:rPr lang="en-IN" dirty="0"/>
              <a:t>? </a:t>
            </a:r>
            <a:r>
              <a:rPr lang="en-IN" dirty="0" smtClean="0"/>
              <a:t>?</a:t>
            </a:r>
          </a:p>
        </p:txBody>
      </p:sp>
    </p:spTree>
    <p:extLst>
      <p:ext uri="{BB962C8B-B14F-4D97-AF65-F5344CB8AC3E}">
        <p14:creationId xmlns:p14="http://schemas.microsoft.com/office/powerpoint/2010/main" val="10193026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Critical-Section Handling in OS </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33</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latin typeface="Marcellus"/>
              </a:rPr>
              <a:t>Why would </a:t>
            </a:r>
            <a:r>
              <a:rPr lang="en-IN" dirty="0">
                <a:latin typeface="Marcellus"/>
              </a:rPr>
              <a:t>anyone </a:t>
            </a:r>
            <a:r>
              <a:rPr lang="en-IN" dirty="0" err="1">
                <a:latin typeface="Marcellus"/>
              </a:rPr>
              <a:t>favor</a:t>
            </a:r>
            <a:r>
              <a:rPr lang="en-IN" dirty="0">
                <a:latin typeface="Marcellus"/>
              </a:rPr>
              <a:t> a </a:t>
            </a:r>
            <a:r>
              <a:rPr lang="en-IN" dirty="0" err="1">
                <a:latin typeface="Marcellus"/>
              </a:rPr>
              <a:t>preemptive</a:t>
            </a:r>
            <a:r>
              <a:rPr lang="en-IN" dirty="0">
                <a:latin typeface="Marcellus"/>
              </a:rPr>
              <a:t> kernel over a </a:t>
            </a:r>
            <a:r>
              <a:rPr lang="en-IN" dirty="0" err="1" smtClean="0">
                <a:latin typeface="Marcellus"/>
              </a:rPr>
              <a:t>nonpreemptive</a:t>
            </a:r>
            <a:r>
              <a:rPr lang="en-IN" dirty="0" smtClean="0">
                <a:latin typeface="Marcellus"/>
              </a:rPr>
              <a:t> one</a:t>
            </a:r>
            <a:r>
              <a:rPr lang="en-IN" dirty="0">
                <a:latin typeface="Marcellus"/>
              </a:rPr>
              <a:t>? </a:t>
            </a:r>
            <a:endParaRPr lang="en-IN" dirty="0" smtClean="0">
              <a:latin typeface="Marcellus"/>
            </a:endParaRPr>
          </a:p>
          <a:p>
            <a:endParaRPr lang="en-IN" dirty="0" smtClean="0">
              <a:latin typeface="Marcellus"/>
            </a:endParaRPr>
          </a:p>
          <a:p>
            <a:r>
              <a:rPr lang="en-IN" dirty="0" smtClean="0">
                <a:latin typeface="Marcellus"/>
              </a:rPr>
              <a:t>A </a:t>
            </a:r>
            <a:r>
              <a:rPr lang="en-IN" dirty="0" err="1">
                <a:latin typeface="Marcellus"/>
              </a:rPr>
              <a:t>preemptive</a:t>
            </a:r>
            <a:r>
              <a:rPr lang="en-IN" dirty="0">
                <a:latin typeface="Marcellus"/>
              </a:rPr>
              <a:t> kernel </a:t>
            </a:r>
            <a:endParaRPr lang="en-IN" dirty="0" smtClean="0">
              <a:latin typeface="Marcellus"/>
            </a:endParaRPr>
          </a:p>
          <a:p>
            <a:pPr lvl="1"/>
            <a:r>
              <a:rPr lang="en-IN" dirty="0" smtClean="0">
                <a:latin typeface="Marcellus"/>
              </a:rPr>
              <a:t>is </a:t>
            </a:r>
            <a:r>
              <a:rPr lang="en-IN" dirty="0">
                <a:latin typeface="Marcellus"/>
              </a:rPr>
              <a:t>more suitable for real-time programming, as it </a:t>
            </a:r>
            <a:r>
              <a:rPr lang="en-IN" dirty="0" smtClean="0">
                <a:latin typeface="Marcellus"/>
              </a:rPr>
              <a:t>will allow </a:t>
            </a:r>
            <a:r>
              <a:rPr lang="en-IN" dirty="0">
                <a:latin typeface="Marcellus"/>
              </a:rPr>
              <a:t>a real-time process to </a:t>
            </a:r>
            <a:r>
              <a:rPr lang="en-IN" dirty="0" err="1">
                <a:latin typeface="Marcellus"/>
              </a:rPr>
              <a:t>preempt</a:t>
            </a:r>
            <a:r>
              <a:rPr lang="en-IN" dirty="0">
                <a:latin typeface="Marcellus"/>
              </a:rPr>
              <a:t> a process currently running in the kernel.</a:t>
            </a:r>
          </a:p>
          <a:p>
            <a:pPr lvl="1"/>
            <a:endParaRPr lang="en-IN" dirty="0" smtClean="0">
              <a:latin typeface="Marcellus"/>
            </a:endParaRPr>
          </a:p>
          <a:p>
            <a:pPr lvl="1"/>
            <a:r>
              <a:rPr lang="en-IN" dirty="0" smtClean="0">
                <a:latin typeface="Marcellus"/>
              </a:rPr>
              <a:t>may </a:t>
            </a:r>
            <a:r>
              <a:rPr lang="en-IN" dirty="0">
                <a:latin typeface="Marcellus"/>
              </a:rPr>
              <a:t>be more responsive, since there is </a:t>
            </a:r>
            <a:r>
              <a:rPr lang="en-IN" dirty="0" smtClean="0">
                <a:latin typeface="Marcellus"/>
              </a:rPr>
              <a:t>less risk </a:t>
            </a:r>
            <a:r>
              <a:rPr lang="en-IN" dirty="0">
                <a:latin typeface="Marcellus"/>
              </a:rPr>
              <a:t>that a kernel-mode process will run for an arbitrarily long period </a:t>
            </a:r>
            <a:r>
              <a:rPr lang="en-IN" dirty="0" smtClean="0">
                <a:latin typeface="Marcellus"/>
              </a:rPr>
              <a:t>before relinquishing </a:t>
            </a:r>
            <a:r>
              <a:rPr lang="en-IN" dirty="0">
                <a:latin typeface="Marcellus"/>
              </a:rPr>
              <a:t>the processor to waiting processes. </a:t>
            </a:r>
            <a:endParaRPr lang="en-IN" b="1" dirty="0">
              <a:latin typeface="Marcellus"/>
            </a:endParaRPr>
          </a:p>
        </p:txBody>
      </p:sp>
    </p:spTree>
    <p:extLst>
      <p:ext uri="{BB962C8B-B14F-4D97-AF65-F5344CB8AC3E}">
        <p14:creationId xmlns:p14="http://schemas.microsoft.com/office/powerpoint/2010/main" val="2152272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smtClean="0">
                <a:solidFill>
                  <a:srgbClr val="C00000"/>
                </a:solidFill>
                <a:latin typeface="Marcellus" panose="020E0602050203020307" pitchFamily="34" charset="0"/>
              </a:rPr>
              <a:t>Solutions to The </a:t>
            </a:r>
            <a:r>
              <a:rPr lang="en-US" sz="3600" dirty="0">
                <a:solidFill>
                  <a:srgbClr val="C00000"/>
                </a:solidFill>
                <a:latin typeface="Marcellus" panose="020E0602050203020307" pitchFamily="34" charset="0"/>
              </a:rPr>
              <a:t>Critical Section Problem</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34</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Software Based Solutions</a:t>
            </a:r>
          </a:p>
          <a:p>
            <a:r>
              <a:rPr lang="en-IN" b="1" dirty="0" smtClean="0"/>
              <a:t>Hardware Based Solutions</a:t>
            </a:r>
          </a:p>
        </p:txBody>
      </p:sp>
    </p:spTree>
    <p:extLst>
      <p:ext uri="{BB962C8B-B14F-4D97-AF65-F5344CB8AC3E}">
        <p14:creationId xmlns:p14="http://schemas.microsoft.com/office/powerpoint/2010/main" val="112815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 xmlns:a16="http://schemas.microsoft.com/office/drawing/2014/main" id="{98058B23-DDE2-4F62-9A2E-46739C3C685F}"/>
              </a:ext>
            </a:extLst>
          </p:cNvPr>
          <p:cNvSpPr>
            <a:spLocks noGrp="1"/>
          </p:cNvSpPr>
          <p:nvPr>
            <p:ph type="title"/>
          </p:nvPr>
        </p:nvSpPr>
        <p:spPr/>
        <p:txBody>
          <a:bodyPr/>
          <a:lstStyle/>
          <a:p>
            <a:pPr algn="ctr"/>
            <a:r>
              <a:rPr lang="en-US" dirty="0" smtClean="0">
                <a:solidFill>
                  <a:srgbClr val="C00000"/>
                </a:solidFill>
                <a:latin typeface="Marcellus" panose="020E0602050203020307" pitchFamily="34" charset="0"/>
              </a:rPr>
              <a:t>Software </a:t>
            </a:r>
            <a:r>
              <a:rPr lang="en-US" dirty="0">
                <a:solidFill>
                  <a:srgbClr val="C00000"/>
                </a:solidFill>
                <a:latin typeface="Marcellus" panose="020E0602050203020307" pitchFamily="34" charset="0"/>
              </a:rPr>
              <a:t>Synchronization</a:t>
            </a:r>
            <a:endParaRPr lang="en-US" dirty="0"/>
          </a:p>
        </p:txBody>
      </p:sp>
      <p:pic>
        <p:nvPicPr>
          <p:cNvPr id="4" name="Picture 3">
            <a:extLst>
              <a:ext uri="{FF2B5EF4-FFF2-40B4-BE49-F238E27FC236}">
                <a16:creationId xmlns=""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pic>
        <p:nvPicPr>
          <p:cNvPr id="6" name="Picture 5" descr="A picture containing drawing&#10;&#10;Description automatically generated">
            <a:extLst>
              <a:ext uri="{FF2B5EF4-FFF2-40B4-BE49-F238E27FC236}">
                <a16:creationId xmlns=""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828983"/>
            <a:ext cx="2655568" cy="663892"/>
          </a:xfrm>
          <a:prstGeom prst="rect">
            <a:avLst/>
          </a:prstGeom>
        </p:spPr>
      </p:pic>
      <p:sp>
        <p:nvSpPr>
          <p:cNvPr id="7" name="Date Placeholder 6"/>
          <p:cNvSpPr>
            <a:spLocks noGrp="1"/>
          </p:cNvSpPr>
          <p:nvPr>
            <p:ph type="dt" sz="half" idx="10"/>
          </p:nvPr>
        </p:nvSpPr>
        <p:spPr/>
        <p:txBody>
          <a:bodyPr/>
          <a:lstStyle/>
          <a:p>
            <a:fld id="{4C35E96B-11B7-4257-BF89-D61524BFDFDD}" type="datetime1">
              <a:rPr lang="en-US" smtClean="0"/>
              <a:t>10/7/2024</a:t>
            </a:fld>
            <a:endParaRPr lang="en-US"/>
          </a:p>
        </p:txBody>
      </p:sp>
      <p:sp>
        <p:nvSpPr>
          <p:cNvPr id="8" name="Footer Placeholder 7"/>
          <p:cNvSpPr>
            <a:spLocks noGrp="1"/>
          </p:cNvSpPr>
          <p:nvPr>
            <p:ph type="ftr" sz="quarter" idx="11"/>
          </p:nvPr>
        </p:nvSpPr>
        <p:spPr/>
        <p:txBody>
          <a:bodyPr/>
          <a:lstStyle/>
          <a:p>
            <a:r>
              <a:rPr lang="en-US" smtClean="0"/>
              <a:t>Prof. Shweta Dhawan Chachra</a:t>
            </a:r>
            <a:endParaRPr lang="en-US"/>
          </a:p>
        </p:txBody>
      </p:sp>
      <p:sp>
        <p:nvSpPr>
          <p:cNvPr id="9" name="Slide Number Placeholder 8"/>
          <p:cNvSpPr>
            <a:spLocks noGrp="1"/>
          </p:cNvSpPr>
          <p:nvPr>
            <p:ph type="sldNum" sz="quarter" idx="12"/>
          </p:nvPr>
        </p:nvSpPr>
        <p:spPr/>
        <p:txBody>
          <a:bodyPr/>
          <a:lstStyle/>
          <a:p>
            <a:fld id="{7C05E5CB-9241-4665-889D-78B918CC363E}" type="slidenum">
              <a:rPr lang="en-US" smtClean="0"/>
              <a:t>35</a:t>
            </a:fld>
            <a:endParaRPr lang="en-US"/>
          </a:p>
        </p:txBody>
      </p:sp>
    </p:spTree>
    <p:extLst>
      <p:ext uri="{BB962C8B-B14F-4D97-AF65-F5344CB8AC3E}">
        <p14:creationId xmlns:p14="http://schemas.microsoft.com/office/powerpoint/2010/main" val="22294247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Software Based Solutions to The </a:t>
            </a:r>
            <a:r>
              <a:rPr lang="en-US" sz="3200" dirty="0">
                <a:solidFill>
                  <a:srgbClr val="C00000"/>
                </a:solidFill>
                <a:latin typeface="Marcellus" panose="020E0602050203020307" pitchFamily="34" charset="0"/>
              </a:rPr>
              <a:t>Critical Section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36</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Software Based Solutions</a:t>
            </a:r>
          </a:p>
          <a:p>
            <a:pPr lvl="1"/>
            <a:r>
              <a:rPr lang="en-IN" b="1" dirty="0" smtClean="0"/>
              <a:t>Two process Solution</a:t>
            </a:r>
          </a:p>
          <a:p>
            <a:pPr lvl="2"/>
            <a:r>
              <a:rPr lang="en-IN" b="1" dirty="0" smtClean="0"/>
              <a:t>Algorithm 1</a:t>
            </a:r>
          </a:p>
          <a:p>
            <a:pPr lvl="2"/>
            <a:r>
              <a:rPr lang="en-IN" b="1" dirty="0" smtClean="0"/>
              <a:t>Algorithm 2</a:t>
            </a:r>
          </a:p>
          <a:p>
            <a:pPr lvl="2"/>
            <a:r>
              <a:rPr lang="en-IN" b="1" dirty="0" smtClean="0"/>
              <a:t>Algorithm 3/Peterson’s Solution</a:t>
            </a:r>
          </a:p>
          <a:p>
            <a:pPr lvl="1"/>
            <a:endParaRPr lang="en-IN" b="1" dirty="0" smtClean="0"/>
          </a:p>
          <a:p>
            <a:pPr lvl="1"/>
            <a:r>
              <a:rPr lang="en-IN" b="1" dirty="0" smtClean="0"/>
              <a:t>Multiple Process Solution</a:t>
            </a:r>
            <a:endParaRPr lang="en-IN" b="1" dirty="0"/>
          </a:p>
        </p:txBody>
      </p:sp>
    </p:spTree>
    <p:extLst>
      <p:ext uri="{BB962C8B-B14F-4D97-AF65-F5344CB8AC3E}">
        <p14:creationId xmlns:p14="http://schemas.microsoft.com/office/powerpoint/2010/main" val="3226311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Software Based Solutions </a:t>
            </a:r>
            <a:r>
              <a:rPr lang="en-US" sz="3200" dirty="0" smtClean="0">
                <a:solidFill>
                  <a:srgbClr val="C00000"/>
                </a:solidFill>
                <a:latin typeface="Marcellus" panose="020E0602050203020307" pitchFamily="34" charset="0"/>
              </a:rPr>
              <a:t>to The </a:t>
            </a:r>
            <a:r>
              <a:rPr lang="en-US" sz="3200" dirty="0">
                <a:solidFill>
                  <a:srgbClr val="C00000"/>
                </a:solidFill>
                <a:latin typeface="Marcellus" panose="020E0602050203020307" pitchFamily="34" charset="0"/>
              </a:rPr>
              <a:t>Critical Section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37</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latin typeface="Marcellus"/>
              </a:rPr>
              <a:t>Two process Solution</a:t>
            </a:r>
          </a:p>
          <a:p>
            <a:pPr lvl="1">
              <a:tabLst>
                <a:tab pos="739775" algn="l"/>
                <a:tab pos="1020763" algn="l"/>
                <a:tab pos="1257300" algn="l"/>
              </a:tabLst>
            </a:pPr>
            <a:r>
              <a:rPr lang="en-US" altLang="en-US" sz="2800" dirty="0" smtClean="0">
                <a:latin typeface="Marcellus"/>
              </a:rPr>
              <a:t>Assume </a:t>
            </a:r>
            <a:r>
              <a:rPr lang="en-US" altLang="en-US" sz="2800" dirty="0">
                <a:latin typeface="Marcellus"/>
              </a:rPr>
              <a:t>that the </a:t>
            </a:r>
            <a:r>
              <a:rPr lang="en-US" altLang="en-US" sz="2800" dirty="0">
                <a:latin typeface="Marcellus"/>
                <a:cs typeface="Courier New" pitchFamily="49" charset="0"/>
              </a:rPr>
              <a:t>load </a:t>
            </a:r>
            <a:r>
              <a:rPr lang="en-US" altLang="en-US" sz="2800" dirty="0">
                <a:latin typeface="Marcellus"/>
              </a:rPr>
              <a:t>and </a:t>
            </a:r>
            <a:r>
              <a:rPr lang="en-US" altLang="en-US" sz="2800" dirty="0">
                <a:latin typeface="Marcellus"/>
                <a:cs typeface="Courier New" pitchFamily="49" charset="0"/>
              </a:rPr>
              <a:t>store</a:t>
            </a:r>
            <a:r>
              <a:rPr lang="en-US" altLang="en-US" sz="2800" dirty="0">
                <a:latin typeface="Marcellus"/>
              </a:rPr>
              <a:t> machine-language instructions are atomic; </a:t>
            </a:r>
            <a:endParaRPr lang="en-US" altLang="en-US" sz="2800" dirty="0" smtClean="0">
              <a:latin typeface="Marcellus"/>
            </a:endParaRPr>
          </a:p>
          <a:p>
            <a:pPr lvl="1">
              <a:tabLst>
                <a:tab pos="739775" algn="l"/>
                <a:tab pos="1020763" algn="l"/>
                <a:tab pos="1257300" algn="l"/>
              </a:tabLst>
            </a:pPr>
            <a:r>
              <a:rPr lang="en-US" altLang="en-US" sz="2800" dirty="0" smtClean="0">
                <a:latin typeface="Marcellus"/>
              </a:rPr>
              <a:t>that </a:t>
            </a:r>
            <a:r>
              <a:rPr lang="en-US" altLang="en-US" sz="2800" dirty="0">
                <a:latin typeface="Marcellus"/>
              </a:rPr>
              <a:t>is, cannot be interrupted</a:t>
            </a:r>
          </a:p>
        </p:txBody>
      </p:sp>
    </p:spTree>
    <p:extLst>
      <p:ext uri="{BB962C8B-B14F-4D97-AF65-F5344CB8AC3E}">
        <p14:creationId xmlns:p14="http://schemas.microsoft.com/office/powerpoint/2010/main" val="765780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Software Based Solutions </a:t>
            </a:r>
            <a:r>
              <a:rPr lang="en-US" sz="3200" dirty="0" smtClean="0">
                <a:solidFill>
                  <a:srgbClr val="C00000"/>
                </a:solidFill>
                <a:latin typeface="Marcellus" panose="020E0602050203020307" pitchFamily="34" charset="0"/>
              </a:rPr>
              <a:t>to The </a:t>
            </a:r>
            <a:r>
              <a:rPr lang="en-US" sz="3200" dirty="0">
                <a:solidFill>
                  <a:srgbClr val="C00000"/>
                </a:solidFill>
                <a:latin typeface="Marcellus" panose="020E0602050203020307" pitchFamily="34" charset="0"/>
              </a:rPr>
              <a:t>Critical Section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38</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1</a:t>
            </a:r>
          </a:p>
          <a:p>
            <a:pPr marL="0" indent="0">
              <a:buNone/>
            </a:pPr>
            <a:endParaRPr lang="en-IN" b="1" dirty="0"/>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6808" y="1678675"/>
            <a:ext cx="6398326" cy="3234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12047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0"/>
            <a:ext cx="11395912" cy="721920"/>
          </a:xfrm>
        </p:spPr>
        <p:txBody>
          <a:bodyPr>
            <a:normAutofit/>
          </a:bodyPr>
          <a:lstStyle/>
          <a:p>
            <a:pPr algn="ctr"/>
            <a:r>
              <a:rPr lang="en-US" sz="3600" dirty="0" smtClean="0">
                <a:solidFill>
                  <a:srgbClr val="C00000"/>
                </a:solidFill>
                <a:latin typeface="Marcellus" panose="020E0602050203020307" pitchFamily="34" charset="0"/>
              </a:rPr>
              <a:t>Working of While Loop without semicolon;</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39</a:t>
            </a:fld>
            <a:endParaRPr lang="en-US"/>
          </a:p>
        </p:txBody>
      </p:sp>
      <p:sp>
        <p:nvSpPr>
          <p:cNvPr id="16" name="Rectangle 15"/>
          <p:cNvSpPr/>
          <p:nvPr/>
        </p:nvSpPr>
        <p:spPr>
          <a:xfrm>
            <a:off x="778843" y="685151"/>
            <a:ext cx="10589645" cy="3970318"/>
          </a:xfrm>
          <a:prstGeom prst="rect">
            <a:avLst/>
          </a:prstGeom>
        </p:spPr>
        <p:txBody>
          <a:bodyPr wrap="square">
            <a:spAutoFit/>
          </a:bodyPr>
          <a:lstStyle/>
          <a:p>
            <a:r>
              <a:rPr lang="en-IN" dirty="0" smtClean="0">
                <a:latin typeface="Marcellus"/>
              </a:rPr>
              <a:t>Example-</a:t>
            </a:r>
          </a:p>
          <a:p>
            <a:r>
              <a:rPr lang="en-IN" dirty="0" smtClean="0">
                <a:latin typeface="Marcellus"/>
              </a:rPr>
              <a:t>#include </a:t>
            </a:r>
            <a:r>
              <a:rPr lang="en-IN" dirty="0">
                <a:latin typeface="Marcellus"/>
              </a:rPr>
              <a:t>&lt;</a:t>
            </a:r>
            <a:r>
              <a:rPr lang="en-IN" dirty="0" err="1">
                <a:latin typeface="Marcellus"/>
              </a:rPr>
              <a:t>stdio.h</a:t>
            </a:r>
            <a:r>
              <a:rPr lang="en-IN" dirty="0" smtClean="0">
                <a:latin typeface="Marcellus"/>
              </a:rPr>
              <a:t>&gt;</a:t>
            </a:r>
          </a:p>
          <a:p>
            <a:r>
              <a:rPr lang="en-IN" dirty="0" err="1" smtClean="0">
                <a:latin typeface="Marcellus"/>
              </a:rPr>
              <a:t>int</a:t>
            </a:r>
            <a:r>
              <a:rPr lang="en-IN" dirty="0" smtClean="0">
                <a:latin typeface="Marcellus"/>
              </a:rPr>
              <a:t> </a:t>
            </a:r>
            <a:r>
              <a:rPr lang="en-IN" dirty="0">
                <a:latin typeface="Marcellus"/>
              </a:rPr>
              <a:t>main</a:t>
            </a:r>
            <a:r>
              <a:rPr lang="en-IN" dirty="0" smtClean="0">
                <a:latin typeface="Marcellus"/>
              </a:rPr>
              <a:t>()</a:t>
            </a:r>
          </a:p>
          <a:p>
            <a:r>
              <a:rPr lang="en-IN" dirty="0" smtClean="0">
                <a:latin typeface="Marcellus"/>
              </a:rPr>
              <a:t>{   </a:t>
            </a:r>
          </a:p>
          <a:p>
            <a:pPr lvl="1"/>
            <a:r>
              <a:rPr lang="en-IN" dirty="0" err="1" smtClean="0">
                <a:latin typeface="Marcellus"/>
              </a:rPr>
              <a:t>int</a:t>
            </a:r>
            <a:r>
              <a:rPr lang="en-IN" dirty="0" smtClean="0">
                <a:latin typeface="Marcellus"/>
              </a:rPr>
              <a:t> </a:t>
            </a:r>
            <a:r>
              <a:rPr lang="en-IN" dirty="0">
                <a:latin typeface="Marcellus"/>
              </a:rPr>
              <a:t>n = 0;   </a:t>
            </a:r>
            <a:endParaRPr lang="en-IN" dirty="0" smtClean="0">
              <a:latin typeface="Marcellus"/>
            </a:endParaRPr>
          </a:p>
          <a:p>
            <a:r>
              <a:rPr lang="en-IN" dirty="0" smtClean="0">
                <a:latin typeface="Marcellus"/>
              </a:rPr>
              <a:t>	</a:t>
            </a:r>
            <a:r>
              <a:rPr lang="en-IN" dirty="0" err="1" smtClean="0">
                <a:latin typeface="Marcellus"/>
              </a:rPr>
              <a:t>printf</a:t>
            </a:r>
            <a:r>
              <a:rPr lang="en-IN" dirty="0">
                <a:latin typeface="Marcellus"/>
              </a:rPr>
              <a:t>("enter value of n");   </a:t>
            </a:r>
            <a:endParaRPr lang="en-IN" dirty="0" smtClean="0">
              <a:latin typeface="Marcellus"/>
            </a:endParaRPr>
          </a:p>
          <a:p>
            <a:r>
              <a:rPr lang="en-IN" dirty="0" smtClean="0">
                <a:latin typeface="Marcellus"/>
              </a:rPr>
              <a:t>	</a:t>
            </a:r>
            <a:r>
              <a:rPr lang="en-IN" dirty="0" err="1" smtClean="0">
                <a:latin typeface="Marcellus"/>
              </a:rPr>
              <a:t>scanf</a:t>
            </a:r>
            <a:r>
              <a:rPr lang="en-IN" dirty="0">
                <a:latin typeface="Marcellus"/>
              </a:rPr>
              <a:t>("%</a:t>
            </a:r>
            <a:r>
              <a:rPr lang="en-IN" dirty="0" err="1">
                <a:latin typeface="Marcellus"/>
              </a:rPr>
              <a:t>d",&amp;n</a:t>
            </a:r>
            <a:r>
              <a:rPr lang="en-IN" dirty="0">
                <a:latin typeface="Marcellus"/>
              </a:rPr>
              <a:t>); </a:t>
            </a:r>
            <a:endParaRPr lang="en-IN" dirty="0" smtClean="0">
              <a:latin typeface="Marcellus"/>
            </a:endParaRPr>
          </a:p>
          <a:p>
            <a:r>
              <a:rPr lang="en-IN" dirty="0" smtClean="0">
                <a:latin typeface="Marcellus"/>
              </a:rPr>
              <a:t>	while(n </a:t>
            </a:r>
            <a:r>
              <a:rPr lang="en-IN" dirty="0">
                <a:latin typeface="Marcellus"/>
              </a:rPr>
              <a:t>&lt; 4</a:t>
            </a:r>
            <a:r>
              <a:rPr lang="en-IN" dirty="0" smtClean="0">
                <a:latin typeface="Marcellus"/>
              </a:rPr>
              <a:t>)  </a:t>
            </a:r>
          </a:p>
          <a:p>
            <a:r>
              <a:rPr lang="en-IN" dirty="0" smtClean="0">
                <a:latin typeface="Marcellus"/>
              </a:rPr>
              <a:t>	{    </a:t>
            </a:r>
          </a:p>
          <a:p>
            <a:r>
              <a:rPr lang="en-IN" dirty="0" smtClean="0">
                <a:latin typeface="Marcellus"/>
              </a:rPr>
              <a:t>		</a:t>
            </a:r>
            <a:r>
              <a:rPr lang="en-IN" dirty="0" err="1" smtClean="0">
                <a:latin typeface="Marcellus"/>
              </a:rPr>
              <a:t>printf</a:t>
            </a:r>
            <a:r>
              <a:rPr lang="en-IN" dirty="0">
                <a:latin typeface="Marcellus"/>
              </a:rPr>
              <a:t>("Hi, Inside while loop\n");    </a:t>
            </a:r>
            <a:endParaRPr lang="en-IN" dirty="0" smtClean="0">
              <a:latin typeface="Marcellus"/>
            </a:endParaRPr>
          </a:p>
          <a:p>
            <a:r>
              <a:rPr lang="en-IN" dirty="0" smtClean="0">
                <a:latin typeface="Marcellus"/>
              </a:rPr>
              <a:t>		</a:t>
            </a:r>
            <a:r>
              <a:rPr lang="en-IN" dirty="0" err="1" smtClean="0">
                <a:latin typeface="Marcellus"/>
              </a:rPr>
              <a:t>printf</a:t>
            </a:r>
            <a:r>
              <a:rPr lang="en-IN" dirty="0">
                <a:latin typeface="Marcellus"/>
              </a:rPr>
              <a:t>("%</a:t>
            </a:r>
            <a:r>
              <a:rPr lang="en-IN" dirty="0" err="1">
                <a:latin typeface="Marcellus"/>
              </a:rPr>
              <a:t>i</a:t>
            </a:r>
            <a:r>
              <a:rPr lang="en-IN" dirty="0">
                <a:latin typeface="Marcellus"/>
              </a:rPr>
              <a:t>\n", n);    </a:t>
            </a:r>
            <a:endParaRPr lang="en-IN" dirty="0" smtClean="0">
              <a:latin typeface="Marcellus"/>
            </a:endParaRPr>
          </a:p>
          <a:p>
            <a:r>
              <a:rPr lang="en-IN" dirty="0" smtClean="0">
                <a:latin typeface="Marcellus"/>
              </a:rPr>
              <a:t>		n</a:t>
            </a:r>
            <a:r>
              <a:rPr lang="en-IN" dirty="0">
                <a:latin typeface="Marcellus"/>
              </a:rPr>
              <a:t>++;  </a:t>
            </a:r>
            <a:endParaRPr lang="en-IN" dirty="0" smtClean="0">
              <a:latin typeface="Marcellus"/>
            </a:endParaRPr>
          </a:p>
          <a:p>
            <a:r>
              <a:rPr lang="en-IN" dirty="0" smtClean="0">
                <a:latin typeface="Marcellus"/>
              </a:rPr>
              <a:t>	}</a:t>
            </a:r>
          </a:p>
          <a:p>
            <a:r>
              <a:rPr lang="en-IN" dirty="0">
                <a:latin typeface="Marcellus"/>
              </a:rPr>
              <a:t>}</a:t>
            </a:r>
          </a:p>
        </p:txBody>
      </p:sp>
      <p:pic>
        <p:nvPicPr>
          <p:cNvPr id="1026"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19720" t="30411" r="48161" b="14553"/>
          <a:stretch/>
        </p:blipFill>
        <p:spPr bwMode="auto">
          <a:xfrm>
            <a:off x="5224277" y="996288"/>
            <a:ext cx="5156498" cy="49677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63932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2886143" y="539226"/>
            <a:ext cx="7231533" cy="1325563"/>
          </a:xfrm>
        </p:spPr>
        <p:txBody>
          <a:bodyPr>
            <a:normAutofit/>
          </a:bodyPr>
          <a:lstStyle/>
          <a:p>
            <a:r>
              <a:rPr lang="en-US" sz="3200" dirty="0" smtClean="0">
                <a:solidFill>
                  <a:srgbClr val="C00000"/>
                </a:solidFill>
                <a:latin typeface="Marcellus" panose="020E0602050203020307" pitchFamily="34" charset="0"/>
              </a:rPr>
              <a:t>Producer Consumer Problem Revisited</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 xmlns:a16="http://schemas.microsoft.com/office/drawing/2014/main"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 xmlns:a16="http://schemas.microsoft.com/office/drawing/2014/main" id="{EC8EF798-510F-46B5-9E56-690162E17571}"/>
              </a:ext>
            </a:extLst>
          </p:cNvPr>
          <p:cNvSpPr txBox="1">
            <a:spLocks/>
          </p:cNvSpPr>
          <p:nvPr/>
        </p:nvSpPr>
        <p:spPr>
          <a:xfrm>
            <a:off x="550832" y="17097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One possibility is to add an integer variable counter, initialized </a:t>
            </a:r>
            <a:r>
              <a:rPr lang="en-IN" dirty="0" smtClean="0"/>
              <a:t>to 0</a:t>
            </a:r>
            <a:r>
              <a:rPr lang="en-IN" dirty="0"/>
              <a:t>. </a:t>
            </a:r>
            <a:endParaRPr lang="en-IN" dirty="0" smtClean="0"/>
          </a:p>
          <a:p>
            <a:r>
              <a:rPr lang="en-IN" dirty="0" smtClean="0"/>
              <a:t>Counter </a:t>
            </a:r>
            <a:r>
              <a:rPr lang="en-IN" dirty="0"/>
              <a:t>is </a:t>
            </a:r>
            <a:endParaRPr lang="en-IN" dirty="0" smtClean="0"/>
          </a:p>
          <a:p>
            <a:pPr lvl="1"/>
            <a:r>
              <a:rPr lang="en-IN" sz="2800" dirty="0" smtClean="0"/>
              <a:t>incremented every </a:t>
            </a:r>
            <a:r>
              <a:rPr lang="en-IN" sz="2800" dirty="0"/>
              <a:t>time </a:t>
            </a:r>
            <a:endParaRPr lang="en-IN" sz="2800" dirty="0" smtClean="0"/>
          </a:p>
          <a:p>
            <a:pPr lvl="2"/>
            <a:r>
              <a:rPr lang="en-IN" sz="2800" dirty="0" smtClean="0"/>
              <a:t>we </a:t>
            </a:r>
            <a:r>
              <a:rPr lang="en-IN" sz="2800" dirty="0"/>
              <a:t>add a new item to the buffer </a:t>
            </a:r>
          </a:p>
          <a:p>
            <a:pPr lvl="1"/>
            <a:r>
              <a:rPr lang="en-IN" sz="2800" dirty="0" smtClean="0"/>
              <a:t>decremented </a:t>
            </a:r>
            <a:r>
              <a:rPr lang="en-IN" sz="2800" dirty="0"/>
              <a:t>every time </a:t>
            </a:r>
            <a:endParaRPr lang="en-IN" sz="2800" dirty="0" smtClean="0"/>
          </a:p>
          <a:p>
            <a:pPr lvl="2"/>
            <a:r>
              <a:rPr lang="en-IN" sz="2800" dirty="0" smtClean="0"/>
              <a:t>we </a:t>
            </a:r>
            <a:r>
              <a:rPr lang="en-IN" sz="2800" dirty="0"/>
              <a:t>remove one item from the buffer. </a:t>
            </a:r>
            <a:endParaRPr lang="en-US" sz="2800" dirty="0">
              <a:solidFill>
                <a:schemeClr val="tx1">
                  <a:lumMod val="85000"/>
                  <a:lumOff val="15000"/>
                </a:schemeClr>
              </a:solidFill>
              <a:latin typeface="Marcellus" panose="020E0602050203020307" pitchFamily="34" charset="0"/>
            </a:endParaRPr>
          </a:p>
        </p:txBody>
      </p:sp>
      <p:pic>
        <p:nvPicPr>
          <p:cNvPr id="11" name="Picture 10"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sp>
        <p:nvSpPr>
          <p:cNvPr id="3" name="Date Placeholder 2"/>
          <p:cNvSpPr>
            <a:spLocks noGrp="1"/>
          </p:cNvSpPr>
          <p:nvPr>
            <p:ph type="dt" sz="half" idx="10"/>
          </p:nvPr>
        </p:nvSpPr>
        <p:spPr/>
        <p:txBody>
          <a:bodyPr/>
          <a:lstStyle/>
          <a:p>
            <a:fld id="{5DD79CDF-3E35-4B8E-B328-79DBDDFC74AE}" type="datetime1">
              <a:rPr lang="en-US" smtClean="0"/>
              <a:t>10/7/2024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4</a:t>
            </a:fld>
            <a:endParaRPr lang="en-US"/>
          </a:p>
        </p:txBody>
      </p:sp>
    </p:spTree>
    <p:extLst>
      <p:ext uri="{BB962C8B-B14F-4D97-AF65-F5344CB8AC3E}">
        <p14:creationId xmlns:p14="http://schemas.microsoft.com/office/powerpoint/2010/main" val="22666310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0"/>
            <a:ext cx="11395912" cy="721920"/>
          </a:xfrm>
        </p:spPr>
        <p:txBody>
          <a:bodyPr>
            <a:normAutofit/>
          </a:bodyPr>
          <a:lstStyle/>
          <a:p>
            <a:pPr algn="ctr"/>
            <a:r>
              <a:rPr lang="en-US" sz="3600" dirty="0" smtClean="0">
                <a:solidFill>
                  <a:srgbClr val="C00000"/>
                </a:solidFill>
                <a:latin typeface="Marcellus" panose="020E0602050203020307" pitchFamily="34" charset="0"/>
              </a:rPr>
              <a:t>Working of While Loop with;</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40</a:t>
            </a:fld>
            <a:endParaRPr lang="en-US"/>
          </a:p>
        </p:txBody>
      </p:sp>
      <p:sp>
        <p:nvSpPr>
          <p:cNvPr id="16" name="Rectangle 15"/>
          <p:cNvSpPr/>
          <p:nvPr/>
        </p:nvSpPr>
        <p:spPr>
          <a:xfrm>
            <a:off x="778843" y="685151"/>
            <a:ext cx="10589645" cy="2523768"/>
          </a:xfrm>
          <a:prstGeom prst="rect">
            <a:avLst/>
          </a:prstGeom>
        </p:spPr>
        <p:txBody>
          <a:bodyPr wrap="square">
            <a:spAutoFit/>
          </a:bodyPr>
          <a:lstStyle/>
          <a:p>
            <a:pPr marL="285750" indent="-285750">
              <a:buFont typeface="Arial" panose="020B0604020202020204" pitchFamily="34" charset="0"/>
              <a:buChar char="•"/>
            </a:pPr>
            <a:r>
              <a:rPr lang="en-IN" sz="2800" dirty="0" smtClean="0">
                <a:solidFill>
                  <a:srgbClr val="FF0000"/>
                </a:solidFill>
                <a:latin typeface="Marcellus"/>
              </a:rPr>
              <a:t>Generally we </a:t>
            </a:r>
            <a:r>
              <a:rPr lang="en-IN" sz="2800" dirty="0" err="1" smtClean="0">
                <a:solidFill>
                  <a:srgbClr val="FF0000"/>
                </a:solidFill>
                <a:latin typeface="Marcellus"/>
              </a:rPr>
              <a:t>Dont</a:t>
            </a:r>
            <a:r>
              <a:rPr lang="en-IN" sz="2800" dirty="0" smtClean="0">
                <a:solidFill>
                  <a:srgbClr val="FF0000"/>
                </a:solidFill>
                <a:latin typeface="Marcellus"/>
              </a:rPr>
              <a:t> write </a:t>
            </a:r>
            <a:r>
              <a:rPr lang="en-IN" sz="2800" dirty="0">
                <a:solidFill>
                  <a:srgbClr val="FF0000"/>
                </a:solidFill>
                <a:latin typeface="Marcellus"/>
              </a:rPr>
              <a:t>a semicolon after the </a:t>
            </a:r>
            <a:r>
              <a:rPr lang="en-IN" sz="2800" dirty="0" smtClean="0">
                <a:solidFill>
                  <a:srgbClr val="FF0000"/>
                </a:solidFill>
                <a:latin typeface="Marcellus"/>
              </a:rPr>
              <a:t>condition in while loop</a:t>
            </a:r>
          </a:p>
          <a:p>
            <a:pPr marL="285750" indent="-285750">
              <a:buFont typeface="Arial" panose="020B0604020202020204" pitchFamily="34" charset="0"/>
              <a:buChar char="•"/>
            </a:pPr>
            <a:r>
              <a:rPr lang="en-IN" sz="2800" dirty="0" smtClean="0">
                <a:solidFill>
                  <a:srgbClr val="FF0000"/>
                </a:solidFill>
                <a:latin typeface="Marcellus"/>
              </a:rPr>
              <a:t>The </a:t>
            </a:r>
            <a:r>
              <a:rPr lang="en-IN" sz="2800" dirty="0">
                <a:solidFill>
                  <a:srgbClr val="FF0000"/>
                </a:solidFill>
                <a:latin typeface="Marcellus"/>
              </a:rPr>
              <a:t>problem is that the loop body </a:t>
            </a:r>
            <a:r>
              <a:rPr lang="en-IN" sz="2800" dirty="0" smtClean="0">
                <a:solidFill>
                  <a:srgbClr val="FF0000"/>
                </a:solidFill>
                <a:latin typeface="Marcellus"/>
              </a:rPr>
              <a:t>becomes </a:t>
            </a:r>
            <a:r>
              <a:rPr lang="en-IN" sz="2800" dirty="0">
                <a:solidFill>
                  <a:srgbClr val="FF0000"/>
                </a:solidFill>
                <a:latin typeface="Marcellus"/>
              </a:rPr>
              <a:t>a semicolon, which is a do nothing statement</a:t>
            </a:r>
            <a:r>
              <a:rPr lang="en-IN" sz="2800" dirty="0" smtClean="0">
                <a:solidFill>
                  <a:srgbClr val="FF0000"/>
                </a:solidFill>
                <a:latin typeface="Marcellus"/>
              </a:rPr>
              <a:t>.</a:t>
            </a:r>
          </a:p>
          <a:p>
            <a:pPr marL="285750" indent="-285750">
              <a:buFont typeface="Arial" panose="020B0604020202020204" pitchFamily="34" charset="0"/>
              <a:buChar char="•"/>
            </a:pPr>
            <a:r>
              <a:rPr lang="en-IN" sz="2800" dirty="0" smtClean="0">
                <a:solidFill>
                  <a:srgbClr val="FF0000"/>
                </a:solidFill>
                <a:latin typeface="Marcellus"/>
              </a:rPr>
              <a:t>This while loop has no body </a:t>
            </a:r>
          </a:p>
          <a:p>
            <a:pPr marL="285750" indent="-285750">
              <a:buFont typeface="Arial" panose="020B0604020202020204" pitchFamily="34" charset="0"/>
              <a:buChar char="•"/>
            </a:pPr>
            <a:endParaRPr lang="en-IN" dirty="0">
              <a:solidFill>
                <a:srgbClr val="FF0000"/>
              </a:solidFill>
              <a:latin typeface="Marcellus"/>
            </a:endParaRPr>
          </a:p>
        </p:txBody>
      </p:sp>
    </p:spTree>
    <p:extLst>
      <p:ext uri="{BB962C8B-B14F-4D97-AF65-F5344CB8AC3E}">
        <p14:creationId xmlns:p14="http://schemas.microsoft.com/office/powerpoint/2010/main" val="19217266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4437"/>
            <a:ext cx="11395912" cy="721920"/>
          </a:xfrm>
        </p:spPr>
        <p:txBody>
          <a:bodyPr>
            <a:normAutofit/>
          </a:bodyPr>
          <a:lstStyle/>
          <a:p>
            <a:pPr algn="ctr"/>
            <a:r>
              <a:rPr lang="en-US" sz="3600" dirty="0">
                <a:solidFill>
                  <a:srgbClr val="C00000"/>
                </a:solidFill>
                <a:latin typeface="Marcellus" panose="020E0602050203020307" pitchFamily="34" charset="0"/>
              </a:rPr>
              <a:t>Working of While Loop with;</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41</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
        <p:nvSpPr>
          <p:cNvPr id="13" name="TextBox 12"/>
          <p:cNvSpPr txBox="1"/>
          <p:nvPr/>
        </p:nvSpPr>
        <p:spPr>
          <a:xfrm>
            <a:off x="341194" y="761167"/>
            <a:ext cx="4872251" cy="1200329"/>
          </a:xfrm>
          <a:prstGeom prst="rect">
            <a:avLst/>
          </a:prstGeom>
          <a:noFill/>
        </p:spPr>
        <p:txBody>
          <a:bodyPr wrap="square" rtlCol="0">
            <a:spAutoFit/>
          </a:bodyPr>
          <a:lstStyle/>
          <a:p>
            <a:pPr marL="285750" indent="-285750">
              <a:buFont typeface="Arial" panose="020B0604020202020204" pitchFamily="34" charset="0"/>
              <a:buChar char="•"/>
            </a:pPr>
            <a:r>
              <a:rPr lang="en-IN" sz="2400" b="1" dirty="0" smtClean="0">
                <a:solidFill>
                  <a:srgbClr val="FF0000"/>
                </a:solidFill>
              </a:rPr>
              <a:t>Trapped in while loop as Condition is true</a:t>
            </a:r>
          </a:p>
          <a:p>
            <a:pPr marL="285750" indent="-285750">
              <a:buFont typeface="Arial" panose="020B0604020202020204" pitchFamily="34" charset="0"/>
              <a:buChar char="•"/>
            </a:pPr>
            <a:r>
              <a:rPr lang="en-IN" sz="2400" b="1" dirty="0" smtClean="0">
                <a:solidFill>
                  <a:srgbClr val="FF0000"/>
                </a:solidFill>
              </a:rPr>
              <a:t>Executes while loop with No body</a:t>
            </a:r>
            <a:endParaRPr lang="en-IN" sz="2400" b="1" dirty="0">
              <a:solidFill>
                <a:srgbClr val="FF0000"/>
              </a:solidFill>
            </a:endParaRPr>
          </a:p>
        </p:txBody>
      </p:sp>
      <p:sp>
        <p:nvSpPr>
          <p:cNvPr id="17" name="TextBox 16"/>
          <p:cNvSpPr txBox="1"/>
          <p:nvPr/>
        </p:nvSpPr>
        <p:spPr>
          <a:xfrm>
            <a:off x="5753779" y="790974"/>
            <a:ext cx="4632167" cy="1569660"/>
          </a:xfrm>
          <a:prstGeom prst="rect">
            <a:avLst/>
          </a:prstGeom>
          <a:noFill/>
        </p:spPr>
        <p:txBody>
          <a:bodyPr wrap="square" rtlCol="0">
            <a:spAutoFit/>
          </a:bodyPr>
          <a:lstStyle/>
          <a:p>
            <a:pPr marL="285750" indent="-285750">
              <a:buFont typeface="Arial" panose="020B0604020202020204" pitchFamily="34" charset="0"/>
              <a:buChar char="•"/>
            </a:pPr>
            <a:r>
              <a:rPr lang="en-IN" sz="2400" dirty="0" smtClean="0"/>
              <a:t>Out of while loop as Condition is False</a:t>
            </a:r>
          </a:p>
          <a:p>
            <a:pPr marL="285750" indent="-285750">
              <a:buFont typeface="Arial" panose="020B0604020202020204" pitchFamily="34" charset="0"/>
              <a:buChar char="•"/>
            </a:pPr>
            <a:r>
              <a:rPr lang="en-IN" sz="2400" dirty="0" smtClean="0"/>
              <a:t>Enters CS</a:t>
            </a:r>
          </a:p>
          <a:p>
            <a:pPr marL="285750" indent="-285750">
              <a:buFont typeface="Arial" panose="020B0604020202020204" pitchFamily="34" charset="0"/>
              <a:buChar char="•"/>
            </a:pPr>
            <a:endParaRPr lang="en-IN" sz="2400" dirty="0"/>
          </a:p>
        </p:txBody>
      </p:sp>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73666" y="1961496"/>
            <a:ext cx="4612531" cy="3654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367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0"/>
            <a:ext cx="11395912" cy="721920"/>
          </a:xfrm>
        </p:spPr>
        <p:txBody>
          <a:bodyPr>
            <a:normAutofit/>
          </a:bodyPr>
          <a:lstStyle/>
          <a:p>
            <a:pPr algn="ctr"/>
            <a:r>
              <a:rPr lang="en-US" sz="3600" dirty="0" smtClean="0">
                <a:solidFill>
                  <a:srgbClr val="C00000"/>
                </a:solidFill>
                <a:latin typeface="Marcellus" panose="020E0602050203020307" pitchFamily="34" charset="0"/>
              </a:rPr>
              <a:t>Working of While Loop with;</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42</a:t>
            </a:fld>
            <a:endParaRPr lang="en-US"/>
          </a:p>
        </p:txBody>
      </p:sp>
      <p:sp>
        <p:nvSpPr>
          <p:cNvPr id="16" name="Rectangle 15"/>
          <p:cNvSpPr/>
          <p:nvPr/>
        </p:nvSpPr>
        <p:spPr>
          <a:xfrm>
            <a:off x="778843" y="685151"/>
            <a:ext cx="10589645" cy="5262979"/>
          </a:xfrm>
          <a:prstGeom prst="rect">
            <a:avLst/>
          </a:prstGeom>
        </p:spPr>
        <p:txBody>
          <a:bodyPr wrap="square">
            <a:spAutoFit/>
          </a:bodyPr>
          <a:lstStyle/>
          <a:p>
            <a:r>
              <a:rPr lang="en-IN" sz="2400" dirty="0" smtClean="0">
                <a:latin typeface="Marcellus"/>
              </a:rPr>
              <a:t>Example-</a:t>
            </a:r>
          </a:p>
          <a:p>
            <a:r>
              <a:rPr lang="en-IN" sz="2400" dirty="0" smtClean="0">
                <a:latin typeface="Marcellus"/>
              </a:rPr>
              <a:t>#include </a:t>
            </a:r>
            <a:r>
              <a:rPr lang="en-IN" sz="2400" dirty="0">
                <a:latin typeface="Marcellus"/>
              </a:rPr>
              <a:t>&lt;</a:t>
            </a:r>
            <a:r>
              <a:rPr lang="en-IN" sz="2400" dirty="0" err="1">
                <a:latin typeface="Marcellus"/>
              </a:rPr>
              <a:t>stdio.h</a:t>
            </a:r>
            <a:r>
              <a:rPr lang="en-IN" sz="2400" dirty="0" smtClean="0">
                <a:latin typeface="Marcellus"/>
              </a:rPr>
              <a:t>&gt;</a:t>
            </a:r>
          </a:p>
          <a:p>
            <a:r>
              <a:rPr lang="en-IN" sz="2400" dirty="0" err="1" smtClean="0">
                <a:latin typeface="Marcellus"/>
              </a:rPr>
              <a:t>int</a:t>
            </a:r>
            <a:r>
              <a:rPr lang="en-IN" sz="2400" dirty="0" smtClean="0">
                <a:latin typeface="Marcellus"/>
              </a:rPr>
              <a:t> </a:t>
            </a:r>
            <a:r>
              <a:rPr lang="en-IN" sz="2400" dirty="0">
                <a:latin typeface="Marcellus"/>
              </a:rPr>
              <a:t>main</a:t>
            </a:r>
            <a:r>
              <a:rPr lang="en-IN" sz="2400" dirty="0" smtClean="0">
                <a:latin typeface="Marcellus"/>
              </a:rPr>
              <a:t>()</a:t>
            </a:r>
          </a:p>
          <a:p>
            <a:r>
              <a:rPr lang="en-IN" sz="2400" dirty="0" smtClean="0">
                <a:latin typeface="Marcellus"/>
              </a:rPr>
              <a:t>{   </a:t>
            </a:r>
          </a:p>
          <a:p>
            <a:pPr lvl="1"/>
            <a:r>
              <a:rPr lang="en-IN" sz="2400" dirty="0" err="1" smtClean="0">
                <a:latin typeface="Marcellus"/>
              </a:rPr>
              <a:t>int</a:t>
            </a:r>
            <a:r>
              <a:rPr lang="en-IN" sz="2400" dirty="0" smtClean="0">
                <a:latin typeface="Marcellus"/>
              </a:rPr>
              <a:t> </a:t>
            </a:r>
            <a:r>
              <a:rPr lang="en-IN" sz="2400" dirty="0">
                <a:latin typeface="Marcellus"/>
              </a:rPr>
              <a:t>n = 0;   </a:t>
            </a:r>
            <a:endParaRPr lang="en-IN" sz="2400" dirty="0" smtClean="0">
              <a:latin typeface="Marcellus"/>
            </a:endParaRPr>
          </a:p>
          <a:p>
            <a:r>
              <a:rPr lang="en-IN" sz="2400" dirty="0" smtClean="0">
                <a:latin typeface="Marcellus"/>
              </a:rPr>
              <a:t>	</a:t>
            </a:r>
            <a:r>
              <a:rPr lang="en-IN" sz="2400" dirty="0" err="1" smtClean="0">
                <a:latin typeface="Marcellus"/>
              </a:rPr>
              <a:t>printf</a:t>
            </a:r>
            <a:r>
              <a:rPr lang="en-IN" sz="2400" dirty="0">
                <a:latin typeface="Marcellus"/>
              </a:rPr>
              <a:t>("enter value of n");   </a:t>
            </a:r>
            <a:endParaRPr lang="en-IN" sz="2400" dirty="0" smtClean="0">
              <a:latin typeface="Marcellus"/>
            </a:endParaRPr>
          </a:p>
          <a:p>
            <a:r>
              <a:rPr lang="en-IN" sz="2400" dirty="0" smtClean="0">
                <a:latin typeface="Marcellus"/>
              </a:rPr>
              <a:t>	</a:t>
            </a:r>
            <a:r>
              <a:rPr lang="en-IN" sz="2400" dirty="0" err="1" smtClean="0">
                <a:latin typeface="Marcellus"/>
              </a:rPr>
              <a:t>scanf</a:t>
            </a:r>
            <a:r>
              <a:rPr lang="en-IN" sz="2400" dirty="0">
                <a:latin typeface="Marcellus"/>
              </a:rPr>
              <a:t>("%</a:t>
            </a:r>
            <a:r>
              <a:rPr lang="en-IN" sz="2400" dirty="0" err="1">
                <a:latin typeface="Marcellus"/>
              </a:rPr>
              <a:t>d",&amp;n</a:t>
            </a:r>
            <a:r>
              <a:rPr lang="en-IN" sz="2400" dirty="0">
                <a:latin typeface="Marcellus"/>
              </a:rPr>
              <a:t>); </a:t>
            </a:r>
            <a:endParaRPr lang="en-IN" sz="2400" dirty="0" smtClean="0">
              <a:latin typeface="Marcellus"/>
            </a:endParaRPr>
          </a:p>
          <a:p>
            <a:r>
              <a:rPr lang="en-IN" sz="2400" dirty="0" smtClean="0">
                <a:latin typeface="Marcellus"/>
              </a:rPr>
              <a:t>	while(n </a:t>
            </a:r>
            <a:r>
              <a:rPr lang="en-IN" sz="2400" dirty="0">
                <a:latin typeface="Marcellus"/>
              </a:rPr>
              <a:t>&lt; 4);  </a:t>
            </a:r>
            <a:endParaRPr lang="en-IN" sz="2400" dirty="0" smtClean="0">
              <a:latin typeface="Marcellus"/>
            </a:endParaRPr>
          </a:p>
          <a:p>
            <a:r>
              <a:rPr lang="en-IN" sz="2400" dirty="0" smtClean="0">
                <a:latin typeface="Marcellus"/>
              </a:rPr>
              <a:t>	{    </a:t>
            </a:r>
          </a:p>
          <a:p>
            <a:r>
              <a:rPr lang="en-IN" sz="2400" dirty="0" smtClean="0">
                <a:latin typeface="Marcellus"/>
              </a:rPr>
              <a:t>		</a:t>
            </a:r>
            <a:r>
              <a:rPr lang="en-IN" sz="2400" dirty="0" err="1" smtClean="0">
                <a:latin typeface="Marcellus"/>
              </a:rPr>
              <a:t>printf</a:t>
            </a:r>
            <a:r>
              <a:rPr lang="en-IN" sz="2400" dirty="0">
                <a:latin typeface="Marcellus"/>
              </a:rPr>
              <a:t>("Hi, Inside while loop\n");    </a:t>
            </a:r>
            <a:endParaRPr lang="en-IN" sz="2400" dirty="0" smtClean="0">
              <a:latin typeface="Marcellus"/>
            </a:endParaRPr>
          </a:p>
          <a:p>
            <a:r>
              <a:rPr lang="en-IN" sz="2400" dirty="0" smtClean="0">
                <a:latin typeface="Marcellus"/>
              </a:rPr>
              <a:t>		</a:t>
            </a:r>
            <a:r>
              <a:rPr lang="en-IN" sz="2400" dirty="0" err="1" smtClean="0">
                <a:latin typeface="Marcellus"/>
              </a:rPr>
              <a:t>printf</a:t>
            </a:r>
            <a:r>
              <a:rPr lang="en-IN" sz="2400" dirty="0">
                <a:latin typeface="Marcellus"/>
              </a:rPr>
              <a:t>("%</a:t>
            </a:r>
            <a:r>
              <a:rPr lang="en-IN" sz="2400" dirty="0" err="1">
                <a:latin typeface="Marcellus"/>
              </a:rPr>
              <a:t>i</a:t>
            </a:r>
            <a:r>
              <a:rPr lang="en-IN" sz="2400" dirty="0">
                <a:latin typeface="Marcellus"/>
              </a:rPr>
              <a:t>\n", n);    </a:t>
            </a:r>
            <a:endParaRPr lang="en-IN" sz="2400" dirty="0" smtClean="0">
              <a:latin typeface="Marcellus"/>
            </a:endParaRPr>
          </a:p>
          <a:p>
            <a:r>
              <a:rPr lang="en-IN" sz="2400" dirty="0" smtClean="0">
                <a:latin typeface="Marcellus"/>
              </a:rPr>
              <a:t>		n</a:t>
            </a:r>
            <a:r>
              <a:rPr lang="en-IN" sz="2400" dirty="0">
                <a:latin typeface="Marcellus"/>
              </a:rPr>
              <a:t>++;  </a:t>
            </a:r>
            <a:endParaRPr lang="en-IN" sz="2400" dirty="0" smtClean="0">
              <a:latin typeface="Marcellus"/>
            </a:endParaRPr>
          </a:p>
          <a:p>
            <a:r>
              <a:rPr lang="en-IN" sz="2400" dirty="0" smtClean="0">
                <a:latin typeface="Marcellus"/>
              </a:rPr>
              <a:t>	}</a:t>
            </a:r>
          </a:p>
          <a:p>
            <a:r>
              <a:rPr lang="en-IN" sz="2400" dirty="0">
                <a:latin typeface="Marcellus"/>
              </a:rPr>
              <a:t>}</a:t>
            </a:r>
          </a:p>
        </p:txBody>
      </p:sp>
    </p:spTree>
    <p:extLst>
      <p:ext uri="{BB962C8B-B14F-4D97-AF65-F5344CB8AC3E}">
        <p14:creationId xmlns:p14="http://schemas.microsoft.com/office/powerpoint/2010/main" val="2900235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4437"/>
            <a:ext cx="11395912" cy="721920"/>
          </a:xfrm>
        </p:spPr>
        <p:txBody>
          <a:bodyPr>
            <a:normAutofit/>
          </a:bodyPr>
          <a:lstStyle/>
          <a:p>
            <a:pPr algn="ctr"/>
            <a:r>
              <a:rPr lang="en-US" sz="3600" dirty="0">
                <a:solidFill>
                  <a:srgbClr val="C00000"/>
                </a:solidFill>
                <a:latin typeface="Marcellus" panose="020E0602050203020307" pitchFamily="34" charset="0"/>
              </a:rPr>
              <a:t>Working of While Loop with;</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43</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pic>
        <p:nvPicPr>
          <p:cNvPr id="2253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350" y="696036"/>
            <a:ext cx="3781425" cy="4724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79695" y="696036"/>
            <a:ext cx="3741619" cy="4724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3975775" y="1678675"/>
            <a:ext cx="2097891" cy="2308324"/>
          </a:xfrm>
          <a:prstGeom prst="rect">
            <a:avLst/>
          </a:prstGeom>
          <a:noFill/>
        </p:spPr>
        <p:txBody>
          <a:bodyPr wrap="square" rtlCol="0">
            <a:spAutoFit/>
          </a:bodyPr>
          <a:lstStyle/>
          <a:p>
            <a:pPr marL="285750" indent="-285750">
              <a:buFont typeface="Arial" panose="020B0604020202020204" pitchFamily="34" charset="0"/>
              <a:buChar char="•"/>
            </a:pPr>
            <a:r>
              <a:rPr lang="en-IN" sz="2400" dirty="0" smtClean="0"/>
              <a:t>Condition =False,</a:t>
            </a:r>
          </a:p>
          <a:p>
            <a:pPr marL="285750" indent="-285750">
              <a:buFont typeface="Arial" panose="020B0604020202020204" pitchFamily="34" charset="0"/>
              <a:buChar char="•"/>
            </a:pPr>
            <a:endParaRPr lang="en-IN" sz="2400" dirty="0" smtClean="0"/>
          </a:p>
          <a:p>
            <a:pPr marL="285750" indent="-285750">
              <a:buFont typeface="Arial" panose="020B0604020202020204" pitchFamily="34" charset="0"/>
              <a:buChar char="•"/>
            </a:pPr>
            <a:r>
              <a:rPr lang="en-IN" sz="2400" dirty="0" smtClean="0"/>
              <a:t>Print statement</a:t>
            </a:r>
          </a:p>
          <a:p>
            <a:r>
              <a:rPr lang="en-IN" sz="2400" dirty="0" smtClean="0"/>
              <a:t>Executes</a:t>
            </a:r>
            <a:endParaRPr lang="en-IN" sz="2400" dirty="0"/>
          </a:p>
        </p:txBody>
      </p:sp>
      <p:sp>
        <p:nvSpPr>
          <p:cNvPr id="17" name="TextBox 16"/>
          <p:cNvSpPr txBox="1"/>
          <p:nvPr/>
        </p:nvSpPr>
        <p:spPr>
          <a:xfrm>
            <a:off x="9722343" y="1080685"/>
            <a:ext cx="2524977" cy="4339650"/>
          </a:xfrm>
          <a:prstGeom prst="rect">
            <a:avLst/>
          </a:prstGeom>
          <a:noFill/>
        </p:spPr>
        <p:txBody>
          <a:bodyPr wrap="square" rtlCol="0">
            <a:spAutoFit/>
          </a:bodyPr>
          <a:lstStyle/>
          <a:p>
            <a:pPr marL="285750" indent="-285750">
              <a:buFont typeface="Arial" panose="020B0604020202020204" pitchFamily="34" charset="0"/>
              <a:buChar char="•"/>
            </a:pPr>
            <a:r>
              <a:rPr lang="en-IN" sz="2400" dirty="0" smtClean="0"/>
              <a:t>Condition =True,</a:t>
            </a:r>
          </a:p>
          <a:p>
            <a:pPr marL="285750" indent="-285750">
              <a:buFont typeface="Arial" panose="020B0604020202020204" pitchFamily="34" charset="0"/>
              <a:buChar char="•"/>
            </a:pPr>
            <a:endParaRPr lang="en-IN" sz="2400" dirty="0" smtClean="0"/>
          </a:p>
          <a:p>
            <a:pPr marL="285750" indent="-285750">
              <a:buFont typeface="Arial" panose="020B0604020202020204" pitchFamily="34" charset="0"/>
              <a:buChar char="•"/>
            </a:pPr>
            <a:r>
              <a:rPr lang="en-IN" sz="2400" dirty="0" smtClean="0"/>
              <a:t>Empty statement Executes</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smtClean="0"/>
              <a:t>Infinite Loop</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smtClean="0"/>
              <a:t>Print statement doesn’t execute</a:t>
            </a:r>
          </a:p>
          <a:p>
            <a:endParaRPr lang="en-IN" dirty="0" smtClean="0"/>
          </a:p>
          <a:p>
            <a:endParaRPr lang="en-IN" dirty="0"/>
          </a:p>
        </p:txBody>
      </p:sp>
    </p:spTree>
    <p:extLst>
      <p:ext uri="{BB962C8B-B14F-4D97-AF65-F5344CB8AC3E}">
        <p14:creationId xmlns:p14="http://schemas.microsoft.com/office/powerpoint/2010/main" val="19171301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4437"/>
            <a:ext cx="11395912" cy="721920"/>
          </a:xfrm>
        </p:spPr>
        <p:txBody>
          <a:bodyPr>
            <a:normAutofit/>
          </a:bodyPr>
          <a:lstStyle/>
          <a:p>
            <a:pPr algn="ctr"/>
            <a:r>
              <a:rPr lang="en-US" sz="3600" dirty="0">
                <a:solidFill>
                  <a:srgbClr val="C00000"/>
                </a:solidFill>
                <a:latin typeface="Marcellus" panose="020E0602050203020307" pitchFamily="34" charset="0"/>
              </a:rPr>
              <a:t>Working of While Loop with;</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44</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pic>
        <p:nvPicPr>
          <p:cNvPr id="2253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350" y="696036"/>
            <a:ext cx="3781425" cy="4724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79695" y="696036"/>
            <a:ext cx="3741619" cy="4724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3971041" y="1080685"/>
            <a:ext cx="2097891" cy="3785652"/>
          </a:xfrm>
          <a:prstGeom prst="rect">
            <a:avLst/>
          </a:prstGeom>
          <a:noFill/>
        </p:spPr>
        <p:txBody>
          <a:bodyPr wrap="square" rtlCol="0">
            <a:spAutoFit/>
          </a:bodyPr>
          <a:lstStyle/>
          <a:p>
            <a:pPr marL="285750" indent="-285750">
              <a:buFont typeface="Arial" panose="020B0604020202020204" pitchFamily="34" charset="0"/>
              <a:buChar char="•"/>
            </a:pPr>
            <a:r>
              <a:rPr lang="en-IN" sz="2400" dirty="0" smtClean="0"/>
              <a:t>Condition =False,</a:t>
            </a:r>
          </a:p>
          <a:p>
            <a:pPr marL="285750" indent="-285750">
              <a:buFont typeface="Arial" panose="020B0604020202020204" pitchFamily="34" charset="0"/>
              <a:buChar char="•"/>
            </a:pPr>
            <a:endParaRPr lang="en-IN" sz="2400" dirty="0" smtClean="0"/>
          </a:p>
          <a:p>
            <a:pPr marL="285750" indent="-285750">
              <a:buFont typeface="Arial" panose="020B0604020202020204" pitchFamily="34" charset="0"/>
              <a:buChar char="•"/>
            </a:pPr>
            <a:r>
              <a:rPr lang="en-IN" sz="2400" dirty="0" smtClean="0"/>
              <a:t>Control comes out of Loop</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smtClean="0"/>
              <a:t>Critical Section executes</a:t>
            </a:r>
            <a:endParaRPr lang="en-IN" sz="2400" dirty="0"/>
          </a:p>
        </p:txBody>
      </p:sp>
      <p:sp>
        <p:nvSpPr>
          <p:cNvPr id="17" name="TextBox 16"/>
          <p:cNvSpPr txBox="1"/>
          <p:nvPr/>
        </p:nvSpPr>
        <p:spPr>
          <a:xfrm>
            <a:off x="9722343" y="1080685"/>
            <a:ext cx="2524977" cy="4893647"/>
          </a:xfrm>
          <a:prstGeom prst="rect">
            <a:avLst/>
          </a:prstGeom>
          <a:noFill/>
        </p:spPr>
        <p:txBody>
          <a:bodyPr wrap="square" rtlCol="0">
            <a:spAutoFit/>
          </a:bodyPr>
          <a:lstStyle/>
          <a:p>
            <a:pPr marL="285750" indent="-285750">
              <a:buFont typeface="Arial" panose="020B0604020202020204" pitchFamily="34" charset="0"/>
              <a:buChar char="•"/>
            </a:pPr>
            <a:r>
              <a:rPr lang="en-IN" sz="2400" dirty="0" smtClean="0"/>
              <a:t>Condition =True,</a:t>
            </a:r>
          </a:p>
          <a:p>
            <a:pPr marL="285750" indent="-285750">
              <a:buFont typeface="Arial" panose="020B0604020202020204" pitchFamily="34" charset="0"/>
              <a:buChar char="•"/>
            </a:pPr>
            <a:endParaRPr lang="en-IN" sz="2400" dirty="0" smtClean="0"/>
          </a:p>
          <a:p>
            <a:pPr marL="285750" indent="-285750">
              <a:buFont typeface="Arial" panose="020B0604020202020204" pitchFamily="34" charset="0"/>
              <a:buChar char="•"/>
            </a:pPr>
            <a:r>
              <a:rPr lang="en-IN" sz="2400" dirty="0" smtClean="0"/>
              <a:t>Empty statement Executes</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Process gets trapped in Infinite Loop</a:t>
            </a:r>
          </a:p>
          <a:p>
            <a:pPr marL="285750" indent="-285750">
              <a:buFont typeface="Arial" panose="020B0604020202020204" pitchFamily="34" charset="0"/>
              <a:buChar char="•"/>
            </a:pPr>
            <a:endParaRPr lang="en-IN" sz="2400" dirty="0" smtClean="0"/>
          </a:p>
          <a:p>
            <a:pPr marL="285750" indent="-285750">
              <a:buFont typeface="Arial" panose="020B0604020202020204" pitchFamily="34" charset="0"/>
              <a:buChar char="•"/>
            </a:pPr>
            <a:r>
              <a:rPr lang="en-IN" sz="2400" dirty="0" smtClean="0"/>
              <a:t>Does not enter Critical Section</a:t>
            </a:r>
          </a:p>
          <a:p>
            <a:endParaRPr lang="en-IN" sz="2400" dirty="0"/>
          </a:p>
        </p:txBody>
      </p:sp>
    </p:spTree>
    <p:extLst>
      <p:ext uri="{BB962C8B-B14F-4D97-AF65-F5344CB8AC3E}">
        <p14:creationId xmlns:p14="http://schemas.microsoft.com/office/powerpoint/2010/main" val="35793945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Software Based Solutions </a:t>
            </a:r>
            <a:r>
              <a:rPr lang="en-US" sz="3200" dirty="0" smtClean="0">
                <a:solidFill>
                  <a:srgbClr val="C00000"/>
                </a:solidFill>
                <a:latin typeface="Marcellus" panose="020E0602050203020307" pitchFamily="34" charset="0"/>
              </a:rPr>
              <a:t>to The </a:t>
            </a:r>
            <a:r>
              <a:rPr lang="en-US" sz="3200" dirty="0">
                <a:solidFill>
                  <a:srgbClr val="C00000"/>
                </a:solidFill>
                <a:latin typeface="Marcellus" panose="020E0602050203020307" pitchFamily="34" charset="0"/>
              </a:rPr>
              <a:t>Critical Section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45</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1</a:t>
            </a:r>
          </a:p>
          <a:p>
            <a:pPr marL="0" indent="0">
              <a:buNone/>
            </a:pPr>
            <a:endParaRPr lang="en-IN" b="1" dirty="0"/>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6808" y="1678675"/>
            <a:ext cx="6398326" cy="3234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9089408" y="1075646"/>
            <a:ext cx="3102591" cy="4431983"/>
          </a:xfrm>
          <a:prstGeom prst="rect">
            <a:avLst/>
          </a:prstGeom>
          <a:noFill/>
        </p:spPr>
        <p:txBody>
          <a:bodyPr wrap="square" rtlCol="0">
            <a:spAutoFit/>
          </a:bodyPr>
          <a:lstStyle/>
          <a:p>
            <a:pPr marL="285750" indent="-285750">
              <a:buFont typeface="Arial" panose="020B0604020202020204" pitchFamily="34" charset="0"/>
              <a:buChar char="•"/>
            </a:pPr>
            <a:r>
              <a:rPr lang="en-IN" sz="2400" b="1" dirty="0" smtClean="0">
                <a:solidFill>
                  <a:schemeClr val="accent5"/>
                </a:solidFill>
              </a:rPr>
              <a:t>Acts like a trap</a:t>
            </a:r>
          </a:p>
          <a:p>
            <a:pPr marL="285750" indent="-285750">
              <a:buFont typeface="Arial" panose="020B0604020202020204" pitchFamily="34" charset="0"/>
              <a:buChar char="•"/>
            </a:pPr>
            <a:endParaRPr lang="en-IN" sz="2400" b="1" dirty="0">
              <a:solidFill>
                <a:schemeClr val="accent5"/>
              </a:solidFill>
            </a:endParaRPr>
          </a:p>
          <a:p>
            <a:pPr marL="285750" indent="-285750">
              <a:buFont typeface="Arial" panose="020B0604020202020204" pitchFamily="34" charset="0"/>
              <a:buChar char="•"/>
            </a:pPr>
            <a:r>
              <a:rPr lang="en-IN" sz="2400" b="1" dirty="0" smtClean="0">
                <a:solidFill>
                  <a:schemeClr val="accent5"/>
                </a:solidFill>
              </a:rPr>
              <a:t>Stopping processes to enter  into the Critical Section</a:t>
            </a:r>
          </a:p>
          <a:p>
            <a:pPr marL="285750" indent="-285750">
              <a:buFont typeface="Arial" panose="020B0604020202020204" pitchFamily="34" charset="0"/>
              <a:buChar char="•"/>
            </a:pPr>
            <a:endParaRPr lang="en-IN" sz="2400" b="1" dirty="0">
              <a:solidFill>
                <a:schemeClr val="accent5"/>
              </a:solidFill>
            </a:endParaRPr>
          </a:p>
          <a:p>
            <a:pPr marL="285750" indent="-285750">
              <a:buFont typeface="Arial" panose="020B0604020202020204" pitchFamily="34" charset="0"/>
              <a:buChar char="•"/>
            </a:pPr>
            <a:r>
              <a:rPr lang="en-IN" sz="2400" b="1" dirty="0" smtClean="0">
                <a:solidFill>
                  <a:schemeClr val="accent5"/>
                </a:solidFill>
              </a:rPr>
              <a:t>Turn=Shared Common Integer/Global Integer turn initialized to 0/1</a:t>
            </a:r>
          </a:p>
          <a:p>
            <a:endParaRPr lang="en-IN" dirty="0"/>
          </a:p>
        </p:txBody>
      </p:sp>
      <p:sp>
        <p:nvSpPr>
          <p:cNvPr id="11" name="Right Arrow 10"/>
          <p:cNvSpPr/>
          <p:nvPr/>
        </p:nvSpPr>
        <p:spPr>
          <a:xfrm>
            <a:off x="6605515" y="2183642"/>
            <a:ext cx="2483893" cy="259308"/>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5" name="TextBox 14"/>
          <p:cNvSpPr txBox="1"/>
          <p:nvPr/>
        </p:nvSpPr>
        <p:spPr>
          <a:xfrm>
            <a:off x="7633505" y="3062181"/>
            <a:ext cx="2524977" cy="523220"/>
          </a:xfrm>
          <a:prstGeom prst="rect">
            <a:avLst/>
          </a:prstGeom>
          <a:noFill/>
        </p:spPr>
        <p:txBody>
          <a:bodyPr wrap="square" rtlCol="0">
            <a:spAutoFit/>
          </a:bodyPr>
          <a:lstStyle/>
          <a:p>
            <a:r>
              <a:rPr lang="en-IN" sz="2800" b="1" dirty="0" smtClean="0">
                <a:solidFill>
                  <a:schemeClr val="accent5"/>
                </a:solidFill>
              </a:rPr>
              <a:t>Exit Code</a:t>
            </a:r>
            <a:endParaRPr lang="en-IN" sz="2800" b="1" dirty="0">
              <a:solidFill>
                <a:schemeClr val="accent5"/>
              </a:solidFill>
            </a:endParaRPr>
          </a:p>
        </p:txBody>
      </p:sp>
      <p:sp>
        <p:nvSpPr>
          <p:cNvPr id="16" name="Right Arrow 15"/>
          <p:cNvSpPr/>
          <p:nvPr/>
        </p:nvSpPr>
        <p:spPr>
          <a:xfrm>
            <a:off x="5011002" y="3195750"/>
            <a:ext cx="2483893" cy="259308"/>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7" name="TextBox 16"/>
          <p:cNvSpPr txBox="1"/>
          <p:nvPr/>
        </p:nvSpPr>
        <p:spPr>
          <a:xfrm>
            <a:off x="6584972" y="1690637"/>
            <a:ext cx="2524977" cy="523220"/>
          </a:xfrm>
          <a:prstGeom prst="rect">
            <a:avLst/>
          </a:prstGeom>
          <a:noFill/>
        </p:spPr>
        <p:txBody>
          <a:bodyPr wrap="square" rtlCol="0">
            <a:spAutoFit/>
          </a:bodyPr>
          <a:lstStyle/>
          <a:p>
            <a:r>
              <a:rPr lang="en-IN" sz="2800" b="1" dirty="0" smtClean="0">
                <a:solidFill>
                  <a:schemeClr val="accent5"/>
                </a:solidFill>
              </a:rPr>
              <a:t>Entry Code</a:t>
            </a:r>
            <a:endParaRPr lang="en-IN" sz="2800" b="1" dirty="0">
              <a:solidFill>
                <a:schemeClr val="accent5"/>
              </a:solidFill>
            </a:endParaRPr>
          </a:p>
        </p:txBody>
      </p:sp>
    </p:spTree>
    <p:extLst>
      <p:ext uri="{BB962C8B-B14F-4D97-AF65-F5344CB8AC3E}">
        <p14:creationId xmlns:p14="http://schemas.microsoft.com/office/powerpoint/2010/main" val="29692133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0"/>
            <a:ext cx="11395912" cy="3561273"/>
          </a:xfrm>
        </p:spPr>
        <p:txBody>
          <a:bodyPr>
            <a:normAutofit/>
          </a:bodyPr>
          <a:lstStyle/>
          <a:p>
            <a:pPr algn="ctr"/>
            <a:r>
              <a:rPr lang="en-US" sz="2800" dirty="0" smtClean="0">
                <a:solidFill>
                  <a:srgbClr val="C00000"/>
                </a:solidFill>
                <a:latin typeface="Marcellus" panose="020E0602050203020307" pitchFamily="34" charset="0"/>
              </a:rPr>
              <a:t>Algorithm 1 :</a:t>
            </a:r>
            <a:br>
              <a:rPr lang="en-US" sz="2800" dirty="0" smtClean="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Mutual Exclusion Check</a:t>
            </a:r>
            <a:br>
              <a:rPr lang="en-US" sz="2800" dirty="0" smtClean="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
            </a:r>
            <a:br>
              <a:rPr lang="en-US" sz="2800" dirty="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If P0 is executing critical section,</a:t>
            </a:r>
            <a:br>
              <a:rPr lang="en-US" sz="2800" dirty="0" smtClean="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Can another process P1 enter the critical section or not? </a:t>
            </a:r>
            <a:br>
              <a:rPr lang="en-US" sz="2800" dirty="0" smtClean="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
            </a:r>
            <a:br>
              <a:rPr lang="en-US" sz="2800" dirty="0">
                <a:solidFill>
                  <a:srgbClr val="C00000"/>
                </a:solidFill>
                <a:latin typeface="Marcellus" panose="020E0602050203020307" pitchFamily="34" charset="0"/>
              </a:rPr>
            </a:b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4"/>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46</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38515587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Algorithm </a:t>
            </a:r>
            <a:r>
              <a:rPr lang="en-US" sz="3200" dirty="0" smtClean="0">
                <a:solidFill>
                  <a:srgbClr val="C00000"/>
                </a:solidFill>
                <a:latin typeface="Marcellus" panose="020E0602050203020307" pitchFamily="34" charset="0"/>
              </a:rPr>
              <a:t>1</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47</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1- Lets initialize turn with 0</a:t>
            </a:r>
          </a:p>
          <a:p>
            <a:pPr marL="0" indent="0">
              <a:buNone/>
            </a:pPr>
            <a:endParaRPr lang="en-IN" b="1" dirty="0"/>
          </a:p>
        </p:txBody>
      </p:sp>
      <p:graphicFrame>
        <p:nvGraphicFramePr>
          <p:cNvPr id="14" name="Table 13"/>
          <p:cNvGraphicFramePr>
            <a:graphicFrameLocks noGrp="1"/>
          </p:cNvGraphicFramePr>
          <p:nvPr>
            <p:extLst>
              <p:ext uri="{D42A27DB-BD31-4B8C-83A1-F6EECF244321}">
                <p14:modId xmlns:p14="http://schemas.microsoft.com/office/powerpoint/2010/main" val="301640438"/>
              </p:ext>
            </p:extLst>
          </p:nvPr>
        </p:nvGraphicFramePr>
        <p:xfrm>
          <a:off x="981122" y="1831075"/>
          <a:ext cx="8128000" cy="2316480"/>
        </p:xfrm>
        <a:graphic>
          <a:graphicData uri="http://schemas.openxmlformats.org/drawingml/2006/table">
            <a:tbl>
              <a:tblPr firstRow="1" bandRow="1">
                <a:tableStyleId>{7DF18680-E054-41AD-8BC1-D1AEF772440D}</a:tableStyleId>
              </a:tblPr>
              <a:tblGrid>
                <a:gridCol w="4064000"/>
                <a:gridCol w="4064000"/>
              </a:tblGrid>
              <a:tr h="370840">
                <a:tc>
                  <a:txBody>
                    <a:bodyPr/>
                    <a:lstStyle/>
                    <a:p>
                      <a:r>
                        <a:rPr lang="en-IN" sz="2000" dirty="0" smtClean="0"/>
                        <a:t>P0, </a:t>
                      </a:r>
                      <a:r>
                        <a:rPr lang="en-IN" sz="2000" dirty="0" err="1" smtClean="0"/>
                        <a:t>i</a:t>
                      </a:r>
                      <a:r>
                        <a:rPr lang="en-IN" sz="2000" dirty="0" smtClean="0"/>
                        <a:t>=0</a:t>
                      </a:r>
                      <a:endParaRPr lang="en-IN" sz="2000" dirty="0"/>
                    </a:p>
                  </a:txBody>
                  <a:tcPr/>
                </a:tc>
                <a:tc>
                  <a:txBody>
                    <a:bodyPr/>
                    <a:lstStyle/>
                    <a:p>
                      <a:r>
                        <a:rPr lang="en-IN" sz="2000" dirty="0" smtClean="0"/>
                        <a:t>P1, </a:t>
                      </a:r>
                      <a:r>
                        <a:rPr lang="en-IN" sz="2000" dirty="0" err="1" smtClean="0"/>
                        <a:t>i</a:t>
                      </a:r>
                      <a:r>
                        <a:rPr lang="en-IN" sz="2000" dirty="0" smtClean="0"/>
                        <a:t>=1</a:t>
                      </a:r>
                      <a:endParaRPr lang="en-IN" sz="2000" dirty="0"/>
                    </a:p>
                  </a:txBody>
                  <a:tcPr/>
                </a:tc>
              </a:tr>
              <a:tr h="370840">
                <a:tc>
                  <a:txBody>
                    <a:bodyPr/>
                    <a:lstStyle/>
                    <a:p>
                      <a:r>
                        <a:rPr lang="en-IN" sz="2000" dirty="0" smtClean="0"/>
                        <a:t>do{</a:t>
                      </a:r>
                    </a:p>
                    <a:p>
                      <a:r>
                        <a:rPr lang="en-IN" sz="2000" dirty="0" smtClean="0"/>
                        <a:t>while(turn!=0);</a:t>
                      </a:r>
                    </a:p>
                    <a:p>
                      <a:r>
                        <a:rPr lang="en-IN" sz="2000" dirty="0" smtClean="0"/>
                        <a:t>        critical section</a:t>
                      </a:r>
                    </a:p>
                    <a:p>
                      <a:r>
                        <a:rPr lang="en-IN" sz="2000" dirty="0" smtClean="0"/>
                        <a:t>turn=1;</a:t>
                      </a:r>
                    </a:p>
                    <a:p>
                      <a:r>
                        <a:rPr lang="en-IN" sz="2000" dirty="0" smtClean="0"/>
                        <a:t>remainder section</a:t>
                      </a:r>
                    </a:p>
                    <a:p>
                      <a:r>
                        <a:rPr lang="en-IN" sz="2000" dirty="0" smtClean="0"/>
                        <a:t>}while(1);</a:t>
                      </a:r>
                    </a:p>
                  </a:txBody>
                  <a:tcPr/>
                </a:tc>
                <a:tc>
                  <a:txBody>
                    <a:bodyPr/>
                    <a:lstStyle/>
                    <a:p>
                      <a:r>
                        <a:rPr lang="en-IN" sz="2000" dirty="0" smtClean="0"/>
                        <a:t>do{</a:t>
                      </a:r>
                    </a:p>
                    <a:p>
                      <a:r>
                        <a:rPr lang="en-IN" sz="2000" dirty="0" smtClean="0"/>
                        <a:t>while(turn!=1);</a:t>
                      </a:r>
                    </a:p>
                    <a:p>
                      <a:r>
                        <a:rPr lang="en-IN" sz="2000" dirty="0" smtClean="0"/>
                        <a:t>        critical section</a:t>
                      </a:r>
                    </a:p>
                    <a:p>
                      <a:r>
                        <a:rPr lang="en-IN" sz="2000" dirty="0" smtClean="0"/>
                        <a:t>turn=0;</a:t>
                      </a:r>
                    </a:p>
                    <a:p>
                      <a:r>
                        <a:rPr lang="en-IN" sz="2000" dirty="0" smtClean="0"/>
                        <a:t>remainder section</a:t>
                      </a:r>
                    </a:p>
                    <a:p>
                      <a:r>
                        <a:rPr lang="en-IN" sz="2000" dirty="0" smtClean="0"/>
                        <a:t>}while(1);</a:t>
                      </a:r>
                      <a:endParaRPr lang="en-IN" sz="2000" dirty="0"/>
                    </a:p>
                  </a:txBody>
                  <a:tcPr/>
                </a:tc>
              </a:tr>
            </a:tbl>
          </a:graphicData>
        </a:graphic>
      </p:graphicFrame>
      <p:sp>
        <p:nvSpPr>
          <p:cNvPr id="13" name="Rectangle 12"/>
          <p:cNvSpPr/>
          <p:nvPr/>
        </p:nvSpPr>
        <p:spPr>
          <a:xfrm>
            <a:off x="9288382" y="563882"/>
            <a:ext cx="2404826" cy="461665"/>
          </a:xfrm>
          <a:prstGeom prst="rect">
            <a:avLst/>
          </a:prstGeom>
        </p:spPr>
        <p:txBody>
          <a:bodyPr wrap="none">
            <a:spAutoFit/>
          </a:bodyPr>
          <a:lstStyle/>
          <a:p>
            <a:r>
              <a:rPr lang="en-IN" sz="2400" dirty="0" smtClean="0">
                <a:latin typeface="Marcellus"/>
              </a:rPr>
              <a:t>CS=critical </a:t>
            </a:r>
            <a:r>
              <a:rPr lang="en-IN" sz="2400" dirty="0">
                <a:latin typeface="Marcellus"/>
              </a:rPr>
              <a:t>section</a:t>
            </a:r>
          </a:p>
        </p:txBody>
      </p:sp>
      <p:pic>
        <p:nvPicPr>
          <p:cNvPr id="15"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65552" y="1481416"/>
            <a:ext cx="2920621" cy="3234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Oval 15"/>
          <p:cNvSpPr/>
          <p:nvPr/>
        </p:nvSpPr>
        <p:spPr>
          <a:xfrm>
            <a:off x="9471793" y="4238263"/>
            <a:ext cx="1665439" cy="53226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84312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0"/>
            <a:ext cx="11395912" cy="3561273"/>
          </a:xfrm>
        </p:spPr>
        <p:txBody>
          <a:bodyPr>
            <a:normAutofit/>
          </a:bodyPr>
          <a:lstStyle/>
          <a:p>
            <a:pPr algn="ctr"/>
            <a:r>
              <a:rPr lang="en-US" sz="3600" dirty="0">
                <a:solidFill>
                  <a:srgbClr val="C00000"/>
                </a:solidFill>
                <a:latin typeface="Marcellus" panose="020E0602050203020307" pitchFamily="34" charset="0"/>
              </a:rPr>
              <a:t>Can P1 enter CS while P0 is </a:t>
            </a:r>
            <a:r>
              <a:rPr lang="en-US" sz="3600" dirty="0" smtClean="0">
                <a:solidFill>
                  <a:srgbClr val="C00000"/>
                </a:solidFill>
                <a:latin typeface="Marcellus" panose="020E0602050203020307" pitchFamily="34" charset="0"/>
              </a:rPr>
              <a:t>in CS ?</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48</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21432545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Can P1 enter CS while P0 is in CS-No</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49</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1</a:t>
            </a:r>
          </a:p>
          <a:p>
            <a:pPr marL="0" indent="0">
              <a:buNone/>
            </a:pPr>
            <a:endParaRPr lang="en-IN" b="1" dirty="0"/>
          </a:p>
        </p:txBody>
      </p:sp>
      <p:graphicFrame>
        <p:nvGraphicFramePr>
          <p:cNvPr id="14" name="Table 13"/>
          <p:cNvGraphicFramePr>
            <a:graphicFrameLocks noGrp="1"/>
          </p:cNvGraphicFramePr>
          <p:nvPr>
            <p:extLst>
              <p:ext uri="{D42A27DB-BD31-4B8C-83A1-F6EECF244321}">
                <p14:modId xmlns:p14="http://schemas.microsoft.com/office/powerpoint/2010/main" val="4221991339"/>
              </p:ext>
            </p:extLst>
          </p:nvPr>
        </p:nvGraphicFramePr>
        <p:xfrm>
          <a:off x="981122" y="1831075"/>
          <a:ext cx="3154150" cy="2316480"/>
        </p:xfrm>
        <a:graphic>
          <a:graphicData uri="http://schemas.openxmlformats.org/drawingml/2006/table">
            <a:tbl>
              <a:tblPr firstRow="1" bandRow="1">
                <a:tableStyleId>{7DF18680-E054-41AD-8BC1-D1AEF772440D}</a:tableStyleId>
              </a:tblPr>
              <a:tblGrid>
                <a:gridCol w="3154150"/>
              </a:tblGrid>
              <a:tr h="370840">
                <a:tc>
                  <a:txBody>
                    <a:bodyPr/>
                    <a:lstStyle/>
                    <a:p>
                      <a:r>
                        <a:rPr lang="en-IN" sz="2000" dirty="0" smtClean="0"/>
                        <a:t>P0, </a:t>
                      </a:r>
                      <a:r>
                        <a:rPr lang="en-IN" sz="2000" dirty="0" err="1" smtClean="0"/>
                        <a:t>i</a:t>
                      </a:r>
                      <a:r>
                        <a:rPr lang="en-IN" sz="2000" dirty="0" smtClean="0"/>
                        <a:t>=0</a:t>
                      </a:r>
                      <a:endParaRPr lang="en-IN" sz="2000" dirty="0"/>
                    </a:p>
                  </a:txBody>
                  <a:tcPr/>
                </a:tc>
              </a:tr>
              <a:tr h="370840">
                <a:tc>
                  <a:txBody>
                    <a:bodyPr/>
                    <a:lstStyle/>
                    <a:p>
                      <a:r>
                        <a:rPr lang="en-IN" sz="2000" dirty="0" smtClean="0"/>
                        <a:t>do{</a:t>
                      </a:r>
                    </a:p>
                    <a:p>
                      <a:r>
                        <a:rPr lang="en-IN" sz="2000" dirty="0" smtClean="0"/>
                        <a:t>while(turn!=0);</a:t>
                      </a:r>
                    </a:p>
                    <a:p>
                      <a:r>
                        <a:rPr lang="en-IN" sz="2000" dirty="0" smtClean="0"/>
                        <a:t>        critical section</a:t>
                      </a:r>
                    </a:p>
                    <a:p>
                      <a:r>
                        <a:rPr lang="en-IN" sz="2000" dirty="0" smtClean="0"/>
                        <a:t>turn=1;</a:t>
                      </a:r>
                    </a:p>
                    <a:p>
                      <a:r>
                        <a:rPr lang="en-IN" sz="2000" dirty="0" smtClean="0"/>
                        <a:t>remainder section</a:t>
                      </a:r>
                    </a:p>
                    <a:p>
                      <a:r>
                        <a:rPr lang="en-IN" sz="2000" dirty="0" smtClean="0"/>
                        <a:t>}while(1);</a:t>
                      </a:r>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144843183"/>
              </p:ext>
            </p:extLst>
          </p:nvPr>
        </p:nvGraphicFramePr>
        <p:xfrm>
          <a:off x="6442500" y="1747490"/>
          <a:ext cx="3069989" cy="2579428"/>
        </p:xfrm>
        <a:graphic>
          <a:graphicData uri="http://schemas.openxmlformats.org/drawingml/2006/table">
            <a:tbl>
              <a:tblPr firstRow="1" bandRow="1">
                <a:tableStyleId>{7DF18680-E054-41AD-8BC1-D1AEF772440D}</a:tableStyleId>
              </a:tblPr>
              <a:tblGrid>
                <a:gridCol w="3069989"/>
              </a:tblGrid>
              <a:tr h="659188">
                <a:tc>
                  <a:txBody>
                    <a:bodyPr/>
                    <a:lstStyle/>
                    <a:p>
                      <a:r>
                        <a:rPr lang="en-IN" sz="2000" dirty="0" smtClean="0"/>
                        <a:t>P1, </a:t>
                      </a:r>
                      <a:r>
                        <a:rPr lang="en-IN" sz="2000" dirty="0" err="1" smtClean="0"/>
                        <a:t>i</a:t>
                      </a:r>
                      <a:r>
                        <a:rPr lang="en-IN" sz="2000" dirty="0" smtClean="0"/>
                        <a:t>=1</a:t>
                      </a:r>
                      <a:endParaRPr lang="en-IN" sz="2000" dirty="0"/>
                    </a:p>
                  </a:txBody>
                  <a:tcPr/>
                </a:tc>
              </a:tr>
              <a:tr h="370840">
                <a:tc>
                  <a:txBody>
                    <a:bodyPr/>
                    <a:lstStyle/>
                    <a:p>
                      <a:r>
                        <a:rPr lang="en-IN" sz="2000" dirty="0" smtClean="0"/>
                        <a:t>do{</a:t>
                      </a:r>
                    </a:p>
                    <a:p>
                      <a:r>
                        <a:rPr lang="en-IN" sz="2000" dirty="0" smtClean="0"/>
                        <a:t>while(turn!=1);</a:t>
                      </a:r>
                    </a:p>
                    <a:p>
                      <a:r>
                        <a:rPr lang="en-IN" sz="2000" dirty="0" smtClean="0"/>
                        <a:t>        critical section</a:t>
                      </a:r>
                    </a:p>
                    <a:p>
                      <a:r>
                        <a:rPr lang="en-IN" sz="2000" dirty="0" smtClean="0"/>
                        <a:t>turn=0;</a:t>
                      </a:r>
                    </a:p>
                    <a:p>
                      <a:r>
                        <a:rPr lang="en-IN" sz="2000" dirty="0" smtClean="0"/>
                        <a:t>remainder section</a:t>
                      </a:r>
                    </a:p>
                    <a:p>
                      <a:r>
                        <a:rPr lang="en-IN" sz="2000" dirty="0" smtClean="0"/>
                        <a:t>}while(1);</a:t>
                      </a:r>
                      <a:endParaRPr lang="en-IN" sz="2000" dirty="0"/>
                    </a:p>
                  </a:txBody>
                  <a:tcPr/>
                </a:tc>
              </a:tr>
            </a:tbl>
          </a:graphicData>
        </a:graphic>
      </p:graphicFrame>
      <p:sp>
        <p:nvSpPr>
          <p:cNvPr id="11" name="TextBox 10"/>
          <p:cNvSpPr txBox="1"/>
          <p:nvPr/>
        </p:nvSpPr>
        <p:spPr>
          <a:xfrm>
            <a:off x="4149031" y="1212120"/>
            <a:ext cx="2238121" cy="4985980"/>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For P0,Lets take turn=0,</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while condition =false</a:t>
            </a:r>
          </a:p>
          <a:p>
            <a:pPr marL="285750" indent="-285750">
              <a:buFont typeface="Arial" panose="020B0604020202020204" pitchFamily="34" charset="0"/>
              <a:buChar char="•"/>
            </a:pPr>
            <a:r>
              <a:rPr lang="en-IN" sz="2000" dirty="0" smtClean="0">
                <a:latin typeface="Marcellus"/>
              </a:rPr>
              <a:t>P0 enters CS</a:t>
            </a:r>
            <a:endParaRPr lang="en-IN" sz="2000" dirty="0">
              <a:latin typeface="Marcellus"/>
            </a:endParaRP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While P0 is Inside CS, Still turn=0</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P1 tries to enter the CS</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IN" dirty="0"/>
          </a:p>
        </p:txBody>
      </p:sp>
      <p:sp>
        <p:nvSpPr>
          <p:cNvPr id="16" name="TextBox 15"/>
          <p:cNvSpPr txBox="1"/>
          <p:nvPr/>
        </p:nvSpPr>
        <p:spPr>
          <a:xfrm>
            <a:off x="9555819" y="1212120"/>
            <a:ext cx="2331381" cy="4370427"/>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P1 tries to enter CS</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Still turn=0,</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while condition =true</a:t>
            </a:r>
          </a:p>
          <a:p>
            <a:pPr marL="285750" indent="-285750">
              <a:buFont typeface="Arial" panose="020B0604020202020204" pitchFamily="34" charset="0"/>
              <a:buChar char="•"/>
            </a:pPr>
            <a:r>
              <a:rPr lang="en-IN" sz="2000" dirty="0" smtClean="0">
                <a:latin typeface="Marcellus"/>
              </a:rPr>
              <a:t>P1 gets trapped in an infinite loop</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P1 is unable to enter CS</a:t>
            </a:r>
            <a:endParaRPr lang="en-IN" sz="2000" dirty="0">
              <a:latin typeface="Marcellus"/>
            </a:endParaRPr>
          </a:p>
          <a:p>
            <a:pPr marL="285750" indent="-285750">
              <a:buFont typeface="Arial" panose="020B0604020202020204" pitchFamily="34" charset="0"/>
              <a:buChar char="•"/>
            </a:pPr>
            <a:endParaRPr lang="en-IN" dirty="0">
              <a:latin typeface="Marcellus"/>
            </a:endParaRPr>
          </a:p>
        </p:txBody>
      </p:sp>
      <p:sp>
        <p:nvSpPr>
          <p:cNvPr id="17" name="Right Arrow 16"/>
          <p:cNvSpPr/>
          <p:nvPr/>
        </p:nvSpPr>
        <p:spPr>
          <a:xfrm rot="19520003" flipV="1">
            <a:off x="6350291" y="4250041"/>
            <a:ext cx="3235845" cy="4117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064525" y="4455932"/>
            <a:ext cx="1473959" cy="646331"/>
          </a:xfrm>
          <a:prstGeom prst="rect">
            <a:avLst/>
          </a:prstGeom>
          <a:noFill/>
        </p:spPr>
        <p:txBody>
          <a:bodyPr wrap="square" rtlCol="0">
            <a:spAutoFit/>
          </a:bodyPr>
          <a:lstStyle/>
          <a:p>
            <a:r>
              <a:rPr lang="en-US" dirty="0" smtClean="0"/>
              <a:t>Lets initialize turn with 0</a:t>
            </a:r>
            <a:endParaRPr lang="en-US" dirty="0"/>
          </a:p>
        </p:txBody>
      </p:sp>
    </p:spTree>
    <p:extLst>
      <p:ext uri="{BB962C8B-B14F-4D97-AF65-F5344CB8AC3E}">
        <p14:creationId xmlns:p14="http://schemas.microsoft.com/office/powerpoint/2010/main" val="702697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2886143" y="539226"/>
            <a:ext cx="7231533" cy="1325563"/>
          </a:xfrm>
        </p:spPr>
        <p:txBody>
          <a:bodyPr>
            <a:normAutofit/>
          </a:bodyPr>
          <a:lstStyle/>
          <a:p>
            <a:r>
              <a:rPr lang="en-US" sz="3200" dirty="0">
                <a:solidFill>
                  <a:srgbClr val="C00000"/>
                </a:solidFill>
                <a:latin typeface="Marcellus" panose="020E0602050203020307" pitchFamily="34" charset="0"/>
              </a:rPr>
              <a:t>Producer Consumer Problem Revisited</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 xmlns:a16="http://schemas.microsoft.com/office/drawing/2014/main"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 xmlns:a16="http://schemas.microsoft.com/office/drawing/2014/main" id="{EC8EF798-510F-46B5-9E56-690162E17571}"/>
              </a:ext>
            </a:extLst>
          </p:cNvPr>
          <p:cNvSpPr txBox="1">
            <a:spLocks/>
          </p:cNvSpPr>
          <p:nvPr/>
        </p:nvSpPr>
        <p:spPr>
          <a:xfrm>
            <a:off x="550832" y="17097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The code for </a:t>
            </a:r>
            <a:r>
              <a:rPr lang="en-IN" dirty="0" smtClean="0"/>
              <a:t>the producer </a:t>
            </a:r>
            <a:r>
              <a:rPr lang="en-IN" dirty="0"/>
              <a:t>process can be modified as follows:</a:t>
            </a:r>
            <a:endParaRPr lang="en-US" dirty="0">
              <a:solidFill>
                <a:schemeClr val="tx1">
                  <a:lumMod val="85000"/>
                  <a:lumOff val="15000"/>
                </a:schemeClr>
              </a:solidFill>
              <a:latin typeface="Marcellus" panose="020E0602050203020307" pitchFamily="34" charset="0"/>
            </a:endParaRPr>
          </a:p>
        </p:txBody>
      </p:sp>
      <p:pic>
        <p:nvPicPr>
          <p:cNvPr id="11" name="Picture 10"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pic>
        <p:nvPicPr>
          <p:cNvPr id="1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9239" y="2350291"/>
            <a:ext cx="5304234" cy="23042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015081FF-96FB-485A-8E4A-532563A6C880}" type="datetime1">
              <a:rPr lang="en-US" smtClean="0"/>
              <a:t>10/7/2024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5</a:t>
            </a:fld>
            <a:endParaRPr lang="en-US"/>
          </a:p>
        </p:txBody>
      </p:sp>
      <p:sp>
        <p:nvSpPr>
          <p:cNvPr id="13" name="Rectangle 3"/>
          <p:cNvSpPr txBox="1">
            <a:spLocks noChangeArrowheads="1"/>
          </p:cNvSpPr>
          <p:nvPr/>
        </p:nvSpPr>
        <p:spPr>
          <a:xfrm>
            <a:off x="6237839" y="2217421"/>
            <a:ext cx="5321815" cy="2428025"/>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charset="0"/>
              <a:buNone/>
              <a:defRPr/>
            </a:pPr>
            <a:endParaRPr lang="en-US" sz="1600" dirty="0" smtClean="0">
              <a:latin typeface="Monaco" charset="0"/>
              <a:ea typeface="ＭＳ Ｐゴシック" charset="0"/>
              <a:cs typeface="ＭＳ Ｐゴシック" charset="0"/>
            </a:endParaRPr>
          </a:p>
          <a:p>
            <a:pPr marL="0" indent="-114300">
              <a:buFont typeface="Monotype Sorts" pitchFamily="-84" charset="2"/>
              <a:buNone/>
              <a:defRPr/>
            </a:pPr>
            <a:r>
              <a:rPr lang="en-US" sz="7200" b="1" dirty="0" smtClean="0">
                <a:latin typeface="Courier New" panose="02070309020205020404" pitchFamily="49" charset="0"/>
                <a:cs typeface="Courier New" panose="02070309020205020404" pitchFamily="49" charset="0"/>
              </a:rPr>
              <a:t>Earlier Approach-</a:t>
            </a:r>
          </a:p>
          <a:p>
            <a:pPr marL="0" indent="-114300">
              <a:buFont typeface="Monotype Sorts" pitchFamily="-84" charset="2"/>
              <a:buNone/>
              <a:defRPr/>
            </a:pPr>
            <a:r>
              <a:rPr lang="en-US" sz="5600" dirty="0" smtClean="0">
                <a:latin typeface="Courier New" panose="02070309020205020404" pitchFamily="49" charset="0"/>
                <a:cs typeface="Courier New" panose="02070309020205020404" pitchFamily="49" charset="0"/>
              </a:rPr>
              <a:t>item </a:t>
            </a:r>
            <a:r>
              <a:rPr lang="en-US" sz="5600" dirty="0" err="1" smtClean="0">
                <a:latin typeface="Courier New" panose="02070309020205020404" pitchFamily="49" charset="0"/>
                <a:cs typeface="Courier New" panose="02070309020205020404" pitchFamily="49" charset="0"/>
              </a:rPr>
              <a:t>next_produced</a:t>
            </a:r>
            <a:r>
              <a:rPr lang="en-US" sz="5600" dirty="0" smtClean="0">
                <a:latin typeface="Courier New" panose="02070309020205020404" pitchFamily="49" charset="0"/>
                <a:cs typeface="Courier New" panose="02070309020205020404" pitchFamily="49" charset="0"/>
              </a:rPr>
              <a:t>; </a:t>
            </a:r>
          </a:p>
          <a:p>
            <a:pPr marL="0" indent="-114300">
              <a:buFont typeface="Monotype Sorts" pitchFamily="-84" charset="2"/>
              <a:buNone/>
              <a:defRPr/>
            </a:pPr>
            <a:r>
              <a:rPr lang="en-US" sz="5600" dirty="0" smtClean="0">
                <a:latin typeface="Courier New" panose="02070309020205020404" pitchFamily="49" charset="0"/>
                <a:cs typeface="Courier New" panose="02070309020205020404" pitchFamily="49" charset="0"/>
              </a:rPr>
              <a:t>while (true) { </a:t>
            </a:r>
          </a:p>
          <a:p>
            <a:pPr marL="0" indent="-114300">
              <a:buFont typeface="Monotype Sorts" pitchFamily="-84" charset="2"/>
              <a:buNone/>
              <a:defRPr/>
            </a:pPr>
            <a:r>
              <a:rPr lang="en-US" sz="5600" dirty="0" smtClean="0">
                <a:latin typeface="Courier New" panose="02070309020205020404" pitchFamily="49" charset="0"/>
                <a:cs typeface="Courier New" panose="02070309020205020404" pitchFamily="49" charset="0"/>
              </a:rPr>
              <a:t>	/* produce an item in next produced */ </a:t>
            </a:r>
          </a:p>
          <a:p>
            <a:pPr marL="0" indent="-114300">
              <a:buFont typeface="Monotype Sorts" pitchFamily="-84" charset="2"/>
              <a:buNone/>
              <a:defRPr/>
            </a:pPr>
            <a:r>
              <a:rPr lang="en-US" sz="5600" dirty="0" smtClean="0">
                <a:latin typeface="Courier New" panose="02070309020205020404" pitchFamily="49" charset="0"/>
                <a:cs typeface="Courier New" panose="02070309020205020404" pitchFamily="49" charset="0"/>
              </a:rPr>
              <a:t>	while (((in + 1) % BUFFER_SIZE) == out) </a:t>
            </a:r>
          </a:p>
          <a:p>
            <a:pPr marL="0" indent="-114300">
              <a:buFont typeface="Monotype Sorts" pitchFamily="-84" charset="2"/>
              <a:buNone/>
              <a:defRPr/>
            </a:pPr>
            <a:r>
              <a:rPr lang="en-US" sz="5600" dirty="0" smtClean="0">
                <a:latin typeface="Courier New" panose="02070309020205020404" pitchFamily="49" charset="0"/>
                <a:cs typeface="Courier New" panose="02070309020205020404" pitchFamily="49" charset="0"/>
              </a:rPr>
              <a:t>		; /* do nothing */ </a:t>
            </a:r>
          </a:p>
          <a:p>
            <a:pPr marL="0" indent="-114300">
              <a:buFont typeface="Monotype Sorts" pitchFamily="-84" charset="2"/>
              <a:buNone/>
              <a:defRPr/>
            </a:pPr>
            <a:r>
              <a:rPr lang="en-US" sz="5600" dirty="0" smtClean="0">
                <a:latin typeface="Courier New" panose="02070309020205020404" pitchFamily="49" charset="0"/>
                <a:cs typeface="Courier New" panose="02070309020205020404" pitchFamily="49" charset="0"/>
              </a:rPr>
              <a:t>	</a:t>
            </a:r>
            <a:r>
              <a:rPr lang="en-US" sz="5600" dirty="0" smtClean="0">
                <a:solidFill>
                  <a:schemeClr val="accent1"/>
                </a:solidFill>
                <a:latin typeface="Courier New" panose="02070309020205020404" pitchFamily="49" charset="0"/>
                <a:cs typeface="Courier New" panose="02070309020205020404" pitchFamily="49" charset="0"/>
              </a:rPr>
              <a:t>buffer[in] = </a:t>
            </a:r>
            <a:r>
              <a:rPr lang="en-US" sz="5600" dirty="0" err="1" smtClean="0">
                <a:solidFill>
                  <a:schemeClr val="accent1"/>
                </a:solidFill>
                <a:latin typeface="Courier New" panose="02070309020205020404" pitchFamily="49" charset="0"/>
                <a:cs typeface="Courier New" panose="02070309020205020404" pitchFamily="49" charset="0"/>
              </a:rPr>
              <a:t>next_produced</a:t>
            </a:r>
            <a:r>
              <a:rPr lang="en-US" sz="5600" dirty="0" smtClean="0">
                <a:solidFill>
                  <a:schemeClr val="accent1"/>
                </a:solidFill>
                <a:latin typeface="Courier New" panose="02070309020205020404" pitchFamily="49" charset="0"/>
                <a:cs typeface="Courier New" panose="02070309020205020404" pitchFamily="49" charset="0"/>
              </a:rPr>
              <a:t>; </a:t>
            </a:r>
          </a:p>
          <a:p>
            <a:pPr marL="0" indent="-114300">
              <a:buFont typeface="Monotype Sorts" pitchFamily="-84" charset="2"/>
              <a:buNone/>
              <a:defRPr/>
            </a:pPr>
            <a:r>
              <a:rPr lang="en-US" sz="5600" dirty="0" smtClean="0">
                <a:latin typeface="Courier New" panose="02070309020205020404" pitchFamily="49" charset="0"/>
                <a:cs typeface="Courier New" panose="02070309020205020404" pitchFamily="49" charset="0"/>
              </a:rPr>
              <a:t>	</a:t>
            </a:r>
            <a:r>
              <a:rPr lang="en-US" sz="5600" dirty="0" smtClean="0">
                <a:solidFill>
                  <a:schemeClr val="accent1"/>
                </a:solidFill>
                <a:latin typeface="Courier New" panose="02070309020205020404" pitchFamily="49" charset="0"/>
                <a:cs typeface="Courier New" panose="02070309020205020404" pitchFamily="49" charset="0"/>
              </a:rPr>
              <a:t>in = (in + 1) % BUFFER_SIZE; </a:t>
            </a:r>
          </a:p>
          <a:p>
            <a:pPr marL="0" indent="-114300">
              <a:buFont typeface="Monotype Sorts" pitchFamily="-84" charset="2"/>
              <a:buNone/>
              <a:defRPr/>
            </a:pPr>
            <a:r>
              <a:rPr lang="en-US" sz="5600" dirty="0" smtClean="0">
                <a:latin typeface="Courier New" panose="02070309020205020404" pitchFamily="49" charset="0"/>
                <a:cs typeface="Courier New" panose="02070309020205020404" pitchFamily="49" charset="0"/>
              </a:rPr>
              <a:t>} </a:t>
            </a:r>
          </a:p>
          <a:p>
            <a:pPr>
              <a:buFont typeface="Monotype Sorts" charset="0"/>
              <a:buNone/>
              <a:defRPr/>
            </a:pPr>
            <a:endParaRPr lang="en-US" sz="7200" dirty="0" smtClean="0">
              <a:ea typeface="ＭＳ Ｐゴシック" charset="0"/>
              <a:cs typeface="Arial" panose="020B0604020202020204" pitchFamily="34" charset="0"/>
            </a:endParaRPr>
          </a:p>
          <a:p>
            <a:pPr>
              <a:buFont typeface="Monotype Sorts" charset="0"/>
              <a:buNone/>
              <a:defRPr/>
            </a:pPr>
            <a:endParaRPr lang="en-US" sz="2000" dirty="0" smtClean="0">
              <a:latin typeface="Arial" panose="020B0604020202020204" pitchFamily="34" charset="0"/>
              <a:ea typeface="ＭＳ Ｐゴシック" charset="0"/>
              <a:cs typeface="Arial" panose="020B0604020202020204" pitchFamily="34" charset="0"/>
            </a:endParaRPr>
          </a:p>
          <a:p>
            <a:pPr>
              <a:buFont typeface="Monotype Sorts" charset="0"/>
              <a:buNone/>
              <a:defRPr/>
            </a:pPr>
            <a:r>
              <a:rPr lang="en-US" sz="1200" dirty="0" smtClean="0">
                <a:latin typeface="Arial" panose="020B0604020202020204" pitchFamily="34" charset="0"/>
                <a:ea typeface="ＭＳ Ｐゴシック" charset="0"/>
                <a:cs typeface="Arial" panose="020B0604020202020204" pitchFamily="34" charset="0"/>
              </a:rPr>
              <a:t>	</a:t>
            </a:r>
          </a:p>
          <a:p>
            <a:pPr marL="7168674" lvl="4">
              <a:buFontTx/>
              <a:buNone/>
              <a:defRPr/>
            </a:pPr>
            <a:endParaRPr lang="en-US" sz="800" dirty="0">
              <a:latin typeface="Arial" panose="020B0604020202020204" pitchFamily="34" charset="0"/>
              <a:ea typeface="ＭＳ Ｐゴシック" charset="0"/>
              <a:cs typeface="Arial" panose="020B0604020202020204" pitchFamily="34" charset="0"/>
            </a:endParaRPr>
          </a:p>
        </p:txBody>
      </p:sp>
    </p:spTree>
    <p:extLst>
      <p:ext uri="{BB962C8B-B14F-4D97-AF65-F5344CB8AC3E}">
        <p14:creationId xmlns:p14="http://schemas.microsoft.com/office/powerpoint/2010/main" val="139476791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0"/>
            <a:ext cx="11395912" cy="3561273"/>
          </a:xfrm>
        </p:spPr>
        <p:txBody>
          <a:bodyPr>
            <a:normAutofit/>
          </a:bodyPr>
          <a:lstStyle/>
          <a:p>
            <a:pPr algn="ctr"/>
            <a:r>
              <a:rPr lang="en-US" sz="3600" dirty="0">
                <a:solidFill>
                  <a:srgbClr val="C00000"/>
                </a:solidFill>
                <a:latin typeface="Marcellus" panose="020E0602050203020307" pitchFamily="34" charset="0"/>
              </a:rPr>
              <a:t>Can P1 enter CS while P0 is in Remainder </a:t>
            </a:r>
            <a:r>
              <a:rPr lang="en-US" sz="3600" dirty="0" smtClean="0">
                <a:solidFill>
                  <a:srgbClr val="C00000"/>
                </a:solidFill>
                <a:latin typeface="Marcellus" panose="020E0602050203020307" pitchFamily="34" charset="0"/>
              </a:rPr>
              <a:t>Section ?</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50</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14101300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Can P1 enter CS while P0 is </a:t>
            </a:r>
            <a:r>
              <a:rPr lang="en-US" sz="3200" dirty="0" smtClean="0">
                <a:solidFill>
                  <a:srgbClr val="C00000"/>
                </a:solidFill>
                <a:latin typeface="Marcellus" panose="020E0602050203020307" pitchFamily="34" charset="0"/>
              </a:rPr>
              <a:t>in Remainder Section -Yes</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51</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1</a:t>
            </a:r>
          </a:p>
          <a:p>
            <a:pPr marL="0" indent="0">
              <a:buNone/>
            </a:pPr>
            <a:endParaRPr lang="en-IN" b="1" dirty="0"/>
          </a:p>
        </p:txBody>
      </p:sp>
      <p:graphicFrame>
        <p:nvGraphicFramePr>
          <p:cNvPr id="14" name="Table 13"/>
          <p:cNvGraphicFramePr>
            <a:graphicFrameLocks noGrp="1"/>
          </p:cNvGraphicFramePr>
          <p:nvPr>
            <p:extLst>
              <p:ext uri="{D42A27DB-BD31-4B8C-83A1-F6EECF244321}">
                <p14:modId xmlns:p14="http://schemas.microsoft.com/office/powerpoint/2010/main" val="2522305345"/>
              </p:ext>
            </p:extLst>
          </p:nvPr>
        </p:nvGraphicFramePr>
        <p:xfrm>
          <a:off x="981122" y="1831075"/>
          <a:ext cx="3154150" cy="2316480"/>
        </p:xfrm>
        <a:graphic>
          <a:graphicData uri="http://schemas.openxmlformats.org/drawingml/2006/table">
            <a:tbl>
              <a:tblPr firstRow="1" bandRow="1">
                <a:tableStyleId>{7DF18680-E054-41AD-8BC1-D1AEF772440D}</a:tableStyleId>
              </a:tblPr>
              <a:tblGrid>
                <a:gridCol w="3154150"/>
              </a:tblGrid>
              <a:tr h="370840">
                <a:tc>
                  <a:txBody>
                    <a:bodyPr/>
                    <a:lstStyle/>
                    <a:p>
                      <a:r>
                        <a:rPr lang="en-IN" sz="2000" dirty="0" smtClean="0"/>
                        <a:t>P0, </a:t>
                      </a:r>
                      <a:r>
                        <a:rPr lang="en-IN" sz="2000" dirty="0" err="1" smtClean="0"/>
                        <a:t>i</a:t>
                      </a:r>
                      <a:r>
                        <a:rPr lang="en-IN" sz="2000" dirty="0" smtClean="0"/>
                        <a:t>=0</a:t>
                      </a:r>
                      <a:endParaRPr lang="en-IN" sz="2000" dirty="0"/>
                    </a:p>
                  </a:txBody>
                  <a:tcPr/>
                </a:tc>
              </a:tr>
              <a:tr h="370840">
                <a:tc>
                  <a:txBody>
                    <a:bodyPr/>
                    <a:lstStyle/>
                    <a:p>
                      <a:r>
                        <a:rPr lang="en-IN" sz="2000" dirty="0" smtClean="0"/>
                        <a:t>do{</a:t>
                      </a:r>
                    </a:p>
                    <a:p>
                      <a:r>
                        <a:rPr lang="en-IN" sz="2000" dirty="0" smtClean="0"/>
                        <a:t>while(turn!=0);</a:t>
                      </a:r>
                    </a:p>
                    <a:p>
                      <a:r>
                        <a:rPr lang="en-IN" sz="2000" dirty="0" smtClean="0"/>
                        <a:t>        critical section</a:t>
                      </a:r>
                    </a:p>
                    <a:p>
                      <a:r>
                        <a:rPr lang="en-IN" sz="2000" dirty="0" smtClean="0"/>
                        <a:t>turn=1;</a:t>
                      </a:r>
                    </a:p>
                    <a:p>
                      <a:r>
                        <a:rPr lang="en-IN" sz="2000" dirty="0" smtClean="0"/>
                        <a:t>remainder section</a:t>
                      </a:r>
                    </a:p>
                    <a:p>
                      <a:r>
                        <a:rPr lang="en-IN" sz="2000" dirty="0" smtClean="0"/>
                        <a:t>}while(1);</a:t>
                      </a:r>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235830625"/>
              </p:ext>
            </p:extLst>
          </p:nvPr>
        </p:nvGraphicFramePr>
        <p:xfrm>
          <a:off x="6442500" y="1747490"/>
          <a:ext cx="3069989" cy="2579428"/>
        </p:xfrm>
        <a:graphic>
          <a:graphicData uri="http://schemas.openxmlformats.org/drawingml/2006/table">
            <a:tbl>
              <a:tblPr firstRow="1" bandRow="1">
                <a:tableStyleId>{7DF18680-E054-41AD-8BC1-D1AEF772440D}</a:tableStyleId>
              </a:tblPr>
              <a:tblGrid>
                <a:gridCol w="3069989"/>
              </a:tblGrid>
              <a:tr h="659188">
                <a:tc>
                  <a:txBody>
                    <a:bodyPr/>
                    <a:lstStyle/>
                    <a:p>
                      <a:r>
                        <a:rPr lang="en-IN" sz="2000" dirty="0" smtClean="0"/>
                        <a:t>P1, </a:t>
                      </a:r>
                      <a:r>
                        <a:rPr lang="en-IN" sz="2000" dirty="0" err="1" smtClean="0"/>
                        <a:t>i</a:t>
                      </a:r>
                      <a:r>
                        <a:rPr lang="en-IN" sz="2000" dirty="0" smtClean="0"/>
                        <a:t>=1</a:t>
                      </a:r>
                      <a:endParaRPr lang="en-IN" sz="2000" dirty="0"/>
                    </a:p>
                  </a:txBody>
                  <a:tcPr/>
                </a:tc>
              </a:tr>
              <a:tr h="370840">
                <a:tc>
                  <a:txBody>
                    <a:bodyPr/>
                    <a:lstStyle/>
                    <a:p>
                      <a:r>
                        <a:rPr lang="en-IN" sz="2000" dirty="0" smtClean="0"/>
                        <a:t>do{</a:t>
                      </a:r>
                    </a:p>
                    <a:p>
                      <a:r>
                        <a:rPr lang="en-IN" sz="2000" dirty="0" smtClean="0"/>
                        <a:t>while(turn!=1);</a:t>
                      </a:r>
                    </a:p>
                    <a:p>
                      <a:r>
                        <a:rPr lang="en-IN" sz="2000" dirty="0" smtClean="0"/>
                        <a:t>        critical section</a:t>
                      </a:r>
                    </a:p>
                    <a:p>
                      <a:r>
                        <a:rPr lang="en-IN" sz="2000" dirty="0" smtClean="0"/>
                        <a:t>turn=0;</a:t>
                      </a:r>
                    </a:p>
                    <a:p>
                      <a:r>
                        <a:rPr lang="en-IN" sz="2000" dirty="0" smtClean="0"/>
                        <a:t>remainder section</a:t>
                      </a:r>
                    </a:p>
                    <a:p>
                      <a:r>
                        <a:rPr lang="en-IN" sz="2000" dirty="0" smtClean="0"/>
                        <a:t>}while(1);</a:t>
                      </a:r>
                      <a:endParaRPr lang="en-IN" sz="2000" dirty="0"/>
                    </a:p>
                  </a:txBody>
                  <a:tcPr/>
                </a:tc>
              </a:tr>
            </a:tbl>
          </a:graphicData>
        </a:graphic>
      </p:graphicFrame>
      <p:sp>
        <p:nvSpPr>
          <p:cNvPr id="11" name="TextBox 10"/>
          <p:cNvSpPr txBox="1"/>
          <p:nvPr/>
        </p:nvSpPr>
        <p:spPr>
          <a:xfrm>
            <a:off x="4149031" y="1212120"/>
            <a:ext cx="2279065" cy="4401205"/>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For P0,</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After CS</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Exit Code makes turn=1</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Starts executing Remainder Section</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Now can P1 enter CS</a:t>
            </a:r>
            <a:endParaRPr lang="en-IN" sz="2000" dirty="0">
              <a:latin typeface="Marcellus"/>
            </a:endParaRPr>
          </a:p>
          <a:p>
            <a:pPr marL="285750" indent="-285750">
              <a:buFont typeface="Arial" panose="020B0604020202020204" pitchFamily="34" charset="0"/>
              <a:buChar char="•"/>
            </a:pPr>
            <a:endParaRPr lang="en-IN" sz="2000" dirty="0">
              <a:latin typeface="Marcellus"/>
            </a:endParaRPr>
          </a:p>
        </p:txBody>
      </p:sp>
      <p:sp>
        <p:nvSpPr>
          <p:cNvPr id="16" name="TextBox 15"/>
          <p:cNvSpPr txBox="1"/>
          <p:nvPr/>
        </p:nvSpPr>
        <p:spPr>
          <a:xfrm>
            <a:off x="9555819" y="1212120"/>
            <a:ext cx="2481506" cy="3447098"/>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P1 tries to enter CS</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Now turn=1,</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while condition =false</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P1 enters CS</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endParaRPr lang="en-IN" dirty="0">
              <a:latin typeface="Marcellus"/>
            </a:endParaRPr>
          </a:p>
        </p:txBody>
      </p:sp>
      <p:sp>
        <p:nvSpPr>
          <p:cNvPr id="17" name="Rectangle 16"/>
          <p:cNvSpPr/>
          <p:nvPr/>
        </p:nvSpPr>
        <p:spPr>
          <a:xfrm>
            <a:off x="994828" y="5040348"/>
            <a:ext cx="1878719" cy="369332"/>
          </a:xfrm>
          <a:prstGeom prst="rect">
            <a:avLst/>
          </a:prstGeom>
        </p:spPr>
        <p:txBody>
          <a:bodyPr wrap="none">
            <a:spAutoFit/>
          </a:bodyPr>
          <a:lstStyle/>
          <a:p>
            <a:r>
              <a:rPr lang="en-IN" dirty="0" smtClean="0"/>
              <a:t>CS=critical </a:t>
            </a:r>
            <a:r>
              <a:rPr lang="en-IN" dirty="0"/>
              <a:t>section</a:t>
            </a:r>
          </a:p>
        </p:txBody>
      </p:sp>
      <p:sp>
        <p:nvSpPr>
          <p:cNvPr id="18" name="Right Arrow 17"/>
          <p:cNvSpPr/>
          <p:nvPr/>
        </p:nvSpPr>
        <p:spPr>
          <a:xfrm rot="20137565" flipV="1">
            <a:off x="5903556" y="4278151"/>
            <a:ext cx="3235845" cy="4117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59272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0"/>
            <a:ext cx="11395912" cy="3561273"/>
          </a:xfrm>
        </p:spPr>
        <p:txBody>
          <a:bodyPr>
            <a:normAutofit/>
          </a:bodyPr>
          <a:lstStyle/>
          <a:p>
            <a:pPr algn="ctr"/>
            <a:r>
              <a:rPr lang="en-US" sz="2800" dirty="0" smtClean="0">
                <a:solidFill>
                  <a:srgbClr val="C00000"/>
                </a:solidFill>
                <a:latin typeface="Marcellus" panose="020E0602050203020307" pitchFamily="34" charset="0"/>
              </a:rPr>
              <a:t>Algorithm 1 :</a:t>
            </a:r>
            <a:br>
              <a:rPr lang="en-US" sz="2800" dirty="0" smtClean="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Mutual Exclusion Check</a:t>
            </a:r>
            <a:br>
              <a:rPr lang="en-US" sz="2800" dirty="0" smtClean="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
            </a:r>
            <a:br>
              <a:rPr lang="en-US" sz="2800" dirty="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Satisfied!!!!!</a:t>
            </a: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52</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18069359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0"/>
            <a:ext cx="11395912" cy="3561273"/>
          </a:xfrm>
        </p:spPr>
        <p:txBody>
          <a:bodyPr>
            <a:normAutofit/>
          </a:bodyPr>
          <a:lstStyle/>
          <a:p>
            <a:pPr algn="ctr"/>
            <a:r>
              <a:rPr lang="en-US" sz="3600" dirty="0">
                <a:solidFill>
                  <a:srgbClr val="C00000"/>
                </a:solidFill>
                <a:latin typeface="Marcellus" panose="020E0602050203020307" pitchFamily="34" charset="0"/>
              </a:rPr>
              <a:t>Can </a:t>
            </a:r>
            <a:r>
              <a:rPr lang="en-US" sz="3600" dirty="0" smtClean="0">
                <a:solidFill>
                  <a:srgbClr val="C00000"/>
                </a:solidFill>
                <a:latin typeface="Marcellus" panose="020E0602050203020307" pitchFamily="34" charset="0"/>
              </a:rPr>
              <a:t>P0 </a:t>
            </a:r>
            <a:r>
              <a:rPr lang="en-US" sz="3600" dirty="0">
                <a:solidFill>
                  <a:srgbClr val="C00000"/>
                </a:solidFill>
                <a:latin typeface="Marcellus" panose="020E0602050203020307" pitchFamily="34" charset="0"/>
              </a:rPr>
              <a:t>enter CS </a:t>
            </a:r>
            <a:r>
              <a:rPr lang="en-US" sz="3600" dirty="0" smtClean="0">
                <a:solidFill>
                  <a:srgbClr val="C00000"/>
                </a:solidFill>
                <a:latin typeface="Marcellus" panose="020E0602050203020307" pitchFamily="34" charset="0"/>
              </a:rPr>
              <a:t>immediately again after completing RS?</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53</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125555695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2800" dirty="0">
                <a:solidFill>
                  <a:srgbClr val="C00000"/>
                </a:solidFill>
                <a:latin typeface="Marcellus" panose="020E0602050203020307" pitchFamily="34" charset="0"/>
              </a:rPr>
              <a:t>Can </a:t>
            </a:r>
            <a:r>
              <a:rPr lang="en-US" sz="2800" dirty="0" smtClean="0">
                <a:solidFill>
                  <a:srgbClr val="C00000"/>
                </a:solidFill>
                <a:latin typeface="Marcellus" panose="020E0602050203020307" pitchFamily="34" charset="0"/>
              </a:rPr>
              <a:t>P0 </a:t>
            </a:r>
            <a:r>
              <a:rPr lang="en-US" sz="2800" dirty="0">
                <a:solidFill>
                  <a:srgbClr val="C00000"/>
                </a:solidFill>
                <a:latin typeface="Marcellus" panose="020E0602050203020307" pitchFamily="34" charset="0"/>
              </a:rPr>
              <a:t>enter CS immediately again after completing RS</a:t>
            </a:r>
            <a:r>
              <a:rPr lang="en-US" sz="2800" dirty="0" smtClean="0">
                <a:solidFill>
                  <a:srgbClr val="C00000"/>
                </a:solidFill>
                <a:latin typeface="Marcellus" panose="020E0602050203020307" pitchFamily="34" charset="0"/>
              </a:rPr>
              <a:t>?-No</a:t>
            </a: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54</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1</a:t>
            </a:r>
          </a:p>
          <a:p>
            <a:pPr marL="0" indent="0">
              <a:buNone/>
            </a:pPr>
            <a:endParaRPr lang="en-IN" b="1" dirty="0"/>
          </a:p>
        </p:txBody>
      </p:sp>
      <p:graphicFrame>
        <p:nvGraphicFramePr>
          <p:cNvPr id="14" name="Table 13"/>
          <p:cNvGraphicFramePr>
            <a:graphicFrameLocks noGrp="1"/>
          </p:cNvGraphicFramePr>
          <p:nvPr>
            <p:extLst>
              <p:ext uri="{D42A27DB-BD31-4B8C-83A1-F6EECF244321}">
                <p14:modId xmlns:p14="http://schemas.microsoft.com/office/powerpoint/2010/main" val="1263585112"/>
              </p:ext>
            </p:extLst>
          </p:nvPr>
        </p:nvGraphicFramePr>
        <p:xfrm>
          <a:off x="981122" y="1831075"/>
          <a:ext cx="3154150" cy="2743200"/>
        </p:xfrm>
        <a:graphic>
          <a:graphicData uri="http://schemas.openxmlformats.org/drawingml/2006/table">
            <a:tbl>
              <a:tblPr firstRow="1" bandRow="1">
                <a:tableStyleId>{7DF18680-E054-41AD-8BC1-D1AEF772440D}</a:tableStyleId>
              </a:tblPr>
              <a:tblGrid>
                <a:gridCol w="3154150"/>
              </a:tblGrid>
              <a:tr h="370840">
                <a:tc>
                  <a:txBody>
                    <a:bodyPr/>
                    <a:lstStyle/>
                    <a:p>
                      <a:r>
                        <a:rPr lang="en-IN" sz="2400" dirty="0" smtClean="0"/>
                        <a:t>P0, </a:t>
                      </a:r>
                      <a:r>
                        <a:rPr lang="en-IN" sz="2400" dirty="0" err="1" smtClean="0"/>
                        <a:t>i</a:t>
                      </a:r>
                      <a:r>
                        <a:rPr lang="en-IN" sz="2400" dirty="0" smtClean="0"/>
                        <a:t>=0</a:t>
                      </a:r>
                      <a:endParaRPr lang="en-IN" sz="2400" dirty="0"/>
                    </a:p>
                  </a:txBody>
                  <a:tcPr/>
                </a:tc>
              </a:tr>
              <a:tr h="370840">
                <a:tc>
                  <a:txBody>
                    <a:bodyPr/>
                    <a:lstStyle/>
                    <a:p>
                      <a:r>
                        <a:rPr lang="en-IN" sz="2400" dirty="0" smtClean="0"/>
                        <a:t>do{</a:t>
                      </a:r>
                    </a:p>
                    <a:p>
                      <a:r>
                        <a:rPr lang="en-IN" sz="2400" dirty="0" smtClean="0"/>
                        <a:t>while(turn!=0);</a:t>
                      </a:r>
                    </a:p>
                    <a:p>
                      <a:r>
                        <a:rPr lang="en-IN" sz="2400" dirty="0" smtClean="0"/>
                        <a:t>        critical section</a:t>
                      </a:r>
                    </a:p>
                    <a:p>
                      <a:r>
                        <a:rPr lang="en-IN" sz="2400" dirty="0" smtClean="0"/>
                        <a:t>turn=1;</a:t>
                      </a:r>
                    </a:p>
                    <a:p>
                      <a:r>
                        <a:rPr lang="en-IN" sz="2400" dirty="0" smtClean="0"/>
                        <a:t>remainder section</a:t>
                      </a:r>
                    </a:p>
                    <a:p>
                      <a:r>
                        <a:rPr lang="en-IN" sz="2400" dirty="0" smtClean="0"/>
                        <a:t>}while(1);</a:t>
                      </a:r>
                    </a:p>
                  </a:txBody>
                  <a:tcPr/>
                </a:tc>
              </a:tr>
            </a:tbl>
          </a:graphicData>
        </a:graphic>
      </p:graphicFrame>
      <p:sp>
        <p:nvSpPr>
          <p:cNvPr id="11" name="TextBox 10"/>
          <p:cNvSpPr txBox="1"/>
          <p:nvPr/>
        </p:nvSpPr>
        <p:spPr>
          <a:xfrm>
            <a:off x="4149031" y="1212120"/>
            <a:ext cx="2279065" cy="4401205"/>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After 1</a:t>
            </a:r>
            <a:r>
              <a:rPr lang="en-IN" sz="2000" baseline="30000" dirty="0" smtClean="0">
                <a:latin typeface="Marcellus"/>
              </a:rPr>
              <a:t>st</a:t>
            </a:r>
            <a:r>
              <a:rPr lang="en-IN" sz="2000" dirty="0" smtClean="0">
                <a:latin typeface="Marcellus"/>
              </a:rPr>
              <a:t> run</a:t>
            </a:r>
          </a:p>
          <a:p>
            <a:pPr marL="285750" indent="-285750">
              <a:buFont typeface="Arial" panose="020B0604020202020204" pitchFamily="34" charset="0"/>
              <a:buChar char="•"/>
            </a:pPr>
            <a:r>
              <a:rPr lang="en-IN" sz="2000" dirty="0" smtClean="0">
                <a:latin typeface="Marcellus"/>
              </a:rPr>
              <a:t>turn becomes =1</a:t>
            </a:r>
            <a:r>
              <a:rPr lang="en-IN" sz="2000" dirty="0">
                <a:latin typeface="Marcellus"/>
              </a:rPr>
              <a:t>,</a:t>
            </a:r>
          </a:p>
          <a:p>
            <a:pPr marL="285750" indent="-285750">
              <a:buFont typeface="Arial" panose="020B0604020202020204" pitchFamily="34" charset="0"/>
              <a:buChar char="•"/>
            </a:pPr>
            <a:endParaRPr lang="en-IN" sz="2000" dirty="0" smtClean="0">
              <a:latin typeface="Marcellus"/>
            </a:endParaRPr>
          </a:p>
          <a:p>
            <a:r>
              <a:rPr lang="en-IN" sz="2000" dirty="0" smtClean="0">
                <a:latin typeface="Marcellus"/>
              </a:rPr>
              <a:t>For P0</a:t>
            </a:r>
          </a:p>
          <a:p>
            <a:pPr marL="285750" indent="-285750">
              <a:buFont typeface="Arial" panose="020B0604020202020204" pitchFamily="34" charset="0"/>
              <a:buChar char="•"/>
            </a:pPr>
            <a:r>
              <a:rPr lang="en-IN" sz="2000" dirty="0" smtClean="0">
                <a:latin typeface="Marcellus"/>
              </a:rPr>
              <a:t>while </a:t>
            </a:r>
            <a:r>
              <a:rPr lang="en-IN" sz="2000" dirty="0">
                <a:latin typeface="Marcellus"/>
              </a:rPr>
              <a:t>condition =true</a:t>
            </a:r>
          </a:p>
          <a:p>
            <a:pPr marL="285750" indent="-285750">
              <a:buFont typeface="Arial" panose="020B0604020202020204" pitchFamily="34" charset="0"/>
              <a:buChar char="•"/>
            </a:pPr>
            <a:r>
              <a:rPr lang="en-IN" sz="2000" dirty="0" smtClean="0">
                <a:latin typeface="Marcellus"/>
              </a:rPr>
              <a:t>P0 </a:t>
            </a:r>
            <a:r>
              <a:rPr lang="en-IN" sz="2000" dirty="0">
                <a:latin typeface="Marcellus"/>
              </a:rPr>
              <a:t>gets trapped in an infinite loop</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P0 </a:t>
            </a:r>
            <a:r>
              <a:rPr lang="en-IN" sz="2000" dirty="0">
                <a:latin typeface="Marcellus"/>
              </a:rPr>
              <a:t>is unable to enter CS</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endParaRPr lang="en-IN" sz="2000" dirty="0">
              <a:latin typeface="Marcellus"/>
            </a:endParaRPr>
          </a:p>
        </p:txBody>
      </p:sp>
      <p:sp>
        <p:nvSpPr>
          <p:cNvPr id="17" name="Rectangle 16"/>
          <p:cNvSpPr/>
          <p:nvPr/>
        </p:nvSpPr>
        <p:spPr>
          <a:xfrm>
            <a:off x="994828" y="5040348"/>
            <a:ext cx="1878719" cy="369332"/>
          </a:xfrm>
          <a:prstGeom prst="rect">
            <a:avLst/>
          </a:prstGeom>
        </p:spPr>
        <p:txBody>
          <a:bodyPr wrap="none">
            <a:spAutoFit/>
          </a:bodyPr>
          <a:lstStyle/>
          <a:p>
            <a:r>
              <a:rPr lang="en-IN" dirty="0" smtClean="0"/>
              <a:t>CS=critical </a:t>
            </a:r>
            <a:r>
              <a:rPr lang="en-IN" dirty="0"/>
              <a:t>section</a:t>
            </a:r>
          </a:p>
        </p:txBody>
      </p:sp>
    </p:spTree>
    <p:extLst>
      <p:ext uri="{BB962C8B-B14F-4D97-AF65-F5344CB8AC3E}">
        <p14:creationId xmlns:p14="http://schemas.microsoft.com/office/powerpoint/2010/main" val="214426392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smtClean="0">
                <a:solidFill>
                  <a:srgbClr val="C00000"/>
                </a:solidFill>
                <a:latin typeface="Marcellus" panose="020E0602050203020307" pitchFamily="34" charset="0"/>
              </a:rPr>
              <a:t>Solutions to The </a:t>
            </a:r>
            <a:r>
              <a:rPr lang="en-US" sz="3600" dirty="0">
                <a:solidFill>
                  <a:srgbClr val="C00000"/>
                </a:solidFill>
                <a:latin typeface="Marcellus" panose="020E0602050203020307" pitchFamily="34" charset="0"/>
              </a:rPr>
              <a:t>Critical Section Problem</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55</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1</a:t>
            </a:r>
          </a:p>
          <a:p>
            <a:pPr marL="0" indent="0">
              <a:buNone/>
            </a:pPr>
            <a:endParaRPr lang="en-IN" b="1" dirty="0"/>
          </a:p>
        </p:txBody>
      </p:sp>
      <p:sp>
        <p:nvSpPr>
          <p:cNvPr id="15" name="TextBox 14"/>
          <p:cNvSpPr txBox="1"/>
          <p:nvPr/>
        </p:nvSpPr>
        <p:spPr>
          <a:xfrm>
            <a:off x="669758" y="1931564"/>
            <a:ext cx="10315074" cy="1569660"/>
          </a:xfrm>
          <a:prstGeom prst="rect">
            <a:avLst/>
          </a:prstGeom>
          <a:noFill/>
        </p:spPr>
        <p:txBody>
          <a:bodyPr wrap="square" rtlCol="0">
            <a:spAutoFit/>
          </a:bodyPr>
          <a:lstStyle/>
          <a:p>
            <a:pPr marL="342900" indent="-342900">
              <a:buFont typeface="Arial" panose="020B0604020202020204" pitchFamily="34" charset="0"/>
              <a:buChar char="•"/>
            </a:pPr>
            <a:r>
              <a:rPr lang="en-IN" sz="2400" dirty="0" smtClean="0">
                <a:latin typeface="Marcellus"/>
              </a:rPr>
              <a:t>If turn == </a:t>
            </a:r>
            <a:r>
              <a:rPr lang="en-IN" sz="2400" dirty="0" err="1" smtClean="0">
                <a:latin typeface="Marcellus"/>
              </a:rPr>
              <a:t>i</a:t>
            </a:r>
            <a:r>
              <a:rPr lang="en-IN" sz="2400" dirty="0" smtClean="0">
                <a:latin typeface="Marcellus"/>
              </a:rPr>
              <a:t>, then process Pi executes in critical section</a:t>
            </a:r>
          </a:p>
          <a:p>
            <a:pPr marL="342900" indent="-342900">
              <a:buFont typeface="Arial" panose="020B0604020202020204" pitchFamily="34" charset="0"/>
              <a:buChar char="•"/>
            </a:pPr>
            <a:endParaRPr lang="en-IN" sz="2400" dirty="0" smtClean="0">
              <a:latin typeface="Marcellus"/>
            </a:endParaRPr>
          </a:p>
          <a:p>
            <a:pPr marL="800100" lvl="1" indent="-342900">
              <a:buFont typeface="Arial" panose="020B0604020202020204" pitchFamily="34" charset="0"/>
              <a:buChar char="•"/>
            </a:pPr>
            <a:r>
              <a:rPr lang="en-IN" sz="2400" dirty="0" smtClean="0">
                <a:latin typeface="Marcellus"/>
              </a:rPr>
              <a:t>turn=0, Po executes CS</a:t>
            </a:r>
          </a:p>
          <a:p>
            <a:pPr marL="800100" lvl="1" indent="-342900">
              <a:buFont typeface="Arial" panose="020B0604020202020204" pitchFamily="34" charset="0"/>
              <a:buChar char="•"/>
            </a:pPr>
            <a:r>
              <a:rPr lang="en-IN" sz="2400" dirty="0" smtClean="0">
                <a:latin typeface="Marcellus"/>
              </a:rPr>
              <a:t>turn=1, P1 executes CS</a:t>
            </a:r>
            <a:endParaRPr lang="en-IN" sz="2400" dirty="0">
              <a:latin typeface="Marcellus"/>
            </a:endParaRPr>
          </a:p>
        </p:txBody>
      </p:sp>
    </p:spTree>
    <p:extLst>
      <p:ext uri="{BB962C8B-B14F-4D97-AF65-F5344CB8AC3E}">
        <p14:creationId xmlns:p14="http://schemas.microsoft.com/office/powerpoint/2010/main" val="9167359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0"/>
            <a:ext cx="11395912" cy="3561273"/>
          </a:xfrm>
        </p:spPr>
        <p:txBody>
          <a:bodyPr>
            <a:normAutofit/>
          </a:bodyPr>
          <a:lstStyle/>
          <a:p>
            <a:pPr algn="ctr"/>
            <a:r>
              <a:rPr lang="en-US" sz="3600" dirty="0" smtClean="0">
                <a:solidFill>
                  <a:srgbClr val="C00000"/>
                </a:solidFill>
                <a:latin typeface="Marcellus" panose="020E0602050203020307" pitchFamily="34" charset="0"/>
              </a:rPr>
              <a:t>Algorithm 1 :</a:t>
            </a:r>
            <a:br>
              <a:rPr lang="en-US" sz="3600" dirty="0" smtClean="0">
                <a:solidFill>
                  <a:srgbClr val="C00000"/>
                </a:solidFill>
                <a:latin typeface="Marcellus" panose="020E0602050203020307" pitchFamily="34" charset="0"/>
              </a:rPr>
            </a:br>
            <a:r>
              <a:rPr lang="en-US" sz="3600" dirty="0" smtClean="0">
                <a:solidFill>
                  <a:srgbClr val="C00000"/>
                </a:solidFill>
                <a:latin typeface="Marcellus" panose="020E0602050203020307" pitchFamily="34" charset="0"/>
              </a:rPr>
              <a:t>Progress Requirement Check</a:t>
            </a:r>
            <a:br>
              <a:rPr lang="en-US" sz="3600" dirty="0" smtClean="0">
                <a:solidFill>
                  <a:srgbClr val="C00000"/>
                </a:solidFill>
                <a:latin typeface="Marcellus" panose="020E0602050203020307" pitchFamily="34" charset="0"/>
              </a:rPr>
            </a:br>
            <a:r>
              <a:rPr lang="en-US" sz="3600" dirty="0">
                <a:solidFill>
                  <a:srgbClr val="C00000"/>
                </a:solidFill>
                <a:latin typeface="Marcellus" panose="020E0602050203020307" pitchFamily="34" charset="0"/>
              </a:rPr>
              <a:t/>
            </a:r>
            <a:br>
              <a:rPr lang="en-US" sz="3600" dirty="0">
                <a:solidFill>
                  <a:srgbClr val="C00000"/>
                </a:solidFill>
                <a:latin typeface="Marcellus" panose="020E0602050203020307" pitchFamily="34" charset="0"/>
              </a:rPr>
            </a:b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56</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32087674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Algorithm 1 </a:t>
            </a:r>
            <a:r>
              <a:rPr lang="en-US" sz="3200" dirty="0" smtClean="0">
                <a:solidFill>
                  <a:srgbClr val="C00000"/>
                </a:solidFill>
                <a:latin typeface="Marcellus" panose="020E0602050203020307" pitchFamily="34" charset="0"/>
              </a:rPr>
              <a:t>:</a:t>
            </a:r>
            <a:r>
              <a:rPr lang="en-US" sz="3200" dirty="0">
                <a:solidFill>
                  <a:srgbClr val="C00000"/>
                </a:solidFill>
                <a:latin typeface="Marcellus" panose="020E0602050203020307" pitchFamily="34" charset="0"/>
              </a:rPr>
              <a:t> Progress Requirement </a:t>
            </a:r>
            <a:r>
              <a:rPr lang="en-US" sz="3200" dirty="0" smtClean="0">
                <a:solidFill>
                  <a:srgbClr val="C00000"/>
                </a:solidFill>
                <a:latin typeface="Marcellus" panose="020E0602050203020307" pitchFamily="34" charset="0"/>
              </a:rPr>
              <a:t>Check</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57</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After P0 comes out then P1 gets control to go inside</a:t>
            </a:r>
          </a:p>
          <a:p>
            <a:r>
              <a:rPr lang="en-IN" b="1" dirty="0" smtClean="0"/>
              <a:t>After P1 comes out then P0 gets control to go outside.</a:t>
            </a:r>
          </a:p>
          <a:p>
            <a:endParaRPr lang="en-IN" b="1" dirty="0" smtClean="0"/>
          </a:p>
          <a:p>
            <a:r>
              <a:rPr lang="en-IN" b="1" dirty="0" smtClean="0"/>
              <a:t>P0				P1</a:t>
            </a:r>
          </a:p>
          <a:p>
            <a:pPr marL="0" indent="0">
              <a:buNone/>
            </a:pPr>
            <a:endParaRPr lang="en-IN" b="1" dirty="0"/>
          </a:p>
        </p:txBody>
      </p:sp>
      <p:sp>
        <p:nvSpPr>
          <p:cNvPr id="11" name="Right Arrow 10"/>
          <p:cNvSpPr/>
          <p:nvPr/>
        </p:nvSpPr>
        <p:spPr>
          <a:xfrm>
            <a:off x="1742881" y="2797791"/>
            <a:ext cx="2747231" cy="2456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Curved Down Arrow 12"/>
          <p:cNvSpPr/>
          <p:nvPr/>
        </p:nvSpPr>
        <p:spPr>
          <a:xfrm rot="10800000">
            <a:off x="1574302" y="3172671"/>
            <a:ext cx="3028279" cy="94895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48798035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Algorithm 1 </a:t>
            </a:r>
            <a:r>
              <a:rPr lang="en-US" sz="3200" dirty="0" smtClean="0">
                <a:solidFill>
                  <a:srgbClr val="C00000"/>
                </a:solidFill>
                <a:latin typeface="Marcellus" panose="020E0602050203020307" pitchFamily="34" charset="0"/>
              </a:rPr>
              <a:t>:</a:t>
            </a:r>
            <a:r>
              <a:rPr lang="en-US" sz="3200" dirty="0">
                <a:solidFill>
                  <a:srgbClr val="C00000"/>
                </a:solidFill>
                <a:latin typeface="Marcellus" panose="020E0602050203020307" pitchFamily="34" charset="0"/>
              </a:rPr>
              <a:t> Progress Requirement </a:t>
            </a:r>
            <a:r>
              <a:rPr lang="en-US" sz="3200" dirty="0" smtClean="0">
                <a:solidFill>
                  <a:srgbClr val="C00000"/>
                </a:solidFill>
                <a:latin typeface="Marcellus" panose="020E0602050203020307" pitchFamily="34" charset="0"/>
              </a:rPr>
              <a:t>Check</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58</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It is Strict Alteration</a:t>
            </a:r>
          </a:p>
          <a:p>
            <a:pPr lvl="1"/>
            <a:r>
              <a:rPr lang="en-IN" b="1" dirty="0" smtClean="0"/>
              <a:t>Case 1-If a process doesn’t want to go to CS, still it goes due to alteration.</a:t>
            </a:r>
          </a:p>
          <a:p>
            <a:pPr lvl="1"/>
            <a:r>
              <a:rPr lang="en-IN" b="1" dirty="0" smtClean="0"/>
              <a:t>Case 2-If P1 doesn’t want to go in CS and P0 wants to go in CS, still P0 won’t get chance.</a:t>
            </a:r>
          </a:p>
          <a:p>
            <a:endParaRPr lang="en-IN" b="1" dirty="0" smtClean="0"/>
          </a:p>
          <a:p>
            <a:r>
              <a:rPr lang="en-IN" b="1" dirty="0" smtClean="0"/>
              <a:t>This Solution is not following progress</a:t>
            </a:r>
            <a:endParaRPr lang="en-IN" b="1" dirty="0"/>
          </a:p>
          <a:p>
            <a:endParaRPr lang="en-IN" b="1" dirty="0" smtClean="0"/>
          </a:p>
          <a:p>
            <a:pPr marL="0" indent="0">
              <a:buNone/>
            </a:pPr>
            <a:endParaRPr lang="en-IN" b="1" dirty="0"/>
          </a:p>
        </p:txBody>
      </p:sp>
    </p:spTree>
    <p:extLst>
      <p:ext uri="{BB962C8B-B14F-4D97-AF65-F5344CB8AC3E}">
        <p14:creationId xmlns:p14="http://schemas.microsoft.com/office/powerpoint/2010/main" val="866020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Algorithm 1 </a:t>
            </a:r>
            <a:r>
              <a:rPr lang="en-US" sz="3200" dirty="0" smtClean="0">
                <a:solidFill>
                  <a:srgbClr val="C00000"/>
                </a:solidFill>
                <a:latin typeface="Marcellus" panose="020E0602050203020307" pitchFamily="34" charset="0"/>
              </a:rPr>
              <a:t>:</a:t>
            </a:r>
            <a:r>
              <a:rPr lang="en-US" sz="3200" dirty="0">
                <a:solidFill>
                  <a:srgbClr val="C00000"/>
                </a:solidFill>
                <a:latin typeface="Marcellus" panose="020E0602050203020307" pitchFamily="34" charset="0"/>
              </a:rPr>
              <a:t> </a:t>
            </a:r>
            <a:r>
              <a:rPr lang="en-US" sz="3200" dirty="0" smtClean="0">
                <a:solidFill>
                  <a:srgbClr val="C00000"/>
                </a:solidFill>
                <a:latin typeface="Marcellus" panose="020E0602050203020307" pitchFamily="34" charset="0"/>
              </a:rPr>
              <a:t>Bounded Waiting Check</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59</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Process </a:t>
            </a:r>
            <a:r>
              <a:rPr lang="en-IN" dirty="0" smtClean="0"/>
              <a:t>0 </a:t>
            </a:r>
            <a:r>
              <a:rPr lang="en-IN" dirty="0"/>
              <a:t>can go directly and Process 1 can go after process 0 into critical section. So, Bounded waiting is satisfied.</a:t>
            </a:r>
          </a:p>
          <a:p>
            <a:pPr marL="0" indent="0">
              <a:buNone/>
            </a:pPr>
            <a:endParaRPr lang="en-IN" dirty="0"/>
          </a:p>
        </p:txBody>
      </p:sp>
    </p:spTree>
    <p:extLst>
      <p:ext uri="{BB962C8B-B14F-4D97-AF65-F5344CB8AC3E}">
        <p14:creationId xmlns:p14="http://schemas.microsoft.com/office/powerpoint/2010/main" val="22715997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2886143" y="539226"/>
            <a:ext cx="7231533" cy="1325563"/>
          </a:xfrm>
        </p:spPr>
        <p:txBody>
          <a:bodyPr>
            <a:normAutofit/>
          </a:bodyPr>
          <a:lstStyle/>
          <a:p>
            <a:r>
              <a:rPr lang="en-US" sz="3200" dirty="0">
                <a:solidFill>
                  <a:srgbClr val="C00000"/>
                </a:solidFill>
                <a:latin typeface="Marcellus" panose="020E0602050203020307" pitchFamily="34" charset="0"/>
              </a:rPr>
              <a:t>Producer Consumer Problem Revisited</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 xmlns:a16="http://schemas.microsoft.com/office/drawing/2014/main"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 xmlns:a16="http://schemas.microsoft.com/office/drawing/2014/main" id="{EC8EF798-510F-46B5-9E56-690162E17571}"/>
              </a:ext>
            </a:extLst>
          </p:cNvPr>
          <p:cNvSpPr txBox="1">
            <a:spLocks/>
          </p:cNvSpPr>
          <p:nvPr/>
        </p:nvSpPr>
        <p:spPr>
          <a:xfrm>
            <a:off x="550832" y="17097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The code for the consumer process can be modified as follows:</a:t>
            </a:r>
            <a:endParaRPr lang="en-US" dirty="0">
              <a:solidFill>
                <a:schemeClr val="tx1">
                  <a:lumMod val="85000"/>
                  <a:lumOff val="15000"/>
                </a:schemeClr>
              </a:solidFill>
              <a:latin typeface="Marcellus" panose="020E0602050203020307" pitchFamily="34" charset="0"/>
            </a:endParaRPr>
          </a:p>
        </p:txBody>
      </p:sp>
      <p:pic>
        <p:nvPicPr>
          <p:cNvPr id="11" name="Picture 10"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pic>
        <p:nvPicPr>
          <p:cNvPr id="1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16" y="2283836"/>
            <a:ext cx="5644653" cy="23042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E3AD37D0-EB6F-49D2-947D-88921543B2DC}" type="datetime1">
              <a:rPr lang="en-US" smtClean="0"/>
              <a:t>10/7/2024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6</a:t>
            </a:fld>
            <a:endParaRPr lang="en-US"/>
          </a:p>
        </p:txBody>
      </p:sp>
      <p:sp>
        <p:nvSpPr>
          <p:cNvPr id="12" name="Rectangle 11"/>
          <p:cNvSpPr/>
          <p:nvPr/>
        </p:nvSpPr>
        <p:spPr>
          <a:xfrm>
            <a:off x="5659010" y="2283836"/>
            <a:ext cx="6096000" cy="2585323"/>
          </a:xfrm>
          <a:prstGeom prst="rect">
            <a:avLst/>
          </a:prstGeom>
        </p:spPr>
        <p:txBody>
          <a:bodyPr>
            <a:spAutoFit/>
          </a:bodyPr>
          <a:lstStyle/>
          <a:p>
            <a:r>
              <a:rPr lang="en-US" altLang="en-US" b="1" dirty="0" smtClean="0">
                <a:latin typeface="Courier New" pitchFamily="49" charset="0"/>
                <a:cs typeface="Courier New" pitchFamily="49" charset="0"/>
              </a:rPr>
              <a:t>Earlier Approach-</a:t>
            </a:r>
          </a:p>
          <a:p>
            <a:r>
              <a:rPr lang="en-US" altLang="en-US" sz="1600" dirty="0" smtClean="0">
                <a:latin typeface="Courier New" pitchFamily="49" charset="0"/>
                <a:cs typeface="Courier New" pitchFamily="49" charset="0"/>
              </a:rPr>
              <a:t>item </a:t>
            </a:r>
            <a:r>
              <a:rPr lang="en-US" altLang="en-US" sz="1600" dirty="0" err="1">
                <a:latin typeface="Courier New" pitchFamily="49" charset="0"/>
                <a:cs typeface="Courier New" pitchFamily="49" charset="0"/>
              </a:rPr>
              <a:t>next_consumed</a:t>
            </a:r>
            <a:r>
              <a:rPr lang="en-US" altLang="en-US" sz="1600" dirty="0">
                <a:latin typeface="Courier New" pitchFamily="49" charset="0"/>
                <a:cs typeface="Courier New" pitchFamily="49" charset="0"/>
              </a:rPr>
              <a:t>; </a:t>
            </a:r>
          </a:p>
          <a:p>
            <a:r>
              <a:rPr lang="en-US" altLang="en-US" sz="1600" dirty="0">
                <a:latin typeface="Courier New" pitchFamily="49" charset="0"/>
                <a:cs typeface="Courier New" pitchFamily="49" charset="0"/>
              </a:rPr>
              <a:t>while (true) {</a:t>
            </a:r>
            <a:br>
              <a:rPr lang="en-US" altLang="en-US" sz="1600" dirty="0">
                <a:latin typeface="Courier New" pitchFamily="49" charset="0"/>
                <a:cs typeface="Courier New" pitchFamily="49" charset="0"/>
              </a:rPr>
            </a:br>
            <a:r>
              <a:rPr lang="en-US" altLang="en-US" sz="1600" dirty="0">
                <a:latin typeface="Courier New" pitchFamily="49" charset="0"/>
                <a:cs typeface="Courier New" pitchFamily="49" charset="0"/>
              </a:rPr>
              <a:t>	while (in == out) </a:t>
            </a:r>
          </a:p>
          <a:p>
            <a:r>
              <a:rPr lang="en-US" altLang="en-US" sz="1600" dirty="0">
                <a:latin typeface="Courier New" pitchFamily="49" charset="0"/>
                <a:cs typeface="Courier New" pitchFamily="49" charset="0"/>
              </a:rPr>
              <a:t>		; /* do nothing */</a:t>
            </a:r>
            <a:br>
              <a:rPr lang="en-US" altLang="en-US" sz="1600" dirty="0">
                <a:latin typeface="Courier New" pitchFamily="49" charset="0"/>
                <a:cs typeface="Courier New" pitchFamily="49" charset="0"/>
              </a:rPr>
            </a:br>
            <a:r>
              <a:rPr lang="en-US" altLang="en-US" sz="1600" dirty="0">
                <a:latin typeface="Courier New" pitchFamily="49" charset="0"/>
                <a:cs typeface="Courier New" pitchFamily="49" charset="0"/>
              </a:rPr>
              <a:t>	</a:t>
            </a:r>
            <a:r>
              <a:rPr lang="en-US" altLang="en-US" sz="1600" dirty="0" err="1">
                <a:latin typeface="Courier New" pitchFamily="49" charset="0"/>
                <a:cs typeface="Courier New" pitchFamily="49" charset="0"/>
              </a:rPr>
              <a:t>next_consumed</a:t>
            </a:r>
            <a:r>
              <a:rPr lang="en-US" altLang="en-US" sz="1600" dirty="0">
                <a:latin typeface="Courier New" pitchFamily="49" charset="0"/>
                <a:cs typeface="Courier New" pitchFamily="49" charset="0"/>
              </a:rPr>
              <a:t> = buffer[out]; </a:t>
            </a:r>
          </a:p>
          <a:p>
            <a:r>
              <a:rPr lang="en-US" altLang="en-US" sz="1600" dirty="0">
                <a:latin typeface="Courier New" pitchFamily="49" charset="0"/>
                <a:cs typeface="Courier New" pitchFamily="49" charset="0"/>
              </a:rPr>
              <a:t>	out = (out + 1) % BUFFER_SIZE;</a:t>
            </a:r>
            <a:br>
              <a:rPr lang="en-US" altLang="en-US" sz="1600" dirty="0">
                <a:latin typeface="Courier New" pitchFamily="49" charset="0"/>
                <a:cs typeface="Courier New" pitchFamily="49" charset="0"/>
              </a:rPr>
            </a:br>
            <a:endParaRPr lang="en-US" altLang="en-US" sz="1600" dirty="0">
              <a:latin typeface="Courier New" pitchFamily="49" charset="0"/>
              <a:cs typeface="Courier New" pitchFamily="49" charset="0"/>
            </a:endParaRPr>
          </a:p>
          <a:p>
            <a:r>
              <a:rPr lang="en-US" altLang="en-US" sz="1600" dirty="0">
                <a:latin typeface="Courier New" pitchFamily="49" charset="0"/>
                <a:cs typeface="Courier New" pitchFamily="49" charset="0"/>
              </a:rPr>
              <a:t>	/* consume the item in next consumed */ </a:t>
            </a:r>
          </a:p>
          <a:p>
            <a:r>
              <a:rPr lang="en-US" altLang="en-US" sz="1600" dirty="0">
                <a:latin typeface="Courier New" pitchFamily="49" charset="0"/>
                <a:cs typeface="Courier New" pitchFamily="49" charset="0"/>
              </a:rPr>
              <a:t>} </a:t>
            </a:r>
          </a:p>
        </p:txBody>
      </p:sp>
    </p:spTree>
    <p:extLst>
      <p:ext uri="{BB962C8B-B14F-4D97-AF65-F5344CB8AC3E}">
        <p14:creationId xmlns:p14="http://schemas.microsoft.com/office/powerpoint/2010/main" val="71995656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smtClean="0">
                <a:solidFill>
                  <a:srgbClr val="C00000"/>
                </a:solidFill>
                <a:latin typeface="Marcellus" panose="020E0602050203020307" pitchFamily="34" charset="0"/>
              </a:rPr>
              <a:t>Solutions to The </a:t>
            </a:r>
            <a:r>
              <a:rPr lang="en-US" sz="3600" dirty="0">
                <a:solidFill>
                  <a:srgbClr val="C00000"/>
                </a:solidFill>
                <a:latin typeface="Marcellus" panose="020E0602050203020307" pitchFamily="34" charset="0"/>
              </a:rPr>
              <a:t>Critical Section Problem</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60</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1</a:t>
            </a:r>
          </a:p>
          <a:p>
            <a:pPr marL="0" indent="0">
              <a:buNone/>
            </a:pPr>
            <a:endParaRPr lang="en-IN" b="1" dirty="0"/>
          </a:p>
        </p:txBody>
      </p:sp>
      <p:sp>
        <p:nvSpPr>
          <p:cNvPr id="15" name="TextBox 14"/>
          <p:cNvSpPr txBox="1"/>
          <p:nvPr/>
        </p:nvSpPr>
        <p:spPr>
          <a:xfrm>
            <a:off x="669758" y="1931564"/>
            <a:ext cx="10315074" cy="2308324"/>
          </a:xfrm>
          <a:prstGeom prst="rect">
            <a:avLst/>
          </a:prstGeom>
          <a:noFill/>
        </p:spPr>
        <p:txBody>
          <a:bodyPr wrap="square" rtlCol="0">
            <a:spAutoFit/>
          </a:bodyPr>
          <a:lstStyle/>
          <a:p>
            <a:pPr marL="342900" indent="-342900">
              <a:buFont typeface="Arial" panose="020B0604020202020204" pitchFamily="34" charset="0"/>
              <a:buChar char="•"/>
            </a:pPr>
            <a:r>
              <a:rPr lang="en-IN" sz="2400" dirty="0" smtClean="0">
                <a:latin typeface="Marcellus"/>
              </a:rPr>
              <a:t>Mutual Exclusion is preserved</a:t>
            </a:r>
          </a:p>
          <a:p>
            <a:pPr marL="800100" lvl="1" indent="-342900">
              <a:buFont typeface="Arial" panose="020B0604020202020204" pitchFamily="34" charset="0"/>
              <a:buChar char="•"/>
            </a:pPr>
            <a:r>
              <a:rPr lang="en-IN" sz="2400" dirty="0" smtClean="0">
                <a:latin typeface="Marcellus"/>
              </a:rPr>
              <a:t>Ensures that only one process at a time can be in its critical section.</a:t>
            </a:r>
          </a:p>
          <a:p>
            <a:pPr marL="342900" indent="-342900">
              <a:buFont typeface="Arial" panose="020B0604020202020204" pitchFamily="34" charset="0"/>
              <a:buChar char="•"/>
            </a:pPr>
            <a:endParaRPr lang="en-IN" sz="2400" dirty="0" smtClean="0">
              <a:latin typeface="Marcellus"/>
            </a:endParaRPr>
          </a:p>
          <a:p>
            <a:pPr marL="342900" indent="-342900">
              <a:buFont typeface="Arial" panose="020B0604020202020204" pitchFamily="34" charset="0"/>
              <a:buChar char="•"/>
            </a:pPr>
            <a:r>
              <a:rPr lang="en-IN" sz="2400" dirty="0" smtClean="0">
                <a:latin typeface="Marcellus"/>
              </a:rPr>
              <a:t>Does not satisfy, Progress Requirement</a:t>
            </a:r>
          </a:p>
          <a:p>
            <a:pPr marL="342900" indent="-342900">
              <a:buFont typeface="Arial" panose="020B0604020202020204" pitchFamily="34" charset="0"/>
              <a:buChar char="•"/>
            </a:pPr>
            <a:endParaRPr lang="en-IN" sz="2400" dirty="0">
              <a:latin typeface="Marcellus"/>
            </a:endParaRPr>
          </a:p>
          <a:p>
            <a:pPr marL="342900" indent="-342900">
              <a:buFont typeface="Arial" panose="020B0604020202020204" pitchFamily="34" charset="0"/>
              <a:buChar char="•"/>
            </a:pPr>
            <a:r>
              <a:rPr lang="en-IN" sz="2400" dirty="0" smtClean="0">
                <a:latin typeface="Marcellus"/>
              </a:rPr>
              <a:t>Bounded Waiting Criteria is satisfied</a:t>
            </a:r>
          </a:p>
        </p:txBody>
      </p:sp>
    </p:spTree>
    <p:extLst>
      <p:ext uri="{BB962C8B-B14F-4D97-AF65-F5344CB8AC3E}">
        <p14:creationId xmlns:p14="http://schemas.microsoft.com/office/powerpoint/2010/main" val="158594830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Algorithm 2</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61</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953778"/>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latin typeface="Marcellus"/>
              </a:rPr>
              <a:t>Algorithm </a:t>
            </a:r>
            <a:r>
              <a:rPr lang="en-IN" dirty="0" smtClean="0">
                <a:latin typeface="Marcellus"/>
              </a:rPr>
              <a:t>2</a:t>
            </a:r>
          </a:p>
          <a:p>
            <a:pPr>
              <a:tabLst>
                <a:tab pos="739775" algn="l"/>
                <a:tab pos="1020763" algn="l"/>
                <a:tab pos="1257300" algn="l"/>
              </a:tabLst>
            </a:pPr>
            <a:r>
              <a:rPr lang="en-US" altLang="en-US" sz="2400" dirty="0">
                <a:solidFill>
                  <a:srgbClr val="000000"/>
                </a:solidFill>
                <a:latin typeface="Marcellus"/>
              </a:rPr>
              <a:t>The two processes share </a:t>
            </a:r>
            <a:r>
              <a:rPr lang="en-US" altLang="en-US" sz="2400" dirty="0" err="1" smtClean="0">
                <a:solidFill>
                  <a:srgbClr val="000000"/>
                </a:solidFill>
                <a:latin typeface="Marcellus"/>
              </a:rPr>
              <a:t>boolean</a:t>
            </a:r>
            <a:r>
              <a:rPr lang="en-US" altLang="en-US" sz="2400" dirty="0" smtClean="0">
                <a:solidFill>
                  <a:srgbClr val="000000"/>
                </a:solidFill>
                <a:latin typeface="Marcellus"/>
              </a:rPr>
              <a:t> array:</a:t>
            </a:r>
            <a:endParaRPr lang="en-US" altLang="en-US" sz="2400" dirty="0">
              <a:solidFill>
                <a:srgbClr val="000000"/>
              </a:solidFill>
              <a:latin typeface="Marcellus"/>
            </a:endParaRPr>
          </a:p>
          <a:p>
            <a:pPr lvl="1">
              <a:tabLst>
                <a:tab pos="739775" algn="l"/>
                <a:tab pos="1020763" algn="l"/>
                <a:tab pos="1257300" algn="l"/>
              </a:tabLst>
            </a:pPr>
            <a:r>
              <a:rPr lang="en-US" altLang="en-US" dirty="0" smtClean="0">
                <a:latin typeface="Marcellus"/>
              </a:rPr>
              <a:t>Boolean </a:t>
            </a:r>
            <a:r>
              <a:rPr lang="en-US" altLang="en-US" dirty="0">
                <a:latin typeface="Marcellus"/>
              </a:rPr>
              <a:t>flag[2]</a:t>
            </a:r>
          </a:p>
          <a:p>
            <a:pPr lvl="1">
              <a:tabLst>
                <a:tab pos="739775" algn="l"/>
                <a:tab pos="1020763" algn="l"/>
                <a:tab pos="1257300" algn="l"/>
              </a:tabLst>
            </a:pPr>
            <a:endParaRPr lang="en-US" altLang="en-US" dirty="0">
              <a:solidFill>
                <a:srgbClr val="000000"/>
              </a:solidFill>
              <a:latin typeface="Marcellus"/>
            </a:endParaRPr>
          </a:p>
          <a:p>
            <a:pPr>
              <a:tabLst>
                <a:tab pos="739775" algn="l"/>
                <a:tab pos="1020763" algn="l"/>
                <a:tab pos="1257300" algn="l"/>
              </a:tabLst>
            </a:pPr>
            <a:r>
              <a:rPr lang="en-US" altLang="en-US" sz="2400" dirty="0" smtClean="0">
                <a:solidFill>
                  <a:srgbClr val="000000"/>
                </a:solidFill>
                <a:latin typeface="Marcellus"/>
              </a:rPr>
              <a:t>The </a:t>
            </a:r>
            <a:r>
              <a:rPr lang="en-US" altLang="en-US" sz="2400" dirty="0">
                <a:latin typeface="Marcellus"/>
                <a:cs typeface="Courier New" pitchFamily="49" charset="0"/>
              </a:rPr>
              <a:t>flag </a:t>
            </a:r>
            <a:r>
              <a:rPr lang="en-US" altLang="en-US" sz="2400" dirty="0">
                <a:solidFill>
                  <a:srgbClr val="000000"/>
                </a:solidFill>
                <a:latin typeface="Marcellus"/>
              </a:rPr>
              <a:t>array is used to indicate if a process is ready to enter the critical section. </a:t>
            </a:r>
            <a:r>
              <a:rPr lang="en-US" altLang="en-US" sz="2400" dirty="0">
                <a:latin typeface="Marcellus"/>
                <a:cs typeface="Courier New" pitchFamily="49" charset="0"/>
              </a:rPr>
              <a:t>flag[</a:t>
            </a:r>
            <a:r>
              <a:rPr lang="en-US" altLang="en-US" sz="2400" dirty="0" err="1">
                <a:latin typeface="Marcellus"/>
                <a:cs typeface="Courier New" pitchFamily="49" charset="0"/>
              </a:rPr>
              <a:t>i</a:t>
            </a:r>
            <a:r>
              <a:rPr lang="en-US" altLang="en-US" sz="2400" dirty="0">
                <a:latin typeface="Marcellus"/>
                <a:cs typeface="Courier New" pitchFamily="49" charset="0"/>
              </a:rPr>
              <a:t>] = </a:t>
            </a:r>
            <a:r>
              <a:rPr lang="en-US" altLang="en-US" sz="2400" i="1" dirty="0">
                <a:latin typeface="Marcellus"/>
                <a:cs typeface="Courier New" pitchFamily="49" charset="0"/>
              </a:rPr>
              <a:t>true</a:t>
            </a:r>
            <a:r>
              <a:rPr lang="en-US" altLang="en-US" sz="2400" dirty="0">
                <a:solidFill>
                  <a:srgbClr val="000000"/>
                </a:solidFill>
                <a:latin typeface="Marcellus"/>
              </a:rPr>
              <a:t>  implies that process </a:t>
            </a:r>
            <a:r>
              <a:rPr lang="en-US" altLang="en-US" sz="2400" dirty="0">
                <a:solidFill>
                  <a:srgbClr val="000000"/>
                </a:solidFill>
                <a:latin typeface="Marcellus"/>
                <a:cs typeface="Courier New" pitchFamily="49" charset="0"/>
              </a:rPr>
              <a:t>P</a:t>
            </a:r>
            <a:r>
              <a:rPr lang="en-US" altLang="en-US" sz="2400" baseline="-25000" dirty="0">
                <a:solidFill>
                  <a:srgbClr val="000000"/>
                </a:solidFill>
                <a:latin typeface="Marcellus"/>
                <a:cs typeface="Courier New" pitchFamily="49" charset="0"/>
              </a:rPr>
              <a:t>i</a:t>
            </a:r>
            <a:r>
              <a:rPr lang="en-US" altLang="en-US" sz="2400" dirty="0">
                <a:solidFill>
                  <a:srgbClr val="000000"/>
                </a:solidFill>
                <a:latin typeface="Marcellus"/>
              </a:rPr>
              <a:t> is ready</a:t>
            </a:r>
            <a:r>
              <a:rPr lang="en-US" altLang="en-US" sz="2400" dirty="0" smtClean="0">
                <a:solidFill>
                  <a:srgbClr val="000000"/>
                </a:solidFill>
                <a:latin typeface="Marcellus"/>
              </a:rPr>
              <a:t>!</a:t>
            </a:r>
          </a:p>
          <a:p>
            <a:pPr>
              <a:tabLst>
                <a:tab pos="739775" algn="l"/>
                <a:tab pos="1020763" algn="l"/>
                <a:tab pos="1257300" algn="l"/>
              </a:tabLst>
            </a:pPr>
            <a:endParaRPr lang="en-US" altLang="en-US" sz="2400" dirty="0">
              <a:solidFill>
                <a:srgbClr val="000000"/>
              </a:solidFill>
              <a:latin typeface="Marcellus"/>
            </a:endParaRPr>
          </a:p>
          <a:p>
            <a:pPr>
              <a:tabLst>
                <a:tab pos="739775" algn="l"/>
                <a:tab pos="1020763" algn="l"/>
                <a:tab pos="1257300" algn="l"/>
              </a:tabLst>
            </a:pPr>
            <a:r>
              <a:rPr lang="en-US" altLang="en-US" sz="2400" dirty="0" smtClean="0">
                <a:solidFill>
                  <a:srgbClr val="000000"/>
                </a:solidFill>
                <a:latin typeface="Marcellus"/>
              </a:rPr>
              <a:t>Boolean array can be initialized to false.</a:t>
            </a:r>
          </a:p>
          <a:p>
            <a:pPr>
              <a:tabLst>
                <a:tab pos="739775" algn="l"/>
                <a:tab pos="1020763" algn="l"/>
                <a:tab pos="1257300" algn="l"/>
              </a:tabLst>
            </a:pPr>
            <a:endParaRPr lang="en-US" altLang="en-US" sz="2400" dirty="0">
              <a:solidFill>
                <a:srgbClr val="000000"/>
              </a:solidFill>
              <a:latin typeface="Marcellus"/>
            </a:endParaRPr>
          </a:p>
          <a:p>
            <a:pPr>
              <a:tabLst>
                <a:tab pos="739775" algn="l"/>
                <a:tab pos="1020763" algn="l"/>
                <a:tab pos="1257300" algn="l"/>
              </a:tabLst>
            </a:pPr>
            <a:r>
              <a:rPr lang="en-US" altLang="en-US" sz="2400" dirty="0" smtClean="0">
                <a:solidFill>
                  <a:srgbClr val="000000"/>
                </a:solidFill>
                <a:latin typeface="Marcellus"/>
              </a:rPr>
              <a:t>As the process wants to enter CS, its cell can be made True.</a:t>
            </a:r>
            <a:endParaRPr lang="en-US" altLang="en-US" sz="2400" dirty="0">
              <a:solidFill>
                <a:srgbClr val="000000"/>
              </a:solidFill>
              <a:latin typeface="Marcellus"/>
            </a:endParaRPr>
          </a:p>
          <a:p>
            <a:pPr marL="0" indent="0">
              <a:buNone/>
            </a:pPr>
            <a:endParaRPr lang="en-IN" b="1" dirty="0"/>
          </a:p>
        </p:txBody>
      </p:sp>
      <p:graphicFrame>
        <p:nvGraphicFramePr>
          <p:cNvPr id="13" name="Table 12"/>
          <p:cNvGraphicFramePr>
            <a:graphicFrameLocks noGrp="1"/>
          </p:cNvGraphicFramePr>
          <p:nvPr>
            <p:extLst>
              <p:ext uri="{D42A27DB-BD31-4B8C-83A1-F6EECF244321}">
                <p14:modId xmlns:p14="http://schemas.microsoft.com/office/powerpoint/2010/main" val="3825399961"/>
              </p:ext>
            </p:extLst>
          </p:nvPr>
        </p:nvGraphicFramePr>
        <p:xfrm>
          <a:off x="8200560" y="4260076"/>
          <a:ext cx="1544600" cy="741680"/>
        </p:xfrm>
        <a:graphic>
          <a:graphicData uri="http://schemas.openxmlformats.org/drawingml/2006/table">
            <a:tbl>
              <a:tblPr firstRow="1" bandRow="1">
                <a:tableStyleId>{7DF18680-E054-41AD-8BC1-D1AEF772440D}</a:tableStyleId>
              </a:tblPr>
              <a:tblGrid>
                <a:gridCol w="711200"/>
                <a:gridCol w="833400"/>
              </a:tblGrid>
              <a:tr h="370840">
                <a:tc>
                  <a:txBody>
                    <a:bodyPr/>
                    <a:lstStyle/>
                    <a:p>
                      <a:r>
                        <a:rPr lang="en-IN" dirty="0" smtClean="0"/>
                        <a:t>[0]</a:t>
                      </a:r>
                      <a:endParaRPr lang="en-IN" dirty="0"/>
                    </a:p>
                  </a:txBody>
                  <a:tcPr/>
                </a:tc>
                <a:tc>
                  <a:txBody>
                    <a:bodyPr/>
                    <a:lstStyle/>
                    <a:p>
                      <a:r>
                        <a:rPr lang="en-IN" dirty="0" smtClean="0"/>
                        <a:t>[1]</a:t>
                      </a:r>
                      <a:endParaRPr lang="en-IN" dirty="0"/>
                    </a:p>
                  </a:txBody>
                  <a:tcPr/>
                </a:tc>
              </a:tr>
              <a:tr h="370840">
                <a:tc>
                  <a:txBody>
                    <a:bodyPr/>
                    <a:lstStyle/>
                    <a:p>
                      <a:r>
                        <a:rPr lang="en-IN" dirty="0" smtClean="0"/>
                        <a:t>F</a:t>
                      </a:r>
                      <a:endParaRPr lang="en-IN" dirty="0"/>
                    </a:p>
                  </a:txBody>
                  <a:tcPr/>
                </a:tc>
                <a:tc>
                  <a:txBody>
                    <a:bodyPr/>
                    <a:lstStyle/>
                    <a:p>
                      <a:r>
                        <a:rPr lang="en-IN" dirty="0" smtClean="0"/>
                        <a:t>F</a:t>
                      </a:r>
                      <a:endParaRPr lang="en-IN" dirty="0"/>
                    </a:p>
                  </a:txBody>
                  <a:tcPr/>
                </a:tc>
              </a:tr>
            </a:tbl>
          </a:graphicData>
        </a:graphic>
      </p:graphicFrame>
      <p:sp>
        <p:nvSpPr>
          <p:cNvPr id="14" name="Rectangle 13"/>
          <p:cNvSpPr/>
          <p:nvPr/>
        </p:nvSpPr>
        <p:spPr>
          <a:xfrm>
            <a:off x="8066872" y="3798411"/>
            <a:ext cx="2969083" cy="461665"/>
          </a:xfrm>
          <a:prstGeom prst="rect">
            <a:avLst/>
          </a:prstGeom>
        </p:spPr>
        <p:txBody>
          <a:bodyPr wrap="none">
            <a:spAutoFit/>
          </a:bodyPr>
          <a:lstStyle/>
          <a:p>
            <a:r>
              <a:rPr lang="en-IN" sz="2400" dirty="0" smtClean="0">
                <a:latin typeface="Marcellus"/>
              </a:rPr>
              <a:t>Boolean Array flag[2]</a:t>
            </a:r>
            <a:endParaRPr lang="en-IN" sz="2400" dirty="0">
              <a:latin typeface="Marcellus"/>
            </a:endParaRPr>
          </a:p>
        </p:txBody>
      </p:sp>
    </p:spTree>
    <p:extLst>
      <p:ext uri="{BB962C8B-B14F-4D97-AF65-F5344CB8AC3E}">
        <p14:creationId xmlns:p14="http://schemas.microsoft.com/office/powerpoint/2010/main" val="25629105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smtClean="0">
                <a:solidFill>
                  <a:srgbClr val="C00000"/>
                </a:solidFill>
                <a:latin typeface="Marcellus" panose="020E0602050203020307" pitchFamily="34" charset="0"/>
              </a:rPr>
              <a:t>Solutions to The </a:t>
            </a:r>
            <a:r>
              <a:rPr lang="en-US" sz="3600" dirty="0">
                <a:solidFill>
                  <a:srgbClr val="C00000"/>
                </a:solidFill>
                <a:latin typeface="Marcellus" panose="020E0602050203020307" pitchFamily="34" charset="0"/>
              </a:rPr>
              <a:t>Critical Section Problem</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62</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smtClean="0"/>
              <a:t>Algorithm 2</a:t>
            </a:r>
          </a:p>
          <a:p>
            <a:pPr marL="0" indent="0">
              <a:buNone/>
            </a:pPr>
            <a:endParaRPr lang="en-IN" b="1" dirty="0"/>
          </a:p>
        </p:txBody>
      </p:sp>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1755" y="1801506"/>
            <a:ext cx="6168787" cy="3357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Oval 10"/>
          <p:cNvSpPr/>
          <p:nvPr/>
        </p:nvSpPr>
        <p:spPr>
          <a:xfrm>
            <a:off x="4408227" y="4776716"/>
            <a:ext cx="1665439" cy="53226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18171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2800" dirty="0">
                <a:solidFill>
                  <a:srgbClr val="C00000"/>
                </a:solidFill>
                <a:latin typeface="Marcellus" panose="020E0602050203020307" pitchFamily="34" charset="0"/>
              </a:rPr>
              <a:t>Algorithm </a:t>
            </a:r>
            <a:r>
              <a:rPr lang="en-US" sz="2800" dirty="0" smtClean="0">
                <a:solidFill>
                  <a:srgbClr val="C00000"/>
                </a:solidFill>
                <a:latin typeface="Marcellus" panose="020E0602050203020307" pitchFamily="34" charset="0"/>
              </a:rPr>
              <a:t>2</a:t>
            </a: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63</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2</a:t>
            </a:r>
          </a:p>
          <a:p>
            <a:pPr marL="0" indent="0">
              <a:buNone/>
            </a:pPr>
            <a:endParaRPr lang="en-IN" b="1" dirty="0"/>
          </a:p>
        </p:txBody>
      </p:sp>
      <p:graphicFrame>
        <p:nvGraphicFramePr>
          <p:cNvPr id="14" name="Table 13"/>
          <p:cNvGraphicFramePr>
            <a:graphicFrameLocks noGrp="1"/>
          </p:cNvGraphicFramePr>
          <p:nvPr>
            <p:extLst>
              <p:ext uri="{D42A27DB-BD31-4B8C-83A1-F6EECF244321}">
                <p14:modId xmlns:p14="http://schemas.microsoft.com/office/powerpoint/2010/main" val="1175360239"/>
              </p:ext>
            </p:extLst>
          </p:nvPr>
        </p:nvGraphicFramePr>
        <p:xfrm>
          <a:off x="981122" y="1831075"/>
          <a:ext cx="7548730" cy="3108960"/>
        </p:xfrm>
        <a:graphic>
          <a:graphicData uri="http://schemas.openxmlformats.org/drawingml/2006/table">
            <a:tbl>
              <a:tblPr firstRow="1" bandRow="1">
                <a:tableStyleId>{7DF18680-E054-41AD-8BC1-D1AEF772440D}</a:tableStyleId>
              </a:tblPr>
              <a:tblGrid>
                <a:gridCol w="3631821"/>
                <a:gridCol w="3916909"/>
              </a:tblGrid>
              <a:tr h="370840">
                <a:tc>
                  <a:txBody>
                    <a:bodyPr/>
                    <a:lstStyle/>
                    <a:p>
                      <a:r>
                        <a:rPr lang="en-IN" sz="2400" dirty="0" smtClean="0"/>
                        <a:t>P0,i=0</a:t>
                      </a:r>
                      <a:endParaRPr lang="en-IN" sz="2400" dirty="0"/>
                    </a:p>
                  </a:txBody>
                  <a:tcPr/>
                </a:tc>
                <a:tc>
                  <a:txBody>
                    <a:bodyPr/>
                    <a:lstStyle/>
                    <a:p>
                      <a:r>
                        <a:rPr lang="en-IN" sz="2400" dirty="0" smtClean="0"/>
                        <a:t>P1,i=1</a:t>
                      </a:r>
                      <a:endParaRPr lang="en-IN" sz="2400" dirty="0"/>
                    </a:p>
                  </a:txBody>
                  <a:tcPr/>
                </a:tc>
              </a:tr>
              <a:tr h="370840">
                <a:tc>
                  <a:txBody>
                    <a:bodyPr/>
                    <a:lstStyle/>
                    <a:p>
                      <a:r>
                        <a:rPr lang="en-IN" sz="2400" dirty="0" smtClean="0"/>
                        <a:t>do{</a:t>
                      </a:r>
                    </a:p>
                    <a:p>
                      <a:r>
                        <a:rPr lang="en-IN" sz="2400" dirty="0" smtClean="0"/>
                        <a:t>        flag[0]=true;</a:t>
                      </a:r>
                    </a:p>
                    <a:p>
                      <a:r>
                        <a:rPr lang="en-IN" sz="2400" dirty="0" smtClean="0"/>
                        <a:t>        while(flag[1]);</a:t>
                      </a:r>
                    </a:p>
                    <a:p>
                      <a:r>
                        <a:rPr lang="en-IN" sz="2400" dirty="0" smtClean="0"/>
                        <a:t>        critical section</a:t>
                      </a:r>
                    </a:p>
                    <a:p>
                      <a:r>
                        <a:rPr lang="en-IN" sz="2400" baseline="0" dirty="0" smtClean="0"/>
                        <a:t>         flag[0]=false;</a:t>
                      </a:r>
                      <a:endParaRPr lang="en-IN" sz="2400" dirty="0" smtClean="0"/>
                    </a:p>
                    <a:p>
                      <a:r>
                        <a:rPr lang="en-IN" sz="2400" dirty="0" smtClean="0"/>
                        <a:t>        remainder section</a:t>
                      </a:r>
                    </a:p>
                    <a:p>
                      <a:r>
                        <a:rPr lang="en-IN" sz="2400" dirty="0" smtClean="0"/>
                        <a:t>}while(1);</a:t>
                      </a:r>
                    </a:p>
                  </a:txBody>
                  <a:tcPr/>
                </a:tc>
                <a:tc>
                  <a:txBody>
                    <a:bodyPr/>
                    <a:lstStyle/>
                    <a:p>
                      <a:r>
                        <a:rPr lang="en-IN" sz="2400" dirty="0" smtClean="0"/>
                        <a:t>do{</a:t>
                      </a:r>
                    </a:p>
                    <a:p>
                      <a:r>
                        <a:rPr lang="en-IN" sz="2400" dirty="0" smtClean="0"/>
                        <a:t>        flag[1]=true;</a:t>
                      </a:r>
                    </a:p>
                    <a:p>
                      <a:r>
                        <a:rPr lang="en-IN" sz="2400" dirty="0" smtClean="0"/>
                        <a:t>        while(flag[0]);</a:t>
                      </a:r>
                    </a:p>
                    <a:p>
                      <a:r>
                        <a:rPr lang="en-IN" sz="2400" dirty="0" smtClean="0"/>
                        <a:t>        critical section</a:t>
                      </a:r>
                    </a:p>
                    <a:p>
                      <a:r>
                        <a:rPr lang="en-IN" sz="2400" baseline="0" dirty="0" smtClean="0"/>
                        <a:t>         flag[1]=false;</a:t>
                      </a:r>
                      <a:endParaRPr lang="en-IN" sz="2400" dirty="0" smtClean="0"/>
                    </a:p>
                    <a:p>
                      <a:r>
                        <a:rPr lang="en-IN" sz="2400" dirty="0" smtClean="0"/>
                        <a:t>        remainder section</a:t>
                      </a:r>
                    </a:p>
                    <a:p>
                      <a:r>
                        <a:rPr lang="en-IN" sz="2400" dirty="0" smtClean="0"/>
                        <a:t>}while(1);</a:t>
                      </a:r>
                      <a:endParaRPr lang="en-IN" sz="2400" dirty="0"/>
                    </a:p>
                  </a:txBody>
                  <a:tcPr/>
                </a:tc>
              </a:tr>
            </a:tbl>
          </a:graphicData>
        </a:graphic>
      </p:graphicFrame>
      <p:pic>
        <p:nvPicPr>
          <p:cNvPr id="15"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25384" y="1776384"/>
            <a:ext cx="3166281" cy="3357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938754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2800" dirty="0">
                <a:solidFill>
                  <a:srgbClr val="C00000"/>
                </a:solidFill>
                <a:latin typeface="Marcellus" panose="020E0602050203020307" pitchFamily="34" charset="0"/>
              </a:rPr>
              <a:t>Algorithm </a:t>
            </a:r>
            <a:r>
              <a:rPr lang="en-US" sz="2800" dirty="0" smtClean="0">
                <a:solidFill>
                  <a:srgbClr val="C00000"/>
                </a:solidFill>
                <a:latin typeface="Marcellus" panose="020E0602050203020307" pitchFamily="34" charset="0"/>
              </a:rPr>
              <a:t>2</a:t>
            </a: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64</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2</a:t>
            </a:r>
          </a:p>
          <a:p>
            <a:pPr marL="0" indent="0">
              <a:buNone/>
            </a:pPr>
            <a:endParaRPr lang="en-IN" b="1" dirty="0"/>
          </a:p>
        </p:txBody>
      </p:sp>
      <p:graphicFrame>
        <p:nvGraphicFramePr>
          <p:cNvPr id="14" name="Table 13"/>
          <p:cNvGraphicFramePr>
            <a:graphicFrameLocks noGrp="1"/>
          </p:cNvGraphicFramePr>
          <p:nvPr>
            <p:extLst>
              <p:ext uri="{D42A27DB-BD31-4B8C-83A1-F6EECF244321}">
                <p14:modId xmlns:p14="http://schemas.microsoft.com/office/powerpoint/2010/main" val="1203958309"/>
              </p:ext>
            </p:extLst>
          </p:nvPr>
        </p:nvGraphicFramePr>
        <p:xfrm>
          <a:off x="981122" y="1831075"/>
          <a:ext cx="7548730" cy="3108960"/>
        </p:xfrm>
        <a:graphic>
          <a:graphicData uri="http://schemas.openxmlformats.org/drawingml/2006/table">
            <a:tbl>
              <a:tblPr firstRow="1" bandRow="1">
                <a:tableStyleId>{7DF18680-E054-41AD-8BC1-D1AEF772440D}</a:tableStyleId>
              </a:tblPr>
              <a:tblGrid>
                <a:gridCol w="3631821"/>
                <a:gridCol w="3916909"/>
              </a:tblGrid>
              <a:tr h="370840">
                <a:tc>
                  <a:txBody>
                    <a:bodyPr/>
                    <a:lstStyle/>
                    <a:p>
                      <a:r>
                        <a:rPr lang="en-IN" sz="2400" dirty="0" smtClean="0"/>
                        <a:t>P0</a:t>
                      </a:r>
                      <a:endParaRPr lang="en-IN" sz="2400" dirty="0"/>
                    </a:p>
                  </a:txBody>
                  <a:tcPr/>
                </a:tc>
                <a:tc>
                  <a:txBody>
                    <a:bodyPr/>
                    <a:lstStyle/>
                    <a:p>
                      <a:r>
                        <a:rPr lang="en-IN" sz="2400" dirty="0" smtClean="0"/>
                        <a:t>P1</a:t>
                      </a:r>
                      <a:endParaRPr lang="en-IN" sz="2400" dirty="0"/>
                    </a:p>
                  </a:txBody>
                  <a:tcPr/>
                </a:tc>
              </a:tr>
              <a:tr h="370840">
                <a:tc>
                  <a:txBody>
                    <a:bodyPr/>
                    <a:lstStyle/>
                    <a:p>
                      <a:r>
                        <a:rPr lang="en-IN" sz="2400" dirty="0" smtClean="0"/>
                        <a:t>do{</a:t>
                      </a:r>
                    </a:p>
                    <a:p>
                      <a:r>
                        <a:rPr lang="en-IN" sz="2400" dirty="0" smtClean="0"/>
                        <a:t>        flag[0]=true;</a:t>
                      </a:r>
                    </a:p>
                    <a:p>
                      <a:r>
                        <a:rPr lang="en-IN" sz="2400" dirty="0" smtClean="0"/>
                        <a:t>        while(flag[1]);</a:t>
                      </a:r>
                    </a:p>
                    <a:p>
                      <a:r>
                        <a:rPr lang="en-IN" sz="2400" dirty="0" smtClean="0"/>
                        <a:t>        critical section</a:t>
                      </a:r>
                    </a:p>
                    <a:p>
                      <a:r>
                        <a:rPr lang="en-IN" sz="2400" baseline="0" dirty="0" smtClean="0"/>
                        <a:t>         flag[0]=false;</a:t>
                      </a:r>
                      <a:endParaRPr lang="en-IN" sz="2400" dirty="0" smtClean="0"/>
                    </a:p>
                    <a:p>
                      <a:r>
                        <a:rPr lang="en-IN" sz="2400" dirty="0" smtClean="0"/>
                        <a:t>        remainder section</a:t>
                      </a:r>
                    </a:p>
                    <a:p>
                      <a:r>
                        <a:rPr lang="en-IN" sz="2400" dirty="0" smtClean="0"/>
                        <a:t>}while(1);</a:t>
                      </a:r>
                    </a:p>
                  </a:txBody>
                  <a:tcPr/>
                </a:tc>
                <a:tc>
                  <a:txBody>
                    <a:bodyPr/>
                    <a:lstStyle/>
                    <a:p>
                      <a:r>
                        <a:rPr lang="en-IN" sz="2400" dirty="0" smtClean="0"/>
                        <a:t>do{</a:t>
                      </a:r>
                    </a:p>
                    <a:p>
                      <a:r>
                        <a:rPr lang="en-IN" sz="2400" dirty="0" smtClean="0"/>
                        <a:t>        flag[1]=true;</a:t>
                      </a:r>
                    </a:p>
                    <a:p>
                      <a:r>
                        <a:rPr lang="en-IN" sz="2400" dirty="0" smtClean="0"/>
                        <a:t>        while(flag[0]);</a:t>
                      </a:r>
                    </a:p>
                    <a:p>
                      <a:r>
                        <a:rPr lang="en-IN" sz="2400" dirty="0" smtClean="0"/>
                        <a:t>        critical section</a:t>
                      </a:r>
                    </a:p>
                    <a:p>
                      <a:r>
                        <a:rPr lang="en-IN" sz="2400" baseline="0" dirty="0" smtClean="0"/>
                        <a:t>         flag[1]=false;</a:t>
                      </a:r>
                      <a:endParaRPr lang="en-IN" sz="2400" dirty="0" smtClean="0"/>
                    </a:p>
                    <a:p>
                      <a:r>
                        <a:rPr lang="en-IN" sz="2400" dirty="0" smtClean="0"/>
                        <a:t>        remainder section</a:t>
                      </a:r>
                    </a:p>
                    <a:p>
                      <a:r>
                        <a:rPr lang="en-IN" sz="2400" dirty="0" smtClean="0"/>
                        <a:t>}while(1);</a:t>
                      </a:r>
                      <a:endParaRPr lang="en-IN" sz="2400" dirty="0"/>
                    </a:p>
                  </a:txBody>
                  <a:tcPr/>
                </a:tc>
              </a:tr>
            </a:tbl>
          </a:graphicData>
        </a:graphic>
      </p:graphicFrame>
      <p:sp>
        <p:nvSpPr>
          <p:cNvPr id="13" name="Rectangle 12"/>
          <p:cNvSpPr/>
          <p:nvPr/>
        </p:nvSpPr>
        <p:spPr>
          <a:xfrm>
            <a:off x="9047006" y="2419978"/>
            <a:ext cx="2969083" cy="461665"/>
          </a:xfrm>
          <a:prstGeom prst="rect">
            <a:avLst/>
          </a:prstGeom>
        </p:spPr>
        <p:txBody>
          <a:bodyPr wrap="none">
            <a:spAutoFit/>
          </a:bodyPr>
          <a:lstStyle/>
          <a:p>
            <a:r>
              <a:rPr lang="en-IN" sz="2400" dirty="0" smtClean="0">
                <a:latin typeface="Marcellus"/>
              </a:rPr>
              <a:t>Boolean Array flag[2]</a:t>
            </a:r>
            <a:endParaRPr lang="en-IN" sz="2400" dirty="0">
              <a:latin typeface="Marcellus"/>
            </a:endParaRPr>
          </a:p>
        </p:txBody>
      </p:sp>
      <p:graphicFrame>
        <p:nvGraphicFramePr>
          <p:cNvPr id="11" name="Table 10"/>
          <p:cNvGraphicFramePr>
            <a:graphicFrameLocks noGrp="1"/>
          </p:cNvGraphicFramePr>
          <p:nvPr>
            <p:extLst>
              <p:ext uri="{D42A27DB-BD31-4B8C-83A1-F6EECF244321}">
                <p14:modId xmlns:p14="http://schemas.microsoft.com/office/powerpoint/2010/main" val="3568499131"/>
              </p:ext>
            </p:extLst>
          </p:nvPr>
        </p:nvGraphicFramePr>
        <p:xfrm>
          <a:off x="9592632" y="2957899"/>
          <a:ext cx="1544600" cy="741680"/>
        </p:xfrm>
        <a:graphic>
          <a:graphicData uri="http://schemas.openxmlformats.org/drawingml/2006/table">
            <a:tbl>
              <a:tblPr firstRow="1" bandRow="1">
                <a:tableStyleId>{7DF18680-E054-41AD-8BC1-D1AEF772440D}</a:tableStyleId>
              </a:tblPr>
              <a:tblGrid>
                <a:gridCol w="711200"/>
                <a:gridCol w="833400"/>
              </a:tblGrid>
              <a:tr h="370840">
                <a:tc>
                  <a:txBody>
                    <a:bodyPr/>
                    <a:lstStyle/>
                    <a:p>
                      <a:r>
                        <a:rPr lang="en-IN" dirty="0" smtClean="0"/>
                        <a:t>[0]</a:t>
                      </a:r>
                      <a:endParaRPr lang="en-IN" dirty="0"/>
                    </a:p>
                  </a:txBody>
                  <a:tcPr/>
                </a:tc>
                <a:tc>
                  <a:txBody>
                    <a:bodyPr/>
                    <a:lstStyle/>
                    <a:p>
                      <a:r>
                        <a:rPr lang="en-IN" dirty="0" smtClean="0"/>
                        <a:t>[1]</a:t>
                      </a:r>
                      <a:endParaRPr lang="en-IN" dirty="0"/>
                    </a:p>
                  </a:txBody>
                  <a:tcPr/>
                </a:tc>
              </a:tr>
              <a:tr h="370840">
                <a:tc>
                  <a:txBody>
                    <a:bodyPr/>
                    <a:lstStyle/>
                    <a:p>
                      <a:r>
                        <a:rPr lang="en-IN" dirty="0" smtClean="0"/>
                        <a:t>F</a:t>
                      </a:r>
                      <a:endParaRPr lang="en-IN" dirty="0"/>
                    </a:p>
                  </a:txBody>
                  <a:tcPr/>
                </a:tc>
                <a:tc>
                  <a:txBody>
                    <a:bodyPr/>
                    <a:lstStyle/>
                    <a:p>
                      <a:r>
                        <a:rPr lang="en-IN" dirty="0" smtClean="0"/>
                        <a:t>F</a:t>
                      </a:r>
                      <a:endParaRPr lang="en-IN" dirty="0"/>
                    </a:p>
                  </a:txBody>
                  <a:tcPr/>
                </a:tc>
              </a:tr>
            </a:tbl>
          </a:graphicData>
        </a:graphic>
      </p:graphicFrame>
    </p:spTree>
    <p:extLst>
      <p:ext uri="{BB962C8B-B14F-4D97-AF65-F5344CB8AC3E}">
        <p14:creationId xmlns:p14="http://schemas.microsoft.com/office/powerpoint/2010/main" val="166304729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0"/>
            <a:ext cx="11395912" cy="3561273"/>
          </a:xfrm>
        </p:spPr>
        <p:txBody>
          <a:bodyPr>
            <a:normAutofit/>
          </a:bodyPr>
          <a:lstStyle/>
          <a:p>
            <a:pPr algn="ctr"/>
            <a:r>
              <a:rPr lang="en-US" sz="2800" dirty="0" smtClean="0">
                <a:solidFill>
                  <a:srgbClr val="C00000"/>
                </a:solidFill>
                <a:latin typeface="Marcellus" panose="020E0602050203020307" pitchFamily="34" charset="0"/>
              </a:rPr>
              <a:t>Algorithm 2 :</a:t>
            </a:r>
            <a:br>
              <a:rPr lang="en-US" sz="2800" dirty="0" smtClean="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Mutual Exclusion Check</a:t>
            </a:r>
            <a:br>
              <a:rPr lang="en-US" sz="2800" dirty="0" smtClean="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
            </a:r>
            <a:br>
              <a:rPr lang="en-US" sz="2800" dirty="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If P0 is executing critical section,</a:t>
            </a:r>
            <a:br>
              <a:rPr lang="en-US" sz="2800" dirty="0" smtClean="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Can another process P1 enter the critical section or not? </a:t>
            </a:r>
            <a:br>
              <a:rPr lang="en-US" sz="2800" dirty="0" smtClean="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
            </a:r>
            <a:br>
              <a:rPr lang="en-US" sz="2800" dirty="0">
                <a:solidFill>
                  <a:srgbClr val="C00000"/>
                </a:solidFill>
                <a:latin typeface="Marcellus" panose="020E0602050203020307" pitchFamily="34" charset="0"/>
              </a:rPr>
            </a:b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65</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412577359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Autofit/>
          </a:bodyPr>
          <a:lstStyle/>
          <a:p>
            <a:pPr algn="ctr"/>
            <a:r>
              <a:rPr lang="en-US" sz="2800" dirty="0">
                <a:solidFill>
                  <a:srgbClr val="C00000"/>
                </a:solidFill>
                <a:latin typeface="Marcellus" panose="020E0602050203020307" pitchFamily="34" charset="0"/>
              </a:rPr>
              <a:t>If P0 is executing </a:t>
            </a:r>
            <a:r>
              <a:rPr lang="en-US" sz="2800" dirty="0" smtClean="0">
                <a:solidFill>
                  <a:srgbClr val="C00000"/>
                </a:solidFill>
                <a:latin typeface="Marcellus" panose="020E0602050203020307" pitchFamily="34" charset="0"/>
              </a:rPr>
              <a:t>CS,</a:t>
            </a:r>
            <a:r>
              <a:rPr lang="en-US" sz="2800" dirty="0">
                <a:solidFill>
                  <a:srgbClr val="C00000"/>
                </a:solidFill>
                <a:latin typeface="Marcellus" panose="020E0602050203020307" pitchFamily="34" charset="0"/>
              </a:rPr>
              <a:t/>
            </a:r>
            <a:br>
              <a:rPr lang="en-US" sz="2800" dirty="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Can another process P1 enter the </a:t>
            </a:r>
            <a:r>
              <a:rPr lang="en-US" sz="2800" dirty="0" smtClean="0">
                <a:solidFill>
                  <a:srgbClr val="C00000"/>
                </a:solidFill>
                <a:latin typeface="Marcellus" panose="020E0602050203020307" pitchFamily="34" charset="0"/>
              </a:rPr>
              <a:t>CS or </a:t>
            </a:r>
            <a:r>
              <a:rPr lang="en-US" sz="2800" dirty="0">
                <a:solidFill>
                  <a:srgbClr val="C00000"/>
                </a:solidFill>
                <a:latin typeface="Marcellus" panose="020E0602050203020307" pitchFamily="34" charset="0"/>
              </a:rPr>
              <a:t>not? </a:t>
            </a:r>
            <a:r>
              <a:rPr lang="en-US" sz="2800" dirty="0" smtClean="0">
                <a:solidFill>
                  <a:srgbClr val="C00000"/>
                </a:solidFill>
                <a:latin typeface="Marcellus" panose="020E0602050203020307" pitchFamily="34" charset="0"/>
              </a:rPr>
              <a:t>No</a:t>
            </a: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66</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2</a:t>
            </a:r>
          </a:p>
          <a:p>
            <a:pPr marL="0" indent="0">
              <a:buNone/>
            </a:pPr>
            <a:endParaRPr lang="en-IN" b="1" dirty="0"/>
          </a:p>
        </p:txBody>
      </p:sp>
      <p:graphicFrame>
        <p:nvGraphicFramePr>
          <p:cNvPr id="14" name="Table 13"/>
          <p:cNvGraphicFramePr>
            <a:graphicFrameLocks noGrp="1"/>
          </p:cNvGraphicFramePr>
          <p:nvPr>
            <p:extLst>
              <p:ext uri="{D42A27DB-BD31-4B8C-83A1-F6EECF244321}">
                <p14:modId xmlns:p14="http://schemas.microsoft.com/office/powerpoint/2010/main" val="1108181309"/>
              </p:ext>
            </p:extLst>
          </p:nvPr>
        </p:nvGraphicFramePr>
        <p:xfrm>
          <a:off x="6361832" y="1626360"/>
          <a:ext cx="3308687" cy="3108960"/>
        </p:xfrm>
        <a:graphic>
          <a:graphicData uri="http://schemas.openxmlformats.org/drawingml/2006/table">
            <a:tbl>
              <a:tblPr firstRow="1" bandRow="1">
                <a:tableStyleId>{7DF18680-E054-41AD-8BC1-D1AEF772440D}</a:tableStyleId>
              </a:tblPr>
              <a:tblGrid>
                <a:gridCol w="3308687"/>
              </a:tblGrid>
              <a:tr h="370840">
                <a:tc>
                  <a:txBody>
                    <a:bodyPr/>
                    <a:lstStyle/>
                    <a:p>
                      <a:r>
                        <a:rPr lang="en-IN" sz="2400" dirty="0" smtClean="0"/>
                        <a:t>P1</a:t>
                      </a:r>
                      <a:endParaRPr lang="en-IN" sz="2400" dirty="0"/>
                    </a:p>
                  </a:txBody>
                  <a:tcPr/>
                </a:tc>
              </a:tr>
              <a:tr h="370840">
                <a:tc>
                  <a:txBody>
                    <a:bodyPr/>
                    <a:lstStyle/>
                    <a:p>
                      <a:r>
                        <a:rPr lang="en-IN" sz="2400" dirty="0" smtClean="0"/>
                        <a:t>do{</a:t>
                      </a:r>
                    </a:p>
                    <a:p>
                      <a:r>
                        <a:rPr lang="en-IN" sz="2400" dirty="0" smtClean="0"/>
                        <a:t>        flag[1]=true;</a:t>
                      </a:r>
                    </a:p>
                    <a:p>
                      <a:r>
                        <a:rPr lang="en-IN" sz="2400" dirty="0" smtClean="0"/>
                        <a:t>        while(flag[0]);</a:t>
                      </a:r>
                    </a:p>
                    <a:p>
                      <a:r>
                        <a:rPr lang="en-IN" sz="2400" dirty="0" smtClean="0"/>
                        <a:t>        critical section</a:t>
                      </a:r>
                    </a:p>
                    <a:p>
                      <a:r>
                        <a:rPr lang="en-IN" sz="2400" baseline="0" dirty="0" smtClean="0"/>
                        <a:t>         flag[1]=false;</a:t>
                      </a:r>
                      <a:endParaRPr lang="en-IN" sz="2400" dirty="0" smtClean="0"/>
                    </a:p>
                    <a:p>
                      <a:r>
                        <a:rPr lang="en-IN" sz="2400" dirty="0" smtClean="0"/>
                        <a:t>        remainder section</a:t>
                      </a:r>
                    </a:p>
                    <a:p>
                      <a:r>
                        <a:rPr lang="en-IN" sz="2400" dirty="0" smtClean="0"/>
                        <a:t>}while(1);</a:t>
                      </a:r>
                      <a:endParaRPr lang="en-IN" sz="2400" dirty="0"/>
                    </a:p>
                  </a:txBody>
                  <a:tcPr/>
                </a:tc>
              </a:tr>
            </a:tbl>
          </a:graphicData>
        </a:graphic>
      </p:graphicFrame>
      <p:sp>
        <p:nvSpPr>
          <p:cNvPr id="13" name="Rectangle 12"/>
          <p:cNvSpPr/>
          <p:nvPr/>
        </p:nvSpPr>
        <p:spPr>
          <a:xfrm>
            <a:off x="5416701" y="5467741"/>
            <a:ext cx="2969083" cy="461665"/>
          </a:xfrm>
          <a:prstGeom prst="rect">
            <a:avLst/>
          </a:prstGeom>
        </p:spPr>
        <p:txBody>
          <a:bodyPr wrap="none">
            <a:spAutoFit/>
          </a:bodyPr>
          <a:lstStyle/>
          <a:p>
            <a:r>
              <a:rPr lang="en-IN" sz="2400" dirty="0" smtClean="0">
                <a:latin typeface="Marcellus"/>
              </a:rPr>
              <a:t>Boolean Array flag[2]</a:t>
            </a:r>
            <a:endParaRPr lang="en-IN" sz="2400" dirty="0">
              <a:latin typeface="Marcellus"/>
            </a:endParaRPr>
          </a:p>
        </p:txBody>
      </p:sp>
      <p:graphicFrame>
        <p:nvGraphicFramePr>
          <p:cNvPr id="11" name="Table 10"/>
          <p:cNvGraphicFramePr>
            <a:graphicFrameLocks noGrp="1"/>
          </p:cNvGraphicFramePr>
          <p:nvPr>
            <p:extLst>
              <p:ext uri="{D42A27DB-BD31-4B8C-83A1-F6EECF244321}">
                <p14:modId xmlns:p14="http://schemas.microsoft.com/office/powerpoint/2010/main" val="3295211635"/>
              </p:ext>
            </p:extLst>
          </p:nvPr>
        </p:nvGraphicFramePr>
        <p:xfrm>
          <a:off x="3849557" y="5440809"/>
          <a:ext cx="1544600" cy="741680"/>
        </p:xfrm>
        <a:graphic>
          <a:graphicData uri="http://schemas.openxmlformats.org/drawingml/2006/table">
            <a:tbl>
              <a:tblPr firstRow="1" bandRow="1">
                <a:tableStyleId>{7DF18680-E054-41AD-8BC1-D1AEF772440D}</a:tableStyleId>
              </a:tblPr>
              <a:tblGrid>
                <a:gridCol w="711200"/>
                <a:gridCol w="833400"/>
              </a:tblGrid>
              <a:tr h="370840">
                <a:tc>
                  <a:txBody>
                    <a:bodyPr/>
                    <a:lstStyle/>
                    <a:p>
                      <a:r>
                        <a:rPr lang="en-IN" dirty="0" smtClean="0"/>
                        <a:t>[0]</a:t>
                      </a:r>
                      <a:endParaRPr lang="en-IN" dirty="0"/>
                    </a:p>
                  </a:txBody>
                  <a:tcPr/>
                </a:tc>
                <a:tc>
                  <a:txBody>
                    <a:bodyPr/>
                    <a:lstStyle/>
                    <a:p>
                      <a:r>
                        <a:rPr lang="en-IN" dirty="0" smtClean="0"/>
                        <a:t>[1]</a:t>
                      </a:r>
                      <a:endParaRPr lang="en-IN" dirty="0"/>
                    </a:p>
                  </a:txBody>
                  <a:tcPr/>
                </a:tc>
              </a:tr>
              <a:tr h="370840">
                <a:tc>
                  <a:txBody>
                    <a:bodyPr/>
                    <a:lstStyle/>
                    <a:p>
                      <a:r>
                        <a:rPr lang="en-IN" dirty="0" smtClean="0"/>
                        <a:t>T</a:t>
                      </a:r>
                      <a:endParaRPr lang="en-IN" dirty="0"/>
                    </a:p>
                  </a:txBody>
                  <a:tcPr/>
                </a:tc>
                <a:tc>
                  <a:txBody>
                    <a:bodyPr/>
                    <a:lstStyle/>
                    <a:p>
                      <a:r>
                        <a:rPr lang="en-IN" dirty="0" smtClean="0"/>
                        <a:t>F</a:t>
                      </a:r>
                      <a:endParaRPr lang="en-IN"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095748848"/>
              </p:ext>
            </p:extLst>
          </p:nvPr>
        </p:nvGraphicFramePr>
        <p:xfrm>
          <a:off x="272488" y="1728047"/>
          <a:ext cx="3243388" cy="3108960"/>
        </p:xfrm>
        <a:graphic>
          <a:graphicData uri="http://schemas.openxmlformats.org/drawingml/2006/table">
            <a:tbl>
              <a:tblPr firstRow="1" bandRow="1">
                <a:tableStyleId>{7DF18680-E054-41AD-8BC1-D1AEF772440D}</a:tableStyleId>
              </a:tblPr>
              <a:tblGrid>
                <a:gridCol w="3243388"/>
              </a:tblGrid>
              <a:tr h="370840">
                <a:tc>
                  <a:txBody>
                    <a:bodyPr/>
                    <a:lstStyle/>
                    <a:p>
                      <a:r>
                        <a:rPr lang="en-IN" sz="2400" dirty="0" smtClean="0"/>
                        <a:t>P0</a:t>
                      </a:r>
                      <a:endParaRPr lang="en-IN" sz="2400" dirty="0"/>
                    </a:p>
                  </a:txBody>
                  <a:tcPr/>
                </a:tc>
              </a:tr>
              <a:tr h="370840">
                <a:tc>
                  <a:txBody>
                    <a:bodyPr/>
                    <a:lstStyle/>
                    <a:p>
                      <a:r>
                        <a:rPr lang="en-IN" sz="2400" dirty="0" smtClean="0"/>
                        <a:t>do{</a:t>
                      </a:r>
                    </a:p>
                    <a:p>
                      <a:r>
                        <a:rPr lang="en-IN" sz="2400" dirty="0" smtClean="0"/>
                        <a:t>        flag[0]=true;</a:t>
                      </a:r>
                    </a:p>
                    <a:p>
                      <a:r>
                        <a:rPr lang="en-IN" sz="2400" dirty="0" smtClean="0"/>
                        <a:t>        while(flag[1]);</a:t>
                      </a:r>
                    </a:p>
                    <a:p>
                      <a:r>
                        <a:rPr lang="en-IN" sz="2400" dirty="0" smtClean="0"/>
                        <a:t>        critical section</a:t>
                      </a:r>
                    </a:p>
                    <a:p>
                      <a:r>
                        <a:rPr lang="en-IN" sz="2400" baseline="0" dirty="0" smtClean="0"/>
                        <a:t>         flag[0]=false;</a:t>
                      </a:r>
                      <a:endParaRPr lang="en-IN" sz="2400" dirty="0" smtClean="0"/>
                    </a:p>
                    <a:p>
                      <a:r>
                        <a:rPr lang="en-IN" sz="2400" dirty="0" smtClean="0"/>
                        <a:t>        remainder section</a:t>
                      </a:r>
                    </a:p>
                    <a:p>
                      <a:r>
                        <a:rPr lang="en-IN" sz="2400" dirty="0" smtClean="0"/>
                        <a:t>}while(1);</a:t>
                      </a:r>
                    </a:p>
                  </a:txBody>
                  <a:tcPr/>
                </a:tc>
              </a:tr>
            </a:tbl>
          </a:graphicData>
        </a:graphic>
      </p:graphicFrame>
      <p:sp>
        <p:nvSpPr>
          <p:cNvPr id="16" name="TextBox 15"/>
          <p:cNvSpPr txBox="1"/>
          <p:nvPr/>
        </p:nvSpPr>
        <p:spPr>
          <a:xfrm>
            <a:off x="3630305" y="1070382"/>
            <a:ext cx="2620370" cy="4062651"/>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For P0</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It wants to enter CS, so sets flag[0]=T</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It checks If his friend P1 wants to go, </a:t>
            </a:r>
          </a:p>
          <a:p>
            <a:pPr marL="285750" indent="-285750">
              <a:buFont typeface="Arial" panose="020B0604020202020204" pitchFamily="34" charset="0"/>
              <a:buChar char="•"/>
            </a:pPr>
            <a:r>
              <a:rPr lang="en-IN" sz="2000" dirty="0" smtClean="0">
                <a:latin typeface="Marcellus"/>
              </a:rPr>
              <a:t>As flag[1]=F</a:t>
            </a:r>
          </a:p>
          <a:p>
            <a:pPr marL="285750" indent="-285750">
              <a:buFont typeface="Arial" panose="020B0604020202020204" pitchFamily="34" charset="0"/>
              <a:buChar char="•"/>
            </a:pPr>
            <a:r>
              <a:rPr lang="en-IN" sz="2000" dirty="0" smtClean="0">
                <a:latin typeface="Marcellus"/>
              </a:rPr>
              <a:t>Control Comes out of while loop </a:t>
            </a:r>
          </a:p>
          <a:p>
            <a:pPr marL="285750" indent="-285750">
              <a:buFont typeface="Arial" panose="020B0604020202020204" pitchFamily="34" charset="0"/>
              <a:buChar char="•"/>
            </a:pPr>
            <a:r>
              <a:rPr lang="en-IN" sz="2000" dirty="0" smtClean="0">
                <a:latin typeface="Marcellus"/>
              </a:rPr>
              <a:t>P0  executes CS</a:t>
            </a:r>
            <a:endParaRPr lang="en-IN" sz="2000" dirty="0">
              <a:latin typeface="Marcellus"/>
            </a:endParaRP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IN" dirty="0"/>
          </a:p>
        </p:txBody>
      </p:sp>
      <p:pic>
        <p:nvPicPr>
          <p:cNvPr id="17"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89909" y="1558020"/>
            <a:ext cx="2470251" cy="3357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676747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Autofit/>
          </a:bodyPr>
          <a:lstStyle/>
          <a:p>
            <a:pPr algn="ctr"/>
            <a:r>
              <a:rPr lang="en-US" sz="2800" dirty="0">
                <a:solidFill>
                  <a:srgbClr val="C00000"/>
                </a:solidFill>
                <a:latin typeface="Marcellus" panose="020E0602050203020307" pitchFamily="34" charset="0"/>
              </a:rPr>
              <a:t>If P0 is executing </a:t>
            </a:r>
            <a:r>
              <a:rPr lang="en-US" sz="2800" dirty="0" smtClean="0">
                <a:solidFill>
                  <a:srgbClr val="C00000"/>
                </a:solidFill>
                <a:latin typeface="Marcellus" panose="020E0602050203020307" pitchFamily="34" charset="0"/>
              </a:rPr>
              <a:t>CS,</a:t>
            </a:r>
            <a:r>
              <a:rPr lang="en-US" sz="2800" dirty="0">
                <a:solidFill>
                  <a:srgbClr val="C00000"/>
                </a:solidFill>
                <a:latin typeface="Marcellus" panose="020E0602050203020307" pitchFamily="34" charset="0"/>
              </a:rPr>
              <a:t/>
            </a:r>
            <a:br>
              <a:rPr lang="en-US" sz="2800" dirty="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Can another process P1 enter the </a:t>
            </a:r>
            <a:r>
              <a:rPr lang="en-US" sz="2800" dirty="0" smtClean="0">
                <a:solidFill>
                  <a:srgbClr val="C00000"/>
                </a:solidFill>
                <a:latin typeface="Marcellus" panose="020E0602050203020307" pitchFamily="34" charset="0"/>
              </a:rPr>
              <a:t>CS or </a:t>
            </a:r>
            <a:r>
              <a:rPr lang="en-US" sz="2800" dirty="0">
                <a:solidFill>
                  <a:srgbClr val="C00000"/>
                </a:solidFill>
                <a:latin typeface="Marcellus" panose="020E0602050203020307" pitchFamily="34" charset="0"/>
              </a:rPr>
              <a:t>not? </a:t>
            </a:r>
            <a:r>
              <a:rPr lang="en-US" sz="2800" dirty="0" smtClean="0">
                <a:solidFill>
                  <a:srgbClr val="C00000"/>
                </a:solidFill>
                <a:latin typeface="Marcellus" panose="020E0602050203020307" pitchFamily="34" charset="0"/>
              </a:rPr>
              <a:t>No</a:t>
            </a: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67</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2</a:t>
            </a:r>
          </a:p>
          <a:p>
            <a:pPr marL="0" indent="0">
              <a:buNone/>
            </a:pPr>
            <a:endParaRPr lang="en-IN" b="1" dirty="0"/>
          </a:p>
        </p:txBody>
      </p:sp>
      <p:graphicFrame>
        <p:nvGraphicFramePr>
          <p:cNvPr id="14" name="Table 13"/>
          <p:cNvGraphicFramePr>
            <a:graphicFrameLocks noGrp="1"/>
          </p:cNvGraphicFramePr>
          <p:nvPr>
            <p:extLst>
              <p:ext uri="{D42A27DB-BD31-4B8C-83A1-F6EECF244321}">
                <p14:modId xmlns:p14="http://schemas.microsoft.com/office/powerpoint/2010/main" val="1611203219"/>
              </p:ext>
            </p:extLst>
          </p:nvPr>
        </p:nvGraphicFramePr>
        <p:xfrm>
          <a:off x="6361832" y="1626360"/>
          <a:ext cx="3308687" cy="3108960"/>
        </p:xfrm>
        <a:graphic>
          <a:graphicData uri="http://schemas.openxmlformats.org/drawingml/2006/table">
            <a:tbl>
              <a:tblPr firstRow="1" bandRow="1">
                <a:tableStyleId>{7DF18680-E054-41AD-8BC1-D1AEF772440D}</a:tableStyleId>
              </a:tblPr>
              <a:tblGrid>
                <a:gridCol w="3308687"/>
              </a:tblGrid>
              <a:tr h="370840">
                <a:tc>
                  <a:txBody>
                    <a:bodyPr/>
                    <a:lstStyle/>
                    <a:p>
                      <a:r>
                        <a:rPr lang="en-IN" sz="2400" dirty="0" smtClean="0"/>
                        <a:t>P1</a:t>
                      </a:r>
                      <a:endParaRPr lang="en-IN" sz="2400" dirty="0"/>
                    </a:p>
                  </a:txBody>
                  <a:tcPr/>
                </a:tc>
              </a:tr>
              <a:tr h="370840">
                <a:tc>
                  <a:txBody>
                    <a:bodyPr/>
                    <a:lstStyle/>
                    <a:p>
                      <a:r>
                        <a:rPr lang="en-IN" sz="2400" dirty="0" smtClean="0"/>
                        <a:t>do{</a:t>
                      </a:r>
                    </a:p>
                    <a:p>
                      <a:r>
                        <a:rPr lang="en-IN" sz="2400" dirty="0" smtClean="0"/>
                        <a:t>        flag[1]=true;</a:t>
                      </a:r>
                    </a:p>
                    <a:p>
                      <a:r>
                        <a:rPr lang="en-IN" sz="2400" dirty="0" smtClean="0"/>
                        <a:t>        while(flag[0]);</a:t>
                      </a:r>
                    </a:p>
                    <a:p>
                      <a:r>
                        <a:rPr lang="en-IN" sz="2400" dirty="0" smtClean="0"/>
                        <a:t>        critical section</a:t>
                      </a:r>
                    </a:p>
                    <a:p>
                      <a:r>
                        <a:rPr lang="en-IN" sz="2400" baseline="0" dirty="0" smtClean="0"/>
                        <a:t>         flag[1]=false;</a:t>
                      </a:r>
                      <a:endParaRPr lang="en-IN" sz="2400" dirty="0" smtClean="0"/>
                    </a:p>
                    <a:p>
                      <a:r>
                        <a:rPr lang="en-IN" sz="2400" dirty="0" smtClean="0"/>
                        <a:t>        remainder section</a:t>
                      </a:r>
                    </a:p>
                    <a:p>
                      <a:r>
                        <a:rPr lang="en-IN" sz="2400" dirty="0" smtClean="0"/>
                        <a:t>}while(1);</a:t>
                      </a:r>
                      <a:endParaRPr lang="en-IN" sz="2400" dirty="0"/>
                    </a:p>
                  </a:txBody>
                  <a:tcPr/>
                </a:tc>
              </a:tr>
            </a:tbl>
          </a:graphicData>
        </a:graphic>
      </p:graphicFrame>
      <p:sp>
        <p:nvSpPr>
          <p:cNvPr id="13" name="Rectangle 12"/>
          <p:cNvSpPr/>
          <p:nvPr/>
        </p:nvSpPr>
        <p:spPr>
          <a:xfrm>
            <a:off x="5416701" y="5467741"/>
            <a:ext cx="2969083" cy="461665"/>
          </a:xfrm>
          <a:prstGeom prst="rect">
            <a:avLst/>
          </a:prstGeom>
        </p:spPr>
        <p:txBody>
          <a:bodyPr wrap="none">
            <a:spAutoFit/>
          </a:bodyPr>
          <a:lstStyle/>
          <a:p>
            <a:r>
              <a:rPr lang="en-IN" sz="2400" dirty="0" smtClean="0">
                <a:latin typeface="Marcellus"/>
              </a:rPr>
              <a:t>Boolean Array flag[2]</a:t>
            </a:r>
            <a:endParaRPr lang="en-IN" sz="2400" dirty="0">
              <a:latin typeface="Marcellus"/>
            </a:endParaRPr>
          </a:p>
        </p:txBody>
      </p:sp>
      <p:graphicFrame>
        <p:nvGraphicFramePr>
          <p:cNvPr id="11" name="Table 10"/>
          <p:cNvGraphicFramePr>
            <a:graphicFrameLocks noGrp="1"/>
          </p:cNvGraphicFramePr>
          <p:nvPr>
            <p:extLst>
              <p:ext uri="{D42A27DB-BD31-4B8C-83A1-F6EECF244321}">
                <p14:modId xmlns:p14="http://schemas.microsoft.com/office/powerpoint/2010/main" val="959229196"/>
              </p:ext>
            </p:extLst>
          </p:nvPr>
        </p:nvGraphicFramePr>
        <p:xfrm>
          <a:off x="3849557" y="5440809"/>
          <a:ext cx="1544600" cy="741680"/>
        </p:xfrm>
        <a:graphic>
          <a:graphicData uri="http://schemas.openxmlformats.org/drawingml/2006/table">
            <a:tbl>
              <a:tblPr firstRow="1" bandRow="1">
                <a:tableStyleId>{7DF18680-E054-41AD-8BC1-D1AEF772440D}</a:tableStyleId>
              </a:tblPr>
              <a:tblGrid>
                <a:gridCol w="711200"/>
                <a:gridCol w="833400"/>
              </a:tblGrid>
              <a:tr h="370840">
                <a:tc>
                  <a:txBody>
                    <a:bodyPr/>
                    <a:lstStyle/>
                    <a:p>
                      <a:r>
                        <a:rPr lang="en-IN" dirty="0" smtClean="0"/>
                        <a:t>[0]</a:t>
                      </a:r>
                      <a:endParaRPr lang="en-IN" dirty="0"/>
                    </a:p>
                  </a:txBody>
                  <a:tcPr/>
                </a:tc>
                <a:tc>
                  <a:txBody>
                    <a:bodyPr/>
                    <a:lstStyle/>
                    <a:p>
                      <a:r>
                        <a:rPr lang="en-IN" dirty="0" smtClean="0"/>
                        <a:t>[1]</a:t>
                      </a:r>
                      <a:endParaRPr lang="en-IN" dirty="0"/>
                    </a:p>
                  </a:txBody>
                  <a:tcPr/>
                </a:tc>
              </a:tr>
              <a:tr h="370840">
                <a:tc>
                  <a:txBody>
                    <a:bodyPr/>
                    <a:lstStyle/>
                    <a:p>
                      <a:r>
                        <a:rPr lang="en-IN" dirty="0" smtClean="0"/>
                        <a:t>T</a:t>
                      </a:r>
                      <a:endParaRPr lang="en-IN" dirty="0"/>
                    </a:p>
                  </a:txBody>
                  <a:tcPr/>
                </a:tc>
                <a:tc>
                  <a:txBody>
                    <a:bodyPr/>
                    <a:lstStyle/>
                    <a:p>
                      <a:r>
                        <a:rPr lang="en-IN" dirty="0" smtClean="0"/>
                        <a:t>F</a:t>
                      </a:r>
                      <a:endParaRPr lang="en-IN"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71936322"/>
              </p:ext>
            </p:extLst>
          </p:nvPr>
        </p:nvGraphicFramePr>
        <p:xfrm>
          <a:off x="272488" y="1728047"/>
          <a:ext cx="3243388" cy="3108960"/>
        </p:xfrm>
        <a:graphic>
          <a:graphicData uri="http://schemas.openxmlformats.org/drawingml/2006/table">
            <a:tbl>
              <a:tblPr firstRow="1" bandRow="1">
                <a:tableStyleId>{7DF18680-E054-41AD-8BC1-D1AEF772440D}</a:tableStyleId>
              </a:tblPr>
              <a:tblGrid>
                <a:gridCol w="3243388"/>
              </a:tblGrid>
              <a:tr h="370840">
                <a:tc>
                  <a:txBody>
                    <a:bodyPr/>
                    <a:lstStyle/>
                    <a:p>
                      <a:r>
                        <a:rPr lang="en-IN" sz="2400" dirty="0" smtClean="0"/>
                        <a:t>P0</a:t>
                      </a:r>
                      <a:endParaRPr lang="en-IN" sz="2400" dirty="0"/>
                    </a:p>
                  </a:txBody>
                  <a:tcPr/>
                </a:tc>
              </a:tr>
              <a:tr h="370840">
                <a:tc>
                  <a:txBody>
                    <a:bodyPr/>
                    <a:lstStyle/>
                    <a:p>
                      <a:r>
                        <a:rPr lang="en-IN" sz="2400" dirty="0" smtClean="0"/>
                        <a:t>do{</a:t>
                      </a:r>
                    </a:p>
                    <a:p>
                      <a:r>
                        <a:rPr lang="en-IN" sz="2400" dirty="0" smtClean="0"/>
                        <a:t>        flag[0]=true;</a:t>
                      </a:r>
                    </a:p>
                    <a:p>
                      <a:r>
                        <a:rPr lang="en-IN" sz="2400" dirty="0" smtClean="0"/>
                        <a:t>        while(flag[1]);</a:t>
                      </a:r>
                    </a:p>
                    <a:p>
                      <a:r>
                        <a:rPr lang="en-IN" sz="2400" dirty="0" smtClean="0"/>
                        <a:t>        critical section</a:t>
                      </a:r>
                    </a:p>
                    <a:p>
                      <a:r>
                        <a:rPr lang="en-IN" sz="2400" baseline="0" dirty="0" smtClean="0"/>
                        <a:t>         flag[0]=false;</a:t>
                      </a:r>
                      <a:endParaRPr lang="en-IN" sz="2400" dirty="0" smtClean="0"/>
                    </a:p>
                    <a:p>
                      <a:r>
                        <a:rPr lang="en-IN" sz="2400" dirty="0" smtClean="0"/>
                        <a:t>        remainder section</a:t>
                      </a:r>
                    </a:p>
                    <a:p>
                      <a:r>
                        <a:rPr lang="en-IN" sz="2400" dirty="0" smtClean="0"/>
                        <a:t>}while(1);</a:t>
                      </a:r>
                    </a:p>
                  </a:txBody>
                  <a:tcPr/>
                </a:tc>
              </a:tr>
            </a:tbl>
          </a:graphicData>
        </a:graphic>
      </p:graphicFrame>
      <p:sp>
        <p:nvSpPr>
          <p:cNvPr id="16" name="TextBox 15"/>
          <p:cNvSpPr txBox="1"/>
          <p:nvPr/>
        </p:nvSpPr>
        <p:spPr>
          <a:xfrm>
            <a:off x="3630305" y="1070382"/>
            <a:ext cx="2620370" cy="4062651"/>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For P0</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It wants to enter CS, so sets flag[0]=T</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It checks If his friend P1 wants to go, </a:t>
            </a:r>
          </a:p>
          <a:p>
            <a:pPr marL="285750" indent="-285750">
              <a:buFont typeface="Arial" panose="020B0604020202020204" pitchFamily="34" charset="0"/>
              <a:buChar char="•"/>
            </a:pPr>
            <a:r>
              <a:rPr lang="en-IN" sz="2000" dirty="0" smtClean="0">
                <a:latin typeface="Marcellus"/>
              </a:rPr>
              <a:t>As flag[1]=F</a:t>
            </a:r>
          </a:p>
          <a:p>
            <a:pPr marL="285750" indent="-285750">
              <a:buFont typeface="Arial" panose="020B0604020202020204" pitchFamily="34" charset="0"/>
              <a:buChar char="•"/>
            </a:pPr>
            <a:r>
              <a:rPr lang="en-IN" sz="2000" dirty="0" smtClean="0">
                <a:latin typeface="Marcellus"/>
              </a:rPr>
              <a:t>Control Comes out of while loop </a:t>
            </a:r>
          </a:p>
          <a:p>
            <a:pPr marL="285750" indent="-285750">
              <a:buFont typeface="Arial" panose="020B0604020202020204" pitchFamily="34" charset="0"/>
              <a:buChar char="•"/>
            </a:pPr>
            <a:r>
              <a:rPr lang="en-IN" sz="2000" dirty="0" smtClean="0">
                <a:latin typeface="Marcellus"/>
              </a:rPr>
              <a:t>P0  executes CS</a:t>
            </a:r>
            <a:endParaRPr lang="en-IN" sz="2000" dirty="0">
              <a:latin typeface="Marcellus"/>
            </a:endParaRP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IN" dirty="0"/>
          </a:p>
        </p:txBody>
      </p:sp>
      <p:sp>
        <p:nvSpPr>
          <p:cNvPr id="17" name="TextBox 16"/>
          <p:cNvSpPr txBox="1"/>
          <p:nvPr/>
        </p:nvSpPr>
        <p:spPr>
          <a:xfrm>
            <a:off x="9703559" y="1070382"/>
            <a:ext cx="2446964" cy="4062651"/>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P1 tries to enter CS</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Sets flag[1]=T,</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while condition =true</a:t>
            </a:r>
          </a:p>
          <a:p>
            <a:pPr marL="285750" indent="-285750">
              <a:buFont typeface="Arial" panose="020B0604020202020204" pitchFamily="34" charset="0"/>
              <a:buChar char="•"/>
            </a:pPr>
            <a:r>
              <a:rPr lang="en-IN" sz="2000" dirty="0" smtClean="0">
                <a:latin typeface="Marcellus"/>
              </a:rPr>
              <a:t>P1 gets trapped in an infinite loop</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P1 is unable to enter CS</a:t>
            </a:r>
            <a:endParaRPr lang="en-IN" sz="2000" dirty="0">
              <a:latin typeface="Marcellus"/>
            </a:endParaRPr>
          </a:p>
          <a:p>
            <a:pPr marL="285750" indent="-285750">
              <a:buFont typeface="Arial" panose="020B0604020202020204" pitchFamily="34" charset="0"/>
              <a:buChar char="•"/>
            </a:pPr>
            <a:endParaRPr lang="en-IN" dirty="0">
              <a:latin typeface="Marcellus"/>
            </a:endParaRPr>
          </a:p>
        </p:txBody>
      </p:sp>
      <p:graphicFrame>
        <p:nvGraphicFramePr>
          <p:cNvPr id="18" name="Table 17"/>
          <p:cNvGraphicFramePr>
            <a:graphicFrameLocks noGrp="1"/>
          </p:cNvGraphicFramePr>
          <p:nvPr>
            <p:extLst>
              <p:ext uri="{D42A27DB-BD31-4B8C-83A1-F6EECF244321}">
                <p14:modId xmlns:p14="http://schemas.microsoft.com/office/powerpoint/2010/main" val="3695870912"/>
              </p:ext>
            </p:extLst>
          </p:nvPr>
        </p:nvGraphicFramePr>
        <p:xfrm>
          <a:off x="8516082" y="5467741"/>
          <a:ext cx="1544600" cy="741680"/>
        </p:xfrm>
        <a:graphic>
          <a:graphicData uri="http://schemas.openxmlformats.org/drawingml/2006/table">
            <a:tbl>
              <a:tblPr firstRow="1" bandRow="1">
                <a:tableStyleId>{7DF18680-E054-41AD-8BC1-D1AEF772440D}</a:tableStyleId>
              </a:tblPr>
              <a:tblGrid>
                <a:gridCol w="711200"/>
                <a:gridCol w="833400"/>
              </a:tblGrid>
              <a:tr h="370840">
                <a:tc>
                  <a:txBody>
                    <a:bodyPr/>
                    <a:lstStyle/>
                    <a:p>
                      <a:r>
                        <a:rPr lang="en-IN" dirty="0" smtClean="0"/>
                        <a:t>[0]</a:t>
                      </a:r>
                      <a:endParaRPr lang="en-IN" dirty="0"/>
                    </a:p>
                  </a:txBody>
                  <a:tcPr/>
                </a:tc>
                <a:tc>
                  <a:txBody>
                    <a:bodyPr/>
                    <a:lstStyle/>
                    <a:p>
                      <a:r>
                        <a:rPr lang="en-IN" dirty="0" smtClean="0"/>
                        <a:t>[1]</a:t>
                      </a:r>
                      <a:endParaRPr lang="en-IN" dirty="0"/>
                    </a:p>
                  </a:txBody>
                  <a:tcPr/>
                </a:tc>
              </a:tr>
              <a:tr h="370840">
                <a:tc>
                  <a:txBody>
                    <a:bodyPr/>
                    <a:lstStyle/>
                    <a:p>
                      <a:r>
                        <a:rPr lang="en-IN" dirty="0" smtClean="0"/>
                        <a:t>T</a:t>
                      </a:r>
                      <a:endParaRPr lang="en-IN" dirty="0"/>
                    </a:p>
                  </a:txBody>
                  <a:tcPr/>
                </a:tc>
                <a:tc>
                  <a:txBody>
                    <a:bodyPr/>
                    <a:lstStyle/>
                    <a:p>
                      <a:r>
                        <a:rPr lang="en-IN" dirty="0" smtClean="0"/>
                        <a:t>T</a:t>
                      </a:r>
                      <a:endParaRPr lang="en-IN" dirty="0"/>
                    </a:p>
                  </a:txBody>
                  <a:tcPr/>
                </a:tc>
              </a:tr>
            </a:tbl>
          </a:graphicData>
        </a:graphic>
      </p:graphicFrame>
    </p:spTree>
    <p:extLst>
      <p:ext uri="{BB962C8B-B14F-4D97-AF65-F5344CB8AC3E}">
        <p14:creationId xmlns:p14="http://schemas.microsoft.com/office/powerpoint/2010/main" val="33200699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0"/>
            <a:ext cx="11395912" cy="3561273"/>
          </a:xfrm>
        </p:spPr>
        <p:txBody>
          <a:bodyPr>
            <a:normAutofit/>
          </a:bodyPr>
          <a:lstStyle/>
          <a:p>
            <a:pPr algn="ctr"/>
            <a:r>
              <a:rPr lang="en-US" sz="2800" dirty="0">
                <a:solidFill>
                  <a:srgbClr val="C00000"/>
                </a:solidFill>
                <a:latin typeface="Marcellus" panose="020E0602050203020307" pitchFamily="34" charset="0"/>
              </a:rPr>
              <a:t>Can P1 enter CS while P0 is in Remainder </a:t>
            </a:r>
            <a:r>
              <a:rPr lang="en-US" sz="2800" dirty="0" smtClean="0">
                <a:solidFill>
                  <a:srgbClr val="C00000"/>
                </a:solidFill>
                <a:latin typeface="Marcellus" panose="020E0602050203020307" pitchFamily="34" charset="0"/>
              </a:rPr>
              <a:t>Section ?</a:t>
            </a: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68</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238096492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2800" dirty="0">
                <a:solidFill>
                  <a:srgbClr val="C00000"/>
                </a:solidFill>
                <a:latin typeface="Marcellus" panose="020E0602050203020307" pitchFamily="34" charset="0"/>
              </a:rPr>
              <a:t>Can P1 enter CS while P0 is in Remainder Section </a:t>
            </a:r>
            <a:r>
              <a:rPr lang="en-US" sz="2800" dirty="0" smtClean="0">
                <a:solidFill>
                  <a:srgbClr val="C00000"/>
                </a:solidFill>
                <a:latin typeface="Marcellus" panose="020E0602050203020307" pitchFamily="34" charset="0"/>
              </a:rPr>
              <a:t>?Yes</a:t>
            </a: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69</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2</a:t>
            </a:r>
          </a:p>
          <a:p>
            <a:pPr marL="0" indent="0">
              <a:buNone/>
            </a:pPr>
            <a:endParaRPr lang="en-IN" b="1" dirty="0"/>
          </a:p>
        </p:txBody>
      </p:sp>
      <p:graphicFrame>
        <p:nvGraphicFramePr>
          <p:cNvPr id="14" name="Table 13"/>
          <p:cNvGraphicFramePr>
            <a:graphicFrameLocks noGrp="1"/>
          </p:cNvGraphicFramePr>
          <p:nvPr>
            <p:extLst>
              <p:ext uri="{D42A27DB-BD31-4B8C-83A1-F6EECF244321}">
                <p14:modId xmlns:p14="http://schemas.microsoft.com/office/powerpoint/2010/main" val="3355232349"/>
              </p:ext>
            </p:extLst>
          </p:nvPr>
        </p:nvGraphicFramePr>
        <p:xfrm>
          <a:off x="6361832" y="1626360"/>
          <a:ext cx="3308687" cy="3108960"/>
        </p:xfrm>
        <a:graphic>
          <a:graphicData uri="http://schemas.openxmlformats.org/drawingml/2006/table">
            <a:tbl>
              <a:tblPr firstRow="1" bandRow="1">
                <a:tableStyleId>{7DF18680-E054-41AD-8BC1-D1AEF772440D}</a:tableStyleId>
              </a:tblPr>
              <a:tblGrid>
                <a:gridCol w="3308687"/>
              </a:tblGrid>
              <a:tr h="370840">
                <a:tc>
                  <a:txBody>
                    <a:bodyPr/>
                    <a:lstStyle/>
                    <a:p>
                      <a:r>
                        <a:rPr lang="en-IN" sz="2400" dirty="0" smtClean="0"/>
                        <a:t>P1</a:t>
                      </a:r>
                      <a:endParaRPr lang="en-IN" sz="2400" dirty="0"/>
                    </a:p>
                  </a:txBody>
                  <a:tcPr/>
                </a:tc>
              </a:tr>
              <a:tr h="370840">
                <a:tc>
                  <a:txBody>
                    <a:bodyPr/>
                    <a:lstStyle/>
                    <a:p>
                      <a:r>
                        <a:rPr lang="en-IN" sz="2400" dirty="0" smtClean="0"/>
                        <a:t>do{</a:t>
                      </a:r>
                    </a:p>
                    <a:p>
                      <a:r>
                        <a:rPr lang="en-IN" sz="2400" dirty="0" smtClean="0"/>
                        <a:t>        flag[1]=true;</a:t>
                      </a:r>
                    </a:p>
                    <a:p>
                      <a:r>
                        <a:rPr lang="en-IN" sz="2400" dirty="0" smtClean="0"/>
                        <a:t>        while(flag[0]);</a:t>
                      </a:r>
                    </a:p>
                    <a:p>
                      <a:r>
                        <a:rPr lang="en-IN" sz="2400" dirty="0" smtClean="0"/>
                        <a:t>        critical section</a:t>
                      </a:r>
                    </a:p>
                    <a:p>
                      <a:r>
                        <a:rPr lang="en-IN" sz="2400" baseline="0" dirty="0" smtClean="0"/>
                        <a:t>         flag[1]=false;</a:t>
                      </a:r>
                      <a:endParaRPr lang="en-IN" sz="2400" dirty="0" smtClean="0"/>
                    </a:p>
                    <a:p>
                      <a:r>
                        <a:rPr lang="en-IN" sz="2400" dirty="0" smtClean="0"/>
                        <a:t>        remainder section</a:t>
                      </a:r>
                    </a:p>
                    <a:p>
                      <a:r>
                        <a:rPr lang="en-IN" sz="2400" dirty="0" smtClean="0"/>
                        <a:t>}while(1);</a:t>
                      </a:r>
                      <a:endParaRPr lang="en-IN" sz="2400" dirty="0"/>
                    </a:p>
                  </a:txBody>
                  <a:tcPr/>
                </a:tc>
              </a:tr>
            </a:tbl>
          </a:graphicData>
        </a:graphic>
      </p:graphicFrame>
      <p:sp>
        <p:nvSpPr>
          <p:cNvPr id="13" name="Rectangle 12"/>
          <p:cNvSpPr/>
          <p:nvPr/>
        </p:nvSpPr>
        <p:spPr>
          <a:xfrm>
            <a:off x="5416701" y="5467741"/>
            <a:ext cx="2969083" cy="461665"/>
          </a:xfrm>
          <a:prstGeom prst="rect">
            <a:avLst/>
          </a:prstGeom>
        </p:spPr>
        <p:txBody>
          <a:bodyPr wrap="none">
            <a:spAutoFit/>
          </a:bodyPr>
          <a:lstStyle/>
          <a:p>
            <a:r>
              <a:rPr lang="en-IN" sz="2400" dirty="0" smtClean="0">
                <a:latin typeface="Marcellus"/>
              </a:rPr>
              <a:t>Boolean Array flag[2]</a:t>
            </a:r>
            <a:endParaRPr lang="en-IN" sz="2400" dirty="0">
              <a:latin typeface="Marcellus"/>
            </a:endParaRPr>
          </a:p>
        </p:txBody>
      </p:sp>
      <p:graphicFrame>
        <p:nvGraphicFramePr>
          <p:cNvPr id="11" name="Table 10"/>
          <p:cNvGraphicFramePr>
            <a:graphicFrameLocks noGrp="1"/>
          </p:cNvGraphicFramePr>
          <p:nvPr>
            <p:extLst>
              <p:ext uri="{D42A27DB-BD31-4B8C-83A1-F6EECF244321}">
                <p14:modId xmlns:p14="http://schemas.microsoft.com/office/powerpoint/2010/main" val="1588408553"/>
              </p:ext>
            </p:extLst>
          </p:nvPr>
        </p:nvGraphicFramePr>
        <p:xfrm>
          <a:off x="3849557" y="5440809"/>
          <a:ext cx="1544600" cy="741680"/>
        </p:xfrm>
        <a:graphic>
          <a:graphicData uri="http://schemas.openxmlformats.org/drawingml/2006/table">
            <a:tbl>
              <a:tblPr firstRow="1" bandRow="1">
                <a:tableStyleId>{7DF18680-E054-41AD-8BC1-D1AEF772440D}</a:tableStyleId>
              </a:tblPr>
              <a:tblGrid>
                <a:gridCol w="711200"/>
                <a:gridCol w="833400"/>
              </a:tblGrid>
              <a:tr h="370840">
                <a:tc>
                  <a:txBody>
                    <a:bodyPr/>
                    <a:lstStyle/>
                    <a:p>
                      <a:r>
                        <a:rPr lang="en-IN" dirty="0" smtClean="0"/>
                        <a:t>[0]</a:t>
                      </a:r>
                      <a:endParaRPr lang="en-IN" dirty="0"/>
                    </a:p>
                  </a:txBody>
                  <a:tcPr/>
                </a:tc>
                <a:tc>
                  <a:txBody>
                    <a:bodyPr/>
                    <a:lstStyle/>
                    <a:p>
                      <a:r>
                        <a:rPr lang="en-IN" dirty="0" smtClean="0"/>
                        <a:t>[1]</a:t>
                      </a:r>
                      <a:endParaRPr lang="en-IN" dirty="0"/>
                    </a:p>
                  </a:txBody>
                  <a:tcPr/>
                </a:tc>
              </a:tr>
              <a:tr h="370840">
                <a:tc>
                  <a:txBody>
                    <a:bodyPr/>
                    <a:lstStyle/>
                    <a:p>
                      <a:r>
                        <a:rPr lang="en-IN" dirty="0" smtClean="0"/>
                        <a:t>F</a:t>
                      </a:r>
                      <a:endParaRPr lang="en-IN" dirty="0"/>
                    </a:p>
                  </a:txBody>
                  <a:tcPr/>
                </a:tc>
                <a:tc>
                  <a:txBody>
                    <a:bodyPr/>
                    <a:lstStyle/>
                    <a:p>
                      <a:r>
                        <a:rPr lang="en-IN" dirty="0" smtClean="0"/>
                        <a:t>T</a:t>
                      </a:r>
                      <a:endParaRPr lang="en-IN"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149130547"/>
              </p:ext>
            </p:extLst>
          </p:nvPr>
        </p:nvGraphicFramePr>
        <p:xfrm>
          <a:off x="272488" y="1728047"/>
          <a:ext cx="3243388" cy="3108960"/>
        </p:xfrm>
        <a:graphic>
          <a:graphicData uri="http://schemas.openxmlformats.org/drawingml/2006/table">
            <a:tbl>
              <a:tblPr firstRow="1" bandRow="1">
                <a:tableStyleId>{7DF18680-E054-41AD-8BC1-D1AEF772440D}</a:tableStyleId>
              </a:tblPr>
              <a:tblGrid>
                <a:gridCol w="3243388"/>
              </a:tblGrid>
              <a:tr h="370840">
                <a:tc>
                  <a:txBody>
                    <a:bodyPr/>
                    <a:lstStyle/>
                    <a:p>
                      <a:r>
                        <a:rPr lang="en-IN" sz="2400" dirty="0" smtClean="0"/>
                        <a:t>P0</a:t>
                      </a:r>
                      <a:endParaRPr lang="en-IN" sz="2400" dirty="0"/>
                    </a:p>
                  </a:txBody>
                  <a:tcPr/>
                </a:tc>
              </a:tr>
              <a:tr h="370840">
                <a:tc>
                  <a:txBody>
                    <a:bodyPr/>
                    <a:lstStyle/>
                    <a:p>
                      <a:r>
                        <a:rPr lang="en-IN" sz="2400" dirty="0" smtClean="0"/>
                        <a:t>do{</a:t>
                      </a:r>
                    </a:p>
                    <a:p>
                      <a:r>
                        <a:rPr lang="en-IN" sz="2400" dirty="0" smtClean="0"/>
                        <a:t>        flag[0]=true;</a:t>
                      </a:r>
                    </a:p>
                    <a:p>
                      <a:r>
                        <a:rPr lang="en-IN" sz="2400" dirty="0" smtClean="0"/>
                        <a:t>        while(flag[1]);</a:t>
                      </a:r>
                    </a:p>
                    <a:p>
                      <a:r>
                        <a:rPr lang="en-IN" sz="2400" dirty="0" smtClean="0"/>
                        <a:t>        critical section</a:t>
                      </a:r>
                    </a:p>
                    <a:p>
                      <a:r>
                        <a:rPr lang="en-IN" sz="2400" baseline="0" dirty="0" smtClean="0"/>
                        <a:t>         flag[0]=false;</a:t>
                      </a:r>
                      <a:endParaRPr lang="en-IN" sz="2400" dirty="0" smtClean="0"/>
                    </a:p>
                    <a:p>
                      <a:r>
                        <a:rPr lang="en-IN" sz="2400" dirty="0" smtClean="0"/>
                        <a:t>        remainder section</a:t>
                      </a:r>
                    </a:p>
                    <a:p>
                      <a:r>
                        <a:rPr lang="en-IN" sz="2400" dirty="0" smtClean="0"/>
                        <a:t>}while(1);</a:t>
                      </a:r>
                    </a:p>
                  </a:txBody>
                  <a:tcPr/>
                </a:tc>
              </a:tr>
            </a:tbl>
          </a:graphicData>
        </a:graphic>
      </p:graphicFrame>
      <p:sp>
        <p:nvSpPr>
          <p:cNvPr id="16" name="TextBox 15"/>
          <p:cNvSpPr txBox="1"/>
          <p:nvPr/>
        </p:nvSpPr>
        <p:spPr>
          <a:xfrm>
            <a:off x="3630305" y="1261454"/>
            <a:ext cx="2620370" cy="3447098"/>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For P0</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a:latin typeface="Marcellus"/>
              </a:rPr>
              <a:t>After finishing CS</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smtClean="0">
                <a:latin typeface="Marcellus"/>
              </a:rPr>
              <a:t>Sets flag[0]=</a:t>
            </a:r>
            <a:r>
              <a:rPr lang="en-IN" sz="2000" dirty="0">
                <a:latin typeface="Marcellus"/>
              </a:rPr>
              <a:t>false </a:t>
            </a:r>
            <a:endParaRPr lang="en-IN" sz="2000" dirty="0" smtClean="0">
              <a:latin typeface="Marcellus"/>
            </a:endParaRP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Continues with RS</a:t>
            </a:r>
            <a:endParaRPr lang="en-IN" sz="2000" dirty="0">
              <a:latin typeface="Marcellus"/>
            </a:endParaRP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IN" dirty="0"/>
          </a:p>
        </p:txBody>
      </p:sp>
      <p:sp>
        <p:nvSpPr>
          <p:cNvPr id="17" name="TextBox 16"/>
          <p:cNvSpPr txBox="1"/>
          <p:nvPr/>
        </p:nvSpPr>
        <p:spPr>
          <a:xfrm>
            <a:off x="9703559" y="1370638"/>
            <a:ext cx="2446964" cy="3447098"/>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P1 tries to enter CS</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sets flag[1]=T,</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while condition =false</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P1 enters CS</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endParaRPr lang="en-IN" dirty="0">
              <a:latin typeface="Marcellus"/>
            </a:endParaRPr>
          </a:p>
        </p:txBody>
      </p:sp>
    </p:spTree>
    <p:extLst>
      <p:ext uri="{BB962C8B-B14F-4D97-AF65-F5344CB8AC3E}">
        <p14:creationId xmlns:p14="http://schemas.microsoft.com/office/powerpoint/2010/main" val="37627532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2886143" y="539226"/>
            <a:ext cx="7231533" cy="1325563"/>
          </a:xfrm>
        </p:spPr>
        <p:txBody>
          <a:bodyPr>
            <a:normAutofit/>
          </a:bodyPr>
          <a:lstStyle/>
          <a:p>
            <a:r>
              <a:rPr lang="en-US" sz="3200" dirty="0">
                <a:solidFill>
                  <a:srgbClr val="C00000"/>
                </a:solidFill>
                <a:latin typeface="Marcellus" panose="020E0602050203020307" pitchFamily="34" charset="0"/>
              </a:rPr>
              <a:t>Producer Consumer Problem Revisited</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 xmlns:a16="http://schemas.microsoft.com/office/drawing/2014/main"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 xmlns:a16="http://schemas.microsoft.com/office/drawing/2014/main" id="{EC8EF798-510F-46B5-9E56-690162E17571}"/>
              </a:ext>
            </a:extLst>
          </p:cNvPr>
          <p:cNvSpPr txBox="1">
            <a:spLocks/>
          </p:cNvSpPr>
          <p:nvPr/>
        </p:nvSpPr>
        <p:spPr>
          <a:xfrm>
            <a:off x="550832" y="17097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T</a:t>
            </a:r>
            <a:r>
              <a:rPr lang="en-IN" dirty="0" smtClean="0"/>
              <a:t>he </a:t>
            </a:r>
            <a:r>
              <a:rPr lang="en-IN" dirty="0"/>
              <a:t>producer and consumer </a:t>
            </a:r>
            <a:r>
              <a:rPr lang="en-IN" dirty="0" smtClean="0"/>
              <a:t>routines  are correct </a:t>
            </a:r>
            <a:r>
              <a:rPr lang="en-IN" dirty="0"/>
              <a:t>separately, </a:t>
            </a:r>
            <a:endParaRPr lang="en-IN" dirty="0" smtClean="0"/>
          </a:p>
          <a:p>
            <a:pPr lvl="1"/>
            <a:r>
              <a:rPr lang="en-IN" dirty="0" smtClean="0"/>
              <a:t>May </a:t>
            </a:r>
            <a:r>
              <a:rPr lang="en-IN" dirty="0"/>
              <a:t>not function correctly when executed concurrently.</a:t>
            </a:r>
          </a:p>
          <a:p>
            <a:endParaRPr lang="en-IN" dirty="0" smtClean="0"/>
          </a:p>
          <a:p>
            <a:r>
              <a:rPr lang="en-IN" b="1" dirty="0" smtClean="0"/>
              <a:t>Suppose </a:t>
            </a:r>
            <a:r>
              <a:rPr lang="en-IN" b="1" dirty="0"/>
              <a:t>that the value of the variable counter is </a:t>
            </a:r>
            <a:r>
              <a:rPr lang="en-IN" b="1" dirty="0" smtClean="0"/>
              <a:t>currently 5 </a:t>
            </a:r>
          </a:p>
        </p:txBody>
      </p:sp>
      <p:pic>
        <p:nvPicPr>
          <p:cNvPr id="11" name="Picture 10"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sp>
        <p:nvSpPr>
          <p:cNvPr id="3" name="Date Placeholder 2"/>
          <p:cNvSpPr>
            <a:spLocks noGrp="1"/>
          </p:cNvSpPr>
          <p:nvPr>
            <p:ph type="dt" sz="half" idx="10"/>
          </p:nvPr>
        </p:nvSpPr>
        <p:spPr/>
        <p:txBody>
          <a:bodyPr/>
          <a:lstStyle/>
          <a:p>
            <a:fld id="{B2DAB97B-4AE3-4FD2-B9A2-A764A8B25ACF}" type="datetime1">
              <a:rPr lang="en-US" smtClean="0"/>
              <a:t>10/7/2024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7</a:t>
            </a:fld>
            <a:endParaRPr lang="en-US"/>
          </a:p>
        </p:txBody>
      </p:sp>
    </p:spTree>
    <p:extLst>
      <p:ext uri="{BB962C8B-B14F-4D97-AF65-F5344CB8AC3E}">
        <p14:creationId xmlns:p14="http://schemas.microsoft.com/office/powerpoint/2010/main" val="359903754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0"/>
            <a:ext cx="11395912" cy="3561273"/>
          </a:xfrm>
        </p:spPr>
        <p:txBody>
          <a:bodyPr>
            <a:normAutofit/>
          </a:bodyPr>
          <a:lstStyle/>
          <a:p>
            <a:pPr algn="ctr"/>
            <a:r>
              <a:rPr lang="en-US" sz="2800" dirty="0" smtClean="0">
                <a:solidFill>
                  <a:srgbClr val="C00000"/>
                </a:solidFill>
                <a:latin typeface="Marcellus" panose="020E0602050203020307" pitchFamily="34" charset="0"/>
              </a:rPr>
              <a:t>Algorithm 2 :</a:t>
            </a:r>
            <a:br>
              <a:rPr lang="en-US" sz="2800" dirty="0" smtClean="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Mutual Exclusion Check</a:t>
            </a:r>
            <a:br>
              <a:rPr lang="en-US" sz="2800" dirty="0" smtClean="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
            </a:r>
            <a:br>
              <a:rPr lang="en-US" sz="2800" dirty="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Satisfied!!!!!</a:t>
            </a: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70</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395086843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0"/>
            <a:ext cx="11395912" cy="3561273"/>
          </a:xfrm>
        </p:spPr>
        <p:txBody>
          <a:bodyPr>
            <a:normAutofit/>
          </a:bodyPr>
          <a:lstStyle/>
          <a:p>
            <a:pPr algn="ctr"/>
            <a:r>
              <a:rPr lang="en-US" sz="3600" dirty="0" smtClean="0">
                <a:solidFill>
                  <a:srgbClr val="C00000"/>
                </a:solidFill>
                <a:latin typeface="Marcellus" panose="020E0602050203020307" pitchFamily="34" charset="0"/>
              </a:rPr>
              <a:t>Algorithm 2:</a:t>
            </a:r>
            <a:br>
              <a:rPr lang="en-US" sz="3600" dirty="0" smtClean="0">
                <a:solidFill>
                  <a:srgbClr val="C00000"/>
                </a:solidFill>
                <a:latin typeface="Marcellus" panose="020E0602050203020307" pitchFamily="34" charset="0"/>
              </a:rPr>
            </a:br>
            <a:r>
              <a:rPr lang="en-US" sz="3600" dirty="0" smtClean="0">
                <a:solidFill>
                  <a:srgbClr val="C00000"/>
                </a:solidFill>
                <a:latin typeface="Marcellus" panose="020E0602050203020307" pitchFamily="34" charset="0"/>
              </a:rPr>
              <a:t>Progress Requirement Check</a:t>
            </a:r>
            <a:br>
              <a:rPr lang="en-US" sz="3600" dirty="0" smtClean="0">
                <a:solidFill>
                  <a:srgbClr val="C00000"/>
                </a:solidFill>
                <a:latin typeface="Marcellus" panose="020E0602050203020307" pitchFamily="34" charset="0"/>
              </a:rPr>
            </a:br>
            <a:r>
              <a:rPr lang="en-US" sz="3600" dirty="0">
                <a:solidFill>
                  <a:srgbClr val="C00000"/>
                </a:solidFill>
                <a:latin typeface="Marcellus" panose="020E0602050203020307" pitchFamily="34" charset="0"/>
              </a:rPr>
              <a:t/>
            </a:r>
            <a:br>
              <a:rPr lang="en-US" sz="3600" dirty="0">
                <a:solidFill>
                  <a:srgbClr val="C00000"/>
                </a:solidFill>
                <a:latin typeface="Marcellus" panose="020E0602050203020307" pitchFamily="34" charset="0"/>
              </a:rPr>
            </a:b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71</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60772982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0"/>
            <a:ext cx="11395912" cy="3561273"/>
          </a:xfrm>
        </p:spPr>
        <p:txBody>
          <a:bodyPr>
            <a:normAutofit/>
          </a:bodyPr>
          <a:lstStyle/>
          <a:p>
            <a:pPr algn="ctr"/>
            <a:r>
              <a:rPr lang="en-US" sz="3600" dirty="0">
                <a:solidFill>
                  <a:srgbClr val="C00000"/>
                </a:solidFill>
                <a:latin typeface="Marcellus" panose="020E0602050203020307" pitchFamily="34" charset="0"/>
              </a:rPr>
              <a:t>Can </a:t>
            </a:r>
            <a:r>
              <a:rPr lang="en-US" sz="3600" dirty="0" smtClean="0">
                <a:solidFill>
                  <a:srgbClr val="C00000"/>
                </a:solidFill>
                <a:latin typeface="Marcellus" panose="020E0602050203020307" pitchFamily="34" charset="0"/>
              </a:rPr>
              <a:t>P0 </a:t>
            </a:r>
            <a:r>
              <a:rPr lang="en-US" sz="3600" dirty="0">
                <a:solidFill>
                  <a:srgbClr val="C00000"/>
                </a:solidFill>
                <a:latin typeface="Marcellus" panose="020E0602050203020307" pitchFamily="34" charset="0"/>
              </a:rPr>
              <a:t>enter CS </a:t>
            </a:r>
            <a:r>
              <a:rPr lang="en-US" sz="3600" dirty="0" smtClean="0">
                <a:solidFill>
                  <a:srgbClr val="C00000"/>
                </a:solidFill>
                <a:latin typeface="Marcellus" panose="020E0602050203020307" pitchFamily="34" charset="0"/>
              </a:rPr>
              <a:t>immediately again after completing RS?</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72</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179394134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2800" dirty="0">
                <a:solidFill>
                  <a:srgbClr val="C00000"/>
                </a:solidFill>
                <a:latin typeface="Marcellus" panose="020E0602050203020307" pitchFamily="34" charset="0"/>
              </a:rPr>
              <a:t>Can P0 enter CS immediately again after completing </a:t>
            </a:r>
            <a:r>
              <a:rPr lang="en-US" sz="2800" dirty="0" smtClean="0">
                <a:solidFill>
                  <a:srgbClr val="C00000"/>
                </a:solidFill>
                <a:latin typeface="Marcellus" panose="020E0602050203020307" pitchFamily="34" charset="0"/>
              </a:rPr>
              <a:t>RS? Yes</a:t>
            </a: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73</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2</a:t>
            </a:r>
          </a:p>
          <a:p>
            <a:pPr marL="0" indent="0">
              <a:buNone/>
            </a:pPr>
            <a:endParaRPr lang="en-IN" b="1" dirty="0"/>
          </a:p>
        </p:txBody>
      </p:sp>
      <p:sp>
        <p:nvSpPr>
          <p:cNvPr id="13" name="Rectangle 12"/>
          <p:cNvSpPr/>
          <p:nvPr/>
        </p:nvSpPr>
        <p:spPr>
          <a:xfrm>
            <a:off x="5416701" y="5467741"/>
            <a:ext cx="2969083" cy="461665"/>
          </a:xfrm>
          <a:prstGeom prst="rect">
            <a:avLst/>
          </a:prstGeom>
        </p:spPr>
        <p:txBody>
          <a:bodyPr wrap="none">
            <a:spAutoFit/>
          </a:bodyPr>
          <a:lstStyle/>
          <a:p>
            <a:r>
              <a:rPr lang="en-IN" sz="2400" dirty="0" smtClean="0">
                <a:latin typeface="Marcellus"/>
              </a:rPr>
              <a:t>Boolean Array flag[2]</a:t>
            </a:r>
            <a:endParaRPr lang="en-IN" sz="2400" dirty="0">
              <a:latin typeface="Marcellus"/>
            </a:endParaRPr>
          </a:p>
        </p:txBody>
      </p:sp>
      <p:graphicFrame>
        <p:nvGraphicFramePr>
          <p:cNvPr id="11" name="Table 10"/>
          <p:cNvGraphicFramePr>
            <a:graphicFrameLocks noGrp="1"/>
          </p:cNvGraphicFramePr>
          <p:nvPr>
            <p:extLst>
              <p:ext uri="{D42A27DB-BD31-4B8C-83A1-F6EECF244321}">
                <p14:modId xmlns:p14="http://schemas.microsoft.com/office/powerpoint/2010/main" val="467863671"/>
              </p:ext>
            </p:extLst>
          </p:nvPr>
        </p:nvGraphicFramePr>
        <p:xfrm>
          <a:off x="3849557" y="5139723"/>
          <a:ext cx="1544600" cy="1112520"/>
        </p:xfrm>
        <a:graphic>
          <a:graphicData uri="http://schemas.openxmlformats.org/drawingml/2006/table">
            <a:tbl>
              <a:tblPr firstRow="1" bandRow="1">
                <a:tableStyleId>{7DF18680-E054-41AD-8BC1-D1AEF772440D}</a:tableStyleId>
              </a:tblPr>
              <a:tblGrid>
                <a:gridCol w="711200"/>
                <a:gridCol w="833400"/>
              </a:tblGrid>
              <a:tr h="370840">
                <a:tc>
                  <a:txBody>
                    <a:bodyPr/>
                    <a:lstStyle/>
                    <a:p>
                      <a:r>
                        <a:rPr lang="en-IN" dirty="0" smtClean="0"/>
                        <a:t>[0]</a:t>
                      </a:r>
                      <a:endParaRPr lang="en-IN" dirty="0"/>
                    </a:p>
                  </a:txBody>
                  <a:tcPr/>
                </a:tc>
                <a:tc>
                  <a:txBody>
                    <a:bodyPr/>
                    <a:lstStyle/>
                    <a:p>
                      <a:r>
                        <a:rPr lang="en-IN" dirty="0" smtClean="0"/>
                        <a:t>[1]</a:t>
                      </a:r>
                      <a:endParaRPr lang="en-IN" dirty="0"/>
                    </a:p>
                  </a:txBody>
                  <a:tcPr/>
                </a:tc>
              </a:tr>
              <a:tr h="370840">
                <a:tc>
                  <a:txBody>
                    <a:bodyPr/>
                    <a:lstStyle/>
                    <a:p>
                      <a:r>
                        <a:rPr lang="en-IN" dirty="0" smtClean="0"/>
                        <a:t>T</a:t>
                      </a:r>
                      <a:endParaRPr lang="en-IN" dirty="0"/>
                    </a:p>
                  </a:txBody>
                  <a:tcPr/>
                </a:tc>
                <a:tc>
                  <a:txBody>
                    <a:bodyPr/>
                    <a:lstStyle/>
                    <a:p>
                      <a:r>
                        <a:rPr lang="en-IN" dirty="0" smtClean="0"/>
                        <a:t>F</a:t>
                      </a:r>
                      <a:endParaRPr lang="en-IN" dirty="0"/>
                    </a:p>
                  </a:txBody>
                  <a:tcPr/>
                </a:tc>
              </a:tr>
              <a:tr h="370840">
                <a:tc>
                  <a:txBody>
                    <a:bodyPr/>
                    <a:lstStyle/>
                    <a:p>
                      <a:r>
                        <a:rPr lang="en-IN" dirty="0" smtClean="0"/>
                        <a:t>F</a:t>
                      </a:r>
                      <a:endParaRPr lang="en-IN" dirty="0"/>
                    </a:p>
                  </a:txBody>
                  <a:tcPr/>
                </a:tc>
                <a:tc>
                  <a:txBody>
                    <a:bodyPr/>
                    <a:lstStyle/>
                    <a:p>
                      <a:r>
                        <a:rPr lang="en-IN" dirty="0" smtClean="0"/>
                        <a:t>F</a:t>
                      </a:r>
                      <a:endParaRPr lang="en-IN"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516115774"/>
              </p:ext>
            </p:extLst>
          </p:nvPr>
        </p:nvGraphicFramePr>
        <p:xfrm>
          <a:off x="272488" y="1728047"/>
          <a:ext cx="3243388" cy="3108960"/>
        </p:xfrm>
        <a:graphic>
          <a:graphicData uri="http://schemas.openxmlformats.org/drawingml/2006/table">
            <a:tbl>
              <a:tblPr firstRow="1" bandRow="1">
                <a:tableStyleId>{7DF18680-E054-41AD-8BC1-D1AEF772440D}</a:tableStyleId>
              </a:tblPr>
              <a:tblGrid>
                <a:gridCol w="3243388"/>
              </a:tblGrid>
              <a:tr h="370840">
                <a:tc>
                  <a:txBody>
                    <a:bodyPr/>
                    <a:lstStyle/>
                    <a:p>
                      <a:r>
                        <a:rPr lang="en-IN" sz="2400" dirty="0" smtClean="0"/>
                        <a:t>P0</a:t>
                      </a:r>
                      <a:endParaRPr lang="en-IN" sz="2400" dirty="0"/>
                    </a:p>
                  </a:txBody>
                  <a:tcPr/>
                </a:tc>
              </a:tr>
              <a:tr h="370840">
                <a:tc>
                  <a:txBody>
                    <a:bodyPr/>
                    <a:lstStyle/>
                    <a:p>
                      <a:r>
                        <a:rPr lang="en-IN" sz="2400" dirty="0" smtClean="0"/>
                        <a:t>do{</a:t>
                      </a:r>
                    </a:p>
                    <a:p>
                      <a:r>
                        <a:rPr lang="en-IN" sz="2400" dirty="0" smtClean="0"/>
                        <a:t>        flag[0]=true;</a:t>
                      </a:r>
                    </a:p>
                    <a:p>
                      <a:r>
                        <a:rPr lang="en-IN" sz="2400" dirty="0" smtClean="0"/>
                        <a:t>        while(flag[1]);</a:t>
                      </a:r>
                    </a:p>
                    <a:p>
                      <a:r>
                        <a:rPr lang="en-IN" sz="2400" dirty="0" smtClean="0"/>
                        <a:t>        critical section</a:t>
                      </a:r>
                    </a:p>
                    <a:p>
                      <a:r>
                        <a:rPr lang="en-IN" sz="2400" baseline="0" dirty="0" smtClean="0"/>
                        <a:t>         flag[0]=false;</a:t>
                      </a:r>
                      <a:endParaRPr lang="en-IN" sz="2400" dirty="0" smtClean="0"/>
                    </a:p>
                    <a:p>
                      <a:r>
                        <a:rPr lang="en-IN" sz="2400" dirty="0" smtClean="0"/>
                        <a:t>        remainder section</a:t>
                      </a:r>
                    </a:p>
                    <a:p>
                      <a:r>
                        <a:rPr lang="en-IN" sz="2400" dirty="0" smtClean="0"/>
                        <a:t>}while(1);</a:t>
                      </a:r>
                    </a:p>
                  </a:txBody>
                  <a:tcPr/>
                </a:tc>
              </a:tr>
            </a:tbl>
          </a:graphicData>
        </a:graphic>
      </p:graphicFrame>
      <p:sp>
        <p:nvSpPr>
          <p:cNvPr id="16" name="TextBox 15"/>
          <p:cNvSpPr txBox="1"/>
          <p:nvPr/>
        </p:nvSpPr>
        <p:spPr>
          <a:xfrm>
            <a:off x="3561767" y="1729602"/>
            <a:ext cx="4531056" cy="3170099"/>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If His friend P1 is not interested in CS and flag[1]=F</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and If P0 wants to go again , is interested, so set flag[0]=T</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while loop is false </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solidFill>
                  <a:srgbClr val="FF0000"/>
                </a:solidFill>
                <a:latin typeface="Marcellus"/>
              </a:rPr>
              <a:t>So P0 can enter CS any number of times</a:t>
            </a:r>
          </a:p>
        </p:txBody>
      </p:sp>
    </p:spTree>
    <p:extLst>
      <p:ext uri="{BB962C8B-B14F-4D97-AF65-F5344CB8AC3E}">
        <p14:creationId xmlns:p14="http://schemas.microsoft.com/office/powerpoint/2010/main" val="71450778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Algorithm </a:t>
            </a:r>
            <a:r>
              <a:rPr lang="en-US" sz="3600" dirty="0" smtClean="0">
                <a:solidFill>
                  <a:srgbClr val="C00000"/>
                </a:solidFill>
                <a:latin typeface="Marcellus" panose="020E0602050203020307" pitchFamily="34" charset="0"/>
              </a:rPr>
              <a:t>2 :</a:t>
            </a:r>
            <a:r>
              <a:rPr lang="en-US" sz="3600" dirty="0">
                <a:solidFill>
                  <a:srgbClr val="C00000"/>
                </a:solidFill>
                <a:latin typeface="Marcellus" panose="020E0602050203020307" pitchFamily="34" charset="0"/>
              </a:rPr>
              <a:t> Progress Requirement </a:t>
            </a:r>
            <a:r>
              <a:rPr lang="en-US" sz="3600" dirty="0" smtClean="0">
                <a:solidFill>
                  <a:srgbClr val="C00000"/>
                </a:solidFill>
                <a:latin typeface="Marcellus" panose="020E0602050203020307" pitchFamily="34" charset="0"/>
              </a:rPr>
              <a:t>Check</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74</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If P1 wants to go in CS again and immediately after executing RS, it can enter again if P2 is not interested in CS</a:t>
            </a:r>
          </a:p>
          <a:p>
            <a:endParaRPr lang="en-IN" b="1" dirty="0" smtClean="0"/>
          </a:p>
          <a:p>
            <a:r>
              <a:rPr lang="en-IN" b="1" dirty="0" smtClean="0"/>
              <a:t>Whichever process is interested , while others are not, gets to enter CS</a:t>
            </a:r>
          </a:p>
          <a:p>
            <a:endParaRPr lang="en-IN" b="1" dirty="0"/>
          </a:p>
          <a:p>
            <a:r>
              <a:rPr lang="en-IN" b="1" dirty="0" smtClean="0"/>
              <a:t>Progress till now.</a:t>
            </a:r>
          </a:p>
          <a:p>
            <a:pPr marL="0" indent="0">
              <a:buNone/>
            </a:pPr>
            <a:endParaRPr lang="en-IN" b="1" dirty="0"/>
          </a:p>
        </p:txBody>
      </p:sp>
    </p:spTree>
    <p:extLst>
      <p:ext uri="{BB962C8B-B14F-4D97-AF65-F5344CB8AC3E}">
        <p14:creationId xmlns:p14="http://schemas.microsoft.com/office/powerpoint/2010/main" val="270763800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Algorithm </a:t>
            </a:r>
            <a:r>
              <a:rPr lang="en-US" sz="3600" dirty="0" smtClean="0">
                <a:solidFill>
                  <a:srgbClr val="C00000"/>
                </a:solidFill>
                <a:latin typeface="Marcellus" panose="020E0602050203020307" pitchFamily="34" charset="0"/>
              </a:rPr>
              <a:t>2 :</a:t>
            </a:r>
            <a:r>
              <a:rPr lang="en-US" sz="3600" dirty="0">
                <a:solidFill>
                  <a:srgbClr val="C00000"/>
                </a:solidFill>
                <a:latin typeface="Marcellus" panose="020E0602050203020307" pitchFamily="34" charset="0"/>
              </a:rPr>
              <a:t> Progress Requirement </a:t>
            </a:r>
            <a:r>
              <a:rPr lang="en-US" sz="3600" dirty="0" smtClean="0">
                <a:solidFill>
                  <a:srgbClr val="C00000"/>
                </a:solidFill>
                <a:latin typeface="Marcellus" panose="020E0602050203020307" pitchFamily="34" charset="0"/>
              </a:rPr>
              <a:t>Check</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75</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Contradiction crops up…………….Now…</a:t>
            </a:r>
          </a:p>
          <a:p>
            <a:pPr marL="0" indent="0">
              <a:buNone/>
            </a:pPr>
            <a:endParaRPr lang="en-IN" b="1" dirty="0"/>
          </a:p>
        </p:txBody>
      </p:sp>
    </p:spTree>
    <p:extLst>
      <p:ext uri="{BB962C8B-B14F-4D97-AF65-F5344CB8AC3E}">
        <p14:creationId xmlns:p14="http://schemas.microsoft.com/office/powerpoint/2010/main" val="382397494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2800" dirty="0" smtClean="0">
                <a:solidFill>
                  <a:srgbClr val="C00000"/>
                </a:solidFill>
                <a:latin typeface="Marcellus" panose="020E0602050203020307" pitchFamily="34" charset="0"/>
              </a:rPr>
              <a:t>If both P0,P1 want to enter CS</a:t>
            </a: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76</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2</a:t>
            </a:r>
          </a:p>
          <a:p>
            <a:pPr marL="0" indent="0">
              <a:buNone/>
            </a:pPr>
            <a:endParaRPr lang="en-IN" b="1" dirty="0"/>
          </a:p>
        </p:txBody>
      </p:sp>
      <p:graphicFrame>
        <p:nvGraphicFramePr>
          <p:cNvPr id="14" name="Table 13"/>
          <p:cNvGraphicFramePr>
            <a:graphicFrameLocks noGrp="1"/>
          </p:cNvGraphicFramePr>
          <p:nvPr>
            <p:extLst>
              <p:ext uri="{D42A27DB-BD31-4B8C-83A1-F6EECF244321}">
                <p14:modId xmlns:p14="http://schemas.microsoft.com/office/powerpoint/2010/main" val="1812049081"/>
              </p:ext>
            </p:extLst>
          </p:nvPr>
        </p:nvGraphicFramePr>
        <p:xfrm>
          <a:off x="6361832" y="1626360"/>
          <a:ext cx="3308687" cy="3108960"/>
        </p:xfrm>
        <a:graphic>
          <a:graphicData uri="http://schemas.openxmlformats.org/drawingml/2006/table">
            <a:tbl>
              <a:tblPr firstRow="1" bandRow="1">
                <a:tableStyleId>{7DF18680-E054-41AD-8BC1-D1AEF772440D}</a:tableStyleId>
              </a:tblPr>
              <a:tblGrid>
                <a:gridCol w="3308687"/>
              </a:tblGrid>
              <a:tr h="370840">
                <a:tc>
                  <a:txBody>
                    <a:bodyPr/>
                    <a:lstStyle/>
                    <a:p>
                      <a:r>
                        <a:rPr lang="en-IN" sz="2400" dirty="0" smtClean="0"/>
                        <a:t>P1</a:t>
                      </a:r>
                      <a:endParaRPr lang="en-IN" sz="2400" dirty="0"/>
                    </a:p>
                  </a:txBody>
                  <a:tcPr/>
                </a:tc>
              </a:tr>
              <a:tr h="370840">
                <a:tc>
                  <a:txBody>
                    <a:bodyPr/>
                    <a:lstStyle/>
                    <a:p>
                      <a:r>
                        <a:rPr lang="en-IN" sz="2400" dirty="0" smtClean="0"/>
                        <a:t>do{</a:t>
                      </a:r>
                    </a:p>
                    <a:p>
                      <a:r>
                        <a:rPr lang="en-IN" sz="2400" dirty="0" smtClean="0"/>
                        <a:t>        flag[1]=true;</a:t>
                      </a:r>
                    </a:p>
                    <a:p>
                      <a:r>
                        <a:rPr lang="en-IN" sz="2400" dirty="0" smtClean="0"/>
                        <a:t>        while(flag[0]);</a:t>
                      </a:r>
                    </a:p>
                    <a:p>
                      <a:r>
                        <a:rPr lang="en-IN" sz="2400" dirty="0" smtClean="0"/>
                        <a:t>        critical section</a:t>
                      </a:r>
                    </a:p>
                    <a:p>
                      <a:r>
                        <a:rPr lang="en-IN" sz="2400" baseline="0" dirty="0" smtClean="0"/>
                        <a:t>         flag[1]=false;</a:t>
                      </a:r>
                      <a:endParaRPr lang="en-IN" sz="2400" dirty="0" smtClean="0"/>
                    </a:p>
                    <a:p>
                      <a:r>
                        <a:rPr lang="en-IN" sz="2400" dirty="0" smtClean="0"/>
                        <a:t>        remainder section</a:t>
                      </a:r>
                    </a:p>
                    <a:p>
                      <a:r>
                        <a:rPr lang="en-IN" sz="2400" dirty="0" smtClean="0"/>
                        <a:t>}while(1);</a:t>
                      </a:r>
                      <a:endParaRPr lang="en-IN" sz="2400" dirty="0"/>
                    </a:p>
                  </a:txBody>
                  <a:tcPr/>
                </a:tc>
              </a:tr>
            </a:tbl>
          </a:graphicData>
        </a:graphic>
      </p:graphicFrame>
      <p:sp>
        <p:nvSpPr>
          <p:cNvPr id="13" name="Rectangle 12"/>
          <p:cNvSpPr/>
          <p:nvPr/>
        </p:nvSpPr>
        <p:spPr>
          <a:xfrm>
            <a:off x="5416701" y="5467741"/>
            <a:ext cx="2969083" cy="461665"/>
          </a:xfrm>
          <a:prstGeom prst="rect">
            <a:avLst/>
          </a:prstGeom>
        </p:spPr>
        <p:txBody>
          <a:bodyPr wrap="none">
            <a:spAutoFit/>
          </a:bodyPr>
          <a:lstStyle/>
          <a:p>
            <a:r>
              <a:rPr lang="en-IN" sz="2400" dirty="0" smtClean="0">
                <a:latin typeface="Marcellus"/>
              </a:rPr>
              <a:t>Boolean Array flag[2]</a:t>
            </a:r>
            <a:endParaRPr lang="en-IN" sz="2400" dirty="0">
              <a:latin typeface="Marcellus"/>
            </a:endParaRPr>
          </a:p>
        </p:txBody>
      </p:sp>
      <p:graphicFrame>
        <p:nvGraphicFramePr>
          <p:cNvPr id="11" name="Table 10"/>
          <p:cNvGraphicFramePr>
            <a:graphicFrameLocks noGrp="1"/>
          </p:cNvGraphicFramePr>
          <p:nvPr>
            <p:extLst>
              <p:ext uri="{D42A27DB-BD31-4B8C-83A1-F6EECF244321}">
                <p14:modId xmlns:p14="http://schemas.microsoft.com/office/powerpoint/2010/main" val="1509372449"/>
              </p:ext>
            </p:extLst>
          </p:nvPr>
        </p:nvGraphicFramePr>
        <p:xfrm>
          <a:off x="3849557" y="5440809"/>
          <a:ext cx="1544600" cy="741680"/>
        </p:xfrm>
        <a:graphic>
          <a:graphicData uri="http://schemas.openxmlformats.org/drawingml/2006/table">
            <a:tbl>
              <a:tblPr firstRow="1" bandRow="1">
                <a:tableStyleId>{7DF18680-E054-41AD-8BC1-D1AEF772440D}</a:tableStyleId>
              </a:tblPr>
              <a:tblGrid>
                <a:gridCol w="711200"/>
                <a:gridCol w="833400"/>
              </a:tblGrid>
              <a:tr h="370840">
                <a:tc>
                  <a:txBody>
                    <a:bodyPr/>
                    <a:lstStyle/>
                    <a:p>
                      <a:r>
                        <a:rPr lang="en-IN" dirty="0" smtClean="0"/>
                        <a:t>[0]</a:t>
                      </a:r>
                      <a:endParaRPr lang="en-IN" dirty="0"/>
                    </a:p>
                  </a:txBody>
                  <a:tcPr/>
                </a:tc>
                <a:tc>
                  <a:txBody>
                    <a:bodyPr/>
                    <a:lstStyle/>
                    <a:p>
                      <a:r>
                        <a:rPr lang="en-IN" dirty="0" smtClean="0"/>
                        <a:t>[1]</a:t>
                      </a:r>
                      <a:endParaRPr lang="en-IN" dirty="0"/>
                    </a:p>
                  </a:txBody>
                  <a:tcPr/>
                </a:tc>
              </a:tr>
              <a:tr h="370840">
                <a:tc>
                  <a:txBody>
                    <a:bodyPr/>
                    <a:lstStyle/>
                    <a:p>
                      <a:r>
                        <a:rPr lang="en-IN" dirty="0" smtClean="0"/>
                        <a:t>T</a:t>
                      </a:r>
                      <a:endParaRPr lang="en-IN" dirty="0"/>
                    </a:p>
                  </a:txBody>
                  <a:tcPr/>
                </a:tc>
                <a:tc>
                  <a:txBody>
                    <a:bodyPr/>
                    <a:lstStyle/>
                    <a:p>
                      <a:r>
                        <a:rPr lang="en-IN" dirty="0" smtClean="0"/>
                        <a:t>T</a:t>
                      </a:r>
                      <a:endParaRPr lang="en-IN"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286006233"/>
              </p:ext>
            </p:extLst>
          </p:nvPr>
        </p:nvGraphicFramePr>
        <p:xfrm>
          <a:off x="272488" y="1728047"/>
          <a:ext cx="3243388" cy="3108960"/>
        </p:xfrm>
        <a:graphic>
          <a:graphicData uri="http://schemas.openxmlformats.org/drawingml/2006/table">
            <a:tbl>
              <a:tblPr firstRow="1" bandRow="1">
                <a:tableStyleId>{7DF18680-E054-41AD-8BC1-D1AEF772440D}</a:tableStyleId>
              </a:tblPr>
              <a:tblGrid>
                <a:gridCol w="3243388"/>
              </a:tblGrid>
              <a:tr h="370840">
                <a:tc>
                  <a:txBody>
                    <a:bodyPr/>
                    <a:lstStyle/>
                    <a:p>
                      <a:r>
                        <a:rPr lang="en-IN" sz="2400" dirty="0" smtClean="0"/>
                        <a:t>P0</a:t>
                      </a:r>
                      <a:endParaRPr lang="en-IN" sz="2400" dirty="0"/>
                    </a:p>
                  </a:txBody>
                  <a:tcPr/>
                </a:tc>
              </a:tr>
              <a:tr h="370840">
                <a:tc>
                  <a:txBody>
                    <a:bodyPr/>
                    <a:lstStyle/>
                    <a:p>
                      <a:r>
                        <a:rPr lang="en-IN" sz="2400" dirty="0" smtClean="0"/>
                        <a:t>do{</a:t>
                      </a:r>
                    </a:p>
                    <a:p>
                      <a:r>
                        <a:rPr lang="en-IN" sz="2400" dirty="0" smtClean="0"/>
                        <a:t>        flag[0]=true;</a:t>
                      </a:r>
                    </a:p>
                    <a:p>
                      <a:r>
                        <a:rPr lang="en-IN" sz="2400" dirty="0" smtClean="0"/>
                        <a:t>        while(flag[1]);</a:t>
                      </a:r>
                    </a:p>
                    <a:p>
                      <a:r>
                        <a:rPr lang="en-IN" sz="2400" dirty="0" smtClean="0"/>
                        <a:t>        critical section</a:t>
                      </a:r>
                    </a:p>
                    <a:p>
                      <a:r>
                        <a:rPr lang="en-IN" sz="2400" baseline="0" dirty="0" smtClean="0"/>
                        <a:t>         flag[0]=false;</a:t>
                      </a:r>
                      <a:endParaRPr lang="en-IN" sz="2400" dirty="0" smtClean="0"/>
                    </a:p>
                    <a:p>
                      <a:r>
                        <a:rPr lang="en-IN" sz="2400" dirty="0" smtClean="0"/>
                        <a:t>        remainder section</a:t>
                      </a:r>
                    </a:p>
                    <a:p>
                      <a:r>
                        <a:rPr lang="en-IN" sz="2400" dirty="0" smtClean="0"/>
                        <a:t>}while(1);</a:t>
                      </a:r>
                    </a:p>
                  </a:txBody>
                  <a:tcPr/>
                </a:tc>
              </a:tr>
            </a:tbl>
          </a:graphicData>
        </a:graphic>
      </p:graphicFrame>
      <p:sp>
        <p:nvSpPr>
          <p:cNvPr id="16" name="TextBox 15"/>
          <p:cNvSpPr txBox="1"/>
          <p:nvPr/>
        </p:nvSpPr>
        <p:spPr>
          <a:xfrm>
            <a:off x="3630305" y="1261454"/>
            <a:ext cx="2620370" cy="2523768"/>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For P0</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Gets trapped in While</a:t>
            </a:r>
          </a:p>
          <a:p>
            <a:pPr marL="285750" indent="-285750">
              <a:buFont typeface="Arial" panose="020B0604020202020204" pitchFamily="34" charset="0"/>
              <a:buChar char="•"/>
            </a:pPr>
            <a:r>
              <a:rPr lang="en-IN" sz="2000" dirty="0" smtClean="0">
                <a:latin typeface="Marcellus"/>
              </a:rPr>
              <a:t>Infinite Loop </a:t>
            </a:r>
            <a:endParaRPr lang="en-IN" sz="2000" dirty="0">
              <a:latin typeface="Marcellus"/>
            </a:endParaRPr>
          </a:p>
          <a:p>
            <a:pPr marL="285750" indent="-285750">
              <a:buFont typeface="Arial" panose="020B0604020202020204" pitchFamily="34" charset="0"/>
              <a:buChar char="•"/>
            </a:pPr>
            <a:r>
              <a:rPr lang="en-IN" sz="2000" dirty="0" smtClean="0">
                <a:latin typeface="Marcellus"/>
              </a:rPr>
              <a:t>P0 Doesn’t enter CS</a:t>
            </a:r>
            <a:endParaRPr lang="en-IN" sz="2000" dirty="0">
              <a:latin typeface="Marcellus"/>
            </a:endParaRPr>
          </a:p>
          <a:p>
            <a:pPr marL="285750" indent="-285750">
              <a:buFont typeface="Arial" panose="020B0604020202020204" pitchFamily="34" charset="0"/>
              <a:buChar char="•"/>
            </a:pPr>
            <a:endParaRPr lang="en-IN" dirty="0">
              <a:latin typeface="Marcellus"/>
            </a:endParaRPr>
          </a:p>
        </p:txBody>
      </p:sp>
      <p:sp>
        <p:nvSpPr>
          <p:cNvPr id="18" name="TextBox 17"/>
          <p:cNvSpPr txBox="1"/>
          <p:nvPr/>
        </p:nvSpPr>
        <p:spPr>
          <a:xfrm>
            <a:off x="9674647" y="1283236"/>
            <a:ext cx="2620370" cy="2523768"/>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For P1</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Gets trapped in While</a:t>
            </a:r>
          </a:p>
          <a:p>
            <a:pPr marL="285750" indent="-285750">
              <a:buFont typeface="Arial" panose="020B0604020202020204" pitchFamily="34" charset="0"/>
              <a:buChar char="•"/>
            </a:pPr>
            <a:r>
              <a:rPr lang="en-IN" sz="2000" dirty="0" smtClean="0">
                <a:latin typeface="Marcellus"/>
              </a:rPr>
              <a:t>Infinite Loop </a:t>
            </a:r>
            <a:endParaRPr lang="en-IN" sz="2000" dirty="0">
              <a:latin typeface="Marcellus"/>
            </a:endParaRPr>
          </a:p>
          <a:p>
            <a:pPr marL="285750" indent="-285750">
              <a:buFont typeface="Arial" panose="020B0604020202020204" pitchFamily="34" charset="0"/>
              <a:buChar char="•"/>
            </a:pPr>
            <a:r>
              <a:rPr lang="en-IN" sz="2000" dirty="0" smtClean="0">
                <a:latin typeface="Marcellus"/>
              </a:rPr>
              <a:t>P1 Doesn’t enter CS</a:t>
            </a:r>
            <a:endParaRPr lang="en-IN" sz="2000" dirty="0">
              <a:latin typeface="Marcellus"/>
            </a:endParaRPr>
          </a:p>
          <a:p>
            <a:pPr marL="285750" indent="-285750">
              <a:buFont typeface="Arial" panose="020B0604020202020204" pitchFamily="34" charset="0"/>
              <a:buChar char="•"/>
            </a:pPr>
            <a:endParaRPr lang="en-IN" dirty="0">
              <a:latin typeface="Marcellus"/>
            </a:endParaRPr>
          </a:p>
        </p:txBody>
      </p:sp>
      <p:sp>
        <p:nvSpPr>
          <p:cNvPr id="17" name="TextBox 16"/>
          <p:cNvSpPr txBox="1"/>
          <p:nvPr/>
        </p:nvSpPr>
        <p:spPr>
          <a:xfrm>
            <a:off x="6859081" y="825268"/>
            <a:ext cx="2429301" cy="369332"/>
          </a:xfrm>
          <a:prstGeom prst="rect">
            <a:avLst/>
          </a:prstGeom>
          <a:noFill/>
        </p:spPr>
        <p:txBody>
          <a:bodyPr wrap="square" rtlCol="0">
            <a:spAutoFit/>
          </a:bodyPr>
          <a:lstStyle/>
          <a:p>
            <a:r>
              <a:rPr lang="en-US" dirty="0" smtClean="0">
                <a:solidFill>
                  <a:srgbClr val="C00000"/>
                </a:solidFill>
              </a:rPr>
              <a:t>Concurrent Execution!!!</a:t>
            </a:r>
            <a:endParaRPr lang="en-US" dirty="0">
              <a:solidFill>
                <a:srgbClr val="C00000"/>
              </a:solidFill>
            </a:endParaRPr>
          </a:p>
        </p:txBody>
      </p:sp>
    </p:spTree>
    <p:extLst>
      <p:ext uri="{BB962C8B-B14F-4D97-AF65-F5344CB8AC3E}">
        <p14:creationId xmlns:p14="http://schemas.microsoft.com/office/powerpoint/2010/main" val="50275860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Algorithm </a:t>
            </a:r>
            <a:r>
              <a:rPr lang="en-US" sz="3600" dirty="0" smtClean="0">
                <a:solidFill>
                  <a:srgbClr val="C00000"/>
                </a:solidFill>
                <a:latin typeface="Marcellus" panose="020E0602050203020307" pitchFamily="34" charset="0"/>
              </a:rPr>
              <a:t>2 :</a:t>
            </a:r>
            <a:r>
              <a:rPr lang="en-US" sz="3600" dirty="0">
                <a:solidFill>
                  <a:srgbClr val="C00000"/>
                </a:solidFill>
                <a:latin typeface="Marcellus" panose="020E0602050203020307" pitchFamily="34" charset="0"/>
              </a:rPr>
              <a:t> Progress Requirement </a:t>
            </a:r>
            <a:r>
              <a:rPr lang="en-US" sz="3600" dirty="0" smtClean="0">
                <a:solidFill>
                  <a:srgbClr val="C00000"/>
                </a:solidFill>
                <a:latin typeface="Marcellus" panose="020E0602050203020307" pitchFamily="34" charset="0"/>
              </a:rPr>
              <a:t>Check</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77</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If Both P0,P1 want to enter CS, Both go in </a:t>
            </a:r>
            <a:r>
              <a:rPr lang="en-IN" b="1" dirty="0" err="1" smtClean="0"/>
              <a:t>infinte</a:t>
            </a:r>
            <a:r>
              <a:rPr lang="en-IN" b="1" dirty="0" smtClean="0"/>
              <a:t> loop, No one gets CS</a:t>
            </a:r>
          </a:p>
          <a:p>
            <a:endParaRPr lang="en-IN" b="1" dirty="0"/>
          </a:p>
          <a:p>
            <a:r>
              <a:rPr lang="en-IN" b="1" dirty="0" smtClean="0"/>
              <a:t>Thus, No Progress.</a:t>
            </a:r>
          </a:p>
          <a:p>
            <a:pPr marL="0" indent="0">
              <a:buNone/>
            </a:pPr>
            <a:endParaRPr lang="en-IN" b="1" dirty="0"/>
          </a:p>
        </p:txBody>
      </p:sp>
    </p:spTree>
    <p:extLst>
      <p:ext uri="{BB962C8B-B14F-4D97-AF65-F5344CB8AC3E}">
        <p14:creationId xmlns:p14="http://schemas.microsoft.com/office/powerpoint/2010/main" val="320112385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smtClean="0">
                <a:solidFill>
                  <a:srgbClr val="C00000"/>
                </a:solidFill>
                <a:latin typeface="Marcellus" panose="020E0602050203020307" pitchFamily="34" charset="0"/>
              </a:rPr>
              <a:t>Solutions to The </a:t>
            </a:r>
            <a:r>
              <a:rPr lang="en-US" sz="3600" dirty="0">
                <a:solidFill>
                  <a:srgbClr val="C00000"/>
                </a:solidFill>
                <a:latin typeface="Marcellus" panose="020E0602050203020307" pitchFamily="34" charset="0"/>
              </a:rPr>
              <a:t>Critical Section Problem</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78</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2</a:t>
            </a:r>
          </a:p>
          <a:p>
            <a:pPr marL="0" indent="0">
              <a:buNone/>
            </a:pPr>
            <a:endParaRPr lang="en-IN" b="1" dirty="0"/>
          </a:p>
        </p:txBody>
      </p:sp>
      <p:sp>
        <p:nvSpPr>
          <p:cNvPr id="13" name="TextBox 12"/>
          <p:cNvSpPr txBox="1"/>
          <p:nvPr/>
        </p:nvSpPr>
        <p:spPr>
          <a:xfrm>
            <a:off x="822158" y="2125943"/>
            <a:ext cx="8908696" cy="1569660"/>
          </a:xfrm>
          <a:prstGeom prst="rect">
            <a:avLst/>
          </a:prstGeom>
          <a:noFill/>
        </p:spPr>
        <p:txBody>
          <a:bodyPr wrap="square" rtlCol="0">
            <a:spAutoFit/>
          </a:bodyPr>
          <a:lstStyle/>
          <a:p>
            <a:pPr marL="342900" indent="-342900">
              <a:buFont typeface="Arial" panose="020B0604020202020204" pitchFamily="34" charset="0"/>
              <a:buChar char="•"/>
            </a:pPr>
            <a:endParaRPr lang="en-IN" sz="2400" dirty="0">
              <a:latin typeface="Marcellus"/>
            </a:endParaRPr>
          </a:p>
          <a:p>
            <a:pPr marL="342900" indent="-342900">
              <a:buFont typeface="Arial" panose="020B0604020202020204" pitchFamily="34" charset="0"/>
              <a:buChar char="•"/>
            </a:pPr>
            <a:r>
              <a:rPr lang="en-IN" sz="2400" dirty="0" smtClean="0">
                <a:latin typeface="Marcellus"/>
              </a:rPr>
              <a:t>Mutual Exclusion is preserved</a:t>
            </a:r>
          </a:p>
          <a:p>
            <a:pPr marL="342900" indent="-342900">
              <a:buFont typeface="Arial" panose="020B0604020202020204" pitchFamily="34" charset="0"/>
              <a:buChar char="•"/>
            </a:pPr>
            <a:endParaRPr lang="en-IN" sz="2400" dirty="0" smtClean="0">
              <a:latin typeface="Marcellus"/>
            </a:endParaRPr>
          </a:p>
          <a:p>
            <a:pPr marL="342900" indent="-342900">
              <a:buFont typeface="Arial" panose="020B0604020202020204" pitchFamily="34" charset="0"/>
              <a:buChar char="•"/>
            </a:pPr>
            <a:r>
              <a:rPr lang="en-IN" sz="2400" dirty="0" smtClean="0">
                <a:latin typeface="Marcellus"/>
              </a:rPr>
              <a:t>Does not satisfy, Progress Requirement.</a:t>
            </a:r>
          </a:p>
        </p:txBody>
      </p:sp>
    </p:spTree>
    <p:extLst>
      <p:ext uri="{BB962C8B-B14F-4D97-AF65-F5344CB8AC3E}">
        <p14:creationId xmlns:p14="http://schemas.microsoft.com/office/powerpoint/2010/main" val="165866619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smtClean="0">
                <a:solidFill>
                  <a:srgbClr val="C00000"/>
                </a:solidFill>
                <a:latin typeface="Marcellus" panose="020E0602050203020307" pitchFamily="34" charset="0"/>
              </a:rPr>
              <a:t>Solutions to The </a:t>
            </a:r>
            <a:r>
              <a:rPr lang="en-US" sz="3600" dirty="0">
                <a:solidFill>
                  <a:srgbClr val="C00000"/>
                </a:solidFill>
                <a:latin typeface="Marcellus" panose="020E0602050203020307" pitchFamily="34" charset="0"/>
              </a:rPr>
              <a:t>Critical Section Problem</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79</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Now Lets us combine the concept of </a:t>
            </a:r>
          </a:p>
          <a:p>
            <a:endParaRPr lang="en-IN" b="1" dirty="0" smtClean="0"/>
          </a:p>
          <a:p>
            <a:endParaRPr lang="en-IN" b="1" dirty="0" smtClean="0"/>
          </a:p>
          <a:p>
            <a:endParaRPr lang="en-IN" b="1" dirty="0"/>
          </a:p>
          <a:p>
            <a:r>
              <a:rPr lang="en-IN" b="1" dirty="0" smtClean="0"/>
              <a:t>both Algorithm 1 and  Algorithm 2</a:t>
            </a:r>
          </a:p>
          <a:p>
            <a:pPr marL="0" indent="0">
              <a:buNone/>
            </a:pPr>
            <a:endParaRPr lang="en-IN" b="1" dirty="0"/>
          </a:p>
        </p:txBody>
      </p:sp>
    </p:spTree>
    <p:extLst>
      <p:ext uri="{BB962C8B-B14F-4D97-AF65-F5344CB8AC3E}">
        <p14:creationId xmlns:p14="http://schemas.microsoft.com/office/powerpoint/2010/main" val="1511999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2886143" y="539226"/>
            <a:ext cx="7231533" cy="1325563"/>
          </a:xfrm>
        </p:spPr>
        <p:txBody>
          <a:bodyPr>
            <a:normAutofit/>
          </a:bodyPr>
          <a:lstStyle/>
          <a:p>
            <a:r>
              <a:rPr lang="en-US" sz="3200" dirty="0">
                <a:solidFill>
                  <a:srgbClr val="C00000"/>
                </a:solidFill>
                <a:latin typeface="Marcellus" panose="020E0602050203020307" pitchFamily="34" charset="0"/>
              </a:rPr>
              <a:t>Producer Consumer Problem Revisited</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 xmlns:a16="http://schemas.microsoft.com/office/drawing/2014/main"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 xmlns:a16="http://schemas.microsoft.com/office/drawing/2014/main" id="{EC8EF798-510F-46B5-9E56-690162E17571}"/>
              </a:ext>
            </a:extLst>
          </p:cNvPr>
          <p:cNvSpPr txBox="1">
            <a:spLocks/>
          </p:cNvSpPr>
          <p:nvPr/>
        </p:nvSpPr>
        <p:spPr>
          <a:xfrm>
            <a:off x="550832" y="17097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t>The </a:t>
            </a:r>
            <a:r>
              <a:rPr lang="en-IN" dirty="0"/>
              <a:t>producer and consumer processes execute </a:t>
            </a:r>
            <a:endParaRPr lang="en-IN" dirty="0" smtClean="0"/>
          </a:p>
          <a:p>
            <a:pPr lvl="1"/>
            <a:r>
              <a:rPr lang="en-IN" dirty="0" smtClean="0"/>
              <a:t>the statements "</a:t>
            </a:r>
            <a:r>
              <a:rPr lang="en-IN" dirty="0"/>
              <a:t>counter++" and "counter--" concurrently. </a:t>
            </a:r>
            <a:endParaRPr lang="en-IN" dirty="0" smtClean="0"/>
          </a:p>
          <a:p>
            <a:endParaRPr lang="en-IN" dirty="0" smtClean="0"/>
          </a:p>
          <a:p>
            <a:r>
              <a:rPr lang="en-IN" dirty="0" smtClean="0"/>
              <a:t>Result= counter </a:t>
            </a:r>
            <a:r>
              <a:rPr lang="en-IN" dirty="0"/>
              <a:t>may be 4, 5, or 6</a:t>
            </a:r>
            <a:r>
              <a:rPr lang="en-IN" dirty="0" smtClean="0"/>
              <a:t>!</a:t>
            </a:r>
          </a:p>
          <a:p>
            <a:endParaRPr lang="en-IN" dirty="0" smtClean="0"/>
          </a:p>
          <a:p>
            <a:r>
              <a:rPr lang="en-IN" dirty="0" smtClean="0"/>
              <a:t>The only correct </a:t>
            </a:r>
            <a:r>
              <a:rPr lang="en-IN" dirty="0"/>
              <a:t>result, </a:t>
            </a:r>
            <a:r>
              <a:rPr lang="en-IN" dirty="0" smtClean="0"/>
              <a:t>counter </a:t>
            </a:r>
            <a:r>
              <a:rPr lang="en-IN" dirty="0"/>
              <a:t>== 5, </a:t>
            </a:r>
            <a:r>
              <a:rPr lang="en-IN" b="1" dirty="0"/>
              <a:t>which is generated </a:t>
            </a:r>
            <a:r>
              <a:rPr lang="en-IN" b="1" dirty="0" smtClean="0"/>
              <a:t>correctly</a:t>
            </a:r>
          </a:p>
          <a:p>
            <a:pPr lvl="1"/>
            <a:r>
              <a:rPr lang="en-IN" b="1" dirty="0" smtClean="0"/>
              <a:t> </a:t>
            </a:r>
            <a:r>
              <a:rPr lang="en-IN" b="1" dirty="0"/>
              <a:t>if </a:t>
            </a:r>
            <a:r>
              <a:rPr lang="en-IN" b="1" dirty="0" smtClean="0"/>
              <a:t>the producer </a:t>
            </a:r>
            <a:r>
              <a:rPr lang="en-IN" b="1" dirty="0"/>
              <a:t>and consumer execute separately.</a:t>
            </a:r>
            <a:endParaRPr lang="en-US" b="1" dirty="0">
              <a:solidFill>
                <a:schemeClr val="tx1">
                  <a:lumMod val="85000"/>
                  <a:lumOff val="15000"/>
                </a:schemeClr>
              </a:solidFill>
              <a:latin typeface="Marcellus" panose="020E0602050203020307" pitchFamily="34" charset="0"/>
            </a:endParaRPr>
          </a:p>
        </p:txBody>
      </p:sp>
      <p:pic>
        <p:nvPicPr>
          <p:cNvPr id="11" name="Picture 10"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sp>
        <p:nvSpPr>
          <p:cNvPr id="3" name="Date Placeholder 2"/>
          <p:cNvSpPr>
            <a:spLocks noGrp="1"/>
          </p:cNvSpPr>
          <p:nvPr>
            <p:ph type="dt" sz="half" idx="10"/>
          </p:nvPr>
        </p:nvSpPr>
        <p:spPr/>
        <p:txBody>
          <a:bodyPr/>
          <a:lstStyle/>
          <a:p>
            <a:fld id="{92723446-FB8E-4816-A584-C5CF8CF0FD22}" type="datetime1">
              <a:rPr lang="en-US" smtClean="0"/>
              <a:t>10/7/2024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8</a:t>
            </a:fld>
            <a:endParaRPr lang="en-US"/>
          </a:p>
        </p:txBody>
      </p:sp>
    </p:spTree>
    <p:extLst>
      <p:ext uri="{BB962C8B-B14F-4D97-AF65-F5344CB8AC3E}">
        <p14:creationId xmlns:p14="http://schemas.microsoft.com/office/powerpoint/2010/main" val="319893175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Algorithm 3</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80</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latin typeface="Marcellus"/>
              </a:rPr>
              <a:t>Algorithm 3/Peterson’s Solution</a:t>
            </a:r>
            <a:endParaRPr lang="en-IN" dirty="0" smtClean="0">
              <a:latin typeface="Marcellus"/>
            </a:endParaRPr>
          </a:p>
          <a:p>
            <a:pPr>
              <a:tabLst>
                <a:tab pos="739775" algn="l"/>
                <a:tab pos="1020763" algn="l"/>
                <a:tab pos="1257300" algn="l"/>
              </a:tabLst>
            </a:pPr>
            <a:r>
              <a:rPr lang="en-US" altLang="en-US" sz="2400" dirty="0">
                <a:solidFill>
                  <a:srgbClr val="000000"/>
                </a:solidFill>
                <a:latin typeface="Marcellus"/>
              </a:rPr>
              <a:t>The two processes share two variables:</a:t>
            </a:r>
          </a:p>
          <a:p>
            <a:pPr lvl="1">
              <a:tabLst>
                <a:tab pos="739775" algn="l"/>
                <a:tab pos="1020763" algn="l"/>
                <a:tab pos="1257300" algn="l"/>
              </a:tabLst>
            </a:pPr>
            <a:r>
              <a:rPr lang="en-US" altLang="en-US" dirty="0" err="1">
                <a:latin typeface="Marcellus"/>
              </a:rPr>
              <a:t>int</a:t>
            </a:r>
            <a:r>
              <a:rPr lang="en-US" altLang="en-US" dirty="0">
                <a:latin typeface="Marcellus"/>
              </a:rPr>
              <a:t> turn; </a:t>
            </a:r>
          </a:p>
          <a:p>
            <a:pPr lvl="1">
              <a:tabLst>
                <a:tab pos="739775" algn="l"/>
                <a:tab pos="1020763" algn="l"/>
                <a:tab pos="1257300" algn="l"/>
              </a:tabLst>
            </a:pPr>
            <a:r>
              <a:rPr lang="en-US" altLang="en-US" dirty="0">
                <a:latin typeface="Marcellus"/>
              </a:rPr>
              <a:t>Boolean flag[2]</a:t>
            </a:r>
          </a:p>
          <a:p>
            <a:pPr lvl="1">
              <a:tabLst>
                <a:tab pos="739775" algn="l"/>
                <a:tab pos="1020763" algn="l"/>
                <a:tab pos="1257300" algn="l"/>
              </a:tabLst>
            </a:pPr>
            <a:endParaRPr lang="en-US" altLang="en-US" dirty="0">
              <a:solidFill>
                <a:srgbClr val="000000"/>
              </a:solidFill>
              <a:latin typeface="Marcellus"/>
            </a:endParaRPr>
          </a:p>
          <a:p>
            <a:pPr>
              <a:tabLst>
                <a:tab pos="739775" algn="l"/>
                <a:tab pos="1020763" algn="l"/>
                <a:tab pos="1257300" algn="l"/>
              </a:tabLst>
            </a:pPr>
            <a:r>
              <a:rPr lang="en-US" altLang="en-US" sz="2400" dirty="0">
                <a:solidFill>
                  <a:srgbClr val="000000"/>
                </a:solidFill>
                <a:latin typeface="Marcellus"/>
              </a:rPr>
              <a:t>The variable </a:t>
            </a:r>
            <a:r>
              <a:rPr lang="en-US" altLang="en-US" sz="2400" dirty="0">
                <a:latin typeface="Marcellus"/>
                <a:cs typeface="Courier New" pitchFamily="49" charset="0"/>
              </a:rPr>
              <a:t>turn</a:t>
            </a:r>
            <a:r>
              <a:rPr lang="en-US" altLang="en-US" sz="2400" dirty="0">
                <a:solidFill>
                  <a:srgbClr val="000000"/>
                </a:solidFill>
                <a:latin typeface="Marcellus"/>
              </a:rPr>
              <a:t> indicates whose turn it is to enter the critical section</a:t>
            </a:r>
          </a:p>
          <a:p>
            <a:pPr>
              <a:tabLst>
                <a:tab pos="739775" algn="l"/>
                <a:tab pos="1020763" algn="l"/>
                <a:tab pos="1257300" algn="l"/>
              </a:tabLst>
            </a:pPr>
            <a:endParaRPr lang="en-US" altLang="en-US" sz="2400" dirty="0" smtClean="0">
              <a:solidFill>
                <a:srgbClr val="000000"/>
              </a:solidFill>
              <a:latin typeface="Marcellus"/>
            </a:endParaRPr>
          </a:p>
          <a:p>
            <a:pPr>
              <a:tabLst>
                <a:tab pos="739775" algn="l"/>
                <a:tab pos="1020763" algn="l"/>
                <a:tab pos="1257300" algn="l"/>
              </a:tabLst>
            </a:pPr>
            <a:r>
              <a:rPr lang="en-US" altLang="en-US" sz="2400" dirty="0" smtClean="0">
                <a:solidFill>
                  <a:srgbClr val="000000"/>
                </a:solidFill>
                <a:latin typeface="Marcellus"/>
              </a:rPr>
              <a:t>The </a:t>
            </a:r>
            <a:r>
              <a:rPr lang="en-US" altLang="en-US" sz="2400" dirty="0">
                <a:latin typeface="Marcellus"/>
                <a:cs typeface="Courier New" pitchFamily="49" charset="0"/>
              </a:rPr>
              <a:t>flag </a:t>
            </a:r>
            <a:r>
              <a:rPr lang="en-US" altLang="en-US" sz="2400" dirty="0">
                <a:solidFill>
                  <a:srgbClr val="000000"/>
                </a:solidFill>
                <a:latin typeface="Marcellus"/>
              </a:rPr>
              <a:t>array is used to indicate if a process is ready to enter the critical section. </a:t>
            </a:r>
            <a:r>
              <a:rPr lang="en-US" altLang="en-US" sz="2400" dirty="0">
                <a:latin typeface="Marcellus"/>
                <a:cs typeface="Courier New" pitchFamily="49" charset="0"/>
              </a:rPr>
              <a:t>flag[</a:t>
            </a:r>
            <a:r>
              <a:rPr lang="en-US" altLang="en-US" sz="2400" dirty="0" err="1">
                <a:latin typeface="Marcellus"/>
                <a:cs typeface="Courier New" pitchFamily="49" charset="0"/>
              </a:rPr>
              <a:t>i</a:t>
            </a:r>
            <a:r>
              <a:rPr lang="en-US" altLang="en-US" sz="2400" dirty="0">
                <a:latin typeface="Marcellus"/>
                <a:cs typeface="Courier New" pitchFamily="49" charset="0"/>
              </a:rPr>
              <a:t>] = </a:t>
            </a:r>
            <a:r>
              <a:rPr lang="en-US" altLang="en-US" sz="2400" i="1" dirty="0">
                <a:latin typeface="Marcellus"/>
                <a:cs typeface="Courier New" pitchFamily="49" charset="0"/>
              </a:rPr>
              <a:t>true</a:t>
            </a:r>
            <a:r>
              <a:rPr lang="en-US" altLang="en-US" sz="2400" dirty="0">
                <a:solidFill>
                  <a:srgbClr val="000000"/>
                </a:solidFill>
                <a:latin typeface="Marcellus"/>
              </a:rPr>
              <a:t>  implies that process </a:t>
            </a:r>
            <a:r>
              <a:rPr lang="en-US" altLang="en-US" sz="2400" dirty="0">
                <a:solidFill>
                  <a:srgbClr val="000000"/>
                </a:solidFill>
                <a:latin typeface="Marcellus"/>
                <a:cs typeface="Courier New" pitchFamily="49" charset="0"/>
              </a:rPr>
              <a:t>P</a:t>
            </a:r>
            <a:r>
              <a:rPr lang="en-US" altLang="en-US" sz="2400" baseline="-25000" dirty="0">
                <a:solidFill>
                  <a:srgbClr val="000000"/>
                </a:solidFill>
                <a:latin typeface="Marcellus"/>
                <a:cs typeface="Courier New" pitchFamily="49" charset="0"/>
              </a:rPr>
              <a:t>i</a:t>
            </a:r>
            <a:r>
              <a:rPr lang="en-US" altLang="en-US" sz="2400" dirty="0">
                <a:solidFill>
                  <a:srgbClr val="000000"/>
                </a:solidFill>
                <a:latin typeface="Marcellus"/>
              </a:rPr>
              <a:t> is ready!</a:t>
            </a:r>
          </a:p>
          <a:p>
            <a:pPr marL="0" indent="0">
              <a:buNone/>
            </a:pPr>
            <a:endParaRPr lang="en-IN" b="1" dirty="0"/>
          </a:p>
        </p:txBody>
      </p:sp>
    </p:spTree>
    <p:extLst>
      <p:ext uri="{BB962C8B-B14F-4D97-AF65-F5344CB8AC3E}">
        <p14:creationId xmlns:p14="http://schemas.microsoft.com/office/powerpoint/2010/main" val="290456096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Algorithm 3</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81</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Algorithm 3/Peterson’s Solution</a:t>
            </a:r>
            <a:endParaRPr lang="en-IN" b="1" dirty="0" smtClean="0"/>
          </a:p>
          <a:p>
            <a:pPr marL="0" indent="0">
              <a:buNone/>
            </a:pPr>
            <a:endParaRPr lang="en-IN" b="1" dirty="0"/>
          </a:p>
        </p:txBody>
      </p:sp>
      <p:pic>
        <p:nvPicPr>
          <p:cNvPr id="40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0119" y="1692322"/>
            <a:ext cx="6741993" cy="3748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812682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2800" dirty="0">
                <a:solidFill>
                  <a:srgbClr val="C00000"/>
                </a:solidFill>
                <a:latin typeface="Marcellus" panose="020E0602050203020307" pitchFamily="34" charset="0"/>
              </a:rPr>
              <a:t>Algorithm </a:t>
            </a:r>
            <a:r>
              <a:rPr lang="en-US" sz="2800" dirty="0" smtClean="0">
                <a:solidFill>
                  <a:srgbClr val="C00000"/>
                </a:solidFill>
                <a:latin typeface="Marcellus" panose="020E0602050203020307" pitchFamily="34" charset="0"/>
              </a:rPr>
              <a:t>3</a:t>
            </a: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82</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3</a:t>
            </a:r>
          </a:p>
          <a:p>
            <a:pPr marL="0" indent="0">
              <a:buNone/>
            </a:pPr>
            <a:endParaRPr lang="en-IN" b="1" dirty="0"/>
          </a:p>
        </p:txBody>
      </p:sp>
      <p:graphicFrame>
        <p:nvGraphicFramePr>
          <p:cNvPr id="14" name="Table 13"/>
          <p:cNvGraphicFramePr>
            <a:graphicFrameLocks noGrp="1"/>
          </p:cNvGraphicFramePr>
          <p:nvPr>
            <p:extLst>
              <p:ext uri="{D42A27DB-BD31-4B8C-83A1-F6EECF244321}">
                <p14:modId xmlns:p14="http://schemas.microsoft.com/office/powerpoint/2010/main" val="943076229"/>
              </p:ext>
            </p:extLst>
          </p:nvPr>
        </p:nvGraphicFramePr>
        <p:xfrm>
          <a:off x="981122" y="1817427"/>
          <a:ext cx="7548730" cy="3230880"/>
        </p:xfrm>
        <a:graphic>
          <a:graphicData uri="http://schemas.openxmlformats.org/drawingml/2006/table">
            <a:tbl>
              <a:tblPr firstRow="1" bandRow="1">
                <a:tableStyleId>{7DF18680-E054-41AD-8BC1-D1AEF772440D}</a:tableStyleId>
              </a:tblPr>
              <a:tblGrid>
                <a:gridCol w="3631821"/>
                <a:gridCol w="3916909"/>
              </a:tblGrid>
              <a:tr h="370840">
                <a:tc>
                  <a:txBody>
                    <a:bodyPr/>
                    <a:lstStyle/>
                    <a:p>
                      <a:r>
                        <a:rPr lang="en-IN" sz="2000" dirty="0" smtClean="0"/>
                        <a:t>P0</a:t>
                      </a:r>
                      <a:endParaRPr lang="en-IN" sz="2000" dirty="0"/>
                    </a:p>
                  </a:txBody>
                  <a:tcPr/>
                </a:tc>
                <a:tc>
                  <a:txBody>
                    <a:bodyPr/>
                    <a:lstStyle/>
                    <a:p>
                      <a:r>
                        <a:rPr lang="en-IN" sz="2000" dirty="0" smtClean="0"/>
                        <a:t>P1</a:t>
                      </a:r>
                      <a:endParaRPr lang="en-IN" sz="2000" dirty="0"/>
                    </a:p>
                  </a:txBody>
                  <a:tcPr/>
                </a:tc>
              </a:tr>
              <a:tr h="370840">
                <a:tc>
                  <a:txBody>
                    <a:bodyPr/>
                    <a:lstStyle/>
                    <a:p>
                      <a:r>
                        <a:rPr lang="en-IN" sz="2000" dirty="0" smtClean="0"/>
                        <a:t>do{</a:t>
                      </a:r>
                    </a:p>
                    <a:p>
                      <a:r>
                        <a:rPr lang="en-IN" sz="2000" dirty="0" smtClean="0"/>
                        <a:t>        flag[0]=true;</a:t>
                      </a:r>
                    </a:p>
                    <a:p>
                      <a:r>
                        <a:rPr lang="en-IN" sz="2000" dirty="0" smtClean="0"/>
                        <a:t>        turn=1</a:t>
                      </a:r>
                    </a:p>
                    <a:p>
                      <a:r>
                        <a:rPr lang="en-IN" sz="2000" dirty="0" smtClean="0"/>
                        <a:t>        while(turn==1 &amp;&amp;</a:t>
                      </a:r>
                      <a:r>
                        <a:rPr lang="en-IN" sz="2000" baseline="0" dirty="0" smtClean="0"/>
                        <a:t> </a:t>
                      </a:r>
                      <a:r>
                        <a:rPr lang="en-IN" sz="2000" dirty="0" smtClean="0"/>
                        <a:t>flag[1]==T);</a:t>
                      </a:r>
                    </a:p>
                    <a:p>
                      <a:r>
                        <a:rPr lang="en-IN" sz="2000" dirty="0" smtClean="0"/>
                        <a:t>        critical section</a:t>
                      </a:r>
                    </a:p>
                    <a:p>
                      <a:r>
                        <a:rPr lang="en-IN" sz="2000" baseline="0" dirty="0" smtClean="0"/>
                        <a:t>         flag[0]=false;</a:t>
                      </a:r>
                      <a:endParaRPr lang="en-IN" sz="2000" dirty="0" smtClean="0"/>
                    </a:p>
                    <a:p>
                      <a:r>
                        <a:rPr lang="en-IN" sz="2000" dirty="0" smtClean="0"/>
                        <a:t>        remainder section</a:t>
                      </a:r>
                    </a:p>
                    <a:p>
                      <a:r>
                        <a:rPr lang="en-IN" sz="2000" dirty="0" smtClean="0"/>
                        <a:t>}while(1);</a:t>
                      </a:r>
                    </a:p>
                  </a:txBody>
                  <a:tcPr/>
                </a:tc>
                <a:tc>
                  <a:txBody>
                    <a:bodyPr/>
                    <a:lstStyle/>
                    <a:p>
                      <a:r>
                        <a:rPr lang="en-IN" sz="2000" dirty="0" smtClean="0"/>
                        <a:t>do{</a:t>
                      </a:r>
                    </a:p>
                    <a:p>
                      <a:r>
                        <a:rPr lang="en-IN" sz="2000" dirty="0" smtClean="0"/>
                        <a:t>        flag[1]=true;</a:t>
                      </a:r>
                    </a:p>
                    <a:p>
                      <a:r>
                        <a:rPr lang="en-IN" sz="2000" dirty="0" smtClean="0"/>
                        <a:t>        turn=0</a:t>
                      </a:r>
                    </a:p>
                    <a:p>
                      <a:r>
                        <a:rPr lang="en-IN" sz="2000" dirty="0" smtClean="0"/>
                        <a:t>        while(turn==0 &amp;&amp; flag[0]==T);</a:t>
                      </a:r>
                    </a:p>
                    <a:p>
                      <a:r>
                        <a:rPr lang="en-IN" sz="2000" dirty="0" smtClean="0"/>
                        <a:t>        critical section</a:t>
                      </a:r>
                    </a:p>
                    <a:p>
                      <a:r>
                        <a:rPr lang="en-IN" sz="2000" baseline="0" dirty="0" smtClean="0"/>
                        <a:t>         flag[1]=false;</a:t>
                      </a:r>
                      <a:endParaRPr lang="en-IN" sz="2000" dirty="0" smtClean="0"/>
                    </a:p>
                    <a:p>
                      <a:r>
                        <a:rPr lang="en-IN" sz="2000" dirty="0" smtClean="0"/>
                        <a:t>        remainder section</a:t>
                      </a:r>
                    </a:p>
                    <a:p>
                      <a:r>
                        <a:rPr lang="en-IN" sz="2000" dirty="0" smtClean="0"/>
                        <a:t>}while(1);</a:t>
                      </a:r>
                      <a:endParaRPr lang="en-IN" sz="2000" dirty="0"/>
                    </a:p>
                  </a:txBody>
                  <a:tcPr/>
                </a:tc>
              </a:tr>
            </a:tbl>
          </a:graphicData>
        </a:graphic>
      </p:graphicFrame>
      <p:pic>
        <p:nvPicPr>
          <p:cNvPr id="15"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60079" y="1580813"/>
            <a:ext cx="3562066" cy="3748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161491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2800" dirty="0">
                <a:solidFill>
                  <a:srgbClr val="C00000"/>
                </a:solidFill>
                <a:latin typeface="Marcellus" panose="020E0602050203020307" pitchFamily="34" charset="0"/>
              </a:rPr>
              <a:t>Algorithm </a:t>
            </a:r>
            <a:r>
              <a:rPr lang="en-US" sz="2800" dirty="0" smtClean="0">
                <a:solidFill>
                  <a:srgbClr val="C00000"/>
                </a:solidFill>
                <a:latin typeface="Marcellus" panose="020E0602050203020307" pitchFamily="34" charset="0"/>
              </a:rPr>
              <a:t>3</a:t>
            </a: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83</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3</a:t>
            </a:r>
          </a:p>
          <a:p>
            <a:pPr marL="0" indent="0">
              <a:buNone/>
            </a:pPr>
            <a:endParaRPr lang="en-IN" b="1" dirty="0"/>
          </a:p>
        </p:txBody>
      </p:sp>
      <p:graphicFrame>
        <p:nvGraphicFramePr>
          <p:cNvPr id="14" name="Table 13"/>
          <p:cNvGraphicFramePr>
            <a:graphicFrameLocks noGrp="1"/>
          </p:cNvGraphicFramePr>
          <p:nvPr>
            <p:extLst>
              <p:ext uri="{D42A27DB-BD31-4B8C-83A1-F6EECF244321}">
                <p14:modId xmlns:p14="http://schemas.microsoft.com/office/powerpoint/2010/main" val="3408588300"/>
              </p:ext>
            </p:extLst>
          </p:nvPr>
        </p:nvGraphicFramePr>
        <p:xfrm>
          <a:off x="981122" y="1817427"/>
          <a:ext cx="7548730" cy="3230880"/>
        </p:xfrm>
        <a:graphic>
          <a:graphicData uri="http://schemas.openxmlformats.org/drawingml/2006/table">
            <a:tbl>
              <a:tblPr firstRow="1" bandRow="1">
                <a:tableStyleId>{7DF18680-E054-41AD-8BC1-D1AEF772440D}</a:tableStyleId>
              </a:tblPr>
              <a:tblGrid>
                <a:gridCol w="3631821"/>
                <a:gridCol w="3916909"/>
              </a:tblGrid>
              <a:tr h="370840">
                <a:tc>
                  <a:txBody>
                    <a:bodyPr/>
                    <a:lstStyle/>
                    <a:p>
                      <a:r>
                        <a:rPr lang="en-IN" sz="2000" dirty="0" smtClean="0"/>
                        <a:t>P0</a:t>
                      </a:r>
                      <a:endParaRPr lang="en-IN" sz="2000" dirty="0"/>
                    </a:p>
                  </a:txBody>
                  <a:tcPr/>
                </a:tc>
                <a:tc>
                  <a:txBody>
                    <a:bodyPr/>
                    <a:lstStyle/>
                    <a:p>
                      <a:r>
                        <a:rPr lang="en-IN" sz="2000" dirty="0" smtClean="0"/>
                        <a:t>P1</a:t>
                      </a:r>
                      <a:endParaRPr lang="en-IN" sz="2000" dirty="0"/>
                    </a:p>
                  </a:txBody>
                  <a:tcPr/>
                </a:tc>
              </a:tr>
              <a:tr h="370840">
                <a:tc>
                  <a:txBody>
                    <a:bodyPr/>
                    <a:lstStyle/>
                    <a:p>
                      <a:r>
                        <a:rPr lang="en-IN" sz="2000" dirty="0" smtClean="0"/>
                        <a:t>do{</a:t>
                      </a:r>
                    </a:p>
                    <a:p>
                      <a:r>
                        <a:rPr lang="en-IN" sz="2000" dirty="0" smtClean="0"/>
                        <a:t>        flag[0]=true;</a:t>
                      </a:r>
                    </a:p>
                    <a:p>
                      <a:r>
                        <a:rPr lang="en-IN" sz="2000" dirty="0" smtClean="0"/>
                        <a:t>        turn=1</a:t>
                      </a:r>
                    </a:p>
                    <a:p>
                      <a:r>
                        <a:rPr lang="en-IN" sz="2000" dirty="0" smtClean="0"/>
                        <a:t>        while(turn==1 &amp;&amp;</a:t>
                      </a:r>
                      <a:r>
                        <a:rPr lang="en-IN" sz="2000" baseline="0" dirty="0" smtClean="0"/>
                        <a:t> </a:t>
                      </a:r>
                      <a:r>
                        <a:rPr lang="en-IN" sz="2000" dirty="0" smtClean="0"/>
                        <a:t>flag[1]==T);</a:t>
                      </a:r>
                    </a:p>
                    <a:p>
                      <a:r>
                        <a:rPr lang="en-IN" sz="2000" dirty="0" smtClean="0"/>
                        <a:t>        critical section</a:t>
                      </a:r>
                    </a:p>
                    <a:p>
                      <a:r>
                        <a:rPr lang="en-IN" sz="2000" baseline="0" dirty="0" smtClean="0"/>
                        <a:t>         flag[0]=false;</a:t>
                      </a:r>
                      <a:endParaRPr lang="en-IN" sz="2000" dirty="0" smtClean="0"/>
                    </a:p>
                    <a:p>
                      <a:r>
                        <a:rPr lang="en-IN" sz="2000" dirty="0" smtClean="0"/>
                        <a:t>        remainder section</a:t>
                      </a:r>
                    </a:p>
                    <a:p>
                      <a:r>
                        <a:rPr lang="en-IN" sz="2000" dirty="0" smtClean="0"/>
                        <a:t>}while(1);</a:t>
                      </a:r>
                    </a:p>
                  </a:txBody>
                  <a:tcPr/>
                </a:tc>
                <a:tc>
                  <a:txBody>
                    <a:bodyPr/>
                    <a:lstStyle/>
                    <a:p>
                      <a:r>
                        <a:rPr lang="en-IN" sz="2000" dirty="0" smtClean="0"/>
                        <a:t>do{</a:t>
                      </a:r>
                    </a:p>
                    <a:p>
                      <a:r>
                        <a:rPr lang="en-IN" sz="2000" dirty="0" smtClean="0"/>
                        <a:t>        flag[1]=true;</a:t>
                      </a:r>
                    </a:p>
                    <a:p>
                      <a:r>
                        <a:rPr lang="en-IN" sz="2000" dirty="0" smtClean="0"/>
                        <a:t>        turn=0</a:t>
                      </a:r>
                    </a:p>
                    <a:p>
                      <a:r>
                        <a:rPr lang="en-IN" sz="2000" dirty="0" smtClean="0"/>
                        <a:t>        while(turn==0 &amp;&amp; flag[0]==T);</a:t>
                      </a:r>
                    </a:p>
                    <a:p>
                      <a:r>
                        <a:rPr lang="en-IN" sz="2000" dirty="0" smtClean="0"/>
                        <a:t>        critical section</a:t>
                      </a:r>
                    </a:p>
                    <a:p>
                      <a:r>
                        <a:rPr lang="en-IN" sz="2000" baseline="0" dirty="0" smtClean="0"/>
                        <a:t>         flag[1]=false;</a:t>
                      </a:r>
                      <a:endParaRPr lang="en-IN" sz="2000" dirty="0" smtClean="0"/>
                    </a:p>
                    <a:p>
                      <a:r>
                        <a:rPr lang="en-IN" sz="2000" dirty="0" smtClean="0"/>
                        <a:t>        remainder section</a:t>
                      </a:r>
                    </a:p>
                    <a:p>
                      <a:r>
                        <a:rPr lang="en-IN" sz="2000" dirty="0" smtClean="0"/>
                        <a:t>}while(1);</a:t>
                      </a:r>
                      <a:endParaRPr lang="en-IN" sz="2000" dirty="0"/>
                    </a:p>
                  </a:txBody>
                  <a:tcPr/>
                </a:tc>
              </a:tr>
            </a:tbl>
          </a:graphicData>
        </a:graphic>
      </p:graphicFrame>
      <p:sp>
        <p:nvSpPr>
          <p:cNvPr id="13" name="Rectangle 12"/>
          <p:cNvSpPr/>
          <p:nvPr/>
        </p:nvSpPr>
        <p:spPr>
          <a:xfrm>
            <a:off x="9047006" y="2036099"/>
            <a:ext cx="2969083" cy="830997"/>
          </a:xfrm>
          <a:prstGeom prst="rect">
            <a:avLst/>
          </a:prstGeom>
        </p:spPr>
        <p:txBody>
          <a:bodyPr wrap="none">
            <a:spAutoFit/>
          </a:bodyPr>
          <a:lstStyle/>
          <a:p>
            <a:r>
              <a:rPr lang="en-IN" sz="2400" dirty="0" smtClean="0">
                <a:latin typeface="Marcellus"/>
              </a:rPr>
              <a:t>turn=0/1</a:t>
            </a:r>
          </a:p>
          <a:p>
            <a:r>
              <a:rPr lang="en-IN" sz="2400" dirty="0" smtClean="0">
                <a:latin typeface="Marcellus"/>
              </a:rPr>
              <a:t>Boolean Array flag[2]</a:t>
            </a:r>
            <a:endParaRPr lang="en-IN" sz="2400" dirty="0">
              <a:latin typeface="Marcellus"/>
            </a:endParaRPr>
          </a:p>
        </p:txBody>
      </p:sp>
      <p:graphicFrame>
        <p:nvGraphicFramePr>
          <p:cNvPr id="11" name="Table 10"/>
          <p:cNvGraphicFramePr>
            <a:graphicFrameLocks noGrp="1"/>
          </p:cNvGraphicFramePr>
          <p:nvPr>
            <p:extLst>
              <p:ext uri="{D42A27DB-BD31-4B8C-83A1-F6EECF244321}">
                <p14:modId xmlns:p14="http://schemas.microsoft.com/office/powerpoint/2010/main" val="3285052818"/>
              </p:ext>
            </p:extLst>
          </p:nvPr>
        </p:nvGraphicFramePr>
        <p:xfrm>
          <a:off x="9592632" y="2957899"/>
          <a:ext cx="1544600" cy="741680"/>
        </p:xfrm>
        <a:graphic>
          <a:graphicData uri="http://schemas.openxmlformats.org/drawingml/2006/table">
            <a:tbl>
              <a:tblPr firstRow="1" bandRow="1">
                <a:tableStyleId>{7DF18680-E054-41AD-8BC1-D1AEF772440D}</a:tableStyleId>
              </a:tblPr>
              <a:tblGrid>
                <a:gridCol w="711200"/>
                <a:gridCol w="833400"/>
              </a:tblGrid>
              <a:tr h="370840">
                <a:tc>
                  <a:txBody>
                    <a:bodyPr/>
                    <a:lstStyle/>
                    <a:p>
                      <a:r>
                        <a:rPr lang="en-IN" dirty="0" smtClean="0"/>
                        <a:t>[0]</a:t>
                      </a:r>
                      <a:endParaRPr lang="en-IN" dirty="0"/>
                    </a:p>
                  </a:txBody>
                  <a:tcPr/>
                </a:tc>
                <a:tc>
                  <a:txBody>
                    <a:bodyPr/>
                    <a:lstStyle/>
                    <a:p>
                      <a:r>
                        <a:rPr lang="en-IN" dirty="0" smtClean="0"/>
                        <a:t>[1]</a:t>
                      </a:r>
                      <a:endParaRPr lang="en-IN" dirty="0"/>
                    </a:p>
                  </a:txBody>
                  <a:tcPr/>
                </a:tc>
              </a:tr>
              <a:tr h="370840">
                <a:tc>
                  <a:txBody>
                    <a:bodyPr/>
                    <a:lstStyle/>
                    <a:p>
                      <a:r>
                        <a:rPr lang="en-IN" dirty="0" smtClean="0"/>
                        <a:t>F</a:t>
                      </a:r>
                      <a:endParaRPr lang="en-IN" dirty="0"/>
                    </a:p>
                  </a:txBody>
                  <a:tcPr/>
                </a:tc>
                <a:tc>
                  <a:txBody>
                    <a:bodyPr/>
                    <a:lstStyle/>
                    <a:p>
                      <a:r>
                        <a:rPr lang="en-IN" dirty="0" smtClean="0"/>
                        <a:t>F</a:t>
                      </a:r>
                      <a:endParaRPr lang="en-IN" dirty="0"/>
                    </a:p>
                  </a:txBody>
                  <a:tcPr/>
                </a:tc>
              </a:tr>
            </a:tbl>
          </a:graphicData>
        </a:graphic>
      </p:graphicFrame>
    </p:spTree>
    <p:extLst>
      <p:ext uri="{BB962C8B-B14F-4D97-AF65-F5344CB8AC3E}">
        <p14:creationId xmlns:p14="http://schemas.microsoft.com/office/powerpoint/2010/main" val="16073536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0"/>
            <a:ext cx="11395912" cy="3561273"/>
          </a:xfrm>
        </p:spPr>
        <p:txBody>
          <a:bodyPr>
            <a:normAutofit/>
          </a:bodyPr>
          <a:lstStyle/>
          <a:p>
            <a:pPr algn="ctr"/>
            <a:r>
              <a:rPr lang="en-US" sz="2800" dirty="0" smtClean="0">
                <a:solidFill>
                  <a:srgbClr val="C00000"/>
                </a:solidFill>
                <a:latin typeface="Marcellus" panose="020E0602050203020307" pitchFamily="34" charset="0"/>
              </a:rPr>
              <a:t>Algorithm 3 :</a:t>
            </a:r>
            <a:br>
              <a:rPr lang="en-US" sz="2800" dirty="0" smtClean="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Mutual Exclusion Check</a:t>
            </a:r>
            <a:br>
              <a:rPr lang="en-US" sz="2800" dirty="0" smtClean="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
            </a:r>
            <a:br>
              <a:rPr lang="en-US" sz="2800" dirty="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If P0 is executing critical section,</a:t>
            </a:r>
            <a:br>
              <a:rPr lang="en-US" sz="2800" dirty="0" smtClean="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Can another process P1 enter the critical section or not? </a:t>
            </a:r>
            <a:br>
              <a:rPr lang="en-US" sz="2800" dirty="0" smtClean="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
            </a:r>
            <a:br>
              <a:rPr lang="en-US" sz="2800" dirty="0">
                <a:solidFill>
                  <a:srgbClr val="C00000"/>
                </a:solidFill>
                <a:latin typeface="Marcellus" panose="020E0602050203020307" pitchFamily="34" charset="0"/>
              </a:rPr>
            </a:b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84</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43982098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0"/>
            <a:ext cx="11395912" cy="721920"/>
          </a:xfrm>
        </p:spPr>
        <p:txBody>
          <a:bodyPr>
            <a:noAutofit/>
          </a:bodyPr>
          <a:lstStyle/>
          <a:p>
            <a:r>
              <a:rPr lang="en-US" sz="2800" dirty="0">
                <a:solidFill>
                  <a:srgbClr val="C00000"/>
                </a:solidFill>
                <a:latin typeface="Marcellus" panose="020E0602050203020307" pitchFamily="34" charset="0"/>
              </a:rPr>
              <a:t>If P0 is executing </a:t>
            </a:r>
            <a:r>
              <a:rPr lang="en-US" sz="2800" dirty="0" smtClean="0">
                <a:solidFill>
                  <a:srgbClr val="C00000"/>
                </a:solidFill>
                <a:latin typeface="Marcellus" panose="020E0602050203020307" pitchFamily="34" charset="0"/>
              </a:rPr>
              <a:t>CS, Can </a:t>
            </a:r>
            <a:r>
              <a:rPr lang="en-US" sz="2800" dirty="0">
                <a:solidFill>
                  <a:srgbClr val="C00000"/>
                </a:solidFill>
                <a:latin typeface="Marcellus" panose="020E0602050203020307" pitchFamily="34" charset="0"/>
              </a:rPr>
              <a:t>another process P1 enter the </a:t>
            </a:r>
            <a:r>
              <a:rPr lang="en-US" sz="2800" dirty="0" smtClean="0">
                <a:solidFill>
                  <a:srgbClr val="C00000"/>
                </a:solidFill>
                <a:latin typeface="Marcellus" panose="020E0602050203020307" pitchFamily="34" charset="0"/>
              </a:rPr>
              <a:t>CS or </a:t>
            </a:r>
            <a:r>
              <a:rPr lang="en-US" sz="2800" dirty="0">
                <a:solidFill>
                  <a:srgbClr val="C00000"/>
                </a:solidFill>
                <a:latin typeface="Marcellus" panose="020E0602050203020307" pitchFamily="34" charset="0"/>
              </a:rPr>
              <a:t>not? </a:t>
            </a:r>
            <a:r>
              <a:rPr lang="en-US" sz="2800" dirty="0" smtClean="0">
                <a:solidFill>
                  <a:srgbClr val="C00000"/>
                </a:solidFill>
                <a:latin typeface="Marcellus" panose="020E0602050203020307" pitchFamily="34" charset="0"/>
              </a:rPr>
              <a:t>No</a:t>
            </a: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85</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508260" y="656542"/>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C</a:t>
            </a:r>
            <a:r>
              <a:rPr lang="en-IN" b="1" dirty="0" smtClean="0"/>
              <a:t>ase 1</a:t>
            </a:r>
          </a:p>
          <a:p>
            <a:pPr marL="0" indent="0">
              <a:buNone/>
            </a:pPr>
            <a:endParaRPr lang="en-IN" b="1" dirty="0"/>
          </a:p>
        </p:txBody>
      </p:sp>
      <p:sp>
        <p:nvSpPr>
          <p:cNvPr id="13" name="Rectangle 12"/>
          <p:cNvSpPr/>
          <p:nvPr/>
        </p:nvSpPr>
        <p:spPr>
          <a:xfrm>
            <a:off x="5416701" y="5467741"/>
            <a:ext cx="2969083" cy="830997"/>
          </a:xfrm>
          <a:prstGeom prst="rect">
            <a:avLst/>
          </a:prstGeom>
        </p:spPr>
        <p:txBody>
          <a:bodyPr wrap="none">
            <a:spAutoFit/>
          </a:bodyPr>
          <a:lstStyle/>
          <a:p>
            <a:r>
              <a:rPr lang="en-IN" sz="2400" dirty="0" smtClean="0">
                <a:latin typeface="Marcellus"/>
              </a:rPr>
              <a:t>turn=1</a:t>
            </a:r>
          </a:p>
          <a:p>
            <a:r>
              <a:rPr lang="en-IN" sz="2400" dirty="0" smtClean="0">
                <a:latin typeface="Marcellus"/>
              </a:rPr>
              <a:t>Boolean Array flag[2]</a:t>
            </a:r>
            <a:endParaRPr lang="en-IN" sz="2400" dirty="0">
              <a:latin typeface="Marcellus"/>
            </a:endParaRPr>
          </a:p>
        </p:txBody>
      </p:sp>
      <p:graphicFrame>
        <p:nvGraphicFramePr>
          <p:cNvPr id="11" name="Table 10"/>
          <p:cNvGraphicFramePr>
            <a:graphicFrameLocks noGrp="1"/>
          </p:cNvGraphicFramePr>
          <p:nvPr>
            <p:extLst>
              <p:ext uri="{D42A27DB-BD31-4B8C-83A1-F6EECF244321}">
                <p14:modId xmlns:p14="http://schemas.microsoft.com/office/powerpoint/2010/main" val="4013334017"/>
              </p:ext>
            </p:extLst>
          </p:nvPr>
        </p:nvGraphicFramePr>
        <p:xfrm>
          <a:off x="3849557" y="5440809"/>
          <a:ext cx="1544600" cy="741680"/>
        </p:xfrm>
        <a:graphic>
          <a:graphicData uri="http://schemas.openxmlformats.org/drawingml/2006/table">
            <a:tbl>
              <a:tblPr firstRow="1" bandRow="1">
                <a:tableStyleId>{7DF18680-E054-41AD-8BC1-D1AEF772440D}</a:tableStyleId>
              </a:tblPr>
              <a:tblGrid>
                <a:gridCol w="711200"/>
                <a:gridCol w="833400"/>
              </a:tblGrid>
              <a:tr h="370840">
                <a:tc>
                  <a:txBody>
                    <a:bodyPr/>
                    <a:lstStyle/>
                    <a:p>
                      <a:r>
                        <a:rPr lang="en-IN" dirty="0" smtClean="0"/>
                        <a:t>[0]</a:t>
                      </a:r>
                      <a:endParaRPr lang="en-IN" dirty="0"/>
                    </a:p>
                  </a:txBody>
                  <a:tcPr/>
                </a:tc>
                <a:tc>
                  <a:txBody>
                    <a:bodyPr/>
                    <a:lstStyle/>
                    <a:p>
                      <a:r>
                        <a:rPr lang="en-IN" dirty="0" smtClean="0"/>
                        <a:t>[1]</a:t>
                      </a:r>
                      <a:endParaRPr lang="en-IN" dirty="0"/>
                    </a:p>
                  </a:txBody>
                  <a:tcPr/>
                </a:tc>
              </a:tr>
              <a:tr h="370840">
                <a:tc>
                  <a:txBody>
                    <a:bodyPr/>
                    <a:lstStyle/>
                    <a:p>
                      <a:r>
                        <a:rPr lang="en-IN" dirty="0" smtClean="0"/>
                        <a:t>T</a:t>
                      </a:r>
                      <a:endParaRPr lang="en-IN" dirty="0"/>
                    </a:p>
                  </a:txBody>
                  <a:tcPr/>
                </a:tc>
                <a:tc>
                  <a:txBody>
                    <a:bodyPr/>
                    <a:lstStyle/>
                    <a:p>
                      <a:r>
                        <a:rPr lang="en-IN" dirty="0" smtClean="0"/>
                        <a:t>F</a:t>
                      </a:r>
                      <a:endParaRPr lang="en-IN" dirty="0"/>
                    </a:p>
                  </a:txBody>
                  <a:tcPr/>
                </a:tc>
              </a:tr>
            </a:tbl>
          </a:graphicData>
        </a:graphic>
      </p:graphicFrame>
      <p:sp>
        <p:nvSpPr>
          <p:cNvPr id="16" name="TextBox 15"/>
          <p:cNvSpPr txBox="1"/>
          <p:nvPr/>
        </p:nvSpPr>
        <p:spPr>
          <a:xfrm>
            <a:off x="3630305" y="1070382"/>
            <a:ext cx="2620370" cy="4370427"/>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For P0</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Sets flag as true </a:t>
            </a:r>
            <a:endParaRPr lang="en-IN" sz="2000" dirty="0">
              <a:latin typeface="Marcellus"/>
            </a:endParaRP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turn=1</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P1 is not interested </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while (T&amp;&amp;F);</a:t>
            </a:r>
          </a:p>
          <a:p>
            <a:pPr marL="285750" indent="-285750">
              <a:buFont typeface="Arial" panose="020B0604020202020204" pitchFamily="34" charset="0"/>
              <a:buChar char="•"/>
            </a:pPr>
            <a:r>
              <a:rPr lang="en-IN" sz="2000" dirty="0" smtClean="0">
                <a:latin typeface="Marcellus"/>
              </a:rPr>
              <a:t>while(F);</a:t>
            </a:r>
          </a:p>
          <a:p>
            <a:pPr marL="285750" indent="-285750">
              <a:buFont typeface="Arial" panose="020B0604020202020204" pitchFamily="34" charset="0"/>
              <a:buChar char="•"/>
            </a:pPr>
            <a:r>
              <a:rPr lang="en-IN" sz="2000" dirty="0" smtClean="0">
                <a:latin typeface="Marcellus"/>
              </a:rPr>
              <a:t>exits while loop</a:t>
            </a:r>
          </a:p>
          <a:p>
            <a:pPr marL="285750" indent="-285750">
              <a:buFont typeface="Arial" panose="020B0604020202020204" pitchFamily="34" charset="0"/>
              <a:buChar char="•"/>
            </a:pPr>
            <a:r>
              <a:rPr lang="en-IN" sz="2000" dirty="0" smtClean="0">
                <a:latin typeface="Marcellus"/>
              </a:rPr>
              <a:t>P0 executes CS</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IN" dirty="0"/>
          </a:p>
        </p:txBody>
      </p:sp>
      <p:graphicFrame>
        <p:nvGraphicFramePr>
          <p:cNvPr id="19" name="Table 18"/>
          <p:cNvGraphicFramePr>
            <a:graphicFrameLocks noGrp="1"/>
          </p:cNvGraphicFramePr>
          <p:nvPr>
            <p:extLst>
              <p:ext uri="{D42A27DB-BD31-4B8C-83A1-F6EECF244321}">
                <p14:modId xmlns:p14="http://schemas.microsoft.com/office/powerpoint/2010/main" val="1929082214"/>
              </p:ext>
            </p:extLst>
          </p:nvPr>
        </p:nvGraphicFramePr>
        <p:xfrm>
          <a:off x="120014" y="1638667"/>
          <a:ext cx="3631821" cy="3230880"/>
        </p:xfrm>
        <a:graphic>
          <a:graphicData uri="http://schemas.openxmlformats.org/drawingml/2006/table">
            <a:tbl>
              <a:tblPr firstRow="1" bandRow="1">
                <a:tableStyleId>{7DF18680-E054-41AD-8BC1-D1AEF772440D}</a:tableStyleId>
              </a:tblPr>
              <a:tblGrid>
                <a:gridCol w="3631821"/>
              </a:tblGrid>
              <a:tr h="370840">
                <a:tc>
                  <a:txBody>
                    <a:bodyPr/>
                    <a:lstStyle/>
                    <a:p>
                      <a:r>
                        <a:rPr lang="en-IN" sz="2000" dirty="0" smtClean="0"/>
                        <a:t>P0</a:t>
                      </a:r>
                      <a:endParaRPr lang="en-IN" sz="2000" dirty="0"/>
                    </a:p>
                  </a:txBody>
                  <a:tcPr/>
                </a:tc>
              </a:tr>
              <a:tr h="370840">
                <a:tc>
                  <a:txBody>
                    <a:bodyPr/>
                    <a:lstStyle/>
                    <a:p>
                      <a:r>
                        <a:rPr lang="en-IN" sz="2000" dirty="0" smtClean="0"/>
                        <a:t>do{</a:t>
                      </a:r>
                    </a:p>
                    <a:p>
                      <a:r>
                        <a:rPr lang="en-IN" sz="2000" dirty="0" smtClean="0"/>
                        <a:t>        flag[0]=true;</a:t>
                      </a:r>
                    </a:p>
                    <a:p>
                      <a:r>
                        <a:rPr lang="en-IN" sz="2000" dirty="0" smtClean="0"/>
                        <a:t>        turn=1</a:t>
                      </a:r>
                    </a:p>
                    <a:p>
                      <a:r>
                        <a:rPr lang="en-IN" sz="2000" dirty="0" smtClean="0"/>
                        <a:t>        while(turn==1 &amp;&amp;</a:t>
                      </a:r>
                      <a:r>
                        <a:rPr lang="en-IN" sz="2000" baseline="0" dirty="0" smtClean="0"/>
                        <a:t> </a:t>
                      </a:r>
                      <a:r>
                        <a:rPr lang="en-IN" sz="2000" dirty="0" smtClean="0"/>
                        <a:t>flag[1]==T);</a:t>
                      </a:r>
                    </a:p>
                    <a:p>
                      <a:r>
                        <a:rPr lang="en-IN" sz="2000" dirty="0" smtClean="0"/>
                        <a:t>        critical section</a:t>
                      </a:r>
                    </a:p>
                    <a:p>
                      <a:r>
                        <a:rPr lang="en-IN" sz="2000" baseline="0" dirty="0" smtClean="0"/>
                        <a:t>         flag[0]=false;</a:t>
                      </a:r>
                      <a:endParaRPr lang="en-IN" sz="2000" dirty="0" smtClean="0"/>
                    </a:p>
                    <a:p>
                      <a:r>
                        <a:rPr lang="en-IN" sz="2000" dirty="0" smtClean="0"/>
                        <a:t>        remainder section</a:t>
                      </a:r>
                    </a:p>
                    <a:p>
                      <a:r>
                        <a:rPr lang="en-IN" sz="2000" dirty="0" smtClean="0"/>
                        <a:t>}while(1);</a:t>
                      </a:r>
                    </a:p>
                  </a:txBody>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840077393"/>
              </p:ext>
            </p:extLst>
          </p:nvPr>
        </p:nvGraphicFramePr>
        <p:xfrm>
          <a:off x="5977719" y="1638667"/>
          <a:ext cx="3916909" cy="2926080"/>
        </p:xfrm>
        <a:graphic>
          <a:graphicData uri="http://schemas.openxmlformats.org/drawingml/2006/table">
            <a:tbl>
              <a:tblPr firstRow="1" bandRow="1">
                <a:tableStyleId>{7DF18680-E054-41AD-8BC1-D1AEF772440D}</a:tableStyleId>
              </a:tblPr>
              <a:tblGrid>
                <a:gridCol w="3916909"/>
              </a:tblGrid>
              <a:tr h="370840">
                <a:tc>
                  <a:txBody>
                    <a:bodyPr/>
                    <a:lstStyle/>
                    <a:p>
                      <a:r>
                        <a:rPr lang="en-IN" sz="2000" dirty="0" smtClean="0"/>
                        <a:t>P1</a:t>
                      </a:r>
                      <a:endParaRPr lang="en-IN" sz="2000" dirty="0"/>
                    </a:p>
                  </a:txBody>
                  <a:tcPr/>
                </a:tc>
              </a:tr>
              <a:tr h="370840">
                <a:tc>
                  <a:txBody>
                    <a:bodyPr/>
                    <a:lstStyle/>
                    <a:p>
                      <a:r>
                        <a:rPr lang="en-IN" sz="2000" dirty="0" smtClean="0"/>
                        <a:t>do{</a:t>
                      </a:r>
                    </a:p>
                    <a:p>
                      <a:r>
                        <a:rPr lang="en-IN" sz="2000" dirty="0" smtClean="0"/>
                        <a:t>        flag[1]=true;</a:t>
                      </a:r>
                    </a:p>
                    <a:p>
                      <a:r>
                        <a:rPr lang="en-IN" sz="2000" dirty="0" smtClean="0"/>
                        <a:t>        turn=0</a:t>
                      </a:r>
                    </a:p>
                    <a:p>
                      <a:r>
                        <a:rPr lang="en-IN" sz="2000" dirty="0" smtClean="0"/>
                        <a:t>        while(turn==0 &amp;&amp; flag[0]==T);</a:t>
                      </a:r>
                    </a:p>
                    <a:p>
                      <a:r>
                        <a:rPr lang="en-IN" sz="2000" dirty="0" smtClean="0"/>
                        <a:t>        critical section</a:t>
                      </a:r>
                    </a:p>
                    <a:p>
                      <a:r>
                        <a:rPr lang="en-IN" sz="2000" baseline="0" dirty="0" smtClean="0"/>
                        <a:t>         flag[1]=false;</a:t>
                      </a:r>
                      <a:endParaRPr lang="en-IN" sz="2000" dirty="0" smtClean="0"/>
                    </a:p>
                    <a:p>
                      <a:r>
                        <a:rPr lang="en-IN" sz="2000" dirty="0" smtClean="0"/>
                        <a:t>        remainder section</a:t>
                      </a:r>
                    </a:p>
                    <a:p>
                      <a:r>
                        <a:rPr lang="en-IN" sz="2000" dirty="0" smtClean="0"/>
                        <a:t>}while(1);</a:t>
                      </a:r>
                      <a:endParaRPr lang="en-IN" sz="2000" dirty="0"/>
                    </a:p>
                  </a:txBody>
                  <a:tcPr/>
                </a:tc>
              </a:tr>
            </a:tbl>
          </a:graphicData>
        </a:graphic>
      </p:graphicFrame>
      <p:pic>
        <p:nvPicPr>
          <p:cNvPr id="17"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r="11959" b="13649"/>
          <a:stretch/>
        </p:blipFill>
        <p:spPr bwMode="auto">
          <a:xfrm>
            <a:off x="9962866" y="1580813"/>
            <a:ext cx="2147906" cy="3236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827125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0"/>
            <a:ext cx="11395912" cy="721920"/>
          </a:xfrm>
        </p:spPr>
        <p:txBody>
          <a:bodyPr>
            <a:noAutofit/>
          </a:bodyPr>
          <a:lstStyle/>
          <a:p>
            <a:r>
              <a:rPr lang="en-US" sz="2800" dirty="0">
                <a:solidFill>
                  <a:srgbClr val="C00000"/>
                </a:solidFill>
                <a:latin typeface="Marcellus" panose="020E0602050203020307" pitchFamily="34" charset="0"/>
              </a:rPr>
              <a:t>If P0 is executing </a:t>
            </a:r>
            <a:r>
              <a:rPr lang="en-US" sz="2800" dirty="0" smtClean="0">
                <a:solidFill>
                  <a:srgbClr val="C00000"/>
                </a:solidFill>
                <a:latin typeface="Marcellus" panose="020E0602050203020307" pitchFamily="34" charset="0"/>
              </a:rPr>
              <a:t>CS, Can </a:t>
            </a:r>
            <a:r>
              <a:rPr lang="en-US" sz="2800" dirty="0">
                <a:solidFill>
                  <a:srgbClr val="C00000"/>
                </a:solidFill>
                <a:latin typeface="Marcellus" panose="020E0602050203020307" pitchFamily="34" charset="0"/>
              </a:rPr>
              <a:t>another process P1 enter the </a:t>
            </a:r>
            <a:r>
              <a:rPr lang="en-US" sz="2800" dirty="0" smtClean="0">
                <a:solidFill>
                  <a:srgbClr val="C00000"/>
                </a:solidFill>
                <a:latin typeface="Marcellus" panose="020E0602050203020307" pitchFamily="34" charset="0"/>
              </a:rPr>
              <a:t>CS or </a:t>
            </a:r>
            <a:r>
              <a:rPr lang="en-US" sz="2800" dirty="0">
                <a:solidFill>
                  <a:srgbClr val="C00000"/>
                </a:solidFill>
                <a:latin typeface="Marcellus" panose="020E0602050203020307" pitchFamily="34" charset="0"/>
              </a:rPr>
              <a:t>not? </a:t>
            </a:r>
            <a:r>
              <a:rPr lang="en-US" sz="2800" dirty="0" smtClean="0">
                <a:solidFill>
                  <a:srgbClr val="C00000"/>
                </a:solidFill>
                <a:latin typeface="Marcellus" panose="020E0602050203020307" pitchFamily="34" charset="0"/>
              </a:rPr>
              <a:t>No</a:t>
            </a: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86</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508260" y="656542"/>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C</a:t>
            </a:r>
            <a:r>
              <a:rPr lang="en-IN" b="1" dirty="0" smtClean="0"/>
              <a:t>ase 2</a:t>
            </a:r>
          </a:p>
          <a:p>
            <a:pPr marL="0" indent="0">
              <a:buNone/>
            </a:pPr>
            <a:endParaRPr lang="en-IN" b="1" dirty="0"/>
          </a:p>
        </p:txBody>
      </p:sp>
      <p:sp>
        <p:nvSpPr>
          <p:cNvPr id="13" name="Rectangle 12"/>
          <p:cNvSpPr/>
          <p:nvPr/>
        </p:nvSpPr>
        <p:spPr>
          <a:xfrm>
            <a:off x="5416701" y="5467741"/>
            <a:ext cx="2969083" cy="830997"/>
          </a:xfrm>
          <a:prstGeom prst="rect">
            <a:avLst/>
          </a:prstGeom>
        </p:spPr>
        <p:txBody>
          <a:bodyPr wrap="none">
            <a:spAutoFit/>
          </a:bodyPr>
          <a:lstStyle/>
          <a:p>
            <a:r>
              <a:rPr lang="en-IN" sz="2400" dirty="0" smtClean="0">
                <a:latin typeface="Marcellus"/>
              </a:rPr>
              <a:t>turn=0</a:t>
            </a:r>
          </a:p>
          <a:p>
            <a:r>
              <a:rPr lang="en-IN" sz="2400" dirty="0" smtClean="0">
                <a:latin typeface="Marcellus"/>
              </a:rPr>
              <a:t>Boolean Array flag[2]</a:t>
            </a:r>
            <a:endParaRPr lang="en-IN" sz="2400" dirty="0">
              <a:latin typeface="Marcellus"/>
            </a:endParaRPr>
          </a:p>
        </p:txBody>
      </p:sp>
      <p:graphicFrame>
        <p:nvGraphicFramePr>
          <p:cNvPr id="11" name="Table 10"/>
          <p:cNvGraphicFramePr>
            <a:graphicFrameLocks noGrp="1"/>
          </p:cNvGraphicFramePr>
          <p:nvPr>
            <p:extLst>
              <p:ext uri="{D42A27DB-BD31-4B8C-83A1-F6EECF244321}">
                <p14:modId xmlns:p14="http://schemas.microsoft.com/office/powerpoint/2010/main" val="1705667641"/>
              </p:ext>
            </p:extLst>
          </p:nvPr>
        </p:nvGraphicFramePr>
        <p:xfrm>
          <a:off x="3849557" y="5440809"/>
          <a:ext cx="1544600" cy="741680"/>
        </p:xfrm>
        <a:graphic>
          <a:graphicData uri="http://schemas.openxmlformats.org/drawingml/2006/table">
            <a:tbl>
              <a:tblPr firstRow="1" bandRow="1">
                <a:tableStyleId>{7DF18680-E054-41AD-8BC1-D1AEF772440D}</a:tableStyleId>
              </a:tblPr>
              <a:tblGrid>
                <a:gridCol w="711200"/>
                <a:gridCol w="833400"/>
              </a:tblGrid>
              <a:tr h="370840">
                <a:tc>
                  <a:txBody>
                    <a:bodyPr/>
                    <a:lstStyle/>
                    <a:p>
                      <a:r>
                        <a:rPr lang="en-IN" dirty="0" smtClean="0"/>
                        <a:t>[0]</a:t>
                      </a:r>
                      <a:endParaRPr lang="en-IN" dirty="0"/>
                    </a:p>
                  </a:txBody>
                  <a:tcPr/>
                </a:tc>
                <a:tc>
                  <a:txBody>
                    <a:bodyPr/>
                    <a:lstStyle/>
                    <a:p>
                      <a:r>
                        <a:rPr lang="en-IN" dirty="0" smtClean="0"/>
                        <a:t>[1]</a:t>
                      </a:r>
                      <a:endParaRPr lang="en-IN" dirty="0"/>
                    </a:p>
                  </a:txBody>
                  <a:tcPr/>
                </a:tc>
              </a:tr>
              <a:tr h="370840">
                <a:tc>
                  <a:txBody>
                    <a:bodyPr/>
                    <a:lstStyle/>
                    <a:p>
                      <a:r>
                        <a:rPr lang="en-IN" dirty="0" smtClean="0"/>
                        <a:t>T</a:t>
                      </a:r>
                      <a:endParaRPr lang="en-IN" dirty="0"/>
                    </a:p>
                  </a:txBody>
                  <a:tcPr/>
                </a:tc>
                <a:tc>
                  <a:txBody>
                    <a:bodyPr/>
                    <a:lstStyle/>
                    <a:p>
                      <a:r>
                        <a:rPr lang="en-IN" dirty="0" smtClean="0"/>
                        <a:t>T</a:t>
                      </a:r>
                      <a:endParaRPr lang="en-IN" dirty="0"/>
                    </a:p>
                  </a:txBody>
                  <a:tcPr/>
                </a:tc>
              </a:tr>
            </a:tbl>
          </a:graphicData>
        </a:graphic>
      </p:graphicFrame>
      <p:sp>
        <p:nvSpPr>
          <p:cNvPr id="16" name="TextBox 15"/>
          <p:cNvSpPr txBox="1"/>
          <p:nvPr/>
        </p:nvSpPr>
        <p:spPr>
          <a:xfrm>
            <a:off x="3728659" y="1930561"/>
            <a:ext cx="1786396" cy="1938992"/>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For P0</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Interested</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Already Inside CS</a:t>
            </a:r>
            <a:endParaRPr lang="en-IN" dirty="0"/>
          </a:p>
        </p:txBody>
      </p:sp>
      <p:sp>
        <p:nvSpPr>
          <p:cNvPr id="17" name="TextBox 16"/>
          <p:cNvSpPr txBox="1"/>
          <p:nvPr/>
        </p:nvSpPr>
        <p:spPr>
          <a:xfrm>
            <a:off x="9758809" y="1338540"/>
            <a:ext cx="2129050" cy="3477875"/>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P1 tries to enter CS</a:t>
            </a:r>
          </a:p>
          <a:p>
            <a:pPr marL="285750" indent="-285750">
              <a:buFont typeface="Arial" panose="020B0604020202020204" pitchFamily="34" charset="0"/>
              <a:buChar char="•"/>
            </a:pPr>
            <a:endParaRPr lang="en-IN" sz="2000" dirty="0" smtClean="0">
              <a:latin typeface="Marcellus"/>
            </a:endParaRPr>
          </a:p>
          <a:p>
            <a:pPr marL="342900" indent="-342900">
              <a:buFont typeface="Arial" panose="020B0604020202020204" pitchFamily="34" charset="0"/>
              <a:buChar char="•"/>
            </a:pPr>
            <a:r>
              <a:rPr lang="en-IN" sz="2000" dirty="0" smtClean="0">
                <a:latin typeface="Marcellus"/>
              </a:rPr>
              <a:t>set flag[1]=T,</a:t>
            </a:r>
          </a:p>
          <a:p>
            <a:pPr marL="342900" indent="-342900">
              <a:buFont typeface="Arial" panose="020B0604020202020204" pitchFamily="34" charset="0"/>
              <a:buChar char="•"/>
            </a:pPr>
            <a:r>
              <a:rPr lang="en-IN" sz="2000" dirty="0" smtClean="0">
                <a:latin typeface="Marcellus"/>
              </a:rPr>
              <a:t>turn=0</a:t>
            </a:r>
          </a:p>
          <a:p>
            <a:pPr marL="342900" indent="-342900">
              <a:buFont typeface="Arial" panose="020B0604020202020204" pitchFamily="34" charset="0"/>
              <a:buChar char="•"/>
            </a:pPr>
            <a:r>
              <a:rPr lang="en-IN" sz="2000" dirty="0" smtClean="0">
                <a:latin typeface="Marcellus"/>
              </a:rPr>
              <a:t>while(T&amp;&amp;T);</a:t>
            </a:r>
          </a:p>
          <a:p>
            <a:pPr marL="342900" indent="-342900">
              <a:buFont typeface="Arial" panose="020B0604020202020204" pitchFamily="34" charset="0"/>
              <a:buChar char="•"/>
            </a:pPr>
            <a:r>
              <a:rPr lang="en-IN" sz="2000" dirty="0" smtClean="0">
                <a:latin typeface="Marcellus"/>
              </a:rPr>
              <a:t>while(T);</a:t>
            </a:r>
          </a:p>
          <a:p>
            <a:pPr marL="342900" indent="-342900">
              <a:buFont typeface="Arial" panose="020B0604020202020204" pitchFamily="34" charset="0"/>
              <a:buChar char="•"/>
            </a:pPr>
            <a:r>
              <a:rPr lang="en-IN" sz="2000" dirty="0" smtClean="0">
                <a:latin typeface="Marcellus"/>
              </a:rPr>
              <a:t>gets trapped</a:t>
            </a:r>
          </a:p>
          <a:p>
            <a:pPr marL="342900" indent="-342900">
              <a:buFont typeface="Arial" panose="020B0604020202020204" pitchFamily="34" charset="0"/>
              <a:buChar char="•"/>
            </a:pPr>
            <a:r>
              <a:rPr lang="en-IN" sz="2000" dirty="0" smtClean="0">
                <a:latin typeface="Marcellus"/>
              </a:rPr>
              <a:t>goes in </a:t>
            </a:r>
            <a:r>
              <a:rPr lang="en-IN" sz="2000" dirty="0" err="1" smtClean="0">
                <a:latin typeface="Marcellus"/>
              </a:rPr>
              <a:t>Infinte</a:t>
            </a:r>
            <a:r>
              <a:rPr lang="en-IN" sz="2000" dirty="0" smtClean="0">
                <a:latin typeface="Marcellus"/>
              </a:rPr>
              <a:t> loop</a:t>
            </a:r>
          </a:p>
          <a:p>
            <a:endParaRPr lang="en-IN" sz="2000" dirty="0" smtClean="0">
              <a:latin typeface="Marcellus"/>
            </a:endParaRPr>
          </a:p>
        </p:txBody>
      </p:sp>
      <p:graphicFrame>
        <p:nvGraphicFramePr>
          <p:cNvPr id="19" name="Table 18"/>
          <p:cNvGraphicFramePr>
            <a:graphicFrameLocks noGrp="1"/>
          </p:cNvGraphicFramePr>
          <p:nvPr>
            <p:extLst>
              <p:ext uri="{D42A27DB-BD31-4B8C-83A1-F6EECF244321}">
                <p14:modId xmlns:p14="http://schemas.microsoft.com/office/powerpoint/2010/main" val="4283360811"/>
              </p:ext>
            </p:extLst>
          </p:nvPr>
        </p:nvGraphicFramePr>
        <p:xfrm>
          <a:off x="120014" y="1638667"/>
          <a:ext cx="3631821" cy="3230880"/>
        </p:xfrm>
        <a:graphic>
          <a:graphicData uri="http://schemas.openxmlformats.org/drawingml/2006/table">
            <a:tbl>
              <a:tblPr firstRow="1" bandRow="1">
                <a:tableStyleId>{7DF18680-E054-41AD-8BC1-D1AEF772440D}</a:tableStyleId>
              </a:tblPr>
              <a:tblGrid>
                <a:gridCol w="3631821"/>
              </a:tblGrid>
              <a:tr h="370840">
                <a:tc>
                  <a:txBody>
                    <a:bodyPr/>
                    <a:lstStyle/>
                    <a:p>
                      <a:r>
                        <a:rPr lang="en-IN" sz="2000" dirty="0" smtClean="0"/>
                        <a:t>P0</a:t>
                      </a:r>
                      <a:endParaRPr lang="en-IN" sz="2000" dirty="0"/>
                    </a:p>
                  </a:txBody>
                  <a:tcPr/>
                </a:tc>
              </a:tr>
              <a:tr h="370840">
                <a:tc>
                  <a:txBody>
                    <a:bodyPr/>
                    <a:lstStyle/>
                    <a:p>
                      <a:r>
                        <a:rPr lang="en-IN" sz="2000" dirty="0" smtClean="0"/>
                        <a:t>do{</a:t>
                      </a:r>
                    </a:p>
                    <a:p>
                      <a:r>
                        <a:rPr lang="en-IN" sz="2000" dirty="0" smtClean="0"/>
                        <a:t>        flag[0]=true;</a:t>
                      </a:r>
                    </a:p>
                    <a:p>
                      <a:r>
                        <a:rPr lang="en-IN" sz="2000" dirty="0" smtClean="0"/>
                        <a:t>        turn=1</a:t>
                      </a:r>
                    </a:p>
                    <a:p>
                      <a:r>
                        <a:rPr lang="en-IN" sz="2000" dirty="0" smtClean="0"/>
                        <a:t>        while(turn==1 &amp;&amp;</a:t>
                      </a:r>
                      <a:r>
                        <a:rPr lang="en-IN" sz="2000" baseline="0" dirty="0" smtClean="0"/>
                        <a:t> </a:t>
                      </a:r>
                      <a:r>
                        <a:rPr lang="en-IN" sz="2000" dirty="0" smtClean="0"/>
                        <a:t>flag[1]==T);</a:t>
                      </a:r>
                    </a:p>
                    <a:p>
                      <a:r>
                        <a:rPr lang="en-IN" sz="2000" dirty="0" smtClean="0"/>
                        <a:t>        critical section</a:t>
                      </a:r>
                    </a:p>
                    <a:p>
                      <a:r>
                        <a:rPr lang="en-IN" sz="2000" baseline="0" dirty="0" smtClean="0"/>
                        <a:t>         flag[0]=false;</a:t>
                      </a:r>
                      <a:endParaRPr lang="en-IN" sz="2000" dirty="0" smtClean="0"/>
                    </a:p>
                    <a:p>
                      <a:r>
                        <a:rPr lang="en-IN" sz="2000" dirty="0" smtClean="0"/>
                        <a:t>        remainder section</a:t>
                      </a:r>
                    </a:p>
                    <a:p>
                      <a:r>
                        <a:rPr lang="en-IN" sz="2000" dirty="0" smtClean="0"/>
                        <a:t>}while(1);</a:t>
                      </a:r>
                    </a:p>
                  </a:txBody>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739526346"/>
              </p:ext>
            </p:extLst>
          </p:nvPr>
        </p:nvGraphicFramePr>
        <p:xfrm>
          <a:off x="5416701" y="1578213"/>
          <a:ext cx="3916909" cy="2926080"/>
        </p:xfrm>
        <a:graphic>
          <a:graphicData uri="http://schemas.openxmlformats.org/drawingml/2006/table">
            <a:tbl>
              <a:tblPr firstRow="1" bandRow="1">
                <a:tableStyleId>{7DF18680-E054-41AD-8BC1-D1AEF772440D}</a:tableStyleId>
              </a:tblPr>
              <a:tblGrid>
                <a:gridCol w="3916909"/>
              </a:tblGrid>
              <a:tr h="370840">
                <a:tc>
                  <a:txBody>
                    <a:bodyPr/>
                    <a:lstStyle/>
                    <a:p>
                      <a:r>
                        <a:rPr lang="en-IN" sz="2000" dirty="0" smtClean="0"/>
                        <a:t>P1</a:t>
                      </a:r>
                      <a:endParaRPr lang="en-IN" sz="2000" dirty="0"/>
                    </a:p>
                  </a:txBody>
                  <a:tcPr/>
                </a:tc>
              </a:tr>
              <a:tr h="370840">
                <a:tc>
                  <a:txBody>
                    <a:bodyPr/>
                    <a:lstStyle/>
                    <a:p>
                      <a:r>
                        <a:rPr lang="en-IN" sz="2000" dirty="0" smtClean="0"/>
                        <a:t>do{</a:t>
                      </a:r>
                    </a:p>
                    <a:p>
                      <a:r>
                        <a:rPr lang="en-IN" sz="2000" dirty="0" smtClean="0"/>
                        <a:t>        flag[1]=true;</a:t>
                      </a:r>
                    </a:p>
                    <a:p>
                      <a:r>
                        <a:rPr lang="en-IN" sz="2000" dirty="0" smtClean="0"/>
                        <a:t>        turn=0</a:t>
                      </a:r>
                    </a:p>
                    <a:p>
                      <a:r>
                        <a:rPr lang="en-IN" sz="2000" dirty="0" smtClean="0"/>
                        <a:t>        while(turn==0 &amp;&amp; flag[0]==T);</a:t>
                      </a:r>
                    </a:p>
                    <a:p>
                      <a:r>
                        <a:rPr lang="en-IN" sz="2000" dirty="0" smtClean="0"/>
                        <a:t>        critical section</a:t>
                      </a:r>
                    </a:p>
                    <a:p>
                      <a:r>
                        <a:rPr lang="en-IN" sz="2000" baseline="0" dirty="0" smtClean="0"/>
                        <a:t>         flag[1]=false;</a:t>
                      </a:r>
                      <a:endParaRPr lang="en-IN" sz="2000" dirty="0" smtClean="0"/>
                    </a:p>
                    <a:p>
                      <a:r>
                        <a:rPr lang="en-IN" sz="2000" dirty="0" smtClean="0"/>
                        <a:t>        remainder section</a:t>
                      </a:r>
                    </a:p>
                    <a:p>
                      <a:r>
                        <a:rPr lang="en-IN" sz="2000" dirty="0" smtClean="0"/>
                        <a:t>}while(1);</a:t>
                      </a:r>
                      <a:endParaRPr lang="en-IN" sz="2000" dirty="0"/>
                    </a:p>
                  </a:txBody>
                  <a:tcPr/>
                </a:tc>
              </a:tr>
            </a:tbl>
          </a:graphicData>
        </a:graphic>
      </p:graphicFrame>
    </p:spTree>
    <p:extLst>
      <p:ext uri="{BB962C8B-B14F-4D97-AF65-F5344CB8AC3E}">
        <p14:creationId xmlns:p14="http://schemas.microsoft.com/office/powerpoint/2010/main" val="383999946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0"/>
            <a:ext cx="11395912" cy="3561273"/>
          </a:xfrm>
        </p:spPr>
        <p:txBody>
          <a:bodyPr>
            <a:normAutofit/>
          </a:bodyPr>
          <a:lstStyle/>
          <a:p>
            <a:pPr algn="ctr"/>
            <a:r>
              <a:rPr lang="en-US" sz="2800" dirty="0">
                <a:solidFill>
                  <a:srgbClr val="C00000"/>
                </a:solidFill>
                <a:latin typeface="Marcellus" panose="020E0602050203020307" pitchFamily="34" charset="0"/>
              </a:rPr>
              <a:t>Can P1 enter CS while P0 is in Remainder </a:t>
            </a:r>
            <a:r>
              <a:rPr lang="en-US" sz="2800" dirty="0" smtClean="0">
                <a:solidFill>
                  <a:srgbClr val="C00000"/>
                </a:solidFill>
                <a:latin typeface="Marcellus" panose="020E0602050203020307" pitchFamily="34" charset="0"/>
              </a:rPr>
              <a:t>Section ?</a:t>
            </a: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87</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210729899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0"/>
            <a:ext cx="11395912" cy="721920"/>
          </a:xfrm>
        </p:spPr>
        <p:txBody>
          <a:bodyPr>
            <a:noAutofit/>
          </a:bodyPr>
          <a:lstStyle/>
          <a:p>
            <a:r>
              <a:rPr lang="en-US" sz="2800" dirty="0">
                <a:solidFill>
                  <a:srgbClr val="C00000"/>
                </a:solidFill>
                <a:latin typeface="Marcellus" panose="020E0602050203020307" pitchFamily="34" charset="0"/>
              </a:rPr>
              <a:t>Can P1 enter CS while P0 is in Remainder Section </a:t>
            </a:r>
            <a:r>
              <a:rPr lang="en-US" sz="2800" dirty="0" smtClean="0">
                <a:solidFill>
                  <a:srgbClr val="C00000"/>
                </a:solidFill>
                <a:latin typeface="Marcellus" panose="020E0602050203020307" pitchFamily="34" charset="0"/>
              </a:rPr>
              <a:t>?Yes</a:t>
            </a: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88</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508260" y="656542"/>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C</a:t>
            </a:r>
            <a:r>
              <a:rPr lang="en-IN" b="1" dirty="0" smtClean="0"/>
              <a:t>ase 2</a:t>
            </a:r>
          </a:p>
          <a:p>
            <a:pPr marL="0" indent="0">
              <a:buNone/>
            </a:pPr>
            <a:endParaRPr lang="en-IN" b="1" dirty="0"/>
          </a:p>
        </p:txBody>
      </p:sp>
      <p:sp>
        <p:nvSpPr>
          <p:cNvPr id="13" name="Rectangle 12"/>
          <p:cNvSpPr/>
          <p:nvPr/>
        </p:nvSpPr>
        <p:spPr>
          <a:xfrm>
            <a:off x="5416701" y="5467741"/>
            <a:ext cx="2969083" cy="830997"/>
          </a:xfrm>
          <a:prstGeom prst="rect">
            <a:avLst/>
          </a:prstGeom>
        </p:spPr>
        <p:txBody>
          <a:bodyPr wrap="none">
            <a:spAutoFit/>
          </a:bodyPr>
          <a:lstStyle/>
          <a:p>
            <a:r>
              <a:rPr lang="en-IN" sz="2400" dirty="0" smtClean="0">
                <a:latin typeface="Marcellus"/>
              </a:rPr>
              <a:t>turn=0</a:t>
            </a:r>
          </a:p>
          <a:p>
            <a:r>
              <a:rPr lang="en-IN" sz="2400" dirty="0" smtClean="0">
                <a:latin typeface="Marcellus"/>
              </a:rPr>
              <a:t>Boolean Array flag[2]</a:t>
            </a:r>
            <a:endParaRPr lang="en-IN" sz="2400" dirty="0">
              <a:latin typeface="Marcellus"/>
            </a:endParaRPr>
          </a:p>
        </p:txBody>
      </p:sp>
      <p:graphicFrame>
        <p:nvGraphicFramePr>
          <p:cNvPr id="11" name="Table 10"/>
          <p:cNvGraphicFramePr>
            <a:graphicFrameLocks noGrp="1"/>
          </p:cNvGraphicFramePr>
          <p:nvPr>
            <p:extLst>
              <p:ext uri="{D42A27DB-BD31-4B8C-83A1-F6EECF244321}">
                <p14:modId xmlns:p14="http://schemas.microsoft.com/office/powerpoint/2010/main" val="2703772040"/>
              </p:ext>
            </p:extLst>
          </p:nvPr>
        </p:nvGraphicFramePr>
        <p:xfrm>
          <a:off x="3849557" y="5440809"/>
          <a:ext cx="1544600" cy="741680"/>
        </p:xfrm>
        <a:graphic>
          <a:graphicData uri="http://schemas.openxmlformats.org/drawingml/2006/table">
            <a:tbl>
              <a:tblPr firstRow="1" bandRow="1">
                <a:tableStyleId>{7DF18680-E054-41AD-8BC1-D1AEF772440D}</a:tableStyleId>
              </a:tblPr>
              <a:tblGrid>
                <a:gridCol w="711200"/>
                <a:gridCol w="833400"/>
              </a:tblGrid>
              <a:tr h="370840">
                <a:tc>
                  <a:txBody>
                    <a:bodyPr/>
                    <a:lstStyle/>
                    <a:p>
                      <a:r>
                        <a:rPr lang="en-IN" dirty="0" smtClean="0"/>
                        <a:t>[0]</a:t>
                      </a:r>
                      <a:endParaRPr lang="en-IN" dirty="0"/>
                    </a:p>
                  </a:txBody>
                  <a:tcPr/>
                </a:tc>
                <a:tc>
                  <a:txBody>
                    <a:bodyPr/>
                    <a:lstStyle/>
                    <a:p>
                      <a:r>
                        <a:rPr lang="en-IN" dirty="0" smtClean="0"/>
                        <a:t>[1]</a:t>
                      </a:r>
                      <a:endParaRPr lang="en-IN" dirty="0"/>
                    </a:p>
                  </a:txBody>
                  <a:tcPr/>
                </a:tc>
              </a:tr>
              <a:tr h="370840">
                <a:tc>
                  <a:txBody>
                    <a:bodyPr/>
                    <a:lstStyle/>
                    <a:p>
                      <a:r>
                        <a:rPr lang="en-IN" dirty="0" smtClean="0"/>
                        <a:t>F</a:t>
                      </a:r>
                      <a:endParaRPr lang="en-IN" dirty="0"/>
                    </a:p>
                  </a:txBody>
                  <a:tcPr/>
                </a:tc>
                <a:tc>
                  <a:txBody>
                    <a:bodyPr/>
                    <a:lstStyle/>
                    <a:p>
                      <a:r>
                        <a:rPr lang="en-IN" dirty="0" smtClean="0"/>
                        <a:t>T</a:t>
                      </a:r>
                      <a:endParaRPr lang="en-IN" dirty="0"/>
                    </a:p>
                  </a:txBody>
                  <a:tcPr/>
                </a:tc>
              </a:tr>
            </a:tbl>
          </a:graphicData>
        </a:graphic>
      </p:graphicFrame>
      <p:sp>
        <p:nvSpPr>
          <p:cNvPr id="16" name="TextBox 15"/>
          <p:cNvSpPr txBox="1"/>
          <p:nvPr/>
        </p:nvSpPr>
        <p:spPr>
          <a:xfrm>
            <a:off x="3630305" y="1776672"/>
            <a:ext cx="2196990" cy="2246769"/>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For P0</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after P0 comes out of CS</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Sets flag to False</a:t>
            </a:r>
            <a:endParaRPr lang="en-IN" dirty="0"/>
          </a:p>
        </p:txBody>
      </p:sp>
      <p:sp>
        <p:nvSpPr>
          <p:cNvPr id="17" name="TextBox 16"/>
          <p:cNvSpPr txBox="1"/>
          <p:nvPr/>
        </p:nvSpPr>
        <p:spPr>
          <a:xfrm>
            <a:off x="9758809" y="1338540"/>
            <a:ext cx="2129050" cy="3785652"/>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P1 tries to enter CS</a:t>
            </a:r>
          </a:p>
          <a:p>
            <a:pPr marL="285750" indent="-285750">
              <a:buFont typeface="Arial" panose="020B0604020202020204" pitchFamily="34" charset="0"/>
              <a:buChar char="•"/>
            </a:pPr>
            <a:endParaRPr lang="en-IN" sz="2000" dirty="0" smtClean="0">
              <a:latin typeface="Marcellus"/>
            </a:endParaRPr>
          </a:p>
          <a:p>
            <a:pPr marL="342900" indent="-342900">
              <a:buFont typeface="Arial" panose="020B0604020202020204" pitchFamily="34" charset="0"/>
              <a:buChar char="•"/>
            </a:pPr>
            <a:r>
              <a:rPr lang="en-IN" sz="2000" dirty="0" smtClean="0">
                <a:latin typeface="Marcellus"/>
              </a:rPr>
              <a:t>set flag[1]=T,</a:t>
            </a:r>
          </a:p>
          <a:p>
            <a:pPr marL="342900" indent="-342900">
              <a:buFont typeface="Arial" panose="020B0604020202020204" pitchFamily="34" charset="0"/>
              <a:buChar char="•"/>
            </a:pPr>
            <a:r>
              <a:rPr lang="en-IN" sz="2000" dirty="0" smtClean="0">
                <a:latin typeface="Marcellus"/>
              </a:rPr>
              <a:t>turn=0</a:t>
            </a:r>
          </a:p>
          <a:p>
            <a:pPr marL="342900" indent="-342900">
              <a:buFont typeface="Arial" panose="020B0604020202020204" pitchFamily="34" charset="0"/>
              <a:buChar char="•"/>
            </a:pPr>
            <a:r>
              <a:rPr lang="en-IN" sz="2000" dirty="0" smtClean="0">
                <a:latin typeface="Marcellus"/>
              </a:rPr>
              <a:t>while(T&amp;&amp;F);</a:t>
            </a:r>
          </a:p>
          <a:p>
            <a:pPr marL="342900" indent="-342900">
              <a:buFont typeface="Arial" panose="020B0604020202020204" pitchFamily="34" charset="0"/>
              <a:buChar char="•"/>
            </a:pPr>
            <a:r>
              <a:rPr lang="en-IN" sz="2000" dirty="0" smtClean="0">
                <a:latin typeface="Marcellus"/>
              </a:rPr>
              <a:t>while(F);</a:t>
            </a:r>
          </a:p>
          <a:p>
            <a:pPr marL="342900" indent="-342900">
              <a:buFont typeface="Arial" panose="020B0604020202020204" pitchFamily="34" charset="0"/>
              <a:buChar char="•"/>
            </a:pPr>
            <a:r>
              <a:rPr lang="en-IN" sz="2000" dirty="0" smtClean="0">
                <a:latin typeface="Marcellus"/>
              </a:rPr>
              <a:t>control comes out of while loop</a:t>
            </a:r>
          </a:p>
          <a:p>
            <a:pPr marL="342900" indent="-342900">
              <a:buFont typeface="Arial" panose="020B0604020202020204" pitchFamily="34" charset="0"/>
              <a:buChar char="•"/>
            </a:pPr>
            <a:r>
              <a:rPr lang="en-IN" sz="2000" dirty="0" smtClean="0">
                <a:latin typeface="Marcellus"/>
              </a:rPr>
              <a:t>P1 Executes CS</a:t>
            </a:r>
          </a:p>
          <a:p>
            <a:endParaRPr lang="en-IN" sz="2000" dirty="0" smtClean="0">
              <a:latin typeface="Marcellus"/>
            </a:endParaRPr>
          </a:p>
        </p:txBody>
      </p:sp>
      <p:graphicFrame>
        <p:nvGraphicFramePr>
          <p:cNvPr id="19" name="Table 18"/>
          <p:cNvGraphicFramePr>
            <a:graphicFrameLocks noGrp="1"/>
          </p:cNvGraphicFramePr>
          <p:nvPr>
            <p:extLst>
              <p:ext uri="{D42A27DB-BD31-4B8C-83A1-F6EECF244321}">
                <p14:modId xmlns:p14="http://schemas.microsoft.com/office/powerpoint/2010/main" val="913639995"/>
              </p:ext>
            </p:extLst>
          </p:nvPr>
        </p:nvGraphicFramePr>
        <p:xfrm>
          <a:off x="79070" y="1638667"/>
          <a:ext cx="3631821" cy="3230880"/>
        </p:xfrm>
        <a:graphic>
          <a:graphicData uri="http://schemas.openxmlformats.org/drawingml/2006/table">
            <a:tbl>
              <a:tblPr firstRow="1" bandRow="1">
                <a:tableStyleId>{7DF18680-E054-41AD-8BC1-D1AEF772440D}</a:tableStyleId>
              </a:tblPr>
              <a:tblGrid>
                <a:gridCol w="3631821"/>
              </a:tblGrid>
              <a:tr h="370840">
                <a:tc>
                  <a:txBody>
                    <a:bodyPr/>
                    <a:lstStyle/>
                    <a:p>
                      <a:r>
                        <a:rPr lang="en-IN" sz="2000" dirty="0" smtClean="0"/>
                        <a:t>P0</a:t>
                      </a:r>
                      <a:endParaRPr lang="en-IN" sz="2000" dirty="0"/>
                    </a:p>
                  </a:txBody>
                  <a:tcPr/>
                </a:tc>
              </a:tr>
              <a:tr h="370840">
                <a:tc>
                  <a:txBody>
                    <a:bodyPr/>
                    <a:lstStyle/>
                    <a:p>
                      <a:r>
                        <a:rPr lang="en-IN" sz="2000" dirty="0" smtClean="0"/>
                        <a:t>do{</a:t>
                      </a:r>
                    </a:p>
                    <a:p>
                      <a:r>
                        <a:rPr lang="en-IN" sz="2000" dirty="0" smtClean="0"/>
                        <a:t>        flag[0]=true;</a:t>
                      </a:r>
                    </a:p>
                    <a:p>
                      <a:r>
                        <a:rPr lang="en-IN" sz="2000" dirty="0" smtClean="0"/>
                        <a:t>        turn=1</a:t>
                      </a:r>
                    </a:p>
                    <a:p>
                      <a:r>
                        <a:rPr lang="en-IN" sz="2000" dirty="0" smtClean="0"/>
                        <a:t>        while(turn==1 &amp;&amp;</a:t>
                      </a:r>
                      <a:r>
                        <a:rPr lang="en-IN" sz="2000" baseline="0" dirty="0" smtClean="0"/>
                        <a:t> </a:t>
                      </a:r>
                      <a:r>
                        <a:rPr lang="en-IN" sz="2000" dirty="0" smtClean="0"/>
                        <a:t>flag[1]==T);</a:t>
                      </a:r>
                    </a:p>
                    <a:p>
                      <a:r>
                        <a:rPr lang="en-IN" sz="2000" dirty="0" smtClean="0"/>
                        <a:t>        critical section</a:t>
                      </a:r>
                    </a:p>
                    <a:p>
                      <a:r>
                        <a:rPr lang="en-IN" sz="2000" baseline="0" dirty="0" smtClean="0"/>
                        <a:t>         flag[0]=false;</a:t>
                      </a:r>
                      <a:endParaRPr lang="en-IN" sz="2000" dirty="0" smtClean="0"/>
                    </a:p>
                    <a:p>
                      <a:r>
                        <a:rPr lang="en-IN" sz="2000" dirty="0" smtClean="0"/>
                        <a:t>        remainder section</a:t>
                      </a:r>
                    </a:p>
                    <a:p>
                      <a:r>
                        <a:rPr lang="en-IN" sz="2000" dirty="0" smtClean="0"/>
                        <a:t>}while(1);</a:t>
                      </a:r>
                    </a:p>
                  </a:txBody>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649422227"/>
              </p:ext>
            </p:extLst>
          </p:nvPr>
        </p:nvGraphicFramePr>
        <p:xfrm>
          <a:off x="5827295" y="1546334"/>
          <a:ext cx="3916909" cy="2926080"/>
        </p:xfrm>
        <a:graphic>
          <a:graphicData uri="http://schemas.openxmlformats.org/drawingml/2006/table">
            <a:tbl>
              <a:tblPr firstRow="1" bandRow="1">
                <a:tableStyleId>{7DF18680-E054-41AD-8BC1-D1AEF772440D}</a:tableStyleId>
              </a:tblPr>
              <a:tblGrid>
                <a:gridCol w="3916909"/>
              </a:tblGrid>
              <a:tr h="370840">
                <a:tc>
                  <a:txBody>
                    <a:bodyPr/>
                    <a:lstStyle/>
                    <a:p>
                      <a:r>
                        <a:rPr lang="en-IN" sz="2000" dirty="0" smtClean="0"/>
                        <a:t>P1</a:t>
                      </a:r>
                      <a:endParaRPr lang="en-IN" sz="2000" dirty="0"/>
                    </a:p>
                  </a:txBody>
                  <a:tcPr/>
                </a:tc>
              </a:tr>
              <a:tr h="370840">
                <a:tc>
                  <a:txBody>
                    <a:bodyPr/>
                    <a:lstStyle/>
                    <a:p>
                      <a:r>
                        <a:rPr lang="en-IN" sz="2000" dirty="0" smtClean="0"/>
                        <a:t>do{</a:t>
                      </a:r>
                    </a:p>
                    <a:p>
                      <a:r>
                        <a:rPr lang="en-IN" sz="2000" dirty="0" smtClean="0"/>
                        <a:t>        flag[1]=true;</a:t>
                      </a:r>
                    </a:p>
                    <a:p>
                      <a:r>
                        <a:rPr lang="en-IN" sz="2000" dirty="0" smtClean="0"/>
                        <a:t>        turn=0</a:t>
                      </a:r>
                    </a:p>
                    <a:p>
                      <a:r>
                        <a:rPr lang="en-IN" sz="2000" dirty="0" smtClean="0"/>
                        <a:t>        while(turn==0 &amp;&amp; flag[0]==T);</a:t>
                      </a:r>
                    </a:p>
                    <a:p>
                      <a:r>
                        <a:rPr lang="en-IN" sz="2000" dirty="0" smtClean="0"/>
                        <a:t>        critical section</a:t>
                      </a:r>
                    </a:p>
                    <a:p>
                      <a:r>
                        <a:rPr lang="en-IN" sz="2000" baseline="0" dirty="0" smtClean="0"/>
                        <a:t>         flag[1]=false;</a:t>
                      </a:r>
                      <a:endParaRPr lang="en-IN" sz="2000" dirty="0" smtClean="0"/>
                    </a:p>
                    <a:p>
                      <a:r>
                        <a:rPr lang="en-IN" sz="2000" dirty="0" smtClean="0"/>
                        <a:t>        remainder section</a:t>
                      </a:r>
                    </a:p>
                    <a:p>
                      <a:r>
                        <a:rPr lang="en-IN" sz="2000" dirty="0" smtClean="0"/>
                        <a:t>}while(1);</a:t>
                      </a:r>
                      <a:endParaRPr lang="en-IN" sz="2000" dirty="0"/>
                    </a:p>
                  </a:txBody>
                  <a:tcPr/>
                </a:tc>
              </a:tr>
            </a:tbl>
          </a:graphicData>
        </a:graphic>
      </p:graphicFrame>
    </p:spTree>
    <p:extLst>
      <p:ext uri="{BB962C8B-B14F-4D97-AF65-F5344CB8AC3E}">
        <p14:creationId xmlns:p14="http://schemas.microsoft.com/office/powerpoint/2010/main" val="19678728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0"/>
            <a:ext cx="11395912" cy="3561273"/>
          </a:xfrm>
        </p:spPr>
        <p:txBody>
          <a:bodyPr>
            <a:normAutofit/>
          </a:bodyPr>
          <a:lstStyle/>
          <a:p>
            <a:pPr algn="ctr"/>
            <a:r>
              <a:rPr lang="en-US" sz="2800" dirty="0" smtClean="0">
                <a:solidFill>
                  <a:srgbClr val="C00000"/>
                </a:solidFill>
                <a:latin typeface="Marcellus" panose="020E0602050203020307" pitchFamily="34" charset="0"/>
              </a:rPr>
              <a:t>Algorithm 3 :</a:t>
            </a:r>
            <a:br>
              <a:rPr lang="en-US" sz="2800" dirty="0" smtClean="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Mutual Exclusion Check</a:t>
            </a:r>
            <a:br>
              <a:rPr lang="en-US" sz="2800" dirty="0" smtClean="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
            </a:r>
            <a:br>
              <a:rPr lang="en-US" sz="2800" dirty="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Satisfied!!!!!</a:t>
            </a: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89</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20917552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634373" y="73982"/>
            <a:ext cx="7231533" cy="1325563"/>
          </a:xfrm>
        </p:spPr>
        <p:txBody>
          <a:bodyPr>
            <a:normAutofit/>
          </a:bodyPr>
          <a:lstStyle/>
          <a:p>
            <a:r>
              <a:rPr lang="en-US" sz="3200" dirty="0">
                <a:solidFill>
                  <a:srgbClr val="C00000"/>
                </a:solidFill>
                <a:latin typeface="Marcellus" panose="020E0602050203020307" pitchFamily="34" charset="0"/>
              </a:rPr>
              <a:t>Producer Consumer Problem Revisited</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 xmlns:a16="http://schemas.microsoft.com/office/drawing/2014/main"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 xmlns:a16="http://schemas.microsoft.com/office/drawing/2014/main" id="{EC8EF798-510F-46B5-9E56-690162E17571}"/>
              </a:ext>
            </a:extLst>
          </p:cNvPr>
          <p:cNvSpPr txBox="1">
            <a:spLocks/>
          </p:cNvSpPr>
          <p:nvPr/>
        </p:nvSpPr>
        <p:spPr>
          <a:xfrm>
            <a:off x="926389" y="989861"/>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a:solidFill>
                  <a:schemeClr val="tx1">
                    <a:lumMod val="85000"/>
                    <a:lumOff val="15000"/>
                  </a:schemeClr>
                </a:solidFill>
                <a:latin typeface="Marcellus" panose="020E0602050203020307" pitchFamily="34" charset="0"/>
              </a:rPr>
              <a:t>" counter++" may be implemented in machine language as –</a:t>
            </a:r>
          </a:p>
          <a:p>
            <a:pPr marL="3657600" lvl="8" indent="0">
              <a:buNone/>
            </a:pPr>
            <a:r>
              <a:rPr lang="en-IN" sz="2400" dirty="0">
                <a:solidFill>
                  <a:schemeClr val="tx1">
                    <a:lumMod val="85000"/>
                    <a:lumOff val="15000"/>
                  </a:schemeClr>
                </a:solidFill>
                <a:latin typeface="Marcellus" panose="020E0602050203020307" pitchFamily="34" charset="0"/>
              </a:rPr>
              <a:t>register1 = counter</a:t>
            </a:r>
          </a:p>
          <a:p>
            <a:pPr marL="3657600" lvl="8" indent="0">
              <a:buNone/>
            </a:pPr>
            <a:r>
              <a:rPr lang="en-IN" sz="2400" dirty="0">
                <a:solidFill>
                  <a:schemeClr val="tx1">
                    <a:lumMod val="85000"/>
                    <a:lumOff val="15000"/>
                  </a:schemeClr>
                </a:solidFill>
                <a:latin typeface="Marcellus" panose="020E0602050203020307" pitchFamily="34" charset="0"/>
              </a:rPr>
              <a:t>register1 = register1 + 1</a:t>
            </a:r>
          </a:p>
          <a:p>
            <a:pPr marL="3657600" lvl="8" indent="0">
              <a:buNone/>
            </a:pPr>
            <a:r>
              <a:rPr lang="en-IN" sz="2400" dirty="0">
                <a:solidFill>
                  <a:schemeClr val="tx1">
                    <a:lumMod val="85000"/>
                    <a:lumOff val="15000"/>
                  </a:schemeClr>
                </a:solidFill>
                <a:latin typeface="Marcellus" panose="020E0602050203020307" pitchFamily="34" charset="0"/>
              </a:rPr>
              <a:t>counter= register1</a:t>
            </a:r>
          </a:p>
          <a:p>
            <a:r>
              <a:rPr lang="en-IN" sz="2400" dirty="0">
                <a:solidFill>
                  <a:schemeClr val="tx1">
                    <a:lumMod val="85000"/>
                    <a:lumOff val="15000"/>
                  </a:schemeClr>
                </a:solidFill>
                <a:latin typeface="Marcellus" panose="020E0602050203020307" pitchFamily="34" charset="0"/>
              </a:rPr>
              <a:t>register1 is one of the local CPU registers. </a:t>
            </a:r>
          </a:p>
          <a:p>
            <a:endParaRPr lang="en-IN" sz="2400" dirty="0">
              <a:solidFill>
                <a:schemeClr val="tx1">
                  <a:lumMod val="85000"/>
                  <a:lumOff val="15000"/>
                </a:schemeClr>
              </a:solidFill>
              <a:latin typeface="Marcellus" panose="020E0602050203020307" pitchFamily="34" charset="0"/>
            </a:endParaRPr>
          </a:p>
          <a:p>
            <a:r>
              <a:rPr lang="en-IN" sz="2400" dirty="0">
                <a:solidFill>
                  <a:schemeClr val="tx1">
                    <a:lumMod val="85000"/>
                    <a:lumOff val="15000"/>
                  </a:schemeClr>
                </a:solidFill>
                <a:latin typeface="Marcellus" panose="020E0602050203020307" pitchFamily="34" charset="0"/>
              </a:rPr>
              <a:t>"counter--" is implemented as follows:</a:t>
            </a:r>
          </a:p>
          <a:p>
            <a:pPr marL="0" indent="0">
              <a:buNone/>
            </a:pPr>
            <a:r>
              <a:rPr lang="en-IN" sz="2400" dirty="0">
                <a:solidFill>
                  <a:schemeClr val="tx1">
                    <a:lumMod val="85000"/>
                    <a:lumOff val="15000"/>
                  </a:schemeClr>
                </a:solidFill>
                <a:latin typeface="Marcellus" panose="020E0602050203020307" pitchFamily="34" charset="0"/>
              </a:rPr>
              <a:t>			register2 = counter</a:t>
            </a:r>
          </a:p>
          <a:p>
            <a:pPr marL="0" indent="0">
              <a:buNone/>
            </a:pPr>
            <a:r>
              <a:rPr lang="en-IN" sz="2400" dirty="0">
                <a:solidFill>
                  <a:schemeClr val="tx1">
                    <a:lumMod val="85000"/>
                    <a:lumOff val="15000"/>
                  </a:schemeClr>
                </a:solidFill>
                <a:latin typeface="Marcellus" panose="020E0602050203020307" pitchFamily="34" charset="0"/>
              </a:rPr>
              <a:t>			register2 = register2 </a:t>
            </a:r>
            <a:r>
              <a:rPr lang="en-IN" sz="2400" dirty="0" smtClean="0">
                <a:solidFill>
                  <a:schemeClr val="tx1">
                    <a:lumMod val="85000"/>
                    <a:lumOff val="15000"/>
                  </a:schemeClr>
                </a:solidFill>
                <a:latin typeface="Marcellus" panose="020E0602050203020307" pitchFamily="34" charset="0"/>
              </a:rPr>
              <a:t>- </a:t>
            </a:r>
            <a:r>
              <a:rPr lang="en-IN" sz="2400" dirty="0">
                <a:solidFill>
                  <a:schemeClr val="tx1">
                    <a:lumMod val="85000"/>
                    <a:lumOff val="15000"/>
                  </a:schemeClr>
                </a:solidFill>
                <a:latin typeface="Marcellus" panose="020E0602050203020307" pitchFamily="34" charset="0"/>
              </a:rPr>
              <a:t>1</a:t>
            </a:r>
          </a:p>
          <a:p>
            <a:pPr marL="0" indent="0">
              <a:buNone/>
            </a:pPr>
            <a:r>
              <a:rPr lang="en-IN" sz="2400" dirty="0">
                <a:solidFill>
                  <a:schemeClr val="tx1">
                    <a:lumMod val="85000"/>
                    <a:lumOff val="15000"/>
                  </a:schemeClr>
                </a:solidFill>
                <a:latin typeface="Marcellus" panose="020E0602050203020307" pitchFamily="34" charset="0"/>
              </a:rPr>
              <a:t>			counter= register2</a:t>
            </a:r>
          </a:p>
          <a:p>
            <a:r>
              <a:rPr lang="en-IN" sz="2400" dirty="0">
                <a:solidFill>
                  <a:schemeClr val="tx1">
                    <a:lumMod val="85000"/>
                    <a:lumOff val="15000"/>
                  </a:schemeClr>
                </a:solidFill>
                <a:latin typeface="Marcellus" panose="020E0602050203020307" pitchFamily="34" charset="0"/>
              </a:rPr>
              <a:t>register2 is one </a:t>
            </a:r>
            <a:r>
              <a:rPr lang="en-IN" sz="2400" dirty="0" smtClean="0">
                <a:solidFill>
                  <a:schemeClr val="tx1">
                    <a:lumMod val="85000"/>
                    <a:lumOff val="15000"/>
                  </a:schemeClr>
                </a:solidFill>
                <a:latin typeface="Marcellus" panose="020E0602050203020307" pitchFamily="34" charset="0"/>
              </a:rPr>
              <a:t>of </a:t>
            </a:r>
            <a:r>
              <a:rPr lang="en-IN" sz="2400" dirty="0">
                <a:solidFill>
                  <a:schemeClr val="tx1">
                    <a:lumMod val="85000"/>
                    <a:lumOff val="15000"/>
                  </a:schemeClr>
                </a:solidFill>
                <a:latin typeface="Marcellus" panose="020E0602050203020307" pitchFamily="34" charset="0"/>
              </a:rPr>
              <a:t>the local CPU registers.</a:t>
            </a:r>
          </a:p>
        </p:txBody>
      </p:sp>
      <p:pic>
        <p:nvPicPr>
          <p:cNvPr id="11" name="Picture 10"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sp>
        <p:nvSpPr>
          <p:cNvPr id="3" name="Date Placeholder 2"/>
          <p:cNvSpPr>
            <a:spLocks noGrp="1"/>
          </p:cNvSpPr>
          <p:nvPr>
            <p:ph type="dt" sz="half" idx="10"/>
          </p:nvPr>
        </p:nvSpPr>
        <p:spPr/>
        <p:txBody>
          <a:bodyPr/>
          <a:lstStyle/>
          <a:p>
            <a:fld id="{CFD52BC9-0311-4BC9-91FE-02D73B1F3C7C}" type="datetime1">
              <a:rPr lang="en-US" smtClean="0"/>
              <a:t>10/7/2024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9</a:t>
            </a:fld>
            <a:endParaRPr lang="en-US"/>
          </a:p>
        </p:txBody>
      </p:sp>
    </p:spTree>
    <p:extLst>
      <p:ext uri="{BB962C8B-B14F-4D97-AF65-F5344CB8AC3E}">
        <p14:creationId xmlns:p14="http://schemas.microsoft.com/office/powerpoint/2010/main" val="129739812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0"/>
            <a:ext cx="11395912" cy="3561273"/>
          </a:xfrm>
        </p:spPr>
        <p:txBody>
          <a:bodyPr>
            <a:normAutofit/>
          </a:bodyPr>
          <a:lstStyle/>
          <a:p>
            <a:pPr algn="ctr"/>
            <a:r>
              <a:rPr lang="en-US" sz="3600" dirty="0" smtClean="0">
                <a:solidFill>
                  <a:srgbClr val="C00000"/>
                </a:solidFill>
                <a:latin typeface="Marcellus" panose="020E0602050203020307" pitchFamily="34" charset="0"/>
              </a:rPr>
              <a:t>Algorithm 3:</a:t>
            </a:r>
            <a:br>
              <a:rPr lang="en-US" sz="3600" dirty="0" smtClean="0">
                <a:solidFill>
                  <a:srgbClr val="C00000"/>
                </a:solidFill>
                <a:latin typeface="Marcellus" panose="020E0602050203020307" pitchFamily="34" charset="0"/>
              </a:rPr>
            </a:br>
            <a:r>
              <a:rPr lang="en-US" sz="3600" dirty="0" smtClean="0">
                <a:solidFill>
                  <a:srgbClr val="C00000"/>
                </a:solidFill>
                <a:latin typeface="Marcellus" panose="020E0602050203020307" pitchFamily="34" charset="0"/>
              </a:rPr>
              <a:t>Progress Requirement Check</a:t>
            </a:r>
            <a:br>
              <a:rPr lang="en-US" sz="3600" dirty="0" smtClean="0">
                <a:solidFill>
                  <a:srgbClr val="C00000"/>
                </a:solidFill>
                <a:latin typeface="Marcellus" panose="020E0602050203020307" pitchFamily="34" charset="0"/>
              </a:rPr>
            </a:br>
            <a:r>
              <a:rPr lang="en-US" sz="3600" dirty="0">
                <a:solidFill>
                  <a:srgbClr val="C00000"/>
                </a:solidFill>
                <a:latin typeface="Marcellus" panose="020E0602050203020307" pitchFamily="34" charset="0"/>
              </a:rPr>
              <a:t/>
            </a:r>
            <a:br>
              <a:rPr lang="en-US" sz="3600" dirty="0">
                <a:solidFill>
                  <a:srgbClr val="C00000"/>
                </a:solidFill>
                <a:latin typeface="Marcellus" panose="020E0602050203020307" pitchFamily="34" charset="0"/>
              </a:rPr>
            </a:b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90</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125723241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2800" dirty="0" smtClean="0">
                <a:solidFill>
                  <a:srgbClr val="C00000"/>
                </a:solidFill>
                <a:latin typeface="Marcellus" panose="020E0602050203020307" pitchFamily="34" charset="0"/>
              </a:rPr>
              <a:t>If both P0,P1 want to enter CS</a:t>
            </a: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91</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3</a:t>
            </a:r>
          </a:p>
          <a:p>
            <a:pPr marL="0" indent="0">
              <a:buNone/>
            </a:pPr>
            <a:endParaRPr lang="en-IN" b="1" dirty="0"/>
          </a:p>
        </p:txBody>
      </p:sp>
      <p:sp>
        <p:nvSpPr>
          <p:cNvPr id="13" name="Rectangle 12"/>
          <p:cNvSpPr/>
          <p:nvPr/>
        </p:nvSpPr>
        <p:spPr>
          <a:xfrm>
            <a:off x="5416701" y="5467741"/>
            <a:ext cx="2969083" cy="830997"/>
          </a:xfrm>
          <a:prstGeom prst="rect">
            <a:avLst/>
          </a:prstGeom>
        </p:spPr>
        <p:txBody>
          <a:bodyPr wrap="none">
            <a:spAutoFit/>
          </a:bodyPr>
          <a:lstStyle/>
          <a:p>
            <a:r>
              <a:rPr lang="en-IN" sz="2400" dirty="0" smtClean="0">
                <a:latin typeface="Marcellus"/>
              </a:rPr>
              <a:t>turn=0/1</a:t>
            </a:r>
          </a:p>
          <a:p>
            <a:r>
              <a:rPr lang="en-IN" sz="2400" dirty="0" smtClean="0">
                <a:latin typeface="Marcellus"/>
              </a:rPr>
              <a:t>Boolean Array flag[2]</a:t>
            </a:r>
            <a:endParaRPr lang="en-IN" sz="2400" dirty="0">
              <a:latin typeface="Marcellus"/>
            </a:endParaRPr>
          </a:p>
        </p:txBody>
      </p:sp>
      <p:graphicFrame>
        <p:nvGraphicFramePr>
          <p:cNvPr id="11" name="Table 10"/>
          <p:cNvGraphicFramePr>
            <a:graphicFrameLocks noGrp="1"/>
          </p:cNvGraphicFramePr>
          <p:nvPr>
            <p:extLst>
              <p:ext uri="{D42A27DB-BD31-4B8C-83A1-F6EECF244321}">
                <p14:modId xmlns:p14="http://schemas.microsoft.com/office/powerpoint/2010/main" val="92154971"/>
              </p:ext>
            </p:extLst>
          </p:nvPr>
        </p:nvGraphicFramePr>
        <p:xfrm>
          <a:off x="3849557" y="5440809"/>
          <a:ext cx="1544600" cy="741680"/>
        </p:xfrm>
        <a:graphic>
          <a:graphicData uri="http://schemas.openxmlformats.org/drawingml/2006/table">
            <a:tbl>
              <a:tblPr firstRow="1" bandRow="1">
                <a:tableStyleId>{7DF18680-E054-41AD-8BC1-D1AEF772440D}</a:tableStyleId>
              </a:tblPr>
              <a:tblGrid>
                <a:gridCol w="711200"/>
                <a:gridCol w="833400"/>
              </a:tblGrid>
              <a:tr h="370840">
                <a:tc>
                  <a:txBody>
                    <a:bodyPr/>
                    <a:lstStyle/>
                    <a:p>
                      <a:r>
                        <a:rPr lang="en-IN" dirty="0" smtClean="0"/>
                        <a:t>[0]</a:t>
                      </a:r>
                      <a:endParaRPr lang="en-IN" dirty="0"/>
                    </a:p>
                  </a:txBody>
                  <a:tcPr/>
                </a:tc>
                <a:tc>
                  <a:txBody>
                    <a:bodyPr/>
                    <a:lstStyle/>
                    <a:p>
                      <a:r>
                        <a:rPr lang="en-IN" dirty="0" smtClean="0"/>
                        <a:t>[1]</a:t>
                      </a:r>
                      <a:endParaRPr lang="en-IN" dirty="0"/>
                    </a:p>
                  </a:txBody>
                  <a:tcPr/>
                </a:tc>
              </a:tr>
              <a:tr h="370840">
                <a:tc>
                  <a:txBody>
                    <a:bodyPr/>
                    <a:lstStyle/>
                    <a:p>
                      <a:r>
                        <a:rPr lang="en-IN" dirty="0" smtClean="0"/>
                        <a:t>T</a:t>
                      </a:r>
                      <a:endParaRPr lang="en-IN" dirty="0"/>
                    </a:p>
                  </a:txBody>
                  <a:tcPr/>
                </a:tc>
                <a:tc>
                  <a:txBody>
                    <a:bodyPr/>
                    <a:lstStyle/>
                    <a:p>
                      <a:r>
                        <a:rPr lang="en-IN" dirty="0" smtClean="0"/>
                        <a:t>T</a:t>
                      </a:r>
                      <a:endParaRPr lang="en-IN" dirty="0"/>
                    </a:p>
                  </a:txBody>
                  <a:tcPr/>
                </a:tc>
              </a:tr>
            </a:tbl>
          </a:graphicData>
        </a:graphic>
      </p:graphicFrame>
      <p:sp>
        <p:nvSpPr>
          <p:cNvPr id="16" name="TextBox 15"/>
          <p:cNvSpPr txBox="1"/>
          <p:nvPr/>
        </p:nvSpPr>
        <p:spPr>
          <a:xfrm>
            <a:off x="3630305" y="1261454"/>
            <a:ext cx="2349390" cy="3785652"/>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For P0</a:t>
            </a:r>
          </a:p>
          <a:p>
            <a:pPr marL="285750" indent="-285750">
              <a:buFont typeface="Arial" panose="020B0604020202020204" pitchFamily="34" charset="0"/>
              <a:buChar char="•"/>
            </a:pPr>
            <a:r>
              <a:rPr lang="en-IN" sz="2000" dirty="0" smtClean="0">
                <a:latin typeface="Marcellus"/>
              </a:rPr>
              <a:t>Now P0 is also interested</a:t>
            </a:r>
          </a:p>
          <a:p>
            <a:pPr marL="285750" indent="-285750">
              <a:buFont typeface="Arial" panose="020B0604020202020204" pitchFamily="34" charset="0"/>
              <a:buChar char="•"/>
            </a:pPr>
            <a:r>
              <a:rPr lang="en-IN" sz="2000" dirty="0" smtClean="0">
                <a:latin typeface="Marcellus"/>
              </a:rPr>
              <a:t>sets flag as true</a:t>
            </a:r>
          </a:p>
          <a:p>
            <a:r>
              <a:rPr lang="en-IN" sz="2000" dirty="0" smtClean="0">
                <a:latin typeface="Marcellus"/>
              </a:rPr>
              <a:t>and turn=1</a:t>
            </a:r>
          </a:p>
          <a:p>
            <a:pPr marL="342900" indent="-342900">
              <a:buFont typeface="Arial" panose="020B0604020202020204" pitchFamily="34" charset="0"/>
              <a:buChar char="•"/>
            </a:pPr>
            <a:r>
              <a:rPr lang="en-IN" sz="2000" dirty="0" smtClean="0">
                <a:latin typeface="Marcellus"/>
              </a:rPr>
              <a:t>while(T&amp;&amp;T);</a:t>
            </a:r>
          </a:p>
          <a:p>
            <a:r>
              <a:rPr lang="en-IN" sz="2000" dirty="0" smtClean="0">
                <a:latin typeface="Marcellus"/>
              </a:rPr>
              <a:t>	while(T);</a:t>
            </a:r>
          </a:p>
          <a:p>
            <a:r>
              <a:rPr lang="en-IN" sz="2000" dirty="0" smtClean="0">
                <a:latin typeface="Marcellus"/>
              </a:rPr>
              <a:t>	P0 gets trapped</a:t>
            </a:r>
          </a:p>
          <a:p>
            <a:pPr marL="285750" indent="-285750">
              <a:buFont typeface="Arial" panose="020B0604020202020204" pitchFamily="34" charset="0"/>
              <a:buChar char="•"/>
            </a:pPr>
            <a:r>
              <a:rPr lang="en-IN" sz="2000" dirty="0" smtClean="0">
                <a:solidFill>
                  <a:srgbClr val="FF0000"/>
                </a:solidFill>
                <a:latin typeface="Marcellus"/>
              </a:rPr>
              <a:t>Now Context Switch </a:t>
            </a:r>
          </a:p>
          <a:p>
            <a:pPr marL="285750" indent="-285750">
              <a:buFont typeface="Arial" panose="020B0604020202020204" pitchFamily="34" charset="0"/>
              <a:buChar char="•"/>
            </a:pPr>
            <a:r>
              <a:rPr lang="en-IN" sz="2000" dirty="0" smtClean="0">
                <a:latin typeface="Marcellus"/>
              </a:rPr>
              <a:t>Doesn’t enter CS</a:t>
            </a:r>
            <a:endParaRPr lang="en-IN" sz="2000" dirty="0">
              <a:latin typeface="Marcellus"/>
            </a:endParaRPr>
          </a:p>
        </p:txBody>
      </p:sp>
      <p:sp>
        <p:nvSpPr>
          <p:cNvPr id="18" name="TextBox 17"/>
          <p:cNvSpPr txBox="1"/>
          <p:nvPr/>
        </p:nvSpPr>
        <p:spPr>
          <a:xfrm>
            <a:off x="9674647" y="1283236"/>
            <a:ext cx="2620370" cy="4401205"/>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For P1</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Suppose P1 is interested </a:t>
            </a:r>
          </a:p>
          <a:p>
            <a:pPr marL="285750" indent="-285750">
              <a:buFont typeface="Arial" panose="020B0604020202020204" pitchFamily="34" charset="0"/>
              <a:buChar char="•"/>
            </a:pPr>
            <a:r>
              <a:rPr lang="en-IN" sz="2000" dirty="0" smtClean="0">
                <a:latin typeface="Marcellus"/>
              </a:rPr>
              <a:t>sets flag as true and turn=0</a:t>
            </a:r>
          </a:p>
          <a:p>
            <a:pPr marL="285750" indent="-285750">
              <a:buFont typeface="Arial" panose="020B0604020202020204" pitchFamily="34" charset="0"/>
              <a:buChar char="•"/>
            </a:pPr>
            <a:r>
              <a:rPr lang="en-IN" sz="2000" dirty="0" smtClean="0">
                <a:solidFill>
                  <a:srgbClr val="FF0000"/>
                </a:solidFill>
                <a:latin typeface="Marcellus"/>
              </a:rPr>
              <a:t>Context Switch occurs </a:t>
            </a:r>
          </a:p>
          <a:p>
            <a:pPr marL="285750" indent="-285750">
              <a:buFont typeface="Arial" panose="020B0604020202020204" pitchFamily="34" charset="0"/>
              <a:buChar char="•"/>
            </a:pPr>
            <a:r>
              <a:rPr lang="en-IN" sz="2000" dirty="0" smtClean="0">
                <a:solidFill>
                  <a:schemeClr val="accent5"/>
                </a:solidFill>
                <a:latin typeface="Marcellus"/>
              </a:rPr>
              <a:t>As P0 had set turn as 1 </a:t>
            </a:r>
          </a:p>
          <a:p>
            <a:pPr marL="285750" indent="-285750">
              <a:buFont typeface="Arial" panose="020B0604020202020204" pitchFamily="34" charset="0"/>
              <a:buChar char="•"/>
            </a:pPr>
            <a:r>
              <a:rPr lang="en-IN" sz="2000" dirty="0" smtClean="0">
                <a:latin typeface="Marcellus"/>
              </a:rPr>
              <a:t>Now P1 tries</a:t>
            </a:r>
          </a:p>
          <a:p>
            <a:pPr marL="285750" indent="-285750">
              <a:buFont typeface="Arial" panose="020B0604020202020204" pitchFamily="34" charset="0"/>
              <a:buChar char="•"/>
            </a:pPr>
            <a:r>
              <a:rPr lang="en-IN" sz="2000" dirty="0" smtClean="0">
                <a:latin typeface="Marcellus"/>
              </a:rPr>
              <a:t>while(F&amp;&amp;T);</a:t>
            </a:r>
          </a:p>
          <a:p>
            <a:pPr marL="285750" indent="-285750">
              <a:buFont typeface="Arial" panose="020B0604020202020204" pitchFamily="34" charset="0"/>
              <a:buChar char="•"/>
            </a:pPr>
            <a:r>
              <a:rPr lang="en-IN" sz="2000" dirty="0" smtClean="0">
                <a:latin typeface="Marcellus"/>
              </a:rPr>
              <a:t>while(F);</a:t>
            </a:r>
          </a:p>
          <a:p>
            <a:pPr marL="285750" indent="-285750">
              <a:buFont typeface="Arial" panose="020B0604020202020204" pitchFamily="34" charset="0"/>
              <a:buChar char="•"/>
            </a:pPr>
            <a:r>
              <a:rPr lang="en-IN" sz="2000" dirty="0" smtClean="0">
                <a:latin typeface="Marcellus"/>
              </a:rPr>
              <a:t>P1 enters CS</a:t>
            </a:r>
            <a:endParaRPr lang="en-IN" sz="2000" dirty="0">
              <a:latin typeface="Marcellus"/>
            </a:endParaRPr>
          </a:p>
        </p:txBody>
      </p:sp>
      <p:graphicFrame>
        <p:nvGraphicFramePr>
          <p:cNvPr id="19" name="Table 18"/>
          <p:cNvGraphicFramePr>
            <a:graphicFrameLocks noGrp="1"/>
          </p:cNvGraphicFramePr>
          <p:nvPr>
            <p:extLst>
              <p:ext uri="{D42A27DB-BD31-4B8C-83A1-F6EECF244321}">
                <p14:modId xmlns:p14="http://schemas.microsoft.com/office/powerpoint/2010/main" val="555265006"/>
              </p:ext>
            </p:extLst>
          </p:nvPr>
        </p:nvGraphicFramePr>
        <p:xfrm>
          <a:off x="65422" y="1775147"/>
          <a:ext cx="3631821" cy="3230880"/>
        </p:xfrm>
        <a:graphic>
          <a:graphicData uri="http://schemas.openxmlformats.org/drawingml/2006/table">
            <a:tbl>
              <a:tblPr firstRow="1" bandRow="1">
                <a:tableStyleId>{7DF18680-E054-41AD-8BC1-D1AEF772440D}</a:tableStyleId>
              </a:tblPr>
              <a:tblGrid>
                <a:gridCol w="3631821"/>
              </a:tblGrid>
              <a:tr h="370840">
                <a:tc>
                  <a:txBody>
                    <a:bodyPr/>
                    <a:lstStyle/>
                    <a:p>
                      <a:r>
                        <a:rPr lang="en-IN" sz="2000" dirty="0" smtClean="0"/>
                        <a:t>P0</a:t>
                      </a:r>
                      <a:endParaRPr lang="en-IN" sz="2000" dirty="0"/>
                    </a:p>
                  </a:txBody>
                  <a:tcPr/>
                </a:tc>
              </a:tr>
              <a:tr h="370840">
                <a:tc>
                  <a:txBody>
                    <a:bodyPr/>
                    <a:lstStyle/>
                    <a:p>
                      <a:r>
                        <a:rPr lang="en-IN" sz="2000" dirty="0" smtClean="0"/>
                        <a:t>do{</a:t>
                      </a:r>
                    </a:p>
                    <a:p>
                      <a:r>
                        <a:rPr lang="en-IN" sz="2000" dirty="0" smtClean="0"/>
                        <a:t>        flag[0]=true;</a:t>
                      </a:r>
                    </a:p>
                    <a:p>
                      <a:r>
                        <a:rPr lang="en-IN" sz="2000" dirty="0" smtClean="0"/>
                        <a:t>        turn=1</a:t>
                      </a:r>
                    </a:p>
                    <a:p>
                      <a:r>
                        <a:rPr lang="en-IN" sz="2000" dirty="0" smtClean="0"/>
                        <a:t>        while(turn==1 &amp;&amp;</a:t>
                      </a:r>
                      <a:r>
                        <a:rPr lang="en-IN" sz="2000" baseline="0" dirty="0" smtClean="0"/>
                        <a:t> </a:t>
                      </a:r>
                      <a:r>
                        <a:rPr lang="en-IN" sz="2000" dirty="0" smtClean="0"/>
                        <a:t>flag[1]==T);</a:t>
                      </a:r>
                    </a:p>
                    <a:p>
                      <a:r>
                        <a:rPr lang="en-IN" sz="2000" dirty="0" smtClean="0"/>
                        <a:t>        critical section</a:t>
                      </a:r>
                    </a:p>
                    <a:p>
                      <a:r>
                        <a:rPr lang="en-IN" sz="2000" baseline="0" dirty="0" smtClean="0"/>
                        <a:t>         flag[0]=false;</a:t>
                      </a:r>
                      <a:endParaRPr lang="en-IN" sz="2000" dirty="0" smtClean="0"/>
                    </a:p>
                    <a:p>
                      <a:r>
                        <a:rPr lang="en-IN" sz="2000" dirty="0" smtClean="0"/>
                        <a:t>        remainder section</a:t>
                      </a:r>
                    </a:p>
                    <a:p>
                      <a:r>
                        <a:rPr lang="en-IN" sz="2000" dirty="0" smtClean="0"/>
                        <a:t>}while(1);</a:t>
                      </a:r>
                    </a:p>
                  </a:txBody>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504048939"/>
              </p:ext>
            </p:extLst>
          </p:nvPr>
        </p:nvGraphicFramePr>
        <p:xfrm>
          <a:off x="5813647" y="1682814"/>
          <a:ext cx="3916909" cy="2926080"/>
        </p:xfrm>
        <a:graphic>
          <a:graphicData uri="http://schemas.openxmlformats.org/drawingml/2006/table">
            <a:tbl>
              <a:tblPr firstRow="1" bandRow="1">
                <a:tableStyleId>{7DF18680-E054-41AD-8BC1-D1AEF772440D}</a:tableStyleId>
              </a:tblPr>
              <a:tblGrid>
                <a:gridCol w="3916909"/>
              </a:tblGrid>
              <a:tr h="370840">
                <a:tc>
                  <a:txBody>
                    <a:bodyPr/>
                    <a:lstStyle/>
                    <a:p>
                      <a:r>
                        <a:rPr lang="en-IN" sz="2000" dirty="0" smtClean="0"/>
                        <a:t>P1</a:t>
                      </a:r>
                      <a:endParaRPr lang="en-IN" sz="2000" dirty="0"/>
                    </a:p>
                  </a:txBody>
                  <a:tcPr/>
                </a:tc>
              </a:tr>
              <a:tr h="370840">
                <a:tc>
                  <a:txBody>
                    <a:bodyPr/>
                    <a:lstStyle/>
                    <a:p>
                      <a:r>
                        <a:rPr lang="en-IN" sz="2000" dirty="0" smtClean="0"/>
                        <a:t>do{</a:t>
                      </a:r>
                    </a:p>
                    <a:p>
                      <a:r>
                        <a:rPr lang="en-IN" sz="2000" dirty="0" smtClean="0"/>
                        <a:t>        flag[1]=true;</a:t>
                      </a:r>
                    </a:p>
                    <a:p>
                      <a:r>
                        <a:rPr lang="en-IN" sz="2000" dirty="0" smtClean="0"/>
                        <a:t>        turn=0</a:t>
                      </a:r>
                    </a:p>
                    <a:p>
                      <a:r>
                        <a:rPr lang="en-IN" sz="2000" dirty="0" smtClean="0"/>
                        <a:t>        while(turn==0 &amp;&amp; flag[0]==T);</a:t>
                      </a:r>
                    </a:p>
                    <a:p>
                      <a:r>
                        <a:rPr lang="en-IN" sz="2000" dirty="0" smtClean="0"/>
                        <a:t>        critical section</a:t>
                      </a:r>
                    </a:p>
                    <a:p>
                      <a:r>
                        <a:rPr lang="en-IN" sz="2000" baseline="0" dirty="0" smtClean="0"/>
                        <a:t>         flag[1]=false;</a:t>
                      </a:r>
                      <a:endParaRPr lang="en-IN" sz="2000" dirty="0" smtClean="0"/>
                    </a:p>
                    <a:p>
                      <a:r>
                        <a:rPr lang="en-IN" sz="2000" dirty="0" smtClean="0"/>
                        <a:t>        remainder section</a:t>
                      </a:r>
                    </a:p>
                    <a:p>
                      <a:r>
                        <a:rPr lang="en-IN" sz="2000" dirty="0" smtClean="0"/>
                        <a:t>}while(1);</a:t>
                      </a:r>
                      <a:endParaRPr lang="en-IN" sz="2000" dirty="0"/>
                    </a:p>
                  </a:txBody>
                  <a:tcPr/>
                </a:tc>
              </a:tr>
            </a:tbl>
          </a:graphicData>
        </a:graphic>
      </p:graphicFrame>
      <p:sp>
        <p:nvSpPr>
          <p:cNvPr id="17" name="Curved Up Arrow 16"/>
          <p:cNvSpPr/>
          <p:nvPr/>
        </p:nvSpPr>
        <p:spPr>
          <a:xfrm rot="402923">
            <a:off x="5495622" y="4186082"/>
            <a:ext cx="3927934" cy="1580242"/>
          </a:xfrm>
          <a:prstGeom prst="curved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solidFill>
                <a:schemeClr val="tx1"/>
              </a:solidFill>
            </a:endParaRPr>
          </a:p>
        </p:txBody>
      </p:sp>
      <p:sp>
        <p:nvSpPr>
          <p:cNvPr id="14" name="Down Arrow 13"/>
          <p:cNvSpPr/>
          <p:nvPr/>
        </p:nvSpPr>
        <p:spPr>
          <a:xfrm>
            <a:off x="10454185" y="300251"/>
            <a:ext cx="354842" cy="911292"/>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rgbClr val="C00000"/>
              </a:solidFill>
            </a:endParaRPr>
          </a:p>
        </p:txBody>
      </p:sp>
      <p:sp>
        <p:nvSpPr>
          <p:cNvPr id="15" name="TextBox 14"/>
          <p:cNvSpPr txBox="1"/>
          <p:nvPr/>
        </p:nvSpPr>
        <p:spPr>
          <a:xfrm>
            <a:off x="10808070" y="618541"/>
            <a:ext cx="329162" cy="369332"/>
          </a:xfrm>
          <a:prstGeom prst="rect">
            <a:avLst/>
          </a:prstGeom>
          <a:noFill/>
        </p:spPr>
        <p:txBody>
          <a:bodyPr wrap="square" rtlCol="0">
            <a:spAutoFit/>
          </a:bodyPr>
          <a:lstStyle/>
          <a:p>
            <a:r>
              <a:rPr lang="en-US" b="1" dirty="0" smtClean="0"/>
              <a:t>1</a:t>
            </a:r>
            <a:endParaRPr lang="en-US" b="1" dirty="0"/>
          </a:p>
        </p:txBody>
      </p:sp>
      <p:sp>
        <p:nvSpPr>
          <p:cNvPr id="22" name="Curved Up Arrow 21"/>
          <p:cNvSpPr/>
          <p:nvPr/>
        </p:nvSpPr>
        <p:spPr>
          <a:xfrm rot="9870323">
            <a:off x="5099041" y="1228518"/>
            <a:ext cx="4829441" cy="1282989"/>
          </a:xfrm>
          <a:prstGeom prst="curved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solidFill>
                <a:schemeClr val="tx1"/>
              </a:solidFill>
            </a:endParaRPr>
          </a:p>
        </p:txBody>
      </p:sp>
      <p:sp>
        <p:nvSpPr>
          <p:cNvPr id="23" name="TextBox 22"/>
          <p:cNvSpPr txBox="1"/>
          <p:nvPr/>
        </p:nvSpPr>
        <p:spPr>
          <a:xfrm>
            <a:off x="6401459" y="995277"/>
            <a:ext cx="329162" cy="369332"/>
          </a:xfrm>
          <a:prstGeom prst="rect">
            <a:avLst/>
          </a:prstGeom>
          <a:noFill/>
        </p:spPr>
        <p:txBody>
          <a:bodyPr wrap="square" rtlCol="0">
            <a:spAutoFit/>
          </a:bodyPr>
          <a:lstStyle/>
          <a:p>
            <a:r>
              <a:rPr lang="en-US" b="1" dirty="0"/>
              <a:t>2</a:t>
            </a:r>
          </a:p>
        </p:txBody>
      </p:sp>
      <p:sp>
        <p:nvSpPr>
          <p:cNvPr id="24" name="TextBox 23"/>
          <p:cNvSpPr txBox="1"/>
          <p:nvPr/>
        </p:nvSpPr>
        <p:spPr>
          <a:xfrm>
            <a:off x="8903821" y="5283075"/>
            <a:ext cx="329162" cy="369332"/>
          </a:xfrm>
          <a:prstGeom prst="rect">
            <a:avLst/>
          </a:prstGeom>
          <a:noFill/>
        </p:spPr>
        <p:txBody>
          <a:bodyPr wrap="square" rtlCol="0">
            <a:spAutoFit/>
          </a:bodyPr>
          <a:lstStyle/>
          <a:p>
            <a:r>
              <a:rPr lang="en-US" b="1" dirty="0"/>
              <a:t>3</a:t>
            </a:r>
          </a:p>
        </p:txBody>
      </p:sp>
    </p:spTree>
    <p:extLst>
      <p:ext uri="{BB962C8B-B14F-4D97-AF65-F5344CB8AC3E}">
        <p14:creationId xmlns:p14="http://schemas.microsoft.com/office/powerpoint/2010/main" val="134388048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0"/>
            <a:ext cx="11395912" cy="3561273"/>
          </a:xfrm>
        </p:spPr>
        <p:txBody>
          <a:bodyPr>
            <a:normAutofit/>
          </a:bodyPr>
          <a:lstStyle/>
          <a:p>
            <a:pPr algn="ctr"/>
            <a:r>
              <a:rPr lang="en-US" sz="2800" dirty="0" smtClean="0">
                <a:solidFill>
                  <a:srgbClr val="C00000"/>
                </a:solidFill>
                <a:latin typeface="Marcellus" panose="020E0602050203020307" pitchFamily="34" charset="0"/>
              </a:rPr>
              <a:t>Algorithm 3 :</a:t>
            </a:r>
            <a:br>
              <a:rPr lang="en-US" sz="2800" dirty="0" smtClean="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Progress Check</a:t>
            </a:r>
            <a:br>
              <a:rPr lang="en-US" sz="2800" dirty="0" smtClean="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
            </a:r>
            <a:br>
              <a:rPr lang="en-US" sz="2800" dirty="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Satisfied!!!!!</a:t>
            </a: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92</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190783355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0"/>
            <a:ext cx="11395912" cy="3561273"/>
          </a:xfrm>
        </p:spPr>
        <p:txBody>
          <a:bodyPr>
            <a:normAutofit fontScale="90000"/>
          </a:bodyPr>
          <a:lstStyle/>
          <a:p>
            <a:r>
              <a:rPr lang="en-US" sz="2800" dirty="0" smtClean="0">
                <a:solidFill>
                  <a:srgbClr val="C00000"/>
                </a:solidFill>
                <a:latin typeface="Marcellus" panose="020E0602050203020307" pitchFamily="34" charset="0"/>
              </a:rPr>
              <a:t>Algorithm 3 :</a:t>
            </a:r>
            <a:br>
              <a:rPr lang="en-US" sz="2800" dirty="0" smtClean="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Bounded Waiting Check</a:t>
            </a:r>
            <a:br>
              <a:rPr lang="en-US" sz="2800" dirty="0" smtClean="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
            </a:r>
            <a:br>
              <a:rPr lang="en-US" sz="2800" dirty="0" smtClean="0">
                <a:solidFill>
                  <a:srgbClr val="C00000"/>
                </a:solidFill>
                <a:latin typeface="Marcellus" panose="020E0602050203020307" pitchFamily="34" charset="0"/>
              </a:rPr>
            </a:br>
            <a:r>
              <a:rPr lang="en-IN" sz="2800" dirty="0" smtClean="0">
                <a:latin typeface="Marcellus" panose="020E0602050203020307" pitchFamily="34" charset="0"/>
              </a:rPr>
              <a:t>Pi </a:t>
            </a:r>
            <a:r>
              <a:rPr lang="en-IN" sz="2800" dirty="0">
                <a:latin typeface="Marcellus" panose="020E0602050203020307" pitchFamily="34" charset="0"/>
              </a:rPr>
              <a:t>will enter the critical section (progress) after at most</a:t>
            </a:r>
            <a:br>
              <a:rPr lang="en-IN" sz="2800" dirty="0">
                <a:latin typeface="Marcellus" panose="020E0602050203020307" pitchFamily="34" charset="0"/>
              </a:rPr>
            </a:br>
            <a:r>
              <a:rPr lang="en-IN" sz="2800" dirty="0">
                <a:latin typeface="Marcellus" panose="020E0602050203020307" pitchFamily="34" charset="0"/>
              </a:rPr>
              <a:t>one entry by </a:t>
            </a:r>
            <a:r>
              <a:rPr lang="en-IN" sz="2800" dirty="0" err="1">
                <a:latin typeface="Marcellus" panose="020E0602050203020307" pitchFamily="34" charset="0"/>
              </a:rPr>
              <a:t>Pj</a:t>
            </a:r>
            <a:r>
              <a:rPr lang="en-IN" sz="2800" dirty="0">
                <a:latin typeface="Marcellus" panose="020E0602050203020307" pitchFamily="34" charset="0"/>
              </a:rPr>
              <a:t> (bounded waiting) i.e. </a:t>
            </a:r>
            <a:br>
              <a:rPr lang="en-IN" sz="2800" dirty="0">
                <a:latin typeface="Marcellus" panose="020E0602050203020307" pitchFamily="34" charset="0"/>
              </a:rPr>
            </a:br>
            <a:r>
              <a:rPr lang="en-IN" sz="2800" dirty="0" smtClean="0">
                <a:latin typeface="Marcellus" panose="020E0602050203020307" pitchFamily="34" charset="0"/>
              </a:rPr>
              <a:t>P0 </a:t>
            </a:r>
            <a:r>
              <a:rPr lang="en-IN" sz="2800" dirty="0">
                <a:latin typeface="Marcellus" panose="020E0602050203020307" pitchFamily="34" charset="0"/>
              </a:rPr>
              <a:t>will enter the critical section (progress) after at most</a:t>
            </a:r>
            <a:br>
              <a:rPr lang="en-IN" sz="2800" dirty="0">
                <a:latin typeface="Marcellus" panose="020E0602050203020307" pitchFamily="34" charset="0"/>
              </a:rPr>
            </a:br>
            <a:r>
              <a:rPr lang="en-IN" sz="2800" dirty="0">
                <a:latin typeface="Marcellus" panose="020E0602050203020307" pitchFamily="34" charset="0"/>
              </a:rPr>
              <a:t>one entry by P1 (bounded waiting</a:t>
            </a:r>
            <a:r>
              <a:rPr lang="en-IN" sz="2800" dirty="0" smtClean="0">
                <a:latin typeface="Marcellus" panose="020E0602050203020307" pitchFamily="34" charset="0"/>
              </a:rPr>
              <a:t>).</a:t>
            </a:r>
            <a:br>
              <a:rPr lang="en-IN" sz="2800" dirty="0" smtClean="0">
                <a:latin typeface="Marcellus" panose="020E0602050203020307" pitchFamily="34" charset="0"/>
              </a:rPr>
            </a:br>
            <a:r>
              <a:rPr lang="en-IN" sz="2800" dirty="0">
                <a:latin typeface="Marcellus" panose="020E0602050203020307" pitchFamily="34" charset="0"/>
              </a:rPr>
              <a:t/>
            </a:r>
            <a:br>
              <a:rPr lang="en-IN" sz="2800" dirty="0">
                <a:latin typeface="Marcellus" panose="020E0602050203020307" pitchFamily="34" charset="0"/>
              </a:rPr>
            </a:br>
            <a:r>
              <a:rPr lang="en-IN" sz="2800" dirty="0" smtClean="0">
                <a:latin typeface="Marcellus" panose="020E0602050203020307" pitchFamily="34" charset="0"/>
              </a:rPr>
              <a:t>Every </a:t>
            </a:r>
            <a:r>
              <a:rPr lang="en-IN" sz="2800" dirty="0">
                <a:latin typeface="Marcellus" panose="020E0602050203020307" pitchFamily="34" charset="0"/>
              </a:rPr>
              <a:t>process gets a fair chance.</a:t>
            </a:r>
            <a:r>
              <a:rPr lang="en-US" sz="2800" dirty="0" smtClean="0">
                <a:latin typeface="Marcellus" panose="020E0602050203020307" pitchFamily="34" charset="0"/>
              </a:rPr>
              <a:t/>
            </a:r>
            <a:br>
              <a:rPr lang="en-US" sz="2800" dirty="0" smtClean="0">
                <a:latin typeface="Marcellus" panose="020E0602050203020307" pitchFamily="34" charset="0"/>
              </a:rPr>
            </a:br>
            <a:r>
              <a:rPr lang="en-US" sz="2800" dirty="0" smtClean="0">
                <a:latin typeface="Marcellus" panose="020E0602050203020307" pitchFamily="34" charset="0"/>
              </a:rPr>
              <a:t/>
            </a:r>
            <a:br>
              <a:rPr lang="en-US" sz="2800" dirty="0" smtClean="0">
                <a:latin typeface="Marcellus" panose="020E0602050203020307" pitchFamily="34" charset="0"/>
              </a:rPr>
            </a:br>
            <a:r>
              <a:rPr lang="en-US" sz="2800" dirty="0" smtClean="0">
                <a:solidFill>
                  <a:srgbClr val="C00000"/>
                </a:solidFill>
                <a:latin typeface="Marcellus" panose="020E0602050203020307" pitchFamily="34" charset="0"/>
              </a:rPr>
              <a:t>Satisfied!!!!!</a:t>
            </a: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93</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167289246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smtClean="0">
                <a:solidFill>
                  <a:srgbClr val="C00000"/>
                </a:solidFill>
                <a:latin typeface="Marcellus" panose="020E0602050203020307" pitchFamily="34" charset="0"/>
              </a:rPr>
              <a:t>Solutions to The </a:t>
            </a:r>
            <a:r>
              <a:rPr lang="en-US" sz="3600" dirty="0">
                <a:solidFill>
                  <a:srgbClr val="C00000"/>
                </a:solidFill>
                <a:latin typeface="Marcellus" panose="020E0602050203020307" pitchFamily="34" charset="0"/>
              </a:rPr>
              <a:t>Critical Section Problem</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94</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a:latin typeface="Marcellus"/>
              </a:rPr>
              <a:t>Algorithm 3/Peterson’s </a:t>
            </a:r>
            <a:r>
              <a:rPr lang="en-IN" sz="2400" dirty="0" smtClean="0">
                <a:latin typeface="Marcellus"/>
              </a:rPr>
              <a:t>Solution</a:t>
            </a:r>
          </a:p>
          <a:p>
            <a:r>
              <a:rPr lang="en-US" altLang="en-US" sz="2400" dirty="0">
                <a:solidFill>
                  <a:srgbClr val="000000"/>
                </a:solidFill>
                <a:latin typeface="Marcellus"/>
              </a:rPr>
              <a:t>Provable that the three  CS requirement are met:</a:t>
            </a:r>
          </a:p>
          <a:p>
            <a:pPr>
              <a:buFont typeface="Monotype Sorts" pitchFamily="-84" charset="2"/>
              <a:buNone/>
            </a:pPr>
            <a:r>
              <a:rPr lang="en-US" altLang="en-US" sz="2400" dirty="0">
                <a:solidFill>
                  <a:srgbClr val="000000"/>
                </a:solidFill>
                <a:latin typeface="Marcellus"/>
              </a:rPr>
              <a:t>        1.   Mutual exclusion is preserved</a:t>
            </a:r>
          </a:p>
          <a:p>
            <a:pPr>
              <a:buFont typeface="Monotype Sorts" pitchFamily="-84" charset="2"/>
              <a:buNone/>
            </a:pPr>
            <a:r>
              <a:rPr lang="en-US" altLang="en-US" sz="2400" dirty="0">
                <a:solidFill>
                  <a:srgbClr val="000000"/>
                </a:solidFill>
                <a:latin typeface="Marcellus"/>
              </a:rPr>
              <a:t>                </a:t>
            </a:r>
            <a:r>
              <a:rPr lang="en-US" altLang="en-US" sz="2400" dirty="0">
                <a:solidFill>
                  <a:srgbClr val="000000"/>
                </a:solidFill>
                <a:latin typeface="Marcellus"/>
                <a:cs typeface="Courier New" pitchFamily="49" charset="0"/>
              </a:rPr>
              <a:t>P</a:t>
            </a:r>
            <a:r>
              <a:rPr lang="en-US" altLang="en-US" sz="2400" baseline="-25000" dirty="0">
                <a:solidFill>
                  <a:srgbClr val="000000"/>
                </a:solidFill>
                <a:latin typeface="Marcellus"/>
                <a:cs typeface="Courier New" pitchFamily="49" charset="0"/>
              </a:rPr>
              <a:t>i</a:t>
            </a:r>
            <a:r>
              <a:rPr lang="en-US" altLang="en-US" sz="2400" dirty="0">
                <a:solidFill>
                  <a:srgbClr val="000000"/>
                </a:solidFill>
                <a:latin typeface="Marcellus"/>
                <a:cs typeface="Courier New" pitchFamily="49" charset="0"/>
              </a:rPr>
              <a:t> </a:t>
            </a:r>
            <a:r>
              <a:rPr lang="en-US" altLang="en-US" sz="2400" dirty="0">
                <a:solidFill>
                  <a:srgbClr val="000000"/>
                </a:solidFill>
                <a:latin typeface="Marcellus"/>
              </a:rPr>
              <a:t>enters CS only if:</a:t>
            </a:r>
          </a:p>
          <a:p>
            <a:pPr>
              <a:buFont typeface="Monotype Sorts" pitchFamily="-84" charset="2"/>
              <a:buNone/>
            </a:pPr>
            <a:r>
              <a:rPr lang="en-US" altLang="en-US" sz="2400" dirty="0">
                <a:solidFill>
                  <a:srgbClr val="000000"/>
                </a:solidFill>
                <a:latin typeface="Marcellus"/>
              </a:rPr>
              <a:t>                      either </a:t>
            </a:r>
            <a:r>
              <a:rPr lang="en-US" altLang="en-US" sz="2400" dirty="0">
                <a:solidFill>
                  <a:srgbClr val="000000"/>
                </a:solidFill>
                <a:latin typeface="Marcellus"/>
                <a:cs typeface="Courier New" pitchFamily="49" charset="0"/>
              </a:rPr>
              <a:t>flag[j] = false </a:t>
            </a:r>
            <a:r>
              <a:rPr lang="en-US" altLang="en-US" sz="2400" dirty="0">
                <a:solidFill>
                  <a:srgbClr val="000000"/>
                </a:solidFill>
                <a:latin typeface="Marcellus"/>
              </a:rPr>
              <a:t>or</a:t>
            </a:r>
            <a:r>
              <a:rPr lang="en-US" altLang="en-US" sz="2400" dirty="0">
                <a:solidFill>
                  <a:srgbClr val="000000"/>
                </a:solidFill>
                <a:latin typeface="Marcellus"/>
                <a:cs typeface="Courier New" pitchFamily="49" charset="0"/>
              </a:rPr>
              <a:t> turn = </a:t>
            </a:r>
            <a:r>
              <a:rPr lang="en-US" altLang="en-US" sz="2400" dirty="0" err="1">
                <a:solidFill>
                  <a:srgbClr val="000000"/>
                </a:solidFill>
                <a:latin typeface="Marcellus"/>
                <a:cs typeface="Courier New" pitchFamily="49" charset="0"/>
              </a:rPr>
              <a:t>i</a:t>
            </a:r>
            <a:endParaRPr lang="en-US" altLang="en-US" sz="2400" dirty="0">
              <a:solidFill>
                <a:srgbClr val="000000"/>
              </a:solidFill>
              <a:latin typeface="Marcellus"/>
            </a:endParaRPr>
          </a:p>
          <a:p>
            <a:pPr>
              <a:buFont typeface="Monotype Sorts" pitchFamily="-84" charset="2"/>
              <a:buNone/>
            </a:pPr>
            <a:r>
              <a:rPr lang="en-US" altLang="en-US" sz="2400" dirty="0">
                <a:solidFill>
                  <a:srgbClr val="000000"/>
                </a:solidFill>
                <a:latin typeface="Marcellus"/>
              </a:rPr>
              <a:t>        2.   Progress requirement is satisfied</a:t>
            </a:r>
          </a:p>
          <a:p>
            <a:pPr>
              <a:buFont typeface="Monotype Sorts" pitchFamily="-84" charset="2"/>
              <a:buNone/>
            </a:pPr>
            <a:r>
              <a:rPr lang="en-US" altLang="en-US" sz="2400" dirty="0">
                <a:solidFill>
                  <a:srgbClr val="000000"/>
                </a:solidFill>
                <a:latin typeface="Marcellus"/>
              </a:rPr>
              <a:t>        3.   Bounded-waiting requirement is met</a:t>
            </a:r>
          </a:p>
          <a:p>
            <a:endParaRPr lang="en-US" altLang="en-US" sz="2400" dirty="0">
              <a:latin typeface="Marcellus"/>
            </a:endParaRPr>
          </a:p>
          <a:p>
            <a:endParaRPr lang="en-IN" b="1" dirty="0" smtClean="0"/>
          </a:p>
          <a:p>
            <a:pPr marL="0" indent="0">
              <a:buNone/>
            </a:pPr>
            <a:endParaRPr lang="en-IN" b="1" dirty="0"/>
          </a:p>
        </p:txBody>
      </p:sp>
    </p:spTree>
    <p:extLst>
      <p:ext uri="{BB962C8B-B14F-4D97-AF65-F5344CB8AC3E}">
        <p14:creationId xmlns:p14="http://schemas.microsoft.com/office/powerpoint/2010/main" val="148899749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 xmlns:a16="http://schemas.microsoft.com/office/drawing/2014/main" id="{98058B23-DDE2-4F62-9A2E-46739C3C685F}"/>
              </a:ext>
            </a:extLst>
          </p:cNvPr>
          <p:cNvSpPr>
            <a:spLocks noGrp="1"/>
          </p:cNvSpPr>
          <p:nvPr>
            <p:ph type="title"/>
          </p:nvPr>
        </p:nvSpPr>
        <p:spPr/>
        <p:txBody>
          <a:bodyPr/>
          <a:lstStyle/>
          <a:p>
            <a:pPr algn="ctr"/>
            <a:r>
              <a:rPr lang="en-US" dirty="0" smtClean="0">
                <a:solidFill>
                  <a:srgbClr val="C00000"/>
                </a:solidFill>
                <a:latin typeface="Marcellus" panose="020E0602050203020307" pitchFamily="34" charset="0"/>
              </a:rPr>
              <a:t>Hardware </a:t>
            </a:r>
            <a:r>
              <a:rPr lang="en-US" dirty="0">
                <a:solidFill>
                  <a:srgbClr val="C00000"/>
                </a:solidFill>
                <a:latin typeface="Marcellus" panose="020E0602050203020307" pitchFamily="34" charset="0"/>
              </a:rPr>
              <a:t>Synchronization</a:t>
            </a:r>
            <a:endParaRPr lang="en-US" dirty="0"/>
          </a:p>
        </p:txBody>
      </p:sp>
      <p:pic>
        <p:nvPicPr>
          <p:cNvPr id="4" name="Picture 3">
            <a:extLst>
              <a:ext uri="{FF2B5EF4-FFF2-40B4-BE49-F238E27FC236}">
                <a16:creationId xmlns=""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pic>
        <p:nvPicPr>
          <p:cNvPr id="6" name="Picture 5" descr="A picture containing drawing&#10;&#10;Description automatically generated">
            <a:extLst>
              <a:ext uri="{FF2B5EF4-FFF2-40B4-BE49-F238E27FC236}">
                <a16:creationId xmlns=""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828983"/>
            <a:ext cx="2655568" cy="663892"/>
          </a:xfrm>
          <a:prstGeom prst="rect">
            <a:avLst/>
          </a:prstGeom>
        </p:spPr>
      </p:pic>
      <p:sp>
        <p:nvSpPr>
          <p:cNvPr id="7" name="Date Placeholder 6"/>
          <p:cNvSpPr>
            <a:spLocks noGrp="1"/>
          </p:cNvSpPr>
          <p:nvPr>
            <p:ph type="dt" sz="half" idx="10"/>
          </p:nvPr>
        </p:nvSpPr>
        <p:spPr/>
        <p:txBody>
          <a:bodyPr/>
          <a:lstStyle/>
          <a:p>
            <a:fld id="{4C35E96B-11B7-4257-BF89-D61524BFDFDD}" type="datetime1">
              <a:rPr lang="en-US" smtClean="0"/>
              <a:t>10/7/2024</a:t>
            </a:fld>
            <a:endParaRPr lang="en-US"/>
          </a:p>
        </p:txBody>
      </p:sp>
      <p:sp>
        <p:nvSpPr>
          <p:cNvPr id="8" name="Footer Placeholder 7"/>
          <p:cNvSpPr>
            <a:spLocks noGrp="1"/>
          </p:cNvSpPr>
          <p:nvPr>
            <p:ph type="ftr" sz="quarter" idx="11"/>
          </p:nvPr>
        </p:nvSpPr>
        <p:spPr/>
        <p:txBody>
          <a:bodyPr/>
          <a:lstStyle/>
          <a:p>
            <a:r>
              <a:rPr lang="en-US" smtClean="0"/>
              <a:t>Prof. Shweta Dhawan Chachra</a:t>
            </a:r>
            <a:endParaRPr lang="en-US"/>
          </a:p>
        </p:txBody>
      </p:sp>
      <p:sp>
        <p:nvSpPr>
          <p:cNvPr id="9" name="Slide Number Placeholder 8"/>
          <p:cNvSpPr>
            <a:spLocks noGrp="1"/>
          </p:cNvSpPr>
          <p:nvPr>
            <p:ph type="sldNum" sz="quarter" idx="12"/>
          </p:nvPr>
        </p:nvSpPr>
        <p:spPr/>
        <p:txBody>
          <a:bodyPr/>
          <a:lstStyle/>
          <a:p>
            <a:fld id="{7C05E5CB-9241-4665-889D-78B918CC363E}" type="slidenum">
              <a:rPr lang="en-US" smtClean="0"/>
              <a:t>95</a:t>
            </a:fld>
            <a:endParaRPr lang="en-US"/>
          </a:p>
        </p:txBody>
      </p:sp>
    </p:spTree>
    <p:extLst>
      <p:ext uri="{BB962C8B-B14F-4D97-AF65-F5344CB8AC3E}">
        <p14:creationId xmlns:p14="http://schemas.microsoft.com/office/powerpoint/2010/main" val="75050538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smtClean="0">
                <a:solidFill>
                  <a:srgbClr val="C00000"/>
                </a:solidFill>
                <a:latin typeface="Marcellus" panose="020E0602050203020307" pitchFamily="34" charset="0"/>
              </a:rPr>
              <a:t>Hardware Based Solutions to The CS </a:t>
            </a:r>
            <a:r>
              <a:rPr lang="en-US" sz="3600" dirty="0">
                <a:solidFill>
                  <a:srgbClr val="C00000"/>
                </a:solidFill>
                <a:latin typeface="Marcellus" panose="020E0602050203020307" pitchFamily="34" charset="0"/>
              </a:rPr>
              <a:t>Problem</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96</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smtClean="0"/>
              <a:t>Software-based </a:t>
            </a:r>
            <a:r>
              <a:rPr lang="en-IN" sz="2400" dirty="0"/>
              <a:t>solutions such as </a:t>
            </a:r>
            <a:r>
              <a:rPr lang="en-IN" sz="2400" dirty="0" smtClean="0"/>
              <a:t>Peterson's are </a:t>
            </a:r>
            <a:r>
              <a:rPr lang="en-IN" sz="2400" dirty="0"/>
              <a:t>not guaranteed to work on modern computer architectures. </a:t>
            </a:r>
            <a:endParaRPr lang="en-IN" sz="2400" dirty="0" smtClean="0"/>
          </a:p>
          <a:p>
            <a:endParaRPr lang="en-IN" sz="2400" b="1" dirty="0" smtClean="0"/>
          </a:p>
        </p:txBody>
      </p:sp>
    </p:spTree>
    <p:extLst>
      <p:ext uri="{BB962C8B-B14F-4D97-AF65-F5344CB8AC3E}">
        <p14:creationId xmlns:p14="http://schemas.microsoft.com/office/powerpoint/2010/main" val="390676086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smtClean="0">
                <a:solidFill>
                  <a:srgbClr val="C00000"/>
                </a:solidFill>
                <a:latin typeface="Marcellus" panose="020E0602050203020307" pitchFamily="34" charset="0"/>
              </a:rPr>
              <a:t>Hardware Synchronization</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97</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b="1" dirty="0"/>
              <a:t>Hardware Solutions- Simple tool-a lock. </a:t>
            </a:r>
          </a:p>
          <a:p>
            <a:r>
              <a:rPr lang="en-IN" sz="2400" dirty="0" smtClean="0"/>
              <a:t>Race </a:t>
            </a:r>
            <a:r>
              <a:rPr lang="en-IN" sz="2400" dirty="0"/>
              <a:t>conditions are prevented by requiring that </a:t>
            </a:r>
            <a:r>
              <a:rPr lang="en-IN" sz="2400" dirty="0" smtClean="0"/>
              <a:t>critical regions </a:t>
            </a:r>
            <a:r>
              <a:rPr lang="en-IN" sz="2400" dirty="0"/>
              <a:t>be protected by locks. </a:t>
            </a:r>
            <a:endParaRPr lang="en-IN" sz="2400" dirty="0" smtClean="0"/>
          </a:p>
        </p:txBody>
      </p:sp>
    </p:spTree>
    <p:extLst>
      <p:ext uri="{BB962C8B-B14F-4D97-AF65-F5344CB8AC3E}">
        <p14:creationId xmlns:p14="http://schemas.microsoft.com/office/powerpoint/2010/main" val="271991977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smtClean="0">
                <a:solidFill>
                  <a:srgbClr val="C00000"/>
                </a:solidFill>
                <a:latin typeface="Marcellus" panose="020E0602050203020307" pitchFamily="34" charset="0"/>
              </a:rPr>
              <a:t>Hardware Synchronization</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98</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smtClean="0"/>
              <a:t>A </a:t>
            </a:r>
            <a:r>
              <a:rPr lang="en-IN" sz="2400" dirty="0"/>
              <a:t>process must acquire a lock </a:t>
            </a:r>
            <a:r>
              <a:rPr lang="en-IN" sz="2400" dirty="0" smtClean="0"/>
              <a:t>before entering </a:t>
            </a:r>
            <a:r>
              <a:rPr lang="en-IN" sz="2400" dirty="0"/>
              <a:t>a critical section; </a:t>
            </a:r>
            <a:endParaRPr lang="en-IN" sz="2400" dirty="0" smtClean="0"/>
          </a:p>
          <a:p>
            <a:r>
              <a:rPr lang="en-IN" sz="2400" dirty="0" smtClean="0"/>
              <a:t>It </a:t>
            </a:r>
            <a:r>
              <a:rPr lang="en-IN" sz="2400" dirty="0"/>
              <a:t>releases the lock when it exits the critical section.</a:t>
            </a:r>
            <a:endParaRPr lang="en-IN" b="1" dirty="0"/>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4785" y="2404910"/>
            <a:ext cx="6477761" cy="2562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066286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smtClean="0">
                <a:solidFill>
                  <a:srgbClr val="C00000"/>
                </a:solidFill>
                <a:latin typeface="Marcellus" panose="020E0602050203020307" pitchFamily="34" charset="0"/>
              </a:rPr>
              <a:t>Hardware Synchronization</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99</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smtClean="0"/>
              <a:t>Special Atomic Hardware Instructions-</a:t>
            </a:r>
          </a:p>
          <a:p>
            <a:pPr lvl="1"/>
            <a:r>
              <a:rPr lang="en-IN" sz="2000" dirty="0" smtClean="0">
                <a:latin typeface="Marcellus"/>
              </a:rPr>
              <a:t>Atomic = Non-</a:t>
            </a:r>
            <a:r>
              <a:rPr lang="en-IN" sz="2000" dirty="0" err="1" smtClean="0">
                <a:latin typeface="Marcellus"/>
              </a:rPr>
              <a:t>Interruptable</a:t>
            </a:r>
            <a:endParaRPr lang="en-IN" sz="2000" dirty="0" smtClean="0">
              <a:latin typeface="Marcellus"/>
            </a:endParaRPr>
          </a:p>
          <a:p>
            <a:pPr lvl="1"/>
            <a:endParaRPr lang="en-IN" sz="2000" dirty="0" smtClean="0"/>
          </a:p>
          <a:p>
            <a:pPr marL="457200" indent="-457200">
              <a:buFont typeface="+mj-lt"/>
              <a:buAutoNum type="arabicParenR"/>
            </a:pPr>
            <a:r>
              <a:rPr lang="en-IN" sz="2400" b="1" dirty="0" smtClean="0">
                <a:solidFill>
                  <a:srgbClr val="C00000"/>
                </a:solidFill>
              </a:rPr>
              <a:t>Test Memory word and Set value-Test and Set()</a:t>
            </a:r>
          </a:p>
          <a:p>
            <a:pPr marL="457200" indent="-457200">
              <a:buFont typeface="+mj-lt"/>
              <a:buAutoNum type="arabicParenR"/>
            </a:pPr>
            <a:r>
              <a:rPr lang="en-IN" sz="2400" b="1" dirty="0" smtClean="0">
                <a:solidFill>
                  <a:srgbClr val="C00000"/>
                </a:solidFill>
              </a:rPr>
              <a:t>Swap contents of two memory words-Swap() </a:t>
            </a:r>
            <a:endParaRPr lang="en-IN" b="1" dirty="0">
              <a:solidFill>
                <a:srgbClr val="C00000"/>
              </a:solidFill>
            </a:endParaRPr>
          </a:p>
        </p:txBody>
      </p:sp>
    </p:spTree>
    <p:extLst>
      <p:ext uri="{BB962C8B-B14F-4D97-AF65-F5344CB8AC3E}">
        <p14:creationId xmlns:p14="http://schemas.microsoft.com/office/powerpoint/2010/main" val="19374709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7713</TotalTime>
  <Words>10683</Words>
  <Application>Microsoft Office PowerPoint</Application>
  <PresentationFormat>Custom</PresentationFormat>
  <Paragraphs>3050</Paragraphs>
  <Slides>240</Slides>
  <Notes>2</Notes>
  <HiddenSlides>0</HiddenSlides>
  <MMClips>0</MMClips>
  <ScaleCrop>false</ScaleCrop>
  <HeadingPairs>
    <vt:vector size="4" baseType="variant">
      <vt:variant>
        <vt:lpstr>Theme</vt:lpstr>
      </vt:variant>
      <vt:variant>
        <vt:i4>1</vt:i4>
      </vt:variant>
      <vt:variant>
        <vt:lpstr>Slide Titles</vt:lpstr>
      </vt:variant>
      <vt:variant>
        <vt:i4>240</vt:i4>
      </vt:variant>
    </vt:vector>
  </HeadingPairs>
  <TitlesOfParts>
    <vt:vector size="241" baseType="lpstr">
      <vt:lpstr>Office Theme</vt:lpstr>
      <vt:lpstr>Process Synchronization</vt:lpstr>
      <vt:lpstr>Process Synchronization</vt:lpstr>
      <vt:lpstr>Producer Consumer Problem Revisited</vt:lpstr>
      <vt:lpstr>Producer Consumer Problem Revisited</vt:lpstr>
      <vt:lpstr>Producer Consumer Problem Revisited</vt:lpstr>
      <vt:lpstr>Producer Consumer Problem Revisited</vt:lpstr>
      <vt:lpstr>Producer Consumer Problem Revisited</vt:lpstr>
      <vt:lpstr>Producer Consumer Problem Revisited</vt:lpstr>
      <vt:lpstr>Producer Consumer Problem Revisited</vt:lpstr>
      <vt:lpstr>Producer Consumer Problem Revisited</vt:lpstr>
      <vt:lpstr>Producer Consumer Problem Revisited</vt:lpstr>
      <vt:lpstr>Producer Consumer Problem Revisited</vt:lpstr>
      <vt:lpstr>Producer Consumer Problem Revisited</vt:lpstr>
      <vt:lpstr>Producer Consumer Problem Revisited</vt:lpstr>
      <vt:lpstr>Producer Consumer Problem Revisited</vt:lpstr>
      <vt:lpstr>Producer Consumer Problem Revisited</vt:lpstr>
      <vt:lpstr>The Critical Section Problem</vt:lpstr>
      <vt:lpstr>The Critical Section Problem</vt:lpstr>
      <vt:lpstr>The Critical Section Problem</vt:lpstr>
      <vt:lpstr>The Critical Section Problem</vt:lpstr>
      <vt:lpstr>The Critical Section Problem</vt:lpstr>
      <vt:lpstr>The Critical Section Problem</vt:lpstr>
      <vt:lpstr>The Critical Section Problem</vt:lpstr>
      <vt:lpstr>The Critical Section Problem</vt:lpstr>
      <vt:lpstr>The Critical Section Problem</vt:lpstr>
      <vt:lpstr>The Critical Section Problem</vt:lpstr>
      <vt:lpstr>The Critical Section Problem</vt:lpstr>
      <vt:lpstr>The Critical Section Problem</vt:lpstr>
      <vt:lpstr>Critical-Section Handling in OS </vt:lpstr>
      <vt:lpstr>Critical-Section Handling in OS </vt:lpstr>
      <vt:lpstr>Critical-Section Handling in OS </vt:lpstr>
      <vt:lpstr>Critical-Section Handling in OS </vt:lpstr>
      <vt:lpstr>Critical-Section Handling in OS </vt:lpstr>
      <vt:lpstr>Solutions to The Critical Section Problem</vt:lpstr>
      <vt:lpstr>Software Synchronization</vt:lpstr>
      <vt:lpstr>Software Based Solutions to The Critical Section Problem</vt:lpstr>
      <vt:lpstr>Software Based Solutions to The Critical Section Problem</vt:lpstr>
      <vt:lpstr>Software Based Solutions to The Critical Section Problem</vt:lpstr>
      <vt:lpstr>Working of While Loop without semicolon;</vt:lpstr>
      <vt:lpstr>Working of While Loop with;</vt:lpstr>
      <vt:lpstr>Working of While Loop with;</vt:lpstr>
      <vt:lpstr>Working of While Loop with;</vt:lpstr>
      <vt:lpstr>Working of While Loop with;</vt:lpstr>
      <vt:lpstr>Working of While Loop with;</vt:lpstr>
      <vt:lpstr>Software Based Solutions to The Critical Section Problem</vt:lpstr>
      <vt:lpstr>Algorithm 1 : Mutual Exclusion Check  If P0 is executing critical section, Can another process P1 enter the critical section or not?   </vt:lpstr>
      <vt:lpstr>Algorithm 1</vt:lpstr>
      <vt:lpstr>Can P1 enter CS while P0 is in CS ?</vt:lpstr>
      <vt:lpstr>Can P1 enter CS while P0 is in CS-No</vt:lpstr>
      <vt:lpstr>Can P1 enter CS while P0 is in Remainder Section ?</vt:lpstr>
      <vt:lpstr>Can P1 enter CS while P0 is in Remainder Section -Yes</vt:lpstr>
      <vt:lpstr>Algorithm 1 : Mutual Exclusion Check  Satisfied!!!!!</vt:lpstr>
      <vt:lpstr>Can P0 enter CS immediately again after completing RS?</vt:lpstr>
      <vt:lpstr>Can P0 enter CS immediately again after completing RS?-No</vt:lpstr>
      <vt:lpstr>Solutions to The Critical Section Problem</vt:lpstr>
      <vt:lpstr>Algorithm 1 : Progress Requirement Check  </vt:lpstr>
      <vt:lpstr>Algorithm 1 : Progress Requirement Check</vt:lpstr>
      <vt:lpstr>Algorithm 1 : Progress Requirement Check</vt:lpstr>
      <vt:lpstr>Algorithm 1 : Bounded Waiting Check</vt:lpstr>
      <vt:lpstr>Solutions to The Critical Section Problem</vt:lpstr>
      <vt:lpstr>Algorithm 2</vt:lpstr>
      <vt:lpstr>Solutions to The Critical Section Problem</vt:lpstr>
      <vt:lpstr>Algorithm 2</vt:lpstr>
      <vt:lpstr>Algorithm 2</vt:lpstr>
      <vt:lpstr>Algorithm 2 : Mutual Exclusion Check  If P0 is executing critical section, Can another process P1 enter the critical section or not?   </vt:lpstr>
      <vt:lpstr>If P0 is executing CS, Can another process P1 enter the CS or not? No</vt:lpstr>
      <vt:lpstr>If P0 is executing CS, Can another process P1 enter the CS or not? No</vt:lpstr>
      <vt:lpstr>Can P1 enter CS while P0 is in Remainder Section ?</vt:lpstr>
      <vt:lpstr>Can P1 enter CS while P0 is in Remainder Section ?Yes</vt:lpstr>
      <vt:lpstr>Algorithm 2 : Mutual Exclusion Check  Satisfied!!!!!</vt:lpstr>
      <vt:lpstr>Algorithm 2: Progress Requirement Check  </vt:lpstr>
      <vt:lpstr>Can P0 enter CS immediately again after completing RS?</vt:lpstr>
      <vt:lpstr>Can P0 enter CS immediately again after completing RS? Yes</vt:lpstr>
      <vt:lpstr>Algorithm 2 : Progress Requirement Check</vt:lpstr>
      <vt:lpstr>Algorithm 2 : Progress Requirement Check</vt:lpstr>
      <vt:lpstr>If both P0,P1 want to enter CS</vt:lpstr>
      <vt:lpstr>Algorithm 2 : Progress Requirement Check</vt:lpstr>
      <vt:lpstr>Solutions to The Critical Section Problem</vt:lpstr>
      <vt:lpstr>Solutions to The Critical Section Problem</vt:lpstr>
      <vt:lpstr>Algorithm 3</vt:lpstr>
      <vt:lpstr>Algorithm 3</vt:lpstr>
      <vt:lpstr>Algorithm 3</vt:lpstr>
      <vt:lpstr>Algorithm 3</vt:lpstr>
      <vt:lpstr>Algorithm 3 : Mutual Exclusion Check  If P0 is executing critical section, Can another process P1 enter the critical section or not?   </vt:lpstr>
      <vt:lpstr>If P0 is executing CS, Can another process P1 enter the CS or not? No</vt:lpstr>
      <vt:lpstr>If P0 is executing CS, Can another process P1 enter the CS or not? No</vt:lpstr>
      <vt:lpstr>Can P1 enter CS while P0 is in Remainder Section ?</vt:lpstr>
      <vt:lpstr>Can P1 enter CS while P0 is in Remainder Section ?Yes</vt:lpstr>
      <vt:lpstr>Algorithm 3 : Mutual Exclusion Check  Satisfied!!!!!</vt:lpstr>
      <vt:lpstr>Algorithm 3: Progress Requirement Check  </vt:lpstr>
      <vt:lpstr>If both P0,P1 want to enter CS</vt:lpstr>
      <vt:lpstr>Algorithm 3 : Progress Check  Satisfied!!!!!</vt:lpstr>
      <vt:lpstr>Algorithm 3 : Bounded Waiting Check  Pi will enter the critical section (progress) after at most one entry by Pj (bounded waiting) i.e.  P0 will enter the critical section (progress) after at most one entry by P1 (bounded waiting).  Every process gets a fair chance.  Satisfied!!!!!</vt:lpstr>
      <vt:lpstr>Solutions to The Critical Section Problem</vt:lpstr>
      <vt:lpstr>Hardware Synchronization</vt:lpstr>
      <vt:lpstr>Hardware Based Solutions to The CS Problem</vt:lpstr>
      <vt:lpstr>Hardware Synchronization</vt:lpstr>
      <vt:lpstr>Hardware Synchronization</vt:lpstr>
      <vt:lpstr>Hardware Synchronization</vt:lpstr>
      <vt:lpstr>test_and_set  Instruction </vt:lpstr>
      <vt:lpstr>test_and_set  Instruction </vt:lpstr>
      <vt:lpstr>Mutual-exclusion implementation with TestAndSet ()</vt:lpstr>
      <vt:lpstr>Mutual-exclusion implementation with TestAndSet ()</vt:lpstr>
      <vt:lpstr>Mutual-exclusion implementation with TestAndSet ()</vt:lpstr>
      <vt:lpstr>Mutual-exclusion implementation with TestAndSet ()</vt:lpstr>
      <vt:lpstr>swap  Instruction </vt:lpstr>
      <vt:lpstr>Mutual-exclusion implementation with swap ()</vt:lpstr>
      <vt:lpstr>Mutual-exclusion implementation with swap ()</vt:lpstr>
      <vt:lpstr>Mutual-exclusion implementation with swap ()</vt:lpstr>
      <vt:lpstr>Hardware Synchronization</vt:lpstr>
      <vt:lpstr>Bounded Waiting implementation with test and set ()</vt:lpstr>
      <vt:lpstr>Bounded Waiting implementation with test and set ()</vt:lpstr>
      <vt:lpstr>Bounded Waiting implementation with test and set ()</vt:lpstr>
      <vt:lpstr>Bounded Waiting implementation with test and set ()</vt:lpstr>
      <vt:lpstr>Bounded Waiting implementation with test and set ()</vt:lpstr>
      <vt:lpstr>Semaphore</vt:lpstr>
      <vt:lpstr>Semaphore</vt:lpstr>
      <vt:lpstr>Semaphore</vt:lpstr>
      <vt:lpstr>Semaphore</vt:lpstr>
      <vt:lpstr>Semaphore</vt:lpstr>
      <vt:lpstr>Usage of Semaphore</vt:lpstr>
      <vt:lpstr>Types of Semaphore</vt:lpstr>
      <vt:lpstr>Types of Semaphore</vt:lpstr>
      <vt:lpstr>Counting Semaphore</vt:lpstr>
      <vt:lpstr>Counting Semaphore</vt:lpstr>
      <vt:lpstr>Counting Semaphore</vt:lpstr>
      <vt:lpstr>PowerPoint Presentation</vt:lpstr>
      <vt:lpstr>PowerPoint Presentation</vt:lpstr>
      <vt:lpstr>PowerPoint Presentation</vt:lpstr>
      <vt:lpstr>PowerPoint Presentation</vt:lpstr>
      <vt:lpstr>Binary Semaphore</vt:lpstr>
      <vt:lpstr>Mutual Exclusion using Binary Semaphore</vt:lpstr>
      <vt:lpstr>Synchronization using Semaphore</vt:lpstr>
      <vt:lpstr>Synchronization using Semaphore</vt:lpstr>
      <vt:lpstr>Synchronization using Semaphore</vt:lpstr>
      <vt:lpstr>Semaphore</vt:lpstr>
      <vt:lpstr>Busy Waiting</vt:lpstr>
      <vt:lpstr>Busy Waiting</vt:lpstr>
      <vt:lpstr>Busy Waiting</vt:lpstr>
      <vt:lpstr>Busy Waiting</vt:lpstr>
      <vt:lpstr>Busy Waiting</vt:lpstr>
      <vt:lpstr>Semaphore Implementation with no Busy waiting </vt:lpstr>
      <vt:lpstr>Semaphore Definition</vt:lpstr>
      <vt:lpstr>Semaphore Definition</vt:lpstr>
      <vt:lpstr>Semaphore Definition</vt:lpstr>
      <vt:lpstr>Implementation with no busy waiting</vt:lpstr>
      <vt:lpstr>Implementation with no busy waiting</vt:lpstr>
      <vt:lpstr>Implementation with no busy waiting</vt:lpstr>
      <vt:lpstr>Implementation with no busy waiting</vt:lpstr>
      <vt:lpstr>Implementation with no busy waiting</vt:lpstr>
      <vt:lpstr>Implementation with no busy waiting</vt:lpstr>
      <vt:lpstr>Implementation with no busy waiting</vt:lpstr>
      <vt:lpstr>Implementation with no busy waiting</vt:lpstr>
      <vt:lpstr>Implementation with no busy waiting</vt:lpstr>
      <vt:lpstr>Deadlock and Starvation</vt:lpstr>
      <vt:lpstr>Deadlock and Starvation</vt:lpstr>
      <vt:lpstr>Deadlock and Starvation</vt:lpstr>
      <vt:lpstr>Deadlock and Starvation</vt:lpstr>
      <vt:lpstr>Classical Problems of Synchronization</vt:lpstr>
      <vt:lpstr>Semaphore Solution to Bounded-Buffer Problem</vt:lpstr>
      <vt:lpstr>Bounded-Buffer Problem</vt:lpstr>
      <vt:lpstr>Bounded-Buffer Problem</vt:lpstr>
      <vt:lpstr>Bounded-Buffer Problem</vt:lpstr>
      <vt:lpstr>Bounded-Buffer Problem</vt:lpstr>
      <vt:lpstr>Bounded-Buffer Problem</vt:lpstr>
      <vt:lpstr>Readers-Writers Problem</vt:lpstr>
      <vt:lpstr>Readers-Writers Problem</vt:lpstr>
      <vt:lpstr>PowerPoint Presentation</vt:lpstr>
      <vt:lpstr>Readers-Writers Problem</vt:lpstr>
      <vt:lpstr>Readers-Writers Problem</vt:lpstr>
      <vt:lpstr>Reader Writer Problem</vt:lpstr>
      <vt:lpstr>Solution to First Reader Writer Problem</vt:lpstr>
      <vt:lpstr>Readers-Writers Problem</vt:lpstr>
      <vt:lpstr>Readers-Writers Problem</vt:lpstr>
      <vt:lpstr>Readers-Writers Problem</vt:lpstr>
      <vt:lpstr>Readers-Writers Problem</vt:lpstr>
      <vt:lpstr>Readers-Writers Problem</vt:lpstr>
      <vt:lpstr>Readers-Writers Problem</vt:lpstr>
      <vt:lpstr>Readers-Writers Problem</vt:lpstr>
      <vt:lpstr>R-W Problem </vt:lpstr>
      <vt:lpstr>W-R Problem </vt:lpstr>
      <vt:lpstr>W-W Problem </vt:lpstr>
      <vt:lpstr>R-R Problem  </vt:lpstr>
      <vt:lpstr>Readers-Writers Problem</vt:lpstr>
      <vt:lpstr>Dining-Philosophers Problem</vt:lpstr>
      <vt:lpstr>Dining-Philosophers Problem</vt:lpstr>
      <vt:lpstr>Dining-Philosophers Problem</vt:lpstr>
      <vt:lpstr>Dining-Philosophers Problem</vt:lpstr>
      <vt:lpstr>Dining-Philosophers Problem</vt:lpstr>
      <vt:lpstr>Dining-Philosophers Problem</vt:lpstr>
      <vt:lpstr>Semaphore Solution for Dining-Philosophers Problem</vt:lpstr>
      <vt:lpstr>Semaphore Solution for Dining-Philosophers Problem Algorithm</vt:lpstr>
      <vt:lpstr>Semaphore Solution for Dining-Philosophers Problem Algorithm</vt:lpstr>
      <vt:lpstr>Semaphore Solution for Dining-Philosophers Problem Algorithm</vt:lpstr>
      <vt:lpstr>Semaphore Solution for Dining-Philosophers Problem Algorithm</vt:lpstr>
      <vt:lpstr>Semaphore Solution for Dining-Philosophers Problem Algorithm</vt:lpstr>
      <vt:lpstr>Semaphore Solution for Dining-Philosophers Problem Algorithm</vt:lpstr>
      <vt:lpstr>Semaphore Solution for Dining-Philosophers Problem Algorithm</vt:lpstr>
      <vt:lpstr>Semaphore Solution for Dining-Philosophers Problem Algorithm</vt:lpstr>
      <vt:lpstr>Problems with Semaphores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Monitors</vt:lpstr>
      <vt:lpstr>Monitors</vt:lpstr>
      <vt:lpstr>Syntax of Monitors</vt:lpstr>
      <vt:lpstr>Monitors</vt:lpstr>
      <vt:lpstr>Monitors</vt:lpstr>
      <vt:lpstr>Schematic view of a Monitor</vt:lpstr>
      <vt:lpstr>Monitors</vt:lpstr>
      <vt:lpstr>Monitors</vt:lpstr>
      <vt:lpstr>Monitors</vt:lpstr>
      <vt:lpstr>Monitors</vt:lpstr>
      <vt:lpstr>Condition Variables</vt:lpstr>
      <vt:lpstr>Condition Variables</vt:lpstr>
      <vt:lpstr>Condition Variables</vt:lpstr>
      <vt:lpstr>Monitor with Condition Variables</vt:lpstr>
      <vt:lpstr>Condition Variables Choices</vt:lpstr>
      <vt:lpstr>Condition Variables Choices</vt:lpstr>
      <vt:lpstr>Condition Variables Choices</vt:lpstr>
      <vt:lpstr>Condition Variables Choices</vt:lpstr>
      <vt:lpstr>Monitors</vt:lpstr>
      <vt:lpstr>Monitor Solution to Dining Philosophers </vt:lpstr>
      <vt:lpstr>Monitor Solution to Dining Philosophers </vt:lpstr>
      <vt:lpstr>Monitor Solution to Dining Philosophers </vt:lpstr>
      <vt:lpstr>Monitor Solution to Dining Philosophers </vt:lpstr>
      <vt:lpstr>Monitor Solution to Dining Philosophers </vt:lpstr>
      <vt:lpstr>Monitor Solution to Dining Philosophers </vt:lpstr>
      <vt:lpstr>Solution to Dining Philosophers </vt:lpstr>
      <vt:lpstr>Solution to Dining Philosophers </vt:lpstr>
      <vt:lpstr>Solution to Dining Philosophers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Aditi  Rajani</dc:creator>
  <cp:lastModifiedBy>Admin</cp:lastModifiedBy>
  <cp:revision>413</cp:revision>
  <dcterms:created xsi:type="dcterms:W3CDTF">2020-04-30T07:52:47Z</dcterms:created>
  <dcterms:modified xsi:type="dcterms:W3CDTF">2024-10-07T05:14:14Z</dcterms:modified>
</cp:coreProperties>
</file>