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0"/>
  </p:notesMasterIdLst>
  <p:sldIdLst>
    <p:sldId id="256" r:id="rId2"/>
    <p:sldId id="259" r:id="rId3"/>
    <p:sldId id="260" r:id="rId4"/>
    <p:sldId id="273" r:id="rId5"/>
    <p:sldId id="272" r:id="rId6"/>
    <p:sldId id="274" r:id="rId7"/>
    <p:sldId id="277" r:id="rId8"/>
    <p:sldId id="275" r:id="rId9"/>
    <p:sldId id="278" r:id="rId10"/>
    <p:sldId id="276" r:id="rId11"/>
    <p:sldId id="279" r:id="rId12"/>
    <p:sldId id="261" r:id="rId13"/>
    <p:sldId id="280" r:id="rId14"/>
    <p:sldId id="262" r:id="rId15"/>
    <p:sldId id="281" r:id="rId16"/>
    <p:sldId id="282" r:id="rId17"/>
    <p:sldId id="264" r:id="rId18"/>
    <p:sldId id="384" r:id="rId19"/>
    <p:sldId id="283" r:id="rId20"/>
    <p:sldId id="284" r:id="rId21"/>
    <p:sldId id="265" r:id="rId22"/>
    <p:sldId id="386" r:id="rId23"/>
    <p:sldId id="268" r:id="rId24"/>
    <p:sldId id="266" r:id="rId25"/>
    <p:sldId id="387" r:id="rId26"/>
    <p:sldId id="388" r:id="rId27"/>
    <p:sldId id="267" r:id="rId28"/>
    <p:sldId id="389" r:id="rId29"/>
    <p:sldId id="269" r:id="rId30"/>
    <p:sldId id="298" r:id="rId31"/>
    <p:sldId id="385" r:id="rId32"/>
    <p:sldId id="285" r:id="rId33"/>
    <p:sldId id="359" r:id="rId34"/>
    <p:sldId id="270" r:id="rId35"/>
    <p:sldId id="299" r:id="rId36"/>
    <p:sldId id="286" r:id="rId37"/>
    <p:sldId id="287" r:id="rId38"/>
    <p:sldId id="300" r:id="rId39"/>
    <p:sldId id="290" r:id="rId40"/>
    <p:sldId id="288" r:id="rId41"/>
    <p:sldId id="289" r:id="rId42"/>
    <p:sldId id="291" r:id="rId43"/>
    <p:sldId id="271" r:id="rId44"/>
    <p:sldId id="293" r:id="rId45"/>
    <p:sldId id="297" r:id="rId46"/>
    <p:sldId id="292" r:id="rId47"/>
    <p:sldId id="294" r:id="rId48"/>
    <p:sldId id="295" r:id="rId49"/>
    <p:sldId id="296" r:id="rId50"/>
    <p:sldId id="345" r:id="rId51"/>
    <p:sldId id="360" r:id="rId52"/>
    <p:sldId id="367" r:id="rId53"/>
    <p:sldId id="355" r:id="rId54"/>
    <p:sldId id="368" r:id="rId55"/>
    <p:sldId id="356" r:id="rId56"/>
    <p:sldId id="346" r:id="rId57"/>
    <p:sldId id="357" r:id="rId58"/>
    <p:sldId id="354" r:id="rId59"/>
    <p:sldId id="347" r:id="rId60"/>
    <p:sldId id="348" r:id="rId61"/>
    <p:sldId id="349" r:id="rId62"/>
    <p:sldId id="350" r:id="rId63"/>
    <p:sldId id="351" r:id="rId64"/>
    <p:sldId id="352" r:id="rId65"/>
    <p:sldId id="353" r:id="rId66"/>
    <p:sldId id="328" r:id="rId67"/>
    <p:sldId id="390" r:id="rId68"/>
    <p:sldId id="336" r:id="rId69"/>
    <p:sldId id="329" r:id="rId70"/>
    <p:sldId id="330" r:id="rId71"/>
    <p:sldId id="332" r:id="rId72"/>
    <p:sldId id="333" r:id="rId73"/>
    <p:sldId id="337" r:id="rId74"/>
    <p:sldId id="358" r:id="rId75"/>
    <p:sldId id="338" r:id="rId76"/>
    <p:sldId id="339" r:id="rId77"/>
    <p:sldId id="340" r:id="rId78"/>
    <p:sldId id="334" r:id="rId79"/>
    <p:sldId id="342" r:id="rId80"/>
    <p:sldId id="341" r:id="rId81"/>
    <p:sldId id="343" r:id="rId82"/>
    <p:sldId id="344" r:id="rId83"/>
    <p:sldId id="335" r:id="rId84"/>
    <p:sldId id="362" r:id="rId85"/>
    <p:sldId id="361" r:id="rId86"/>
    <p:sldId id="369" r:id="rId87"/>
    <p:sldId id="374" r:id="rId88"/>
    <p:sldId id="370" r:id="rId89"/>
    <p:sldId id="371" r:id="rId90"/>
    <p:sldId id="372" r:id="rId91"/>
    <p:sldId id="373" r:id="rId92"/>
    <p:sldId id="312" r:id="rId93"/>
    <p:sldId id="323" r:id="rId94"/>
    <p:sldId id="313" r:id="rId95"/>
    <p:sldId id="322" r:id="rId96"/>
    <p:sldId id="321" r:id="rId97"/>
    <p:sldId id="314" r:id="rId98"/>
    <p:sldId id="315" r:id="rId99"/>
    <p:sldId id="325" r:id="rId100"/>
    <p:sldId id="316" r:id="rId101"/>
    <p:sldId id="317" r:id="rId102"/>
    <p:sldId id="375" r:id="rId103"/>
    <p:sldId id="318" r:id="rId104"/>
    <p:sldId id="324" r:id="rId105"/>
    <p:sldId id="363" r:id="rId106"/>
    <p:sldId id="319" r:id="rId107"/>
    <p:sldId id="378" r:id="rId108"/>
    <p:sldId id="379" r:id="rId109"/>
    <p:sldId id="376" r:id="rId110"/>
    <p:sldId id="320" r:id="rId111"/>
    <p:sldId id="326" r:id="rId112"/>
    <p:sldId id="364" r:id="rId113"/>
    <p:sldId id="391" r:id="rId114"/>
    <p:sldId id="327" r:id="rId115"/>
    <p:sldId id="303" r:id="rId116"/>
    <p:sldId id="306" r:id="rId117"/>
    <p:sldId id="305" r:id="rId118"/>
    <p:sldId id="307" r:id="rId119"/>
    <p:sldId id="365" r:id="rId120"/>
    <p:sldId id="310" r:id="rId121"/>
    <p:sldId id="308" r:id="rId122"/>
    <p:sldId id="366" r:id="rId123"/>
    <p:sldId id="304" r:id="rId124"/>
    <p:sldId id="311" r:id="rId125"/>
    <p:sldId id="383" r:id="rId126"/>
    <p:sldId id="380" r:id="rId127"/>
    <p:sldId id="381" r:id="rId128"/>
    <p:sldId id="382" r:id="rId1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828CE-2701-447F-807A-5C2BFB943C8D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58CCE-AC9F-4AFE-BFC5-B92B840DA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57465AD-5044-4A60-A43D-B407222DAD74}" type="slidenum">
              <a:rPr lang="en-US" altLang="en-US" smtClean="0">
                <a:latin typeface="Times New Roman" pitchFamily="18" charset="0"/>
              </a:rPr>
              <a:pPr/>
              <a:t>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39A051D-ACC0-4841-A8A0-12B1690384BF}" type="slidenum">
              <a:rPr lang="en-US" altLang="en-US" smtClean="0">
                <a:latin typeface="Times New Roman" pitchFamily="18" charset="0"/>
              </a:rPr>
              <a:pPr/>
              <a:t>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39A051D-ACC0-4841-A8A0-12B1690384BF}" type="slidenum">
              <a:rPr lang="en-US" altLang="en-US" smtClean="0">
                <a:latin typeface="Times New Roman" pitchFamily="18" charset="0"/>
              </a:rPr>
              <a:pPr/>
              <a:t>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9573253-0915-40F7-BEFF-7A7A38E83F2E}" type="slidenum">
              <a:rPr lang="en-US" altLang="en-US" smtClean="0">
                <a:latin typeface="Times New Roman" pitchFamily="18" charset="0"/>
              </a:rPr>
              <a:pPr/>
              <a:t>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2A25847-80BF-4230-A179-A0C93A748BBD}" type="slidenum">
              <a:rPr lang="en-US" altLang="en-US" smtClean="0">
                <a:latin typeface="Times New Roman" pitchFamily="18" charset="0"/>
              </a:rPr>
              <a:pPr/>
              <a:t>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831CDE-453E-4AAA-9266-4D667F884CF8}" type="slidenum">
              <a:rPr lang="en-US" altLang="en-US" smtClean="0">
                <a:latin typeface="Times New Roman" pitchFamily="18" charset="0"/>
              </a:rPr>
              <a:pPr/>
              <a:t>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6945C8-A602-4F98-936E-89118ECAE473}" type="slidenum">
              <a:rPr lang="en-US" altLang="en-US" smtClean="0">
                <a:latin typeface="Times New Roman" pitchFamily="18" charset="0"/>
              </a:rPr>
              <a:pPr/>
              <a:t>26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EC675C-CA5F-42F9-A312-A11110C18A5C}" type="slidenum">
              <a:rPr lang="en-US" altLang="en-US" smtClean="0">
                <a:latin typeface="Times New Roman" pitchFamily="18" charset="0"/>
              </a:rPr>
              <a:pPr/>
              <a:t>27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9EC675C-CA5F-42F9-A312-A11110C18A5C}" type="slidenum">
              <a:rPr lang="en-US" altLang="en-US" smtClean="0">
                <a:latin typeface="Times New Roman" pitchFamily="18" charset="0"/>
              </a:rPr>
              <a:pPr/>
              <a:t>28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29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30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FC02F20-3D3A-424D-901B-C1FA30FEB1BA}" type="slidenum">
              <a:rPr lang="en-US" altLang="en-US" smtClean="0">
                <a:latin typeface="Times New Roman" pitchFamily="18" charset="0"/>
              </a:rPr>
              <a:pPr/>
              <a:t>31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39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948C1B3-56AC-4A48-89CF-149084894643}" type="slidenum">
              <a:rPr lang="en-US" altLang="en-US" smtClean="0">
                <a:latin typeface="Times New Roman" pitchFamily="18" charset="0"/>
              </a:rPr>
              <a:pPr/>
              <a:t>42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E63B85D-E031-4391-B0F1-34533C7556A9}" type="slidenum">
              <a:rPr lang="en-US" altLang="en-US" smtClean="0">
                <a:latin typeface="Times New Roman" pitchFamily="18" charset="0"/>
              </a:rPr>
              <a:pPr/>
              <a:t>49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06185C6-471E-4421-9F7E-923778740F29}" type="slidenum">
              <a:rPr lang="en-US" altLang="en-US" smtClean="0">
                <a:latin typeface="Times New Roman" pitchFamily="18" charset="0"/>
              </a:rPr>
              <a:pPr/>
              <a:t>55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6425EBE-F02F-4805-B0DC-1681DA353821}" type="slidenum">
              <a:rPr lang="en-US" altLang="en-US" smtClean="0">
                <a:latin typeface="Times New Roman" pitchFamily="18" charset="0"/>
              </a:rPr>
              <a:pPr/>
              <a:t>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DBD0AE2-A5A6-41F3-8F92-F3382A8AF21E}" type="slidenum">
              <a:rPr lang="en-US" altLang="en-US" smtClean="0">
                <a:latin typeface="Times New Roman" pitchFamily="18" charset="0"/>
              </a:rPr>
              <a:pPr/>
              <a:t>58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E67FA1-D85F-4B1B-A9CF-9FDD08474442}" type="slidenum">
              <a:rPr lang="en-US" altLang="en-US" smtClean="0">
                <a:latin typeface="Times New Roman" pitchFamily="18" charset="0"/>
              </a:rPr>
              <a:pPr/>
              <a:t>59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C90A757-3C89-41AC-BB90-21CDC7571EA6}" type="slidenum">
              <a:rPr lang="en-US" altLang="en-US" smtClean="0">
                <a:latin typeface="Times New Roman" pitchFamily="18" charset="0"/>
              </a:rPr>
              <a:pPr/>
              <a:t>60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C552C61-B454-499F-B6E5-3FCE0B9EA992}" type="slidenum">
              <a:rPr lang="en-US" altLang="en-US" smtClean="0">
                <a:latin typeface="Times New Roman" pitchFamily="18" charset="0"/>
              </a:rPr>
              <a:pPr/>
              <a:t>61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3BA6D4CF-590D-49C0-9DD7-16DFCA63005C}" type="slidenum">
              <a:rPr lang="en-US" altLang="en-US" smtClean="0">
                <a:latin typeface="Times New Roman" pitchFamily="18" charset="0"/>
              </a:rPr>
              <a:pPr/>
              <a:t>62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837054DA-34B8-4729-8145-1893829B9349}" type="slidenum">
              <a:rPr lang="en-US" altLang="en-US" smtClean="0">
                <a:latin typeface="Times New Roman" pitchFamily="18" charset="0"/>
              </a:rPr>
              <a:pPr/>
              <a:t>63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2C5F7D2-5DF4-4CE9-B883-288B03B8BCC7}" type="slidenum">
              <a:rPr lang="en-US" altLang="en-US" smtClean="0">
                <a:latin typeface="Times New Roman" pitchFamily="18" charset="0"/>
              </a:rPr>
              <a:pPr/>
              <a:t>64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8E8FB9F-39E5-4715-A66D-E494F2A2D655}" type="slidenum">
              <a:rPr lang="en-US" altLang="en-US" smtClean="0">
                <a:latin typeface="Times New Roman" pitchFamily="18" charset="0"/>
              </a:rPr>
              <a:pPr/>
              <a:t>65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59F63D-9210-44BC-9827-C4D0F2F92A63}" type="slidenum">
              <a:rPr lang="en-US" altLang="en-US" smtClean="0">
                <a:latin typeface="Times New Roman" pitchFamily="18" charset="0"/>
              </a:rPr>
              <a:pPr/>
              <a:t>66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459F63D-9210-44BC-9827-C4D0F2F92A63}" type="slidenum">
              <a:rPr lang="en-US" altLang="en-US" smtClean="0">
                <a:latin typeface="Times New Roman" pitchFamily="18" charset="0"/>
              </a:rPr>
              <a:pPr/>
              <a:t>67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507C551A-539F-49FB-A943-5563E12ACD9D}" type="slidenum">
              <a:rPr lang="en-US" altLang="en-US" smtClean="0">
                <a:latin typeface="Times New Roman" pitchFamily="18" charset="0"/>
              </a:rPr>
              <a:pPr/>
              <a:t>69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92CDCE7-2738-432B-85EB-E0573E7D48A0}" type="slidenum">
              <a:rPr lang="en-US" altLang="en-US" smtClean="0">
                <a:latin typeface="Times New Roman" pitchFamily="18" charset="0"/>
              </a:rPr>
              <a:pPr/>
              <a:t>70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02377EFD-A134-4176-8E14-7D35F863878D}" type="slidenum">
              <a:rPr lang="en-US" altLang="en-US" smtClean="0">
                <a:latin typeface="Times New Roman" pitchFamily="18" charset="0"/>
              </a:rPr>
              <a:pPr/>
              <a:t>71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CC36FAB-C924-43BB-8D65-E104266E7900}" type="slidenum">
              <a:rPr lang="en-US" altLang="en-US" smtClean="0">
                <a:latin typeface="Times New Roman" pitchFamily="18" charset="0"/>
              </a:rPr>
              <a:pPr/>
              <a:t>72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EE3314C-C883-47D6-808E-2CC15E959510}" type="slidenum">
              <a:rPr lang="en-US" altLang="en-US" smtClean="0">
                <a:latin typeface="Times New Roman" pitchFamily="18" charset="0"/>
              </a:rPr>
              <a:pPr/>
              <a:t>77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8FD414B-AC6D-4BD4-869D-9F5BF2712DDF}" type="slidenum">
              <a:rPr lang="en-US" altLang="en-US" smtClean="0">
                <a:latin typeface="Times New Roman" pitchFamily="18" charset="0"/>
              </a:rPr>
              <a:pPr/>
              <a:t>78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A40F2F-041B-4DE2-958A-4CB78FAA81BF}" type="slidenum">
              <a:rPr lang="en-US" altLang="en-US" smtClean="0">
                <a:latin typeface="Times New Roman" pitchFamily="18" charset="0"/>
              </a:rPr>
              <a:pPr/>
              <a:t>92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6A40F2F-041B-4DE2-958A-4CB78FAA81BF}" type="slidenum">
              <a:rPr lang="en-US" altLang="en-US" smtClean="0">
                <a:latin typeface="Times New Roman" pitchFamily="18" charset="0"/>
              </a:rPr>
              <a:pPr/>
              <a:t>93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E0E27ABD-1755-4083-B423-C239FB44CF5A}" type="slidenum">
              <a:rPr lang="en-US" altLang="en-US" smtClean="0">
                <a:latin typeface="Times New Roman" pitchFamily="18" charset="0"/>
              </a:rPr>
              <a:pPr/>
              <a:t>96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93B278CB-9E41-4416-AA2F-D61980D793E5}" type="slidenum">
              <a:rPr lang="en-US" altLang="en-US" smtClean="0">
                <a:latin typeface="Times New Roman" pitchFamily="18" charset="0"/>
              </a:rPr>
              <a:pPr/>
              <a:t>97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30BD02-C415-4C60-9411-9408B6986BAA}" type="slidenum">
              <a:rPr lang="en-US" altLang="en-US" smtClean="0">
                <a:latin typeface="Times New Roman" pitchFamily="18" charset="0"/>
              </a:rPr>
              <a:pPr/>
              <a:t>98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2D30BD02-C415-4C60-9411-9408B6986BAA}" type="slidenum">
              <a:rPr lang="en-US" altLang="en-US" smtClean="0">
                <a:latin typeface="Times New Roman" pitchFamily="18" charset="0"/>
              </a:rPr>
              <a:pPr/>
              <a:t>99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B7FC576-ACBB-414C-B5F8-0B1CAF97A4AB}" type="slidenum">
              <a:rPr lang="en-US" altLang="en-US" smtClean="0">
                <a:latin typeface="Times New Roman" pitchFamily="18" charset="0"/>
              </a:rPr>
              <a:pPr/>
              <a:t>100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10314928-252E-46B0-82FA-A1E7396FBBF9}" type="slidenum">
              <a:rPr lang="en-US" altLang="en-US" smtClean="0">
                <a:latin typeface="Times New Roman" pitchFamily="18" charset="0"/>
              </a:rPr>
              <a:pPr/>
              <a:t>101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B42FCEB6-9058-49F1-B5B0-4506AF3CA984}" type="slidenum">
              <a:rPr lang="en-US" altLang="en-US" smtClean="0">
                <a:latin typeface="Times New Roman" pitchFamily="18" charset="0"/>
              </a:rPr>
              <a:pPr/>
              <a:t>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289236-F380-48E5-89E6-26F5FB8929E8}" type="slidenum">
              <a:rPr lang="en-US" altLang="en-US" smtClean="0">
                <a:latin typeface="Times New Roman" pitchFamily="18" charset="0"/>
              </a:rPr>
              <a:pPr/>
              <a:t>106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4AEC3C13-D6D8-4888-8B73-BC122DB67DED}" type="slidenum">
              <a:rPr lang="en-US" altLang="en-US" smtClean="0">
                <a:latin typeface="Times New Roman" pitchFamily="18" charset="0"/>
              </a:rPr>
              <a:pPr/>
              <a:t>108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D7289236-F380-48E5-89E6-26F5FB8929E8}" type="slidenum">
              <a:rPr lang="en-US" altLang="en-US" smtClean="0">
                <a:latin typeface="Times New Roman" pitchFamily="18" charset="0"/>
              </a:rPr>
              <a:pPr/>
              <a:t>109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CF7544BA-2078-4F20-8162-E84DBDE30DCC}" type="slidenum">
              <a:rPr lang="en-US" altLang="en-US" smtClean="0">
                <a:latin typeface="Times New Roman" pitchFamily="18" charset="0"/>
              </a:rPr>
              <a:pPr/>
              <a:t>114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6CD0451B-ACEE-4C90-A79F-D3CA23C81762}" type="slidenum">
              <a:rPr lang="en-US" altLang="en-US" smtClean="0">
                <a:latin typeface="Times New Roman" pitchFamily="18" charset="0"/>
              </a:rPr>
              <a:pPr/>
              <a:t>14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115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116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117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118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119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120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121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FA107CAE-12B4-4D9E-B11A-2538EEDDF5BF}" type="slidenum">
              <a:rPr lang="en-US" altLang="en-US" smtClean="0">
                <a:latin typeface="Times New Roman" pitchFamily="18" charset="0"/>
              </a:rPr>
              <a:pPr/>
              <a:t>122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123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22296" indent="-277806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11225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55571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00204" indent="-222245" defTabSz="913674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44469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88918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33367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778164" indent="-222245" defTabSz="91367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fld id="{A1F03415-2CE3-4759-ADCE-FF6501632DA2}" type="slidenum">
              <a:rPr lang="en-US" altLang="en-US" smtClean="0">
                <a:latin typeface="Times New Roman" pitchFamily="18" charset="0"/>
              </a:rPr>
              <a:pPr/>
              <a:t>124</a:t>
            </a:fld>
            <a:endParaRPr lang="en-US" altLang="en-US" smtClean="0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8EC2-222B-4CF1-947D-16DA8FFA3978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33F9E-B710-4484-A002-A55DE5B7B863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FAD99-81C8-49EA-A880-028DD3216E93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16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B861-1E8A-4EA5-BBC7-EE39B85B68AE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7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0C09D-DA74-4901-AE53-83EF33C9F809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9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185A7-A9BF-4A74-A6F2-FA5E69128A44}" type="datetime1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FC553-7204-4A2B-A73F-4BB2B159127D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21D61-C01A-4392-9DF0-A3BB8CAF6BE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1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43637-FDC4-43D8-95AC-0D21E3B87FCA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C993D-12CC-4411-906D-0B0B096482D7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AC178-9833-4DE0-88BA-047A329F2ED8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44C7F-AB31-43DF-AFD3-1AE152CB8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5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/>
              <a:t>Deadlocks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EE6B-D280-4F49-834A-FDB63B33D961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Deadlock involving different resources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Deadlocks may also involve different resource types.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Consider a </a:t>
            </a:r>
            <a:r>
              <a:rPr lang="en-US" sz="2400" dirty="0"/>
              <a:t>system with one printer and one DVD </a:t>
            </a:r>
            <a:r>
              <a:rPr lang="en-US" sz="2400" dirty="0" smtClean="0"/>
              <a:t>drive. Suppose </a:t>
            </a:r>
            <a:r>
              <a:rPr lang="en-US" sz="2400" dirty="0"/>
              <a:t>that </a:t>
            </a:r>
            <a:endParaRPr lang="en-US" sz="2400" dirty="0" smtClean="0"/>
          </a:p>
          <a:p>
            <a:pPr lvl="1"/>
            <a:r>
              <a:rPr lang="en-US" sz="2400" dirty="0" smtClean="0"/>
              <a:t>Process </a:t>
            </a:r>
            <a:r>
              <a:rPr lang="en-US" sz="2400" i="1" dirty="0" smtClean="0"/>
              <a:t>Pi </a:t>
            </a:r>
            <a:r>
              <a:rPr lang="en-US" sz="2400" dirty="0"/>
              <a:t>is </a:t>
            </a:r>
            <a:r>
              <a:rPr lang="en-US" sz="2400" dirty="0" smtClean="0"/>
              <a:t>holding the </a:t>
            </a:r>
            <a:r>
              <a:rPr lang="en-US" sz="2400" dirty="0"/>
              <a:t>DVD </a:t>
            </a:r>
            <a:r>
              <a:rPr lang="en-US" sz="2400" dirty="0" smtClean="0"/>
              <a:t>drive</a:t>
            </a:r>
          </a:p>
          <a:p>
            <a:pPr lvl="1"/>
            <a:r>
              <a:rPr lang="en-US" sz="2400" dirty="0" smtClean="0"/>
              <a:t>Process </a:t>
            </a:r>
            <a:r>
              <a:rPr lang="en-US" sz="2400" i="1" dirty="0" err="1" smtClean="0"/>
              <a:t>Pj</a:t>
            </a:r>
            <a:r>
              <a:rPr lang="en-US" sz="2400" i="1" dirty="0" smtClean="0"/>
              <a:t> </a:t>
            </a:r>
            <a:r>
              <a:rPr lang="en-US" sz="2400" dirty="0"/>
              <a:t>is holding the printer.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i="1" dirty="0" smtClean="0"/>
              <a:t>Pi </a:t>
            </a:r>
            <a:r>
              <a:rPr lang="en-US" sz="2400" dirty="0"/>
              <a:t>requests the printer </a:t>
            </a:r>
          </a:p>
          <a:p>
            <a:pPr lvl="1"/>
            <a:r>
              <a:rPr lang="en-US" sz="2400" i="1" dirty="0" smtClean="0"/>
              <a:t>If </a:t>
            </a:r>
            <a:r>
              <a:rPr lang="en-US" sz="2400" i="1" dirty="0" err="1" smtClean="0"/>
              <a:t>Pj</a:t>
            </a:r>
            <a:r>
              <a:rPr lang="en-US" sz="2400" i="1" dirty="0" smtClean="0"/>
              <a:t> </a:t>
            </a:r>
            <a:r>
              <a:rPr lang="en-US" sz="2400" dirty="0" smtClean="0"/>
              <a:t>requests </a:t>
            </a:r>
            <a:r>
              <a:rPr lang="en-US" sz="2400" dirty="0"/>
              <a:t>the DVD drive, </a:t>
            </a:r>
            <a:endParaRPr lang="en-US" sz="2400" dirty="0" smtClean="0"/>
          </a:p>
          <a:p>
            <a:pPr lvl="1"/>
            <a:r>
              <a:rPr lang="en-US" sz="2400" dirty="0" smtClean="0"/>
              <a:t>A deadlock </a:t>
            </a:r>
            <a:r>
              <a:rPr lang="en-US" sz="2400" dirty="0"/>
              <a:t>occurs.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1D917-56FC-42A8-B3F9-63626D089F33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52400"/>
            <a:ext cx="7899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>
            <a:normAutofit fontScale="70000" lnSpcReduction="200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</a:rPr>
              <a:t>n=no of processes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1.	Let </a:t>
            </a:r>
            <a:r>
              <a:rPr lang="en-US" altLang="en-US" b="1" i="1" dirty="0" smtClean="0"/>
              <a:t>Work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Finish</a:t>
            </a:r>
            <a:r>
              <a:rPr lang="en-US" altLang="en-US" dirty="0" smtClean="0"/>
              <a:t> be vectors of length </a:t>
            </a:r>
            <a:r>
              <a:rPr lang="en-US" altLang="en-US" b="1" i="1" dirty="0" smtClean="0"/>
              <a:t>m</a:t>
            </a:r>
            <a:r>
              <a:rPr lang="en-US" altLang="en-US" dirty="0" smtClean="0"/>
              <a:t> and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Available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For 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 = 0,1,2, …,</a:t>
            </a:r>
            <a:r>
              <a:rPr lang="en-US" altLang="en-US" b="1" i="1" dirty="0" smtClean="0"/>
              <a:t> n-1</a:t>
            </a:r>
            <a:r>
              <a:rPr lang="en-US" altLang="en-US" dirty="0" smtClean="0"/>
              <a:t>, if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 0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br>
              <a:rPr lang="en-US" altLang="en-US" dirty="0" smtClean="0">
                <a:sym typeface="Symbol" pitchFamily="18" charset="2"/>
              </a:rPr>
            </a:b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</a:t>
            </a:r>
            <a:r>
              <a:rPr lang="en-US" altLang="en-US" b="1" i="1" dirty="0" smtClean="0">
                <a:sym typeface="Symbol" pitchFamily="18" charset="2"/>
              </a:rPr>
              <a:t>= false</a:t>
            </a:r>
            <a:r>
              <a:rPr lang="en-US" altLang="en-US" dirty="0" smtClean="0">
                <a:sym typeface="Symbol" pitchFamily="18" charset="2"/>
              </a:rPr>
              <a:t>; otherwise,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= </a:t>
            </a:r>
            <a:r>
              <a:rPr lang="en-US" altLang="en-US" b="1" i="1" dirty="0" smtClean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b="1" dirty="0" smtClean="0">
                <a:solidFill>
                  <a:srgbClr val="00B0F0"/>
                </a:solidFill>
                <a:sym typeface="Symbol" pitchFamily="18" charset="2"/>
              </a:rPr>
              <a:t>Initialize Work to Available and Finish to False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 smtClean="0"/>
              <a:t>2.	Find an index </a:t>
            </a:r>
            <a:r>
              <a:rPr lang="en-US" altLang="en-US" b="1" i="1" dirty="0" err="1" smtClean="0"/>
              <a:t>i</a:t>
            </a:r>
            <a:r>
              <a:rPr lang="en-US" altLang="en-US" i="1" dirty="0" smtClean="0"/>
              <a:t> </a:t>
            </a:r>
            <a:r>
              <a:rPr lang="en-US" altLang="en-US" dirty="0" smtClean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(a)	</a:t>
            </a: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== </a:t>
            </a:r>
            <a:r>
              <a:rPr lang="en-US" altLang="en-US" b="1" i="1" dirty="0" smtClean="0"/>
              <a:t>false</a:t>
            </a:r>
            <a:endParaRPr lang="en-US" altLang="en-US" b="1" dirty="0" smtClean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/>
              <a:t>(b)	</a:t>
            </a:r>
            <a:r>
              <a:rPr lang="en-US" altLang="en-US" b="1" i="1" dirty="0" err="1" smtClean="0">
                <a:solidFill>
                  <a:srgbClr val="0070C0"/>
                </a:solidFill>
              </a:rPr>
              <a:t>Request</a:t>
            </a:r>
            <a:r>
              <a:rPr lang="en-US" altLang="en-US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  <a:r>
              <a:rPr lang="en-US" altLang="en-US" b="1" i="1" dirty="0" smtClean="0">
                <a:sym typeface="Symbol" pitchFamily="18" charset="2"/>
              </a:rPr>
              <a:t/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dirty="0" smtClean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If no such 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exists, go to step 4</a:t>
            </a:r>
            <a:endParaRPr lang="en-US" altLang="en-US" dirty="0" smtClean="0"/>
          </a:p>
        </p:txBody>
      </p:sp>
      <p:sp>
        <p:nvSpPr>
          <p:cNvPr id="5" name="Right Arrow 4"/>
          <p:cNvSpPr/>
          <p:nvPr/>
        </p:nvSpPr>
        <p:spPr>
          <a:xfrm>
            <a:off x="3962400" y="4724400"/>
            <a:ext cx="4953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951F-F94C-4E7F-8574-A88B8676B59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7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 Algorithm (Cont.)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3.	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= </a:t>
            </a:r>
            <a:r>
              <a:rPr lang="en-US" altLang="en-US" b="1" i="1" dirty="0" smtClean="0"/>
              <a:t>Work</a:t>
            </a:r>
            <a:r>
              <a:rPr lang="en-US" altLang="en-US" b="1" dirty="0" smtClean="0"/>
              <a:t> + </a:t>
            </a:r>
            <a:r>
              <a:rPr lang="en-US" altLang="en-US" b="1" i="1" dirty="0" err="1" smtClean="0"/>
              <a:t>Allocation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b="1" i="1" dirty="0" smtClean="0"/>
              <a:t>Finish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true</a:t>
            </a:r>
            <a:r>
              <a:rPr lang="en-US" altLang="en-US" b="1" dirty="0" smtClean="0"/>
              <a:t/>
            </a:r>
            <a:br>
              <a:rPr lang="en-US" altLang="en-US" b="1" dirty="0" smtClean="0"/>
            </a:br>
            <a:r>
              <a:rPr lang="en-US" altLang="en-US" dirty="0" smtClean="0"/>
              <a:t>go to step 2</a:t>
            </a:r>
            <a:br>
              <a:rPr lang="en-US" altLang="en-US" dirty="0" smtClean="0"/>
            </a:br>
            <a:endParaRPr lang="en-US" altLang="en-US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4.	If </a:t>
            </a:r>
            <a:r>
              <a:rPr lang="en-US" altLang="en-US" b="1" i="1" dirty="0" smtClean="0"/>
              <a:t>Finish[</a:t>
            </a:r>
            <a:r>
              <a:rPr lang="en-US" altLang="en-US" b="1" i="1" dirty="0" err="1" smtClean="0"/>
              <a:t>i</a:t>
            </a:r>
            <a:r>
              <a:rPr lang="en-US" altLang="en-US" b="1" i="1" dirty="0" smtClean="0"/>
              <a:t>] == false</a:t>
            </a:r>
            <a:r>
              <a:rPr lang="en-US" altLang="en-US" dirty="0" smtClean="0"/>
              <a:t>, for some </a:t>
            </a:r>
            <a:r>
              <a:rPr lang="en-US" altLang="en-US" b="1" i="1" dirty="0" err="1" smtClean="0"/>
              <a:t>i</a:t>
            </a:r>
            <a:r>
              <a:rPr lang="en-US" altLang="en-US" dirty="0" smtClean="0"/>
              <a:t>, 1 </a:t>
            </a:r>
            <a:r>
              <a:rPr lang="en-US" altLang="en-US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  </a:t>
            </a:r>
            <a:r>
              <a:rPr lang="en-US" altLang="en-US" b="1" i="1" dirty="0" smtClean="0">
                <a:sym typeface="Symbol" pitchFamily="18" charset="2"/>
              </a:rPr>
              <a:t>n</a:t>
            </a:r>
            <a:r>
              <a:rPr lang="en-US" altLang="en-US" dirty="0" smtClean="0">
                <a:sym typeface="Symbol" pitchFamily="18" charset="2"/>
              </a:rPr>
              <a:t>, then the system is in deadlock state. Moreover, if </a:t>
            </a:r>
            <a:r>
              <a:rPr lang="en-US" altLang="en-US" b="1" i="1" dirty="0" smtClean="0">
                <a:sym typeface="Symbol" pitchFamily="18" charset="2"/>
              </a:rPr>
              <a:t>Finish</a:t>
            </a:r>
            <a:r>
              <a:rPr lang="en-US" altLang="en-US" b="1" dirty="0" smtClean="0">
                <a:sym typeface="Symbol" pitchFamily="18" charset="2"/>
              </a:rPr>
              <a:t>[</a:t>
            </a:r>
            <a:r>
              <a:rPr lang="en-US" altLang="en-US" b="1" i="1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] == </a:t>
            </a:r>
            <a:r>
              <a:rPr lang="en-US" altLang="en-US" b="1" i="1" dirty="0" smtClean="0">
                <a:sym typeface="Symbol" pitchFamily="18" charset="2"/>
              </a:rPr>
              <a:t>false</a:t>
            </a:r>
            <a:r>
              <a:rPr lang="en-US" altLang="en-US" dirty="0" smtClean="0">
                <a:sym typeface="Symbol" pitchFamily="18" charset="2"/>
              </a:rPr>
              <a:t>, then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	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30D60-C8D2-49E4-97A1-B457A5248C9B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5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228600"/>
            <a:ext cx="4038600" cy="5897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1600" b="1" dirty="0" smtClean="0"/>
              <a:t>Deadlock Detection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 smtClean="0">
                <a:solidFill>
                  <a:srgbClr val="00B0F0"/>
                </a:solidFill>
              </a:rPr>
              <a:t>m=no </a:t>
            </a:r>
            <a:r>
              <a:rPr lang="en-US" altLang="en-US" sz="1600" b="1" dirty="0">
                <a:solidFill>
                  <a:srgbClr val="00B0F0"/>
                </a:solidFill>
              </a:rPr>
              <a:t>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b="1" dirty="0">
                <a:solidFill>
                  <a:srgbClr val="00B0F0"/>
                </a:solidFill>
              </a:rPr>
              <a:t>n=no of processes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dirty="0"/>
              <a:t>1.	Let </a:t>
            </a:r>
            <a:r>
              <a:rPr lang="en-US" altLang="en-US" sz="1600" b="1" i="1" dirty="0"/>
              <a:t>Work</a:t>
            </a:r>
            <a:r>
              <a:rPr lang="en-US" altLang="en-US" sz="1600" dirty="0"/>
              <a:t> and </a:t>
            </a:r>
            <a:r>
              <a:rPr lang="en-US" altLang="en-US" sz="1600" b="1" i="1" dirty="0"/>
              <a:t>Finish</a:t>
            </a:r>
            <a:r>
              <a:rPr lang="en-US" altLang="en-US" sz="1600" dirty="0"/>
              <a:t> be vectors of length </a:t>
            </a:r>
            <a:r>
              <a:rPr lang="en-US" altLang="en-US" sz="1600" b="1" i="1" dirty="0"/>
              <a:t>m</a:t>
            </a:r>
            <a:r>
              <a:rPr lang="en-US" altLang="en-US" sz="1600" dirty="0"/>
              <a:t> and </a:t>
            </a:r>
            <a:r>
              <a:rPr lang="en-US" altLang="en-US" sz="1600" b="1" i="1" dirty="0"/>
              <a:t>n</a:t>
            </a:r>
            <a:r>
              <a:rPr lang="en-US" altLang="en-US" sz="1600" dirty="0"/>
              <a:t>, respectively Initialize: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(a)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= </a:t>
            </a:r>
            <a:r>
              <a:rPr lang="en-US" altLang="en-US" sz="1400" b="1" i="1" dirty="0"/>
              <a:t>Available</a:t>
            </a:r>
            <a:endParaRPr lang="en-US" altLang="en-US" sz="1400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(b)	For 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 = 0,1,2, …,</a:t>
            </a:r>
            <a:r>
              <a:rPr lang="en-US" altLang="en-US" sz="1400" b="1" i="1" dirty="0"/>
              <a:t> n-1</a:t>
            </a:r>
            <a:r>
              <a:rPr lang="en-US" altLang="en-US" sz="1400" dirty="0"/>
              <a:t>, if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> </a:t>
            </a:r>
            <a:r>
              <a:rPr lang="en-US" altLang="en-US" sz="1400" b="1" dirty="0">
                <a:sym typeface="Symbol" pitchFamily="18" charset="2"/>
              </a:rPr>
              <a:t> 0</a:t>
            </a:r>
            <a:r>
              <a:rPr lang="en-US" altLang="en-US" sz="1400" dirty="0">
                <a:sym typeface="Symbol" pitchFamily="18" charset="2"/>
              </a:rPr>
              <a:t>, then </a:t>
            </a:r>
            <a:br>
              <a:rPr lang="en-US" altLang="en-US" sz="1400" dirty="0">
                <a:sym typeface="Symbol" pitchFamily="18" charset="2"/>
              </a:rPr>
            </a:br>
            <a:r>
              <a:rPr lang="en-US" altLang="en-US" sz="1400" b="1" i="1" dirty="0">
                <a:sym typeface="Symbol" pitchFamily="18" charset="2"/>
              </a:rPr>
              <a:t>Finish</a:t>
            </a:r>
            <a:r>
              <a:rPr lang="en-US" altLang="en-US" sz="1400" b="1" dirty="0">
                <a:sym typeface="Symbol" pitchFamily="18" charset="2"/>
              </a:rPr>
              <a:t>[</a:t>
            </a:r>
            <a:r>
              <a:rPr lang="en-US" altLang="en-US" sz="1400" b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] </a:t>
            </a:r>
            <a:r>
              <a:rPr lang="en-US" altLang="en-US" sz="1400" b="1" i="1" dirty="0">
                <a:sym typeface="Symbol" pitchFamily="18" charset="2"/>
              </a:rPr>
              <a:t>= false</a:t>
            </a:r>
            <a:r>
              <a:rPr lang="en-US" altLang="en-US" sz="1400" dirty="0">
                <a:sym typeface="Symbol" pitchFamily="18" charset="2"/>
              </a:rPr>
              <a:t>; otherwise, </a:t>
            </a:r>
            <a:r>
              <a:rPr lang="en-US" altLang="en-US" sz="1400" b="1" i="1" dirty="0">
                <a:sym typeface="Symbol" pitchFamily="18" charset="2"/>
              </a:rPr>
              <a:t>Finish</a:t>
            </a:r>
            <a:r>
              <a:rPr lang="en-US" altLang="en-US" sz="1400" b="1" dirty="0">
                <a:sym typeface="Symbol" pitchFamily="18" charset="2"/>
              </a:rPr>
              <a:t>[</a:t>
            </a:r>
            <a:r>
              <a:rPr lang="en-US" altLang="en-US" sz="1400" b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] = </a:t>
            </a:r>
            <a:r>
              <a:rPr lang="en-US" altLang="en-US" sz="1400" b="1" i="1" dirty="0">
                <a:sym typeface="Symbol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b="1" dirty="0" smtClean="0">
                <a:solidFill>
                  <a:srgbClr val="00B0F0"/>
                </a:solidFill>
                <a:sym typeface="Symbol" pitchFamily="18" charset="2"/>
              </a:rPr>
              <a:t>Initialize </a:t>
            </a:r>
            <a:r>
              <a:rPr lang="en-US" altLang="en-US" sz="1400" b="1" dirty="0">
                <a:solidFill>
                  <a:srgbClr val="00B0F0"/>
                </a:solidFill>
                <a:sym typeface="Symbol" pitchFamily="18" charset="2"/>
              </a:rPr>
              <a:t>Work to Available and Finish to False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600" dirty="0"/>
              <a:t>2.	Find an index </a:t>
            </a:r>
            <a:r>
              <a:rPr lang="en-US" altLang="en-US" sz="1600" b="1" i="1" dirty="0" err="1"/>
              <a:t>i</a:t>
            </a:r>
            <a:r>
              <a:rPr lang="en-US" altLang="en-US" sz="1600" i="1" dirty="0"/>
              <a:t> </a:t>
            </a:r>
            <a:r>
              <a:rPr lang="en-US" altLang="en-US" sz="1600" dirty="0"/>
              <a:t>such that both:</a:t>
            </a: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/>
              <a:t>(b)	</a:t>
            </a:r>
            <a:r>
              <a:rPr lang="en-US" altLang="en-US" sz="1400" b="1" i="1" dirty="0" err="1">
                <a:solidFill>
                  <a:srgbClr val="0070C0"/>
                </a:solidFill>
              </a:rPr>
              <a:t>Request</a:t>
            </a:r>
            <a:r>
              <a:rPr lang="en-US" altLang="en-US" sz="1400" b="1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1400" b="1" dirty="0">
                <a:solidFill>
                  <a:srgbClr val="0070C0"/>
                </a:solidFill>
              </a:rPr>
              <a:t> </a:t>
            </a:r>
            <a:r>
              <a:rPr lang="en-US" altLang="en-US" sz="1400" b="1" dirty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400" b="1" i="1" dirty="0">
                <a:solidFill>
                  <a:srgbClr val="0070C0"/>
                </a:solidFill>
                <a:sym typeface="Symbol" pitchFamily="18" charset="2"/>
              </a:rPr>
              <a:t>Work</a:t>
            </a:r>
            <a:r>
              <a:rPr lang="en-US" altLang="en-US" sz="1400" b="1" i="1" dirty="0">
                <a:sym typeface="Symbol" pitchFamily="18" charset="2"/>
              </a:rPr>
              <a:t/>
            </a:r>
            <a:br>
              <a:rPr lang="en-US" altLang="en-US" sz="1400" b="1" i="1" dirty="0">
                <a:sym typeface="Symbol" pitchFamily="18" charset="2"/>
              </a:rPr>
            </a:br>
            <a:endParaRPr lang="en-US" altLang="en-US" sz="1400" b="1" dirty="0">
              <a:sym typeface="Symbol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1400" dirty="0">
                <a:sym typeface="Symbol" pitchFamily="18" charset="2"/>
              </a:rPr>
              <a:t>If no such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b="1" dirty="0">
                <a:sym typeface="Symbol" pitchFamily="18" charset="2"/>
              </a:rPr>
              <a:t> </a:t>
            </a:r>
            <a:r>
              <a:rPr lang="en-US" altLang="en-US" sz="1400" dirty="0">
                <a:sym typeface="Symbol" pitchFamily="18" charset="2"/>
              </a:rPr>
              <a:t>exists, go to step </a:t>
            </a:r>
            <a:r>
              <a:rPr lang="en-US" altLang="en-US" sz="1400" dirty="0" smtClean="0">
                <a:sym typeface="Symbol" pitchFamily="18" charset="2"/>
              </a:rPr>
              <a:t>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i="1" dirty="0"/>
              <a:t>Work</a:t>
            </a:r>
            <a:r>
              <a:rPr lang="en-US" altLang="en-US" sz="1600" b="1" dirty="0"/>
              <a:t> = </a:t>
            </a:r>
            <a:r>
              <a:rPr lang="en-US" altLang="en-US" sz="1600" b="1" i="1" dirty="0"/>
              <a:t>Work</a:t>
            </a:r>
            <a:r>
              <a:rPr lang="en-US" altLang="en-US" sz="1600" b="1" dirty="0"/>
              <a:t> + </a:t>
            </a:r>
            <a:r>
              <a:rPr lang="en-US" altLang="en-US" sz="1600" b="1" i="1" dirty="0" err="1"/>
              <a:t>Allocation</a:t>
            </a:r>
            <a:r>
              <a:rPr lang="en-US" altLang="en-US" sz="1600" b="1" i="1" baseline="-25000" dirty="0" err="1"/>
              <a:t>i</a:t>
            </a:r>
            <a:r>
              <a:rPr lang="en-US" altLang="en-US" sz="1600" b="1" dirty="0"/>
              <a:t/>
            </a:r>
            <a:br>
              <a:rPr lang="en-US" altLang="en-US" sz="1600" b="1" dirty="0"/>
            </a:br>
            <a:r>
              <a:rPr lang="en-US" altLang="en-US" sz="1600" b="1" i="1" dirty="0"/>
              <a:t>Finish</a:t>
            </a:r>
            <a:r>
              <a:rPr lang="en-US" altLang="en-US" sz="1600" b="1" dirty="0"/>
              <a:t>[</a:t>
            </a:r>
            <a:r>
              <a:rPr lang="en-US" altLang="en-US" sz="1600" b="1" i="1" dirty="0" err="1"/>
              <a:t>i</a:t>
            </a:r>
            <a:r>
              <a:rPr lang="en-US" altLang="en-US" sz="1600" b="1" dirty="0"/>
              <a:t>] = </a:t>
            </a:r>
            <a:r>
              <a:rPr lang="en-US" altLang="en-US" sz="1600" b="1" i="1" dirty="0"/>
              <a:t>true</a:t>
            </a:r>
            <a:r>
              <a:rPr lang="en-US" altLang="en-US" sz="1600" b="1" dirty="0"/>
              <a:t/>
            </a:r>
            <a:br>
              <a:rPr lang="en-US" altLang="en-US" sz="1600" b="1" dirty="0"/>
            </a:br>
            <a:r>
              <a:rPr lang="en-US" altLang="en-US" sz="1600" dirty="0"/>
              <a:t>go to step 2</a:t>
            </a:r>
            <a:br>
              <a:rPr lang="en-US" altLang="en-US" sz="1600" dirty="0"/>
            </a:b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/>
              <a:t>4.	If </a:t>
            </a:r>
            <a:r>
              <a:rPr lang="en-US" altLang="en-US" sz="1600" b="1" i="1" dirty="0"/>
              <a:t>Finish[</a:t>
            </a:r>
            <a:r>
              <a:rPr lang="en-US" altLang="en-US" sz="1600" b="1" i="1" dirty="0" err="1"/>
              <a:t>i</a:t>
            </a:r>
            <a:r>
              <a:rPr lang="en-US" altLang="en-US" sz="1600" b="1" i="1" dirty="0"/>
              <a:t>] == false</a:t>
            </a:r>
            <a:r>
              <a:rPr lang="en-US" altLang="en-US" sz="1600" dirty="0"/>
              <a:t>, for some </a:t>
            </a:r>
            <a:r>
              <a:rPr lang="en-US" altLang="en-US" sz="1600" b="1" i="1" dirty="0" err="1"/>
              <a:t>i</a:t>
            </a:r>
            <a:r>
              <a:rPr lang="en-US" altLang="en-US" sz="1600" dirty="0"/>
              <a:t>, 1 </a:t>
            </a:r>
            <a:r>
              <a:rPr lang="en-US" altLang="en-US" sz="1600" dirty="0">
                <a:sym typeface="Symbol" pitchFamily="18" charset="2"/>
              </a:rPr>
              <a:t> </a:t>
            </a:r>
            <a:r>
              <a:rPr lang="en-US" altLang="en-US" sz="1600" b="1" i="1" dirty="0" err="1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  </a:t>
            </a:r>
            <a:r>
              <a:rPr lang="en-US" altLang="en-US" sz="1600" b="1" i="1" dirty="0">
                <a:sym typeface="Symbol" pitchFamily="18" charset="2"/>
              </a:rPr>
              <a:t>n</a:t>
            </a:r>
            <a:r>
              <a:rPr lang="en-US" altLang="en-US" sz="1600" dirty="0">
                <a:sym typeface="Symbol" pitchFamily="18" charset="2"/>
              </a:rPr>
              <a:t>, then the system is in deadlock state. Moreover, if </a:t>
            </a:r>
            <a:r>
              <a:rPr lang="en-US" altLang="en-US" sz="1600" b="1" i="1" dirty="0">
                <a:sym typeface="Symbol" pitchFamily="18" charset="2"/>
              </a:rPr>
              <a:t>Finish</a:t>
            </a:r>
            <a:r>
              <a:rPr lang="en-US" altLang="en-US" sz="1600" b="1" dirty="0">
                <a:sym typeface="Symbol" pitchFamily="18" charset="2"/>
              </a:rPr>
              <a:t>[</a:t>
            </a:r>
            <a:r>
              <a:rPr lang="en-US" altLang="en-US" sz="1600" b="1" i="1" dirty="0" err="1">
                <a:sym typeface="Symbol" pitchFamily="18" charset="2"/>
              </a:rPr>
              <a:t>i</a:t>
            </a:r>
            <a:r>
              <a:rPr lang="en-US" altLang="en-US" sz="1600" b="1" dirty="0">
                <a:sym typeface="Symbol" pitchFamily="18" charset="2"/>
              </a:rPr>
              <a:t>] == </a:t>
            </a:r>
            <a:r>
              <a:rPr lang="en-US" altLang="en-US" sz="1600" b="1" i="1" dirty="0">
                <a:sym typeface="Symbol" pitchFamily="18" charset="2"/>
              </a:rPr>
              <a:t>false</a:t>
            </a:r>
            <a:r>
              <a:rPr lang="en-US" altLang="en-US" sz="1600" dirty="0">
                <a:sym typeface="Symbol" pitchFamily="18" charset="2"/>
              </a:rPr>
              <a:t>, then </a:t>
            </a:r>
            <a:r>
              <a:rPr lang="en-US" altLang="en-US" sz="1600" b="1" i="1" dirty="0">
                <a:sym typeface="Symbol" pitchFamily="18" charset="2"/>
              </a:rPr>
              <a:t>P</a:t>
            </a:r>
            <a:r>
              <a:rPr lang="en-US" altLang="en-US" sz="1600" b="1" i="1" baseline="-25000" dirty="0">
                <a:sym typeface="Symbol" pitchFamily="18" charset="2"/>
              </a:rPr>
              <a:t>i</a:t>
            </a:r>
            <a:r>
              <a:rPr lang="en-US" altLang="en-US" sz="1600" dirty="0">
                <a:sym typeface="Symbol" pitchFamily="18" charset="2"/>
              </a:rPr>
              <a:t> is </a:t>
            </a:r>
            <a:r>
              <a:rPr lang="en-US" altLang="en-US" sz="1600" dirty="0" smtClean="0">
                <a:sym typeface="Symbol" pitchFamily="18" charset="2"/>
              </a:rPr>
              <a:t>deadlocked</a:t>
            </a:r>
            <a:endParaRPr lang="en-US" altLang="en-US" sz="1600" dirty="0">
              <a:sym typeface="Symbol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102</a:t>
            </a:fld>
            <a:endParaRPr lang="en-US"/>
          </a:p>
        </p:txBody>
      </p:sp>
      <p:sp>
        <p:nvSpPr>
          <p:cNvPr id="10" name="Rectangle 3"/>
          <p:cNvSpPr txBox="1">
            <a:spLocks noGrp="1" noChangeArrowheads="1"/>
          </p:cNvSpPr>
          <p:nvPr>
            <p:ph sz="half" idx="2"/>
          </p:nvPr>
        </p:nvSpPr>
        <p:spPr>
          <a:xfrm>
            <a:off x="4648200" y="304800"/>
            <a:ext cx="4038600" cy="58213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b="1" dirty="0" smtClean="0"/>
              <a:t>Safety Algorithm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600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7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7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7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</a:t>
            </a:r>
            <a:r>
              <a:rPr lang="en-US" altLang="en-US" sz="1800" dirty="0" smtClean="0"/>
              <a:t>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2442938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>
            <a:normAutofit fontScale="70000" lnSpcReduction="20000"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Five processes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 through </a:t>
            </a: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4</a:t>
            </a:r>
            <a:r>
              <a:rPr lang="en-US" altLang="en-US" dirty="0" smtClean="0"/>
              <a:t>;</a:t>
            </a:r>
            <a:r>
              <a:rPr lang="en-US" altLang="en-US" baseline="-25000" dirty="0" smtClean="0"/>
              <a:t> </a:t>
            </a:r>
            <a:r>
              <a:rPr lang="en-US" altLang="en-US" dirty="0" smtClean="0"/>
              <a:t>three resource types </a:t>
            </a:r>
            <a:br>
              <a:rPr lang="en-US" altLang="en-US" dirty="0" smtClean="0"/>
            </a:br>
            <a:r>
              <a:rPr lang="en-US" altLang="en-US" dirty="0" smtClean="0"/>
              <a:t>A (7 instances), </a:t>
            </a:r>
            <a:r>
              <a:rPr lang="en-US" altLang="en-US" i="1" dirty="0" smtClean="0"/>
              <a:t>B </a:t>
            </a:r>
            <a:r>
              <a:rPr lang="en-US" altLang="en-US" dirty="0" smtClean="0"/>
              <a:t>(2 instances), and </a:t>
            </a:r>
            <a:r>
              <a:rPr lang="en-US" altLang="en-US" i="1" dirty="0" smtClean="0"/>
              <a:t>C</a:t>
            </a:r>
            <a:r>
              <a:rPr lang="en-US" altLang="en-US" dirty="0" smtClean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b="1" i="1" dirty="0" smtClean="0"/>
              <a:t>T</a:t>
            </a:r>
            <a:r>
              <a:rPr lang="en-US" altLang="en-US" b="1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 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Request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		</a:t>
            </a:r>
            <a:r>
              <a:rPr lang="en-US" altLang="en-US" i="1" dirty="0" smtClean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 smtClean="0"/>
              <a:t>             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	      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	</a:t>
            </a:r>
            <a:r>
              <a:rPr lang="en-US" altLang="en-US" dirty="0" smtClean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 smtClean="0"/>
              <a:t>Sequence &lt;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0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3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</a:t>
            </a:r>
            <a:r>
              <a:rPr lang="en-US" altLang="en-US" b="1" i="1" baseline="-25000" dirty="0" smtClean="0"/>
              <a:t>4</a:t>
            </a:r>
            <a:r>
              <a:rPr lang="en-US" altLang="en-US" dirty="0" smtClean="0"/>
              <a:t>&gt; will result in </a:t>
            </a:r>
            <a:r>
              <a:rPr lang="en-US" altLang="en-US" b="1" i="1" dirty="0" smtClean="0"/>
              <a:t>Finish[</a:t>
            </a:r>
            <a:r>
              <a:rPr lang="en-US" altLang="en-US" b="1" i="1" dirty="0" err="1" smtClean="0"/>
              <a:t>i</a:t>
            </a:r>
            <a:r>
              <a:rPr lang="en-US" altLang="en-US" b="1" i="1" dirty="0" smtClean="0"/>
              <a:t>] = true </a:t>
            </a:r>
            <a:r>
              <a:rPr lang="en-US" altLang="en-US" dirty="0" smtClean="0"/>
              <a:t>for all </a:t>
            </a:r>
            <a:r>
              <a:rPr lang="en-US" altLang="en-US" b="1" i="1" dirty="0" err="1" smtClean="0"/>
              <a:t>i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94BC-3C79-4E6E-AEB5-2CB5352E8ED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6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1"/>
            <a:ext cx="6019801" cy="579120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Initially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Work </a:t>
            </a:r>
            <a:r>
              <a:rPr lang="en-US" sz="2000" dirty="0"/>
              <a:t>= [0, 0, 0] </a:t>
            </a:r>
            <a:r>
              <a:rPr lang="en-US" sz="2000" dirty="0" smtClean="0"/>
              <a:t>&amp;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Finish </a:t>
            </a:r>
            <a:r>
              <a:rPr lang="en-US" sz="2000" dirty="0"/>
              <a:t>= [false, false, false, false, false]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=0 is selected as both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Finish[0</a:t>
            </a:r>
            <a:r>
              <a:rPr lang="en-US" altLang="en-US" sz="2000" dirty="0"/>
              <a:t>] = false and [0, 0, 0]&lt;=[0, 0, 0</a:t>
            </a:r>
            <a:r>
              <a:rPr lang="en-US" altLang="en-US" sz="2000" dirty="0" smtClean="0"/>
              <a:t>]</a:t>
            </a:r>
            <a:endParaRPr lang="en-US" altLang="en-US" sz="20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Work =[0, 0, 0]+[0, 1, 0] =&gt;[0, 1, 0] </a:t>
            </a:r>
            <a:r>
              <a:rPr lang="en-US" altLang="en-US" sz="2000" dirty="0" smtClean="0"/>
              <a:t>&amp;             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 </a:t>
            </a:r>
            <a:r>
              <a:rPr lang="en-US" altLang="en-US" sz="2000" dirty="0"/>
              <a:t>= [true, false, </a:t>
            </a:r>
            <a:r>
              <a:rPr lang="en-US" altLang="en-US" sz="2000" dirty="0" smtClean="0"/>
              <a:t>false</a:t>
            </a:r>
            <a:r>
              <a:rPr lang="en-US" altLang="en-US" sz="2000" dirty="0"/>
              <a:t>, false, false</a:t>
            </a:r>
            <a:r>
              <a:rPr lang="en-US" altLang="en-US" sz="2000" dirty="0" smtClean="0"/>
              <a:t>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,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Finish[1]=false and [2,0,2]!&lt;=[0,1,0]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P1 should wait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000" i="1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=2</a:t>
            </a:r>
            <a:r>
              <a:rPr lang="en-US" sz="2000" dirty="0"/>
              <a:t> is selected as both </a:t>
            </a:r>
            <a:endParaRPr lang="en-US" sz="20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smtClean="0"/>
              <a:t>Finish[2</a:t>
            </a:r>
            <a:r>
              <a:rPr lang="en-US" sz="2000" dirty="0"/>
              <a:t>] = false and [0, 0, 0]&lt;=[0, 1, 0</a:t>
            </a:r>
            <a:r>
              <a:rPr lang="en-US" sz="20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dirty="0" smtClean="0"/>
              <a:t>     Work </a:t>
            </a:r>
            <a:r>
              <a:rPr lang="en-US" sz="2000" dirty="0"/>
              <a:t>=[0, 1, 0]+[3, 0, 3] =&gt;[3, 1, 3]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Finish </a:t>
            </a:r>
            <a:r>
              <a:rPr lang="en-US" sz="2000" dirty="0"/>
              <a:t>= [true, false, true, false, false</a:t>
            </a:r>
            <a:r>
              <a:rPr lang="en-US" sz="2000" dirty="0" smtClean="0"/>
              <a:t>]</a:t>
            </a:r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5638800" y="2819401"/>
            <a:ext cx="3200400" cy="363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CDB-1A19-4C22-A016-37F6E4BF3F9D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1900" dirty="0" err="1" smtClean="0"/>
              <a:t>i</a:t>
            </a:r>
            <a:r>
              <a:rPr lang="en-US" sz="1900" dirty="0" smtClean="0"/>
              <a:t>=3 </a:t>
            </a:r>
            <a:r>
              <a:rPr lang="en-US" sz="1900" dirty="0"/>
              <a:t>is selected as both </a:t>
            </a:r>
            <a:endParaRPr lang="en-US" sz="19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Finish[3</a:t>
            </a:r>
            <a:r>
              <a:rPr lang="en-US" sz="1900" dirty="0"/>
              <a:t>] = false and [1, 0, 0</a:t>
            </a:r>
            <a:r>
              <a:rPr lang="en-US" sz="1900" dirty="0" smtClean="0"/>
              <a:t>]&lt;=[3, </a:t>
            </a:r>
            <a:r>
              <a:rPr lang="en-US" sz="1900" dirty="0"/>
              <a:t>1, 3</a:t>
            </a:r>
            <a:r>
              <a:rPr lang="en-US" sz="1900" dirty="0" smtClean="0"/>
              <a:t>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      Work =[3, </a:t>
            </a:r>
            <a:r>
              <a:rPr lang="en-US" sz="1900" dirty="0"/>
              <a:t>1, 3]+[2, 1, 1] </a:t>
            </a:r>
            <a:r>
              <a:rPr lang="en-US" sz="1900" dirty="0" smtClean="0"/>
              <a:t>=&gt;[5, 2, </a:t>
            </a:r>
            <a:r>
              <a:rPr lang="en-US" sz="1900" dirty="0"/>
              <a:t>4] &amp;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      Finish </a:t>
            </a:r>
            <a:r>
              <a:rPr lang="en-US" sz="1900" dirty="0"/>
              <a:t>= [true, </a:t>
            </a:r>
            <a:r>
              <a:rPr lang="en-US" sz="1900" dirty="0" smtClean="0"/>
              <a:t>false, </a:t>
            </a:r>
            <a:r>
              <a:rPr lang="en-US" sz="1900" dirty="0"/>
              <a:t>true, true, false</a:t>
            </a:r>
            <a:r>
              <a:rPr lang="en-US" sz="19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=4, is selected as both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F</a:t>
            </a:r>
            <a:r>
              <a:rPr lang="en-US" sz="1900" dirty="0" smtClean="0"/>
              <a:t>inish[4]=[false] and [0,0,2]&lt;=[5,2,4]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Work=[5,2,4]+[0,0,2]=[5,2,6]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/>
              <a:t>Finish = [true, false, true, true, </a:t>
            </a:r>
            <a:r>
              <a:rPr lang="en-US" sz="1900" dirty="0" smtClean="0"/>
              <a:t>true]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=1</a:t>
            </a:r>
            <a:r>
              <a:rPr lang="en-US" sz="1900" dirty="0"/>
              <a:t> is selected as both </a:t>
            </a:r>
            <a:endParaRPr lang="en-US" sz="1900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Finish[1</a:t>
            </a:r>
            <a:r>
              <a:rPr lang="en-US" sz="1900" dirty="0"/>
              <a:t>] = false and [2, 0, 2</a:t>
            </a:r>
            <a:r>
              <a:rPr lang="en-US" sz="1900" dirty="0" smtClean="0"/>
              <a:t>]&lt;=[5, 2, 6]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/>
              <a:t> </a:t>
            </a:r>
            <a:r>
              <a:rPr lang="en-US" sz="1900" dirty="0" smtClean="0"/>
              <a:t>     Work =[5, </a:t>
            </a:r>
            <a:r>
              <a:rPr lang="en-US" sz="1900" dirty="0"/>
              <a:t>2</a:t>
            </a:r>
            <a:r>
              <a:rPr lang="en-US" sz="1900" dirty="0" smtClean="0"/>
              <a:t>, 6]+[</a:t>
            </a:r>
            <a:r>
              <a:rPr lang="en-US" sz="1900" dirty="0"/>
              <a:t>2, 0, 0] </a:t>
            </a:r>
            <a:r>
              <a:rPr lang="en-US" sz="1900" dirty="0" smtClean="0"/>
              <a:t>=&gt;[7, </a:t>
            </a:r>
            <a:r>
              <a:rPr lang="en-US" sz="1900" dirty="0"/>
              <a:t>2</a:t>
            </a:r>
            <a:r>
              <a:rPr lang="en-US" sz="1900" dirty="0" smtClean="0"/>
              <a:t>, 6]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 </a:t>
            </a:r>
            <a:r>
              <a:rPr lang="en-US" sz="1900" dirty="0"/>
              <a:t>= [true, true, true, true, true].</a:t>
            </a:r>
          </a:p>
          <a:p>
            <a:pPr marL="457200" indent="-457200" fontAlgn="base">
              <a:buFont typeface="+mj-lt"/>
              <a:buAutoNum type="arabicParenR" startAt="6"/>
            </a:pPr>
            <a:endParaRPr lang="en-US" sz="1900" dirty="0"/>
          </a:p>
          <a:p>
            <a:pPr marL="0" indent="0" fontAlgn="base">
              <a:buNone/>
            </a:pPr>
            <a:endParaRPr lang="en-US" sz="2600" dirty="0" smtClean="0"/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</a:p>
          <a:p>
            <a:endParaRPr lang="en-US" altLang="en-US" sz="1400" b="1" i="1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 dirty="0" smtClean="0"/>
              <a:t>If </a:t>
            </a:r>
            <a:r>
              <a:rPr lang="en-US" altLang="en-US" sz="1400" b="1" i="1" dirty="0"/>
              <a:t>Finish[</a:t>
            </a:r>
            <a:r>
              <a:rPr lang="en-US" altLang="en-US" sz="1400" b="1" i="1" dirty="0" err="1"/>
              <a:t>i</a:t>
            </a:r>
            <a:r>
              <a:rPr lang="en-US" altLang="en-US" sz="1400" b="1" i="1" dirty="0"/>
              <a:t>] == false</a:t>
            </a:r>
            <a:r>
              <a:rPr lang="en-US" altLang="en-US" sz="1400" dirty="0"/>
              <a:t>, for some </a:t>
            </a:r>
            <a:r>
              <a:rPr lang="en-US" altLang="en-US" sz="1400" b="1" i="1" dirty="0" err="1"/>
              <a:t>i</a:t>
            </a:r>
            <a:r>
              <a:rPr lang="en-US" altLang="en-US" sz="1400" dirty="0"/>
              <a:t>, 1 </a:t>
            </a:r>
            <a:r>
              <a:rPr lang="en-US" altLang="en-US" sz="1400" dirty="0">
                <a:sym typeface="Symbol" pitchFamily="18" charset="2"/>
              </a:rPr>
              <a:t>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dirty="0">
                <a:sym typeface="Symbol" pitchFamily="18" charset="2"/>
              </a:rPr>
              <a:t>   </a:t>
            </a:r>
            <a:r>
              <a:rPr lang="en-US" altLang="en-US" sz="1400" b="1" i="1" dirty="0">
                <a:sym typeface="Symbol" pitchFamily="18" charset="2"/>
              </a:rPr>
              <a:t>n</a:t>
            </a:r>
            <a:r>
              <a:rPr lang="en-US" altLang="en-US" sz="1400" dirty="0">
                <a:sym typeface="Symbol" pitchFamily="18" charset="2"/>
              </a:rPr>
              <a:t>, then the system is in deadlock state. 	</a:t>
            </a:r>
            <a:endParaRPr lang="en-US" altLang="en-US" sz="1400" dirty="0"/>
          </a:p>
          <a:p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5867400" y="3733800"/>
            <a:ext cx="3136900" cy="2669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66800" y="5943600"/>
            <a:ext cx="206332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i="1" dirty="0" smtClean="0">
                <a:solidFill>
                  <a:srgbClr val="00B0F0"/>
                </a:solidFill>
              </a:rPr>
              <a:t>No Finish[</a:t>
            </a:r>
            <a:r>
              <a:rPr lang="en-US" altLang="en-US" b="1" i="1" dirty="0" err="1" smtClean="0">
                <a:solidFill>
                  <a:srgbClr val="00B0F0"/>
                </a:solidFill>
              </a:rPr>
              <a:t>i</a:t>
            </a:r>
            <a:r>
              <a:rPr lang="en-US" altLang="en-US" b="1" i="1" dirty="0" smtClean="0">
                <a:solidFill>
                  <a:srgbClr val="00B0F0"/>
                </a:solidFill>
              </a:rPr>
              <a:t>] == false</a:t>
            </a:r>
          </a:p>
          <a:p>
            <a:r>
              <a:rPr lang="en-US" b="1" i="1" dirty="0" smtClean="0">
                <a:solidFill>
                  <a:srgbClr val="00B0F0"/>
                </a:solidFill>
              </a:rPr>
              <a:t>No deadlock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5B6-2456-442D-9954-8B4227A76BE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>
            <a:normAutofit fontScale="55000" lnSpcReduction="20000"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 smtClean="0"/>
              <a:t>P</a:t>
            </a:r>
            <a:r>
              <a:rPr lang="en-US" altLang="en-US" b="1" baseline="-25000" dirty="0" smtClean="0"/>
              <a:t>2</a:t>
            </a:r>
            <a:r>
              <a:rPr lang="en-US" altLang="en-US" dirty="0" smtClean="0"/>
              <a:t> requests an additional instance of type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C</a:t>
            </a:r>
            <a:endParaRPr lang="en-US" altLang="en-US" b="1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	</a:t>
            </a:r>
            <a:r>
              <a:rPr lang="en-US" altLang="en-US" i="1" u="sng" dirty="0" smtClean="0"/>
              <a:t>Request</a:t>
            </a:r>
            <a:endParaRPr lang="en-US" altLang="en-US" i="1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 smtClean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3</a:t>
            </a:r>
            <a:r>
              <a:rPr lang="en-US" altLang="en-US" dirty="0" smtClean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		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Snapshot at time T0: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		 Allocation	Request	Available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		A B C 	  A B C 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      </a:t>
            </a:r>
            <a:r>
              <a:rPr lang="en-IN" altLang="en-US" dirty="0" smtClean="0"/>
              <a:t>P0</a:t>
            </a:r>
            <a:r>
              <a:rPr lang="en-IN" altLang="en-US" dirty="0"/>
              <a:t>	          0 1 0             </a:t>
            </a:r>
            <a:r>
              <a:rPr lang="en-IN" altLang="en-US" dirty="0" smtClean="0"/>
              <a:t>    0 </a:t>
            </a:r>
            <a:r>
              <a:rPr lang="en-IN" altLang="en-US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P1	          </a:t>
            </a:r>
            <a:r>
              <a:rPr lang="en-IN" altLang="en-US" dirty="0" smtClean="0"/>
              <a:t>2 </a:t>
            </a:r>
            <a:r>
              <a:rPr lang="en-IN" altLang="en-US" dirty="0"/>
              <a:t>0 0 	  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P2		          3 0 3             </a:t>
            </a:r>
            <a:r>
              <a:rPr lang="en-IN" altLang="en-US" dirty="0" smtClean="0"/>
              <a:t>    0 </a:t>
            </a:r>
            <a:r>
              <a:rPr lang="en-IN" altLang="en-US" dirty="0"/>
              <a:t>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             P3	</a:t>
            </a:r>
            <a:r>
              <a:rPr lang="en-IN" altLang="en-US" dirty="0" smtClean="0"/>
              <a:t>          2 </a:t>
            </a:r>
            <a:r>
              <a:rPr lang="en-IN" altLang="en-US" dirty="0"/>
              <a:t>1 1 	  </a:t>
            </a:r>
            <a:r>
              <a:rPr lang="en-IN" altLang="en-US" dirty="0" smtClean="0"/>
              <a:t>1 </a:t>
            </a:r>
            <a:r>
              <a:rPr lang="en-IN" altLang="en-US" dirty="0"/>
              <a:t>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IN" altLang="en-US" dirty="0"/>
              <a:t>	       P4	</a:t>
            </a:r>
            <a:r>
              <a:rPr lang="en-IN" altLang="en-US" dirty="0" smtClean="0"/>
              <a:t>          0 </a:t>
            </a:r>
            <a:r>
              <a:rPr lang="en-IN" altLang="en-US" dirty="0"/>
              <a:t>0 2 	  </a:t>
            </a:r>
            <a:r>
              <a:rPr lang="en-IN" altLang="en-US" dirty="0" smtClean="0"/>
              <a:t>0 </a:t>
            </a:r>
            <a:r>
              <a:rPr lang="en-IN" altLang="en-US" dirty="0"/>
              <a:t>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dirty="0" smtClean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 smtClean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 smtClean="0"/>
              <a:t>State of system?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63E4-18D8-47C8-9138-8901716A24C7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1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Initially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Work </a:t>
            </a:r>
            <a:r>
              <a:rPr lang="en-US" sz="2000" dirty="0"/>
              <a:t>= [0, 0, 0] 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 smtClean="0"/>
              <a:t>Finish </a:t>
            </a:r>
            <a:r>
              <a:rPr lang="en-US" sz="2000" dirty="0"/>
              <a:t>= [false, false, false, false, false]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=0 is selected as both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Finish[0</a:t>
            </a:r>
            <a:r>
              <a:rPr lang="en-US" altLang="en-US" sz="2000" dirty="0"/>
              <a:t>] = false and [0, 0, 0]&lt;=[0, 0, 0</a:t>
            </a:r>
            <a:r>
              <a:rPr lang="en-US" altLang="en-US" sz="2000" dirty="0" smtClean="0"/>
              <a:t>]</a:t>
            </a:r>
            <a:endParaRPr lang="en-US" altLang="en-US" sz="20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Work =[0, 0, 0]+[0, 1, 0] =&gt;[0, 1, 0] </a:t>
            </a:r>
            <a:r>
              <a:rPr lang="en-US" altLang="en-US" sz="2000" dirty="0" smtClean="0"/>
              <a:t>&amp;             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 </a:t>
            </a:r>
            <a:r>
              <a:rPr lang="en-US" altLang="en-US" sz="2000" dirty="0"/>
              <a:t>= [true, false, </a:t>
            </a:r>
            <a:r>
              <a:rPr lang="en-US" altLang="en-US" sz="2000" dirty="0" smtClean="0"/>
              <a:t>false</a:t>
            </a:r>
            <a:r>
              <a:rPr lang="en-US" altLang="en-US" sz="2000" dirty="0"/>
              <a:t>, false, false</a:t>
            </a:r>
            <a:r>
              <a:rPr lang="en-US" altLang="en-US" sz="2000" dirty="0" smtClean="0"/>
              <a:t>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=1 , 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Finish[1]=false and [2,0,2]!&lt;=[0,1,0]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 smtClean="0"/>
              <a:t>P1 should wait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Finish = [true, false, false, false, false]</a:t>
            </a:r>
          </a:p>
          <a:p>
            <a:pPr marL="457200" indent="-457200" fontAlgn="base">
              <a:buFont typeface="+mj-lt"/>
              <a:buAutoNum type="arabicPeriod"/>
            </a:pPr>
            <a:endParaRPr lang="en-US" sz="2000" i="1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i="1" dirty="0" err="1" smtClean="0"/>
              <a:t>i</a:t>
            </a:r>
            <a:r>
              <a:rPr lang="en-US" sz="2000" i="1" dirty="0" smtClean="0"/>
              <a:t>=2</a:t>
            </a:r>
            <a:r>
              <a:rPr lang="en-US" sz="2000" dirty="0"/>
              <a:t> is selected as both </a:t>
            </a:r>
            <a:endParaRPr lang="en-US" sz="2000" dirty="0" smtClean="0"/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 smtClean="0"/>
              <a:t>Finish[2</a:t>
            </a:r>
            <a:r>
              <a:rPr lang="en-US" sz="2000" dirty="0"/>
              <a:t>] = false and [0, 0, </a:t>
            </a:r>
            <a:r>
              <a:rPr lang="en-US" sz="2000" dirty="0" smtClean="0"/>
              <a:t>1]!&lt;=[</a:t>
            </a:r>
            <a:r>
              <a:rPr lang="en-US" sz="2000" dirty="0"/>
              <a:t>0, 1, 0</a:t>
            </a:r>
            <a:r>
              <a:rPr lang="en-US" sz="2000" dirty="0" smtClean="0"/>
              <a:t>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000" dirty="0" smtClean="0"/>
              <a:t>P2 should wait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en-US" sz="2000" dirty="0"/>
              <a:t>Finish = [true, false, false, false, false]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2000" dirty="0" smtClean="0"/>
          </a:p>
          <a:p>
            <a:pPr marL="457200" indent="-457200" fontAlgn="base">
              <a:buFont typeface="+mj-lt"/>
              <a:buAutoNum type="arabicParenR" startAt="6"/>
            </a:pPr>
            <a:endParaRPr lang="en-US" sz="2000" dirty="0"/>
          </a:p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616700" y="3733800"/>
            <a:ext cx="238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4CDB-1A19-4C22-A016-37F6E4BF3F9D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77200" y="4888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411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Detection Algorithm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08075"/>
            <a:ext cx="6019801" cy="5521325"/>
          </a:xfrm>
        </p:spPr>
        <p:txBody>
          <a:bodyPr>
            <a:norm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1900" dirty="0" err="1" smtClean="0"/>
              <a:t>i</a:t>
            </a:r>
            <a:r>
              <a:rPr lang="en-US" sz="1900" dirty="0" smtClean="0"/>
              <a:t>=3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Finish[3</a:t>
            </a:r>
            <a:r>
              <a:rPr lang="en-US" sz="1900" dirty="0"/>
              <a:t>] = false and [1, 0, 0</a:t>
            </a:r>
            <a:r>
              <a:rPr lang="en-US" sz="1900" dirty="0" smtClean="0"/>
              <a:t>]!&lt;=[0, </a:t>
            </a:r>
            <a:r>
              <a:rPr lang="en-US" sz="1900" dirty="0"/>
              <a:t>1, </a:t>
            </a:r>
            <a:r>
              <a:rPr lang="en-US" sz="1900" dirty="0" smtClean="0"/>
              <a:t>0]</a:t>
            </a:r>
            <a:endParaRPr lang="en-US" sz="19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P3 should wait</a:t>
            </a:r>
            <a:endParaRPr lang="en-US" sz="1900" dirty="0"/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1900" dirty="0" smtClean="0"/>
              <a:t> </a:t>
            </a:r>
            <a:r>
              <a:rPr lang="en-US" altLang="en-US" sz="1800" dirty="0" smtClean="0"/>
              <a:t>Finish </a:t>
            </a:r>
            <a:r>
              <a:rPr lang="en-US" altLang="en-US" sz="1800" dirty="0"/>
              <a:t>= [true, false, false, false, false]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1900" i="1" dirty="0" smtClean="0"/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err="1" smtClean="0"/>
              <a:t>i</a:t>
            </a:r>
            <a:r>
              <a:rPr lang="en-US" sz="1900" i="1" dirty="0" smtClean="0"/>
              <a:t>=4,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i="1" dirty="0" smtClean="0"/>
              <a:t>F</a:t>
            </a:r>
            <a:r>
              <a:rPr lang="en-US" sz="1900" dirty="0" smtClean="0"/>
              <a:t>inish[4]=[false] and [0,0,2]&lt;=[0,1,0]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1900" dirty="0" smtClean="0"/>
              <a:t>P4 should wait</a:t>
            </a: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1800" dirty="0" smtClean="0"/>
              <a:t>Finish </a:t>
            </a:r>
            <a:r>
              <a:rPr lang="en-US" altLang="en-US" sz="1800" dirty="0"/>
              <a:t>= [true, false, false, false, false</a:t>
            </a:r>
            <a:r>
              <a:rPr lang="en-US" altLang="en-US" sz="1800" dirty="0" smtClean="0"/>
              <a:t>]</a:t>
            </a:r>
          </a:p>
          <a:p>
            <a:endParaRPr lang="en-US" altLang="en-US" sz="1800" b="1" i="1" dirty="0" smtClean="0">
              <a:solidFill>
                <a:srgbClr val="00B0F0"/>
              </a:solidFill>
            </a:endParaRPr>
          </a:p>
          <a:p>
            <a:r>
              <a:rPr lang="en-US" altLang="en-US" sz="1800" b="1" i="1" dirty="0" smtClean="0">
                <a:solidFill>
                  <a:srgbClr val="00B0F0"/>
                </a:solidFill>
              </a:rPr>
              <a:t>Finish[</a:t>
            </a:r>
            <a:r>
              <a:rPr lang="en-US" altLang="en-US" sz="1800" b="1" i="1" dirty="0" err="1" smtClean="0">
                <a:solidFill>
                  <a:srgbClr val="00B0F0"/>
                </a:solidFill>
              </a:rPr>
              <a:t>i</a:t>
            </a:r>
            <a:r>
              <a:rPr lang="en-US" altLang="en-US" sz="1800" b="1" i="1" dirty="0">
                <a:solidFill>
                  <a:srgbClr val="00B0F0"/>
                </a:solidFill>
              </a:rPr>
              <a:t>] </a:t>
            </a:r>
            <a:r>
              <a:rPr lang="en-US" altLang="en-US" sz="1800" b="1" i="1" dirty="0" smtClean="0">
                <a:solidFill>
                  <a:srgbClr val="00B0F0"/>
                </a:solidFill>
              </a:rPr>
              <a:t>of P1,P2,P3,P4 = </a:t>
            </a:r>
            <a:r>
              <a:rPr lang="en-US" altLang="en-US" sz="1800" b="1" i="1" dirty="0">
                <a:solidFill>
                  <a:srgbClr val="00B0F0"/>
                </a:solidFill>
              </a:rPr>
              <a:t>false</a:t>
            </a:r>
          </a:p>
          <a:p>
            <a:r>
              <a:rPr lang="en-US" sz="1800" b="1" i="1" dirty="0" smtClean="0">
                <a:solidFill>
                  <a:srgbClr val="00B0F0"/>
                </a:solidFill>
              </a:rPr>
              <a:t>So </a:t>
            </a:r>
            <a:r>
              <a:rPr lang="en-US" sz="1800" b="1" i="1" dirty="0" smtClean="0">
                <a:solidFill>
                  <a:srgbClr val="00B0F0"/>
                </a:solidFill>
              </a:rPr>
              <a:t>deadlock</a:t>
            </a:r>
          </a:p>
          <a:p>
            <a:r>
              <a:rPr lang="en-US" sz="1800" b="1" i="1" dirty="0" smtClean="0">
                <a:solidFill>
                  <a:srgbClr val="00B0F0"/>
                </a:solidFill>
              </a:rPr>
              <a:t>Thus process P1,P2,P3,P4 are deadlocked.</a:t>
            </a:r>
            <a:endParaRPr lang="en-US" sz="1800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6477000" y="1295400"/>
            <a:ext cx="2667000" cy="2397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Check If</a:t>
            </a:r>
          </a:p>
          <a:p>
            <a:pPr marL="393700" indent="-393700">
              <a:buFont typeface="Monotype Sorts" pitchFamily="-84" charset="2"/>
              <a:buNone/>
            </a:pPr>
            <a:r>
              <a:rPr lang="en-US" altLang="en-US" sz="1400" dirty="0" smtClean="0"/>
              <a:t>(</a:t>
            </a:r>
            <a:r>
              <a:rPr lang="en-US" altLang="en-US" sz="1400" dirty="0"/>
              <a:t>a)	</a:t>
            </a: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== </a:t>
            </a:r>
            <a:r>
              <a:rPr lang="en-US" altLang="en-US" sz="1400" b="1" i="1" dirty="0"/>
              <a:t>false</a:t>
            </a:r>
            <a:endParaRPr lang="en-US" altLang="en-US" sz="1400" b="1" dirty="0"/>
          </a:p>
          <a:p>
            <a:pPr marL="393700" indent="-393700">
              <a:buFont typeface="Monotype Sorts" pitchFamily="-84" charset="2"/>
              <a:buAutoNum type="alphaLcParenBoth" startAt="2"/>
            </a:pPr>
            <a:r>
              <a:rPr lang="en-US" altLang="en-US" sz="1400" b="1" i="1" dirty="0" err="1" smtClean="0"/>
              <a:t>Request</a:t>
            </a:r>
            <a:r>
              <a:rPr lang="en-US" altLang="en-US" sz="1400" b="1" i="1" baseline="-25000" dirty="0" err="1" smtClean="0"/>
              <a:t>i</a:t>
            </a:r>
            <a:r>
              <a:rPr lang="en-US" altLang="en-US" sz="1400" b="1" dirty="0" smtClean="0"/>
              <a:t> </a:t>
            </a:r>
            <a:r>
              <a:rPr lang="en-US" altLang="en-US" sz="1400" b="1" dirty="0">
                <a:sym typeface="Symbol" pitchFamily="18" charset="2"/>
              </a:rPr>
              <a:t> </a:t>
            </a:r>
            <a:r>
              <a:rPr lang="en-US" altLang="en-US" sz="1400" b="1" i="1" dirty="0" smtClean="0">
                <a:sym typeface="Symbol" pitchFamily="18" charset="2"/>
              </a:rPr>
              <a:t>Work</a:t>
            </a:r>
          </a:p>
          <a:p>
            <a:r>
              <a:rPr lang="en-US" altLang="en-US" sz="1400" b="1" i="1" dirty="0" smtClean="0"/>
              <a:t>Then</a:t>
            </a:r>
          </a:p>
          <a:p>
            <a:r>
              <a:rPr lang="en-US" altLang="en-US" sz="1400" b="1" i="1" dirty="0" smtClean="0"/>
              <a:t>Work</a:t>
            </a:r>
            <a:r>
              <a:rPr lang="en-US" altLang="en-US" sz="1400" b="1" dirty="0" smtClean="0"/>
              <a:t> </a:t>
            </a:r>
            <a:r>
              <a:rPr lang="en-US" altLang="en-US" sz="1400" b="1" dirty="0"/>
              <a:t>= </a:t>
            </a:r>
            <a:r>
              <a:rPr lang="en-US" altLang="en-US" sz="1400" b="1" i="1" dirty="0"/>
              <a:t>Work</a:t>
            </a:r>
            <a:r>
              <a:rPr lang="en-US" altLang="en-US" sz="1400" b="1" dirty="0"/>
              <a:t> + </a:t>
            </a:r>
            <a:r>
              <a:rPr lang="en-US" altLang="en-US" sz="1400" b="1" i="1" dirty="0" err="1"/>
              <a:t>Allocation</a:t>
            </a:r>
            <a:r>
              <a:rPr lang="en-US" altLang="en-US" sz="1400" b="1" i="1" baseline="-25000" dirty="0" err="1"/>
              <a:t>i</a:t>
            </a:r>
            <a:r>
              <a:rPr lang="en-US" altLang="en-US" sz="1400" b="1" dirty="0"/>
              <a:t/>
            </a:r>
            <a:br>
              <a:rPr lang="en-US" altLang="en-US" sz="1400" b="1" dirty="0"/>
            </a:br>
            <a:r>
              <a:rPr lang="en-US" altLang="en-US" sz="1400" b="1" i="1" dirty="0"/>
              <a:t>Finish</a:t>
            </a:r>
            <a:r>
              <a:rPr lang="en-US" altLang="en-US" sz="1400" b="1" dirty="0"/>
              <a:t>[</a:t>
            </a:r>
            <a:r>
              <a:rPr lang="en-US" altLang="en-US" sz="1400" b="1" i="1" dirty="0" err="1"/>
              <a:t>i</a:t>
            </a:r>
            <a:r>
              <a:rPr lang="en-US" altLang="en-US" sz="1400" b="1" dirty="0"/>
              <a:t>] = </a:t>
            </a:r>
            <a:r>
              <a:rPr lang="en-US" altLang="en-US" sz="1400" b="1" i="1" dirty="0" smtClean="0"/>
              <a:t>true</a:t>
            </a:r>
          </a:p>
          <a:p>
            <a:endParaRPr lang="en-US" altLang="en-US" sz="1400" b="1" i="1" dirty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400" dirty="0" smtClean="0"/>
              <a:t>If </a:t>
            </a:r>
            <a:r>
              <a:rPr lang="en-US" altLang="en-US" sz="1400" b="1" i="1" dirty="0"/>
              <a:t>Finish[</a:t>
            </a:r>
            <a:r>
              <a:rPr lang="en-US" altLang="en-US" sz="1400" b="1" i="1" dirty="0" err="1"/>
              <a:t>i</a:t>
            </a:r>
            <a:r>
              <a:rPr lang="en-US" altLang="en-US" sz="1400" b="1" i="1" dirty="0"/>
              <a:t>] == false</a:t>
            </a:r>
            <a:r>
              <a:rPr lang="en-US" altLang="en-US" sz="1400" dirty="0"/>
              <a:t>, for some </a:t>
            </a:r>
            <a:r>
              <a:rPr lang="en-US" altLang="en-US" sz="1400" b="1" i="1" dirty="0" err="1"/>
              <a:t>i</a:t>
            </a:r>
            <a:r>
              <a:rPr lang="en-US" altLang="en-US" sz="1400" dirty="0"/>
              <a:t>, 1 </a:t>
            </a:r>
            <a:r>
              <a:rPr lang="en-US" altLang="en-US" sz="1400" dirty="0">
                <a:sym typeface="Symbol" pitchFamily="18" charset="2"/>
              </a:rPr>
              <a:t> </a:t>
            </a:r>
            <a:r>
              <a:rPr lang="en-US" altLang="en-US" sz="1400" b="1" i="1" dirty="0" err="1">
                <a:sym typeface="Symbol" pitchFamily="18" charset="2"/>
              </a:rPr>
              <a:t>i</a:t>
            </a:r>
            <a:r>
              <a:rPr lang="en-US" altLang="en-US" sz="1400" dirty="0">
                <a:sym typeface="Symbol" pitchFamily="18" charset="2"/>
              </a:rPr>
              <a:t>   </a:t>
            </a:r>
            <a:r>
              <a:rPr lang="en-US" altLang="en-US" sz="1400" b="1" i="1" dirty="0">
                <a:sym typeface="Symbol" pitchFamily="18" charset="2"/>
              </a:rPr>
              <a:t>n</a:t>
            </a:r>
            <a:r>
              <a:rPr lang="en-US" altLang="en-US" sz="1400" dirty="0">
                <a:sym typeface="Symbol" pitchFamily="18" charset="2"/>
              </a:rPr>
              <a:t>, then the system is in deadlock state. 	</a:t>
            </a:r>
            <a:endParaRPr lang="en-US" altLang="en-US" sz="1400" dirty="0"/>
          </a:p>
          <a:p>
            <a:endParaRPr lang="en-US" altLang="en-US" sz="1400" b="1" dirty="0">
              <a:sym typeface="Symbol" pitchFamily="18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616700" y="3733800"/>
            <a:ext cx="23876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B75B6-2456-442D-9954-8B4227A76BE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108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77200" y="488846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827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>
            <a:norm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400" dirty="0" smtClean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b="1" dirty="0" smtClean="0">
                <a:solidFill>
                  <a:srgbClr val="0070C0"/>
                </a:solidFill>
              </a:rPr>
              <a:t>Can reclaim resources held by process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0</a:t>
            </a:r>
            <a:r>
              <a:rPr lang="en-US" altLang="en-US" sz="2400" dirty="0" smtClean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400" b="1" dirty="0" smtClean="0">
                <a:solidFill>
                  <a:srgbClr val="0070C0"/>
                </a:solidFill>
              </a:rPr>
              <a:t>Deadlock exists</a:t>
            </a:r>
            <a:r>
              <a:rPr lang="en-US" altLang="en-US" sz="2400" dirty="0" smtClean="0"/>
              <a:t>, consisting of processes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1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2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3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, and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b="1" baseline="-25000" dirty="0" smtClean="0">
                <a:solidFill>
                  <a:srgbClr val="0070C0"/>
                </a:solidFill>
              </a:rPr>
              <a:t>4</a:t>
            </a:r>
            <a:endParaRPr lang="en-US" alt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63E4-18D8-47C8-9138-8901716A24C7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3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rmAutofit/>
          </a:bodyPr>
          <a:lstStyle/>
          <a:p>
            <a:r>
              <a:rPr lang="en-US" altLang="en-US" b="1" dirty="0" smtClean="0">
                <a:solidFill>
                  <a:srgbClr val="3366FF"/>
                </a:solidFill>
              </a:rPr>
              <a:t>Mutual exclusion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Hold and wait</a:t>
            </a:r>
            <a:endParaRPr lang="en-US" altLang="en-US" sz="800" dirty="0" smtClean="0"/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No preemption</a:t>
            </a:r>
          </a:p>
          <a:p>
            <a:r>
              <a:rPr lang="en-US" altLang="en-US" b="1" dirty="0" smtClean="0">
                <a:solidFill>
                  <a:srgbClr val="3366FF"/>
                </a:solidFill>
              </a:rPr>
              <a:t>Circular wait</a:t>
            </a:r>
            <a:endParaRPr lang="en-US" altLang="en-US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909529"/>
            <a:ext cx="63531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Deadlock can arise if </a:t>
            </a:r>
            <a:r>
              <a:rPr lang="en-US" altLang="en-US" dirty="0" smtClean="0">
                <a:latin typeface="Helvetica" pitchFamily="-84" charset="0"/>
              </a:rPr>
              <a:t>the following four </a:t>
            </a:r>
            <a:r>
              <a:rPr lang="en-US" altLang="en-US" dirty="0">
                <a:latin typeface="Helvetica" pitchFamily="-84" charset="0"/>
              </a:rPr>
              <a:t>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3DA2-985B-4FAC-A315-E4F6F0B0073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When should we invoke </a:t>
            </a:r>
            <a:r>
              <a:rPr lang="en-US" sz="2400" dirty="0"/>
              <a:t>the detection algorithm?</a:t>
            </a:r>
            <a:endParaRPr lang="en-US" altLang="en-US" sz="2400" dirty="0" smtClean="0"/>
          </a:p>
          <a:p>
            <a:r>
              <a:rPr lang="en-US" altLang="en-US" sz="2400" dirty="0" smtClean="0"/>
              <a:t>Depends on: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How often a deadlock is likely to occur?</a:t>
            </a:r>
          </a:p>
          <a:p>
            <a:pPr lvl="1"/>
            <a:r>
              <a:rPr lang="en-US" altLang="en-US" sz="2400" dirty="0" smtClean="0"/>
              <a:t>How many processes will need to be rolled back?</a:t>
            </a:r>
          </a:p>
          <a:p>
            <a:pPr lvl="2"/>
            <a:r>
              <a:rPr lang="en-US" altLang="en-US" dirty="0" smtClean="0"/>
              <a:t>one for each disjoint cycle</a:t>
            </a:r>
            <a:br>
              <a:rPr lang="en-US" altLang="en-US" dirty="0" smtClean="0"/>
            </a:b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99A9E-63BD-4CAB-9AE5-154121BCC10B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6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800" dirty="0"/>
              <a:t>If deadlocks occur frequently, </a:t>
            </a:r>
            <a:endParaRPr lang="en-US" sz="28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the detection algorithm </a:t>
            </a:r>
            <a:r>
              <a:rPr lang="en-US" sz="2400" dirty="0">
                <a:solidFill>
                  <a:srgbClr val="0070C0"/>
                </a:solidFill>
              </a:rPr>
              <a:t>should be </a:t>
            </a:r>
            <a:r>
              <a:rPr lang="en-US" sz="2400" dirty="0" smtClean="0">
                <a:solidFill>
                  <a:srgbClr val="0070C0"/>
                </a:solidFill>
              </a:rPr>
              <a:t>invoked frequently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Resources </a:t>
            </a:r>
            <a:r>
              <a:rPr lang="en-US" sz="2400" dirty="0"/>
              <a:t>allocated to deadlocked processes will be idle until </a:t>
            </a:r>
            <a:r>
              <a:rPr lang="en-US" sz="2400" dirty="0" smtClean="0"/>
              <a:t>the deadlock </a:t>
            </a:r>
            <a:r>
              <a:rPr lang="en-US" sz="2400" dirty="0"/>
              <a:t>can be broken. </a:t>
            </a:r>
            <a:endParaRPr lang="en-US" sz="2400" dirty="0" smtClean="0"/>
          </a:p>
          <a:p>
            <a:pPr lvl="1"/>
            <a:r>
              <a:rPr lang="en-US" sz="2400" dirty="0" smtClean="0"/>
              <a:t>In </a:t>
            </a:r>
            <a:r>
              <a:rPr lang="en-US" sz="2400" dirty="0"/>
              <a:t>addition, the number of processes involved in </a:t>
            </a:r>
            <a:r>
              <a:rPr lang="en-US" sz="2400" dirty="0" smtClean="0"/>
              <a:t>the deadlock </a:t>
            </a:r>
            <a:r>
              <a:rPr lang="en-US" sz="2400" dirty="0"/>
              <a:t>cycle may grow</a:t>
            </a:r>
            <a:r>
              <a:rPr lang="en-US" sz="24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9583-5F78-4099-A22B-6C68337D373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7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detection algorithm is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invoked arbitrarily, </a:t>
            </a:r>
            <a:endParaRPr lang="en-US" alt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altLang="en-US" sz="2400" dirty="0" smtClean="0"/>
              <a:t>there may be many cycles in the resource graph and so we would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not be able to tell which of the many deadlocked processes 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“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caused</a:t>
            </a:r>
            <a:r>
              <a:rPr lang="ja-JP" altLang="en-US" sz="2400" b="1" dirty="0" smtClean="0">
                <a:solidFill>
                  <a:srgbClr val="0070C0"/>
                </a:solidFill>
              </a:rPr>
              <a:t>”</a:t>
            </a:r>
            <a:r>
              <a:rPr lang="en-US" altLang="ja-JP" sz="2400" b="1" dirty="0" smtClean="0">
                <a:solidFill>
                  <a:srgbClr val="0070C0"/>
                </a:solidFill>
              </a:rPr>
              <a:t> the deadlock.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3E19-A815-4051-B41C-110AA4BD05F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Invoking </a:t>
            </a:r>
            <a:r>
              <a:rPr lang="en-US" altLang="en-US" sz="2400" dirty="0"/>
              <a:t>the deadlock-detection algorithm </a:t>
            </a:r>
            <a:r>
              <a:rPr lang="en-US" altLang="en-US" sz="2400" b="1" dirty="0">
                <a:solidFill>
                  <a:srgbClr val="0070C0"/>
                </a:solidFill>
              </a:rPr>
              <a:t>for every resource request </a:t>
            </a:r>
          </a:p>
          <a:p>
            <a:pPr lvl="1"/>
            <a:r>
              <a:rPr lang="en-US" altLang="en-US" sz="2400" dirty="0"/>
              <a:t>will incur </a:t>
            </a:r>
            <a:r>
              <a:rPr lang="en-US" altLang="en-US" sz="2400" b="1" dirty="0">
                <a:solidFill>
                  <a:srgbClr val="0070C0"/>
                </a:solidFill>
              </a:rPr>
              <a:t>considerable overhead</a:t>
            </a:r>
            <a:r>
              <a:rPr lang="en-US" altLang="en-US" sz="2400" dirty="0"/>
              <a:t> in computation time. </a:t>
            </a:r>
          </a:p>
          <a:p>
            <a:pPr lvl="1"/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3E19-A815-4051-B41C-110AA4BD05F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45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Detection-Algorithm Usage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950" y="1122363"/>
            <a:ext cx="7107238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less </a:t>
            </a:r>
            <a:r>
              <a:rPr lang="en-US" sz="2400" dirty="0" smtClean="0"/>
              <a:t>expensive alternative </a:t>
            </a:r>
            <a:r>
              <a:rPr lang="en-US" sz="2400" dirty="0"/>
              <a:t>is simply to </a:t>
            </a:r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0070C0"/>
                </a:solidFill>
              </a:rPr>
              <a:t>invoke </a:t>
            </a:r>
            <a:r>
              <a:rPr lang="en-US" sz="2400" b="1" u="sng" dirty="0">
                <a:solidFill>
                  <a:srgbClr val="0070C0"/>
                </a:solidFill>
              </a:rPr>
              <a:t>the algorithm at defined </a:t>
            </a:r>
            <a:r>
              <a:rPr lang="en-US" sz="2400" b="1" u="sng" dirty="0" smtClean="0">
                <a:solidFill>
                  <a:srgbClr val="0070C0"/>
                </a:solidFill>
              </a:rPr>
              <a:t>intervals-</a:t>
            </a:r>
          </a:p>
          <a:p>
            <a:pPr lvl="1"/>
            <a:r>
              <a:rPr lang="en-US" sz="2400" b="1" u="sng" dirty="0" smtClean="0">
                <a:solidFill>
                  <a:srgbClr val="0070C0"/>
                </a:solidFill>
              </a:rPr>
              <a:t>for </a:t>
            </a:r>
            <a:r>
              <a:rPr lang="en-US" sz="2400" b="1" u="sng" dirty="0">
                <a:solidFill>
                  <a:srgbClr val="0070C0"/>
                </a:solidFill>
              </a:rPr>
              <a:t>example</a:t>
            </a:r>
            <a:r>
              <a:rPr lang="en-US" sz="2400" b="1" u="sng" dirty="0" smtClean="0">
                <a:solidFill>
                  <a:srgbClr val="0070C0"/>
                </a:solidFill>
              </a:rPr>
              <a:t>, once </a:t>
            </a:r>
            <a:r>
              <a:rPr lang="en-US" sz="2400" b="1" u="sng" dirty="0">
                <a:solidFill>
                  <a:srgbClr val="0070C0"/>
                </a:solidFill>
              </a:rPr>
              <a:t>per hour or whenever CPU utilization drops below 40 percent.</a:t>
            </a:r>
            <a:endParaRPr lang="en-US" altLang="en-US" sz="2400" b="1" u="sng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7ACB-EC35-4B01-AD49-D86C6A3068A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dirty="0" smtClean="0"/>
              <a:t>Recovery from Deadlock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/>
              <a:t>When a detection algorithm determines that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deadlock exists,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Several alternatives are available</a:t>
            </a:r>
            <a:r>
              <a:rPr lang="en-US" sz="2400" dirty="0"/>
              <a:t>-</a:t>
            </a:r>
            <a:endParaRPr lang="en-US" sz="2400" dirty="0" smtClean="0"/>
          </a:p>
          <a:p>
            <a:pPr lvl="1"/>
            <a:r>
              <a:rPr lang="en-US" sz="2400" dirty="0" smtClean="0"/>
              <a:t>Let </a:t>
            </a:r>
            <a:r>
              <a:rPr lang="en-US" sz="2400" dirty="0"/>
              <a:t>the operator deal with the </a:t>
            </a:r>
            <a:r>
              <a:rPr lang="en-US" sz="2400" dirty="0">
                <a:solidFill>
                  <a:srgbClr val="0070C0"/>
                </a:solidFill>
              </a:rPr>
              <a:t>deadlock manually.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Let </a:t>
            </a:r>
            <a:r>
              <a:rPr lang="en-US" sz="2400" dirty="0"/>
              <a:t>the system </a:t>
            </a:r>
            <a:r>
              <a:rPr lang="en-US" sz="2400" i="1" dirty="0"/>
              <a:t>recover </a:t>
            </a:r>
            <a:r>
              <a:rPr lang="en-US" sz="2400" dirty="0"/>
              <a:t>from the </a:t>
            </a:r>
            <a:r>
              <a:rPr lang="en-US" sz="2400" dirty="0">
                <a:solidFill>
                  <a:srgbClr val="0070C0"/>
                </a:solidFill>
              </a:rPr>
              <a:t>deadlock automatically.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1064C-00A2-452A-A79F-BB659725FD5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9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Recovery from Deadlock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 smtClean="0"/>
              <a:t>There are </a:t>
            </a:r>
            <a:r>
              <a:rPr lang="en-US" sz="2400" dirty="0"/>
              <a:t>two options for breaking a deadlock </a:t>
            </a:r>
            <a:endParaRPr lang="en-US" sz="2400" dirty="0" smtClean="0"/>
          </a:p>
          <a:p>
            <a:pPr lvl="2"/>
            <a:r>
              <a:rPr lang="en-US" dirty="0" smtClean="0"/>
              <a:t>Process Termination</a:t>
            </a:r>
          </a:p>
          <a:p>
            <a:pPr lvl="3"/>
            <a:r>
              <a:rPr lang="en-US" dirty="0" smtClean="0"/>
              <a:t>Abort </a:t>
            </a:r>
            <a:r>
              <a:rPr lang="en-US" dirty="0"/>
              <a:t>one or </a:t>
            </a:r>
            <a:r>
              <a:rPr lang="en-US" dirty="0" smtClean="0"/>
              <a:t>more processes </a:t>
            </a:r>
            <a:r>
              <a:rPr lang="en-US" dirty="0"/>
              <a:t>to break the circular wait. </a:t>
            </a:r>
            <a:endParaRPr lang="en-US" dirty="0" smtClean="0"/>
          </a:p>
          <a:p>
            <a:pPr lvl="2"/>
            <a:r>
              <a:rPr lang="en-US" dirty="0" smtClean="0"/>
              <a:t>Resource Preemption</a:t>
            </a:r>
          </a:p>
          <a:p>
            <a:pPr lvl="3"/>
            <a:r>
              <a:rPr lang="en-US" dirty="0" smtClean="0"/>
              <a:t>Preempt </a:t>
            </a:r>
            <a:r>
              <a:rPr lang="en-US" dirty="0"/>
              <a:t>some </a:t>
            </a:r>
            <a:r>
              <a:rPr lang="en-US" dirty="0" smtClean="0"/>
              <a:t>resources from </a:t>
            </a:r>
            <a:r>
              <a:rPr lang="en-US" dirty="0"/>
              <a:t>one or more of the deadlocked processes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AB0BE-56D5-403F-909B-3C8892C1F10B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dirty="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/>
              <a:t>E</a:t>
            </a:r>
            <a:r>
              <a:rPr lang="en-US" sz="2400" dirty="0" smtClean="0"/>
              <a:t>liminate </a:t>
            </a:r>
            <a:r>
              <a:rPr lang="en-US" sz="2400" dirty="0"/>
              <a:t>deadlocks by aborting </a:t>
            </a:r>
            <a:r>
              <a:rPr lang="en-US" sz="2400" dirty="0" smtClean="0"/>
              <a:t>processes</a:t>
            </a:r>
          </a:p>
          <a:p>
            <a:endParaRPr lang="en-US" sz="2400" dirty="0"/>
          </a:p>
          <a:p>
            <a:r>
              <a:rPr lang="en-US" sz="2400" dirty="0" smtClean="0"/>
              <a:t>The </a:t>
            </a:r>
            <a:r>
              <a:rPr lang="en-US" sz="2400" dirty="0"/>
              <a:t>system reclaims all resources allocated to the </a:t>
            </a:r>
            <a:r>
              <a:rPr lang="en-US" sz="2400" dirty="0" smtClean="0"/>
              <a:t>terminated processes.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2 Methods-</a:t>
            </a:r>
          </a:p>
          <a:p>
            <a:pPr lvl="1"/>
            <a:r>
              <a:rPr lang="en-US" altLang="en-US" sz="2400" dirty="0" smtClean="0">
                <a:solidFill>
                  <a:srgbClr val="00B0F0"/>
                </a:solidFill>
              </a:rPr>
              <a:t>Abort all deadlocked processes</a:t>
            </a:r>
            <a:br>
              <a:rPr lang="en-US" altLang="en-US" sz="2400" dirty="0" smtClean="0">
                <a:solidFill>
                  <a:srgbClr val="00B0F0"/>
                </a:solidFill>
              </a:rPr>
            </a:br>
            <a:r>
              <a:rPr lang="en-US" altLang="en-US" sz="2400" dirty="0" smtClean="0">
                <a:solidFill>
                  <a:srgbClr val="00B0F0"/>
                </a:solidFill>
              </a:rPr>
              <a:t>	</a:t>
            </a:r>
          </a:p>
          <a:p>
            <a:pPr lvl="1"/>
            <a:r>
              <a:rPr lang="en-US" altLang="en-US" sz="2400" dirty="0" smtClean="0">
                <a:solidFill>
                  <a:srgbClr val="00B0F0"/>
                </a:solidFill>
              </a:rPr>
              <a:t>Abort one process at a time until the deadlock cycle is eliminated</a:t>
            </a:r>
            <a:br>
              <a:rPr lang="en-US" altLang="en-US" sz="2400" dirty="0" smtClean="0">
                <a:solidFill>
                  <a:srgbClr val="00B0F0"/>
                </a:solidFill>
              </a:rPr>
            </a:br>
            <a:endParaRPr lang="en-US" altLang="en-US" sz="2400" dirty="0" smtClean="0">
              <a:solidFill>
                <a:srgbClr val="00B0F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53BB5-62D4-42A0-8C94-750E0371FD4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Abort </a:t>
            </a:r>
            <a:r>
              <a:rPr lang="en-US" sz="2400" dirty="0"/>
              <a:t>all deadlocked </a:t>
            </a:r>
            <a:r>
              <a:rPr lang="en-US" sz="2400" dirty="0" smtClean="0"/>
              <a:t>processes</a:t>
            </a:r>
          </a:p>
          <a:p>
            <a:pPr lvl="1"/>
            <a:r>
              <a:rPr lang="en-US" sz="2400" dirty="0" smtClean="0"/>
              <a:t>Breaks the deadlock </a:t>
            </a:r>
            <a:r>
              <a:rPr lang="en-US" sz="2400" dirty="0"/>
              <a:t>cycle, but </a:t>
            </a:r>
            <a:r>
              <a:rPr lang="en-US" sz="2400" b="1" dirty="0">
                <a:solidFill>
                  <a:srgbClr val="0070C0"/>
                </a:solidFill>
              </a:rPr>
              <a:t>at great expense;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deadlocked processes </a:t>
            </a:r>
            <a:r>
              <a:rPr lang="en-US" sz="2400" b="1" dirty="0">
                <a:solidFill>
                  <a:srgbClr val="0070C0"/>
                </a:solidFill>
              </a:rPr>
              <a:t>may </a:t>
            </a:r>
            <a:r>
              <a:rPr lang="en-US" sz="2400" b="1" dirty="0" smtClean="0">
                <a:solidFill>
                  <a:srgbClr val="0070C0"/>
                </a:solidFill>
              </a:rPr>
              <a:t>have computed </a:t>
            </a:r>
            <a:r>
              <a:rPr lang="en-US" sz="2400" b="1" dirty="0">
                <a:solidFill>
                  <a:srgbClr val="0070C0"/>
                </a:solidFill>
              </a:rPr>
              <a:t>for a long time, 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results of these partial </a:t>
            </a:r>
            <a:r>
              <a:rPr lang="en-US" sz="2400" dirty="0" smtClean="0"/>
              <a:t>computations must </a:t>
            </a:r>
            <a:r>
              <a:rPr lang="en-US" sz="2400" dirty="0"/>
              <a:t>be discarded and probably will have </a:t>
            </a:r>
            <a:r>
              <a:rPr lang="en-US" sz="2400" b="1" dirty="0">
                <a:solidFill>
                  <a:srgbClr val="0070C0"/>
                </a:solidFill>
              </a:rPr>
              <a:t>to be recomputed later</a:t>
            </a:r>
            <a:r>
              <a:rPr lang="en-US" sz="2400" b="1" dirty="0" smtClean="0">
                <a:solidFill>
                  <a:srgbClr val="0070C0"/>
                </a:solidFill>
              </a:rPr>
              <a:t>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12F34-E2AE-47ED-8AC8-7CA3C707A81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5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r>
              <a:rPr lang="en-US" sz="2400" dirty="0" smtClean="0"/>
              <a:t>Abort one process at a time until the deadlock cycle is eliminated. </a:t>
            </a:r>
          </a:p>
          <a:p>
            <a:pPr lvl="1"/>
            <a:r>
              <a:rPr lang="en-US" sz="2400" dirty="0" smtClean="0"/>
              <a:t>Incurs </a:t>
            </a:r>
            <a:r>
              <a:rPr lang="en-US" sz="2400" b="1" dirty="0" smtClean="0">
                <a:solidFill>
                  <a:srgbClr val="0070C0"/>
                </a:solidFill>
              </a:rPr>
              <a:t>considerable overhead</a:t>
            </a:r>
            <a:r>
              <a:rPr lang="en-US" sz="2400" dirty="0" smtClean="0"/>
              <a:t>, since </a:t>
            </a:r>
            <a:r>
              <a:rPr lang="en-US" sz="2400" b="1" dirty="0" smtClean="0">
                <a:solidFill>
                  <a:srgbClr val="0070C0"/>
                </a:solidFill>
              </a:rPr>
              <a:t>after each process is aborted, </a:t>
            </a:r>
          </a:p>
          <a:p>
            <a:pPr lvl="1"/>
            <a:r>
              <a:rPr lang="en-US" sz="2400" b="1" dirty="0" smtClean="0">
                <a:solidFill>
                  <a:srgbClr val="0070C0"/>
                </a:solidFill>
              </a:rPr>
              <a:t>Deadlock-detection algorithm must be invoked </a:t>
            </a:r>
            <a:r>
              <a:rPr lang="en-US" sz="2400" dirty="0" smtClean="0"/>
              <a:t>to determine whether any processes are still deadlocked.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8E74-B1C0-4F18-A271-DF413C19EF0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>
                <a:solidFill>
                  <a:srgbClr val="3366FF"/>
                </a:solidFill>
              </a:rPr>
              <a:t>Mutual exclusion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Only one process at a time can use a resource</a:t>
            </a:r>
          </a:p>
          <a:p>
            <a:r>
              <a:rPr lang="en-US" altLang="en-US" sz="2400" dirty="0" smtClean="0"/>
              <a:t>If another process requests that resource, the requesting process must be delayed until the resource has been released</a:t>
            </a:r>
            <a:endParaRPr lang="en-US" altLang="en-US" sz="500" dirty="0" smtClean="0"/>
          </a:p>
          <a:p>
            <a:pPr marL="0" indent="0">
              <a:buNone/>
            </a:pPr>
            <a:r>
              <a:rPr lang="en-US" altLang="en-US" sz="2400" b="1" dirty="0" smtClean="0">
                <a:solidFill>
                  <a:srgbClr val="3366FF"/>
                </a:solidFill>
              </a:rPr>
              <a:t>Hold and wait</a:t>
            </a:r>
            <a:r>
              <a:rPr lang="en-US" altLang="en-US" sz="2400" b="1" dirty="0" smtClean="0"/>
              <a:t>:</a:t>
            </a: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A process holding at least one resource is waiting to acquire additional resources held by other processes</a:t>
            </a:r>
            <a:endParaRPr lang="en-US" altLang="en-US" sz="500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104933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Deadlock can arise if four 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F265-D40B-43A1-BC58-578E9908DB2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Examples-</a:t>
            </a:r>
          </a:p>
          <a:p>
            <a:r>
              <a:rPr lang="en-US" sz="2400" dirty="0" smtClean="0"/>
              <a:t>Aborting </a:t>
            </a:r>
            <a:r>
              <a:rPr lang="en-US" sz="2400" dirty="0"/>
              <a:t>a process may not be easy.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the process was in the midst </a:t>
            </a:r>
            <a:r>
              <a:rPr lang="en-US" sz="2400" dirty="0" smtClean="0"/>
              <a:t>of updating </a:t>
            </a:r>
            <a:r>
              <a:rPr lang="en-US" sz="2400" dirty="0"/>
              <a:t>a file, terminating it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leave that </a:t>
            </a:r>
            <a:r>
              <a:rPr lang="en-US" sz="2400" b="1" dirty="0">
                <a:solidFill>
                  <a:srgbClr val="0070C0"/>
                </a:solidFill>
              </a:rPr>
              <a:t>file in an incorrect state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</a:t>
            </a:r>
            <a:r>
              <a:rPr lang="en-US" sz="2400" dirty="0"/>
              <a:t>the process was in the midst of printing data on a printer, </a:t>
            </a:r>
            <a:endParaRPr lang="en-US" sz="24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system </a:t>
            </a:r>
            <a:r>
              <a:rPr lang="en-US" sz="2400" b="1" dirty="0" smtClean="0">
                <a:solidFill>
                  <a:srgbClr val="0070C0"/>
                </a:solidFill>
              </a:rPr>
              <a:t>must reset </a:t>
            </a:r>
            <a:r>
              <a:rPr lang="en-US" sz="2400" b="1" dirty="0">
                <a:solidFill>
                  <a:srgbClr val="0070C0"/>
                </a:solidFill>
              </a:rPr>
              <a:t>the printer </a:t>
            </a:r>
            <a:r>
              <a:rPr lang="en-US" sz="2400" dirty="0"/>
              <a:t>to a correct state before printing the next job.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CF0-0615-457F-8B6B-D501F07ADBC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Abort </a:t>
            </a:r>
            <a:r>
              <a:rPr lang="en-US" sz="2400" dirty="0"/>
              <a:t>those processes whose termination will </a:t>
            </a:r>
            <a:r>
              <a:rPr lang="en-US" sz="2400" b="1" dirty="0" smtClean="0">
                <a:solidFill>
                  <a:srgbClr val="0070C0"/>
                </a:solidFill>
              </a:rPr>
              <a:t>incur the minimum cost.</a:t>
            </a:r>
          </a:p>
          <a:p>
            <a:endParaRPr lang="en-US" sz="2400" b="1" dirty="0" smtClean="0">
              <a:solidFill>
                <a:srgbClr val="0070C0"/>
              </a:solidFill>
            </a:endParaRPr>
          </a:p>
          <a:p>
            <a:r>
              <a:rPr lang="en-US" altLang="en-US" sz="2400" dirty="0" smtClean="0"/>
              <a:t>In </a:t>
            </a:r>
            <a:r>
              <a:rPr lang="en-US" altLang="en-US" sz="2400" b="1" dirty="0" smtClean="0">
                <a:solidFill>
                  <a:srgbClr val="0070C0"/>
                </a:solidFill>
              </a:rPr>
              <a:t>which order </a:t>
            </a:r>
            <a:r>
              <a:rPr lang="en-US" altLang="en-US" sz="2400" dirty="0" smtClean="0"/>
              <a:t>should we choose to abort?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E709-D6A1-4C66-8CAE-3998E8833215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9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23913" y="22860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Recovery from Deadlock:  Process Termination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Many </a:t>
            </a:r>
            <a:r>
              <a:rPr lang="en-US" sz="2400" dirty="0"/>
              <a:t>factors may affect </a:t>
            </a:r>
            <a:r>
              <a:rPr lang="en-US" sz="2400" dirty="0" smtClean="0"/>
              <a:t>-</a:t>
            </a:r>
            <a:endParaRPr lang="en-US" altLang="en-US" sz="2400" dirty="0" smtClean="0"/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Priority </a:t>
            </a:r>
            <a:r>
              <a:rPr lang="en-US" altLang="en-US" sz="2000" dirty="0" smtClean="0"/>
              <a:t>of the process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How long process has computed, and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how much longer to completion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Resources the process has used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Resources process needs to complete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b="1" dirty="0" smtClean="0">
                <a:solidFill>
                  <a:srgbClr val="0070C0"/>
                </a:solidFill>
              </a:rPr>
              <a:t>How many processes will need to be terminated</a:t>
            </a:r>
          </a:p>
          <a:p>
            <a:pPr marL="800100" lvl="1" indent="-342900">
              <a:buFont typeface="Arial" pitchFamily="34" charset="0"/>
              <a:buAutoNum type="arabicPeriod"/>
            </a:pPr>
            <a:r>
              <a:rPr lang="en-US" altLang="en-US" sz="2000" dirty="0" smtClean="0"/>
              <a:t>Is process interactive or batch?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B9509-46A5-48D6-A4D5-19A4686E54A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827962" cy="44831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Successively preempt some </a:t>
            </a:r>
            <a:r>
              <a:rPr lang="en-US" sz="2400" dirty="0"/>
              <a:t>resources from processes </a:t>
            </a:r>
            <a:endParaRPr lang="en-US" sz="2400" dirty="0" smtClean="0"/>
          </a:p>
          <a:p>
            <a:r>
              <a:rPr lang="en-US" sz="2400" dirty="0" smtClean="0"/>
              <a:t>Give </a:t>
            </a:r>
            <a:r>
              <a:rPr lang="en-US" sz="2400" dirty="0"/>
              <a:t>these resources to other processes </a:t>
            </a:r>
            <a:r>
              <a:rPr lang="en-US" sz="2400" dirty="0" smtClean="0"/>
              <a:t>until the </a:t>
            </a:r>
            <a:r>
              <a:rPr lang="en-US" sz="2400" dirty="0"/>
              <a:t>deadlock cycle is broken.</a:t>
            </a:r>
          </a:p>
          <a:p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preemption is </a:t>
            </a:r>
            <a:r>
              <a:rPr lang="en-US" sz="2400" dirty="0" smtClean="0"/>
              <a:t>used, 3 </a:t>
            </a:r>
            <a:r>
              <a:rPr lang="en-US" sz="2400" dirty="0"/>
              <a:t>issues need </a:t>
            </a:r>
            <a:r>
              <a:rPr lang="en-US" sz="2400" dirty="0" smtClean="0"/>
              <a:t>to be </a:t>
            </a:r>
            <a:r>
              <a:rPr lang="en-US" sz="2400" dirty="0"/>
              <a:t>addressed</a:t>
            </a:r>
            <a:r>
              <a:rPr lang="en-US" sz="2400" dirty="0" smtClean="0"/>
              <a:t>:</a:t>
            </a:r>
          </a:p>
          <a:p>
            <a:pPr lvl="1"/>
            <a:r>
              <a:rPr lang="en-US" altLang="en-US" sz="2400" b="1" dirty="0" smtClean="0"/>
              <a:t>Selecting a victim</a:t>
            </a:r>
            <a:endParaRPr lang="en-US" altLang="en-US" sz="2400" dirty="0" smtClean="0"/>
          </a:p>
          <a:p>
            <a:pPr lvl="1"/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400" b="1" dirty="0" smtClean="0"/>
              <a:t>Starvation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5080-69E7-4438-96BC-AA74B1CB02F6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Selecting a victim </a:t>
            </a:r>
            <a:r>
              <a:rPr lang="en-US" altLang="en-US" sz="2400" dirty="0" smtClean="0"/>
              <a:t>– </a:t>
            </a:r>
          </a:p>
          <a:p>
            <a:pPr lvl="1"/>
            <a:r>
              <a:rPr lang="en-US" altLang="en-US" sz="2400" dirty="0" smtClean="0"/>
              <a:t>Which resources and Which Processes are to be pre-empted</a:t>
            </a:r>
          </a:p>
          <a:p>
            <a:pPr lvl="1"/>
            <a:r>
              <a:rPr lang="en-US" sz="2400" dirty="0" smtClean="0"/>
              <a:t>determine </a:t>
            </a:r>
            <a:r>
              <a:rPr lang="en-US" sz="2400" dirty="0"/>
              <a:t>the order </a:t>
            </a:r>
            <a:r>
              <a:rPr lang="en-US" sz="2400" dirty="0" smtClean="0"/>
              <a:t>of preemption </a:t>
            </a:r>
            <a:r>
              <a:rPr lang="en-US" sz="2400" dirty="0"/>
              <a:t>to minimize cost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Cost factors </a:t>
            </a:r>
            <a:endParaRPr lang="en-US" sz="2400" dirty="0" smtClean="0"/>
          </a:p>
          <a:p>
            <a:pPr lvl="2"/>
            <a:r>
              <a:rPr lang="en-US" dirty="0" smtClean="0"/>
              <a:t>as </a:t>
            </a:r>
            <a:r>
              <a:rPr lang="en-US" dirty="0"/>
              <a:t>the number of resources a deadlocked process is holding </a:t>
            </a:r>
          </a:p>
          <a:p>
            <a:pPr lvl="2"/>
            <a:r>
              <a:rPr lang="en-US" dirty="0" smtClean="0"/>
              <a:t>Amount </a:t>
            </a:r>
            <a:r>
              <a:rPr lang="en-US" dirty="0"/>
              <a:t>of time the process has </a:t>
            </a:r>
            <a:r>
              <a:rPr lang="en-US" dirty="0" smtClean="0"/>
              <a:t>so </a:t>
            </a:r>
            <a:r>
              <a:rPr lang="en-US" dirty="0"/>
              <a:t>far consumed during its </a:t>
            </a:r>
            <a:r>
              <a:rPr lang="en-US" dirty="0" smtClean="0"/>
              <a:t>execution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– return to some safe state, restart </a:t>
            </a:r>
            <a:r>
              <a:rPr lang="en-US" altLang="en-US" sz="2400" smtClean="0"/>
              <a:t>process from </a:t>
            </a:r>
            <a:r>
              <a:rPr lang="en-US" altLang="en-US" sz="2400" dirty="0" smtClean="0"/>
              <a:t>that state</a:t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5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Rollback</a:t>
            </a:r>
            <a:r>
              <a:rPr lang="en-US" altLang="en-US" sz="2400" dirty="0" smtClean="0"/>
              <a:t> – </a:t>
            </a:r>
          </a:p>
          <a:p>
            <a:r>
              <a:rPr lang="en-IN" sz="2400" dirty="0"/>
              <a:t>If we </a:t>
            </a:r>
            <a:r>
              <a:rPr lang="en-IN" sz="2400" dirty="0" smtClean="0"/>
              <a:t>pre-empt </a:t>
            </a:r>
            <a:r>
              <a:rPr lang="en-IN" sz="2400" dirty="0"/>
              <a:t>a resource from a </a:t>
            </a:r>
            <a:r>
              <a:rPr lang="en-IN" sz="2400" dirty="0" smtClean="0"/>
              <a:t>process</a:t>
            </a:r>
          </a:p>
          <a:p>
            <a:r>
              <a:rPr lang="en-IN" sz="2400" dirty="0" smtClean="0"/>
              <a:t>Clearly</a:t>
            </a:r>
            <a:r>
              <a:rPr lang="en-IN" sz="2400" dirty="0"/>
              <a:t>, it cannot </a:t>
            </a:r>
            <a:r>
              <a:rPr lang="en-IN" sz="2400" dirty="0" smtClean="0"/>
              <a:t>continue </a:t>
            </a:r>
            <a:r>
              <a:rPr lang="en-IN" sz="2400" dirty="0"/>
              <a:t>with its normal execution; </a:t>
            </a:r>
            <a:endParaRPr lang="en-IN" sz="2400" dirty="0" smtClean="0"/>
          </a:p>
          <a:p>
            <a:r>
              <a:rPr lang="en-IN" sz="2400" dirty="0" smtClean="0"/>
              <a:t>It is </a:t>
            </a:r>
            <a:r>
              <a:rPr lang="en-IN" sz="2400" dirty="0"/>
              <a:t>missing some needed resource. </a:t>
            </a:r>
            <a:endParaRPr lang="en-IN" sz="2400" dirty="0" smtClean="0"/>
          </a:p>
          <a:p>
            <a:pPr marL="0" indent="0">
              <a:buNone/>
            </a:pPr>
            <a:endParaRPr lang="en-IN" sz="2400" b="1" dirty="0" smtClean="0"/>
          </a:p>
          <a:p>
            <a:pPr marL="0" indent="0">
              <a:buNone/>
            </a:pPr>
            <a:r>
              <a:rPr lang="en-IN" sz="2400" b="1" dirty="0" smtClean="0"/>
              <a:t>What </a:t>
            </a:r>
            <a:r>
              <a:rPr lang="en-IN" sz="2400" b="1" dirty="0"/>
              <a:t>should be done with that process? </a:t>
            </a:r>
          </a:p>
          <a:p>
            <a:r>
              <a:rPr lang="en-IN" sz="2400" dirty="0" smtClean="0"/>
              <a:t>We </a:t>
            </a:r>
            <a:r>
              <a:rPr lang="en-IN" sz="2400" dirty="0"/>
              <a:t>must roll back the process to </a:t>
            </a:r>
            <a:r>
              <a:rPr lang="en-IN" sz="2400" dirty="0" smtClean="0"/>
              <a:t>some safe </a:t>
            </a:r>
            <a:r>
              <a:rPr lang="en-IN" sz="2400" dirty="0"/>
              <a:t>state and restart it from that state</a:t>
            </a:r>
            <a:r>
              <a:rPr lang="en-IN" sz="2400" dirty="0" smtClean="0"/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03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Safe State-</a:t>
            </a:r>
            <a:endParaRPr lang="en-US" altLang="en-US" sz="2400" dirty="0" smtClean="0"/>
          </a:p>
          <a:p>
            <a:r>
              <a:rPr lang="en-IN" sz="2400" dirty="0" smtClean="0"/>
              <a:t>It </a:t>
            </a:r>
            <a:r>
              <a:rPr lang="en-IN" sz="2400" dirty="0"/>
              <a:t>is difficult to determine what a safe state is, </a:t>
            </a:r>
            <a:endParaRPr lang="en-IN" sz="2400" dirty="0" smtClean="0"/>
          </a:p>
          <a:p>
            <a:r>
              <a:rPr lang="en-IN" sz="2400" dirty="0" smtClean="0"/>
              <a:t>The simplest </a:t>
            </a:r>
            <a:r>
              <a:rPr lang="en-IN" sz="2400" dirty="0"/>
              <a:t>solution is a total rollback: abort the process and then </a:t>
            </a:r>
            <a:r>
              <a:rPr lang="en-IN" sz="2400" dirty="0" smtClean="0"/>
              <a:t>restart it.</a:t>
            </a:r>
          </a:p>
          <a:p>
            <a:r>
              <a:rPr lang="en-IN" sz="2400" dirty="0"/>
              <a:t>Although it is more effective to roll back the process only as far </a:t>
            </a:r>
            <a:r>
              <a:rPr lang="en-IN" sz="2400" dirty="0" smtClean="0"/>
              <a:t>as necessary </a:t>
            </a:r>
            <a:r>
              <a:rPr lang="en-IN" sz="2400" dirty="0"/>
              <a:t>to break the deadlock, this method requires the system to </a:t>
            </a:r>
            <a:r>
              <a:rPr lang="en-IN" sz="2400" dirty="0" smtClean="0"/>
              <a:t>keep more </a:t>
            </a:r>
            <a:r>
              <a:rPr lang="en-IN" sz="2400" dirty="0"/>
              <a:t>information about the state of all running processes.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5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8020050" cy="4572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sz="2400" smtClean="0"/>
              <a:t>Recovery from Deadlock:  Resource Preemption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7675562" cy="44831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smtClean="0"/>
              <a:t>Starvation</a:t>
            </a:r>
            <a:r>
              <a:rPr lang="en-US" altLang="en-US" sz="2400" dirty="0" smtClean="0"/>
              <a:t> –  </a:t>
            </a:r>
          </a:p>
          <a:p>
            <a:r>
              <a:rPr lang="en-US" altLang="en-US" sz="2400" b="1" dirty="0" smtClean="0">
                <a:solidFill>
                  <a:srgbClr val="0070C0"/>
                </a:solidFill>
              </a:rPr>
              <a:t>Same process may always be picked as victim,</a:t>
            </a:r>
          </a:p>
          <a:p>
            <a:r>
              <a:rPr lang="en-IN" sz="2400" dirty="0"/>
              <a:t>H</a:t>
            </a:r>
            <a:r>
              <a:rPr lang="en-IN" sz="2400" dirty="0" smtClean="0"/>
              <a:t>ow </a:t>
            </a:r>
            <a:r>
              <a:rPr lang="en-IN" sz="2400" dirty="0"/>
              <a:t>can we guarantee that resources will not always be </a:t>
            </a:r>
            <a:r>
              <a:rPr lang="en-IN" sz="2400" dirty="0" smtClean="0"/>
              <a:t>pre-empted from the </a:t>
            </a:r>
            <a:r>
              <a:rPr lang="en-IN" sz="2400" dirty="0"/>
              <a:t>same process?</a:t>
            </a:r>
            <a:r>
              <a:rPr lang="en-US" altLang="en-US" sz="2400" dirty="0" smtClean="0"/>
              <a:t> </a:t>
            </a:r>
          </a:p>
          <a:p>
            <a:r>
              <a:rPr lang="en-IN" sz="2400" dirty="0" smtClean="0"/>
              <a:t>Ensure that a process can be picked as a victim" only a (small) finite number </a:t>
            </a:r>
            <a:r>
              <a:rPr lang="en-IN" sz="2400" dirty="0"/>
              <a:t>of </a:t>
            </a:r>
            <a:r>
              <a:rPr lang="en-IN" sz="2400" dirty="0" smtClean="0"/>
              <a:t>times</a:t>
            </a:r>
          </a:p>
          <a:p>
            <a:r>
              <a:rPr lang="en-US" altLang="en-US" sz="2400" b="1" dirty="0" smtClean="0">
                <a:solidFill>
                  <a:srgbClr val="0070C0"/>
                </a:solidFill>
              </a:rPr>
              <a:t>Include number of rollback in cost factor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1AFB2-6DCD-431F-AD7E-8FBE333B5D0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Characterization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5088" y="1541463"/>
            <a:ext cx="6691312" cy="46688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No preemption</a:t>
            </a:r>
            <a:endParaRPr lang="en-US" altLang="en-US" dirty="0" smtClean="0"/>
          </a:p>
          <a:p>
            <a:r>
              <a:rPr lang="en-US" altLang="en-US" dirty="0" smtClean="0"/>
              <a:t>Resources cannot be preempted</a:t>
            </a:r>
          </a:p>
          <a:p>
            <a:r>
              <a:rPr lang="en-US" altLang="en-US" dirty="0" smtClean="0"/>
              <a:t>A resource can be released only voluntarily by the process holding it, after that process has completed its task</a:t>
            </a:r>
            <a:endParaRPr lang="en-US" altLang="en-US" sz="800" dirty="0" smtClean="0"/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Circular wait</a:t>
            </a:r>
            <a:endParaRPr lang="en-US" altLang="en-US" b="1" dirty="0"/>
          </a:p>
          <a:p>
            <a:r>
              <a:rPr lang="en-US" altLang="en-US" dirty="0" smtClean="0"/>
              <a:t>There exists a set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} of waiting processes such that </a:t>
            </a:r>
          </a:p>
          <a:p>
            <a:r>
              <a:rPr lang="en-US" altLang="en-US" i="1" dirty="0" smtClean="0"/>
              <a:t>P</a:t>
            </a:r>
            <a:r>
              <a:rPr lang="en-US" altLang="en-US" baseline="-25000" dirty="0" smtClean="0"/>
              <a:t>0 </a:t>
            </a:r>
            <a:r>
              <a:rPr lang="en-US" altLang="en-US" dirty="0" smtClean="0"/>
              <a:t>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</a:p>
          <a:p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</a:p>
          <a:p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baseline="-25000" dirty="0" smtClean="0"/>
              <a:t>–1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, </a:t>
            </a:r>
            <a:endParaRPr lang="en-US" altLang="en-US" dirty="0"/>
          </a:p>
          <a:p>
            <a:r>
              <a:rPr lang="en-US" altLang="en-US" i="1" dirty="0" err="1" smtClean="0"/>
              <a:t>P</a:t>
            </a:r>
            <a:r>
              <a:rPr lang="en-US" altLang="en-US" baseline="-25000" dirty="0" err="1" smtClean="0"/>
              <a:t>n</a:t>
            </a:r>
            <a:r>
              <a:rPr lang="en-US" altLang="en-US" dirty="0" smtClean="0"/>
              <a:t> is waiting for a resource that is held by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7172" name="Text Box 5"/>
          <p:cNvSpPr txBox="1">
            <a:spLocks noChangeArrowheads="1"/>
          </p:cNvSpPr>
          <p:nvPr/>
        </p:nvSpPr>
        <p:spPr bwMode="auto">
          <a:xfrm>
            <a:off x="825500" y="1049338"/>
            <a:ext cx="6353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Deadlock can arise if four conditions hold simultaneously.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DAB2-ABC6-4E1C-A5B2-DC175DB2E01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8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9300" y="182563"/>
            <a:ext cx="7937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with Mutex Locks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41413"/>
            <a:ext cx="7742238" cy="5084762"/>
          </a:xfrm>
        </p:spPr>
        <p:txBody>
          <a:bodyPr/>
          <a:lstStyle/>
          <a:p>
            <a:r>
              <a:rPr lang="en-US" altLang="en-US" dirty="0" smtClean="0"/>
              <a:t>Deadlocks can occur via system calls, locking, etc.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29951-C5F4-4DA7-92BA-0018E2335FF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2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557338"/>
            <a:ext cx="6808788" cy="401955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V is partitioned into two types:</a:t>
            </a:r>
          </a:p>
          <a:p>
            <a:pPr lvl="1"/>
            <a:r>
              <a:rPr lang="en-US" altLang="en-US" i="1" dirty="0" smtClean="0"/>
              <a:t>P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err="1" smtClean="0"/>
              <a:t>P</a:t>
            </a:r>
            <a:r>
              <a:rPr lang="en-US" altLang="en-US" i="1" baseline="-25000" dirty="0" err="1" smtClean="0"/>
              <a:t>n</a:t>
            </a:r>
            <a:r>
              <a:rPr lang="en-US" altLang="en-US" dirty="0" smtClean="0"/>
              <a:t>}, </a:t>
            </a:r>
          </a:p>
          <a:p>
            <a:pPr lvl="1"/>
            <a:r>
              <a:rPr lang="en-US" altLang="en-US" dirty="0" smtClean="0"/>
              <a:t>the set consisting of all the processes in the system</a:t>
            </a:r>
            <a:br>
              <a:rPr lang="en-US" altLang="en-US" dirty="0" smtClean="0"/>
            </a:br>
            <a:endParaRPr lang="en-US" altLang="en-US" dirty="0" smtClean="0"/>
          </a:p>
          <a:p>
            <a:pPr lvl="1"/>
            <a:r>
              <a:rPr lang="en-US" altLang="en-US" i="1" dirty="0" smtClean="0"/>
              <a:t>R</a:t>
            </a:r>
            <a:r>
              <a:rPr lang="en-US" altLang="en-US" dirty="0" smtClean="0"/>
              <a:t> = {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R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, …, </a:t>
            </a:r>
            <a:r>
              <a:rPr lang="en-US" altLang="en-US" i="1" dirty="0" smtClean="0"/>
              <a:t>R</a:t>
            </a:r>
            <a:r>
              <a:rPr lang="en-US" altLang="en-US" i="1" baseline="-25000" dirty="0" smtClean="0"/>
              <a:t>m</a:t>
            </a:r>
            <a:r>
              <a:rPr lang="en-US" altLang="en-US" dirty="0" smtClean="0"/>
              <a:t>}, </a:t>
            </a:r>
          </a:p>
          <a:p>
            <a:pPr lvl="1"/>
            <a:r>
              <a:rPr lang="en-US" altLang="en-US" dirty="0" smtClean="0"/>
              <a:t>the set consisting of all resource types in the system</a:t>
            </a:r>
          </a:p>
          <a:p>
            <a:pPr lvl="1"/>
            <a:endParaRPr lang="en-US" altLang="en-US" sz="900" dirty="0" smtClean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325" y="1035050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itchFamily="-84" charset="0"/>
              </a:rPr>
              <a:t>A set of vertices </a:t>
            </a:r>
            <a:r>
              <a:rPr lang="en-US" altLang="en-US" sz="2000" i="1">
                <a:latin typeface="Helvetica" pitchFamily="-84" charset="0"/>
              </a:rPr>
              <a:t>V</a:t>
            </a:r>
            <a:r>
              <a:rPr lang="en-US" altLang="en-US" sz="2000">
                <a:latin typeface="Helvetica" pitchFamily="-84" charset="0"/>
              </a:rPr>
              <a:t> and a set of edges </a:t>
            </a:r>
            <a:r>
              <a:rPr lang="en-US" altLang="en-US" sz="2000" i="1">
                <a:latin typeface="Helvetica" pitchFamily="-84" charset="0"/>
              </a:rPr>
              <a:t>E</a:t>
            </a:r>
            <a:r>
              <a:rPr lang="en-US" altLang="en-US" sz="2000">
                <a:latin typeface="Helvetica" pitchFamily="-84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9D5E3-1793-4174-B6FA-FA8F092998B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4275" y="1557338"/>
            <a:ext cx="6808788" cy="401955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</a:rPr>
              <a:t>request edge</a:t>
            </a:r>
            <a:r>
              <a:rPr lang="en-US" altLang="en-US" dirty="0" smtClean="0">
                <a:solidFill>
                  <a:srgbClr val="3366FF"/>
                </a:solidFill>
              </a:rPr>
              <a:t> </a:t>
            </a:r>
            <a:r>
              <a:rPr lang="en-US" altLang="en-US" dirty="0" smtClean="0"/>
              <a:t>– </a:t>
            </a:r>
          </a:p>
          <a:p>
            <a:r>
              <a:rPr lang="en-US" altLang="en-US" dirty="0" smtClean="0"/>
              <a:t>directed edge </a:t>
            </a:r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endParaRPr lang="en-US" altLang="en-US" i="1" baseline="-25000" dirty="0" smtClean="0">
              <a:sym typeface="Symbol" pitchFamily="18" charset="2"/>
            </a:endParaRPr>
          </a:p>
          <a:p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i="1" dirty="0" smtClean="0"/>
              <a:t>Process </a:t>
            </a:r>
            <a:r>
              <a:rPr lang="en-US" altLang="en-US" dirty="0" smtClean="0">
                <a:sym typeface="Symbol" pitchFamily="18" charset="2"/>
              </a:rPr>
              <a:t>requested an instance </a:t>
            </a:r>
            <a:r>
              <a:rPr lang="en-US" altLang="en-US" dirty="0">
                <a:sym typeface="Symbol" pitchFamily="18" charset="2"/>
              </a:rPr>
              <a:t>of </a:t>
            </a:r>
            <a:r>
              <a:rPr lang="en-US" altLang="en-US" dirty="0" smtClean="0">
                <a:sym typeface="Symbol" pitchFamily="18" charset="2"/>
              </a:rPr>
              <a:t>Resource type </a:t>
            </a:r>
            <a:r>
              <a:rPr lang="en-US" altLang="en-US" i="1" dirty="0" err="1" smtClean="0">
                <a:sym typeface="Symbol" pitchFamily="18" charset="2"/>
              </a:rPr>
              <a:t>R</a:t>
            </a:r>
            <a:r>
              <a:rPr lang="en-US" altLang="en-US" i="1" baseline="-25000" dirty="0" err="1" smtClean="0">
                <a:sym typeface="Symbol" pitchFamily="18" charset="2"/>
              </a:rPr>
              <a:t>j</a:t>
            </a:r>
            <a:r>
              <a:rPr lang="en-US" altLang="en-US" i="1" baseline="-25000" dirty="0" smtClean="0">
                <a:sym typeface="Symbol" pitchFamily="18" charset="2"/>
              </a:rPr>
              <a:t> </a:t>
            </a:r>
          </a:p>
          <a:p>
            <a:r>
              <a:rPr lang="en-US" altLang="en-US" i="1" dirty="0" smtClean="0"/>
              <a:t>P</a:t>
            </a:r>
            <a:r>
              <a:rPr lang="en-US" altLang="en-US" i="1" baseline="-25000" dirty="0" smtClean="0"/>
              <a:t>i</a:t>
            </a:r>
            <a:r>
              <a:rPr lang="en-US" altLang="en-US" i="1" dirty="0" smtClean="0"/>
              <a:t> is currently waiting for that resource</a:t>
            </a:r>
            <a:endParaRPr lang="en-US" altLang="en-US" i="1" baseline="-25000" dirty="0">
              <a:sym typeface="Symbol" pitchFamily="18" charset="2"/>
            </a:endParaRPr>
          </a:p>
          <a:p>
            <a:endParaRPr lang="en-US" altLang="en-US" i="1" baseline="-25000" dirty="0" smtClean="0">
              <a:sym typeface="Symbol" pitchFamily="18" charset="2"/>
            </a:endParaRPr>
          </a:p>
          <a:p>
            <a:endParaRPr lang="en-US" altLang="en-US" sz="800" i="1" baseline="-25000" dirty="0" smtClean="0">
              <a:sym typeface="Symbol" pitchFamily="18" charset="2"/>
            </a:endParaRPr>
          </a:p>
          <a:p>
            <a:pPr marL="0" indent="0">
              <a:buNone/>
            </a:pPr>
            <a:r>
              <a:rPr lang="en-US" altLang="en-US" b="1" dirty="0" smtClean="0">
                <a:solidFill>
                  <a:srgbClr val="3366FF"/>
                </a:solidFill>
                <a:sym typeface="Symbol" pitchFamily="18" charset="2"/>
              </a:rPr>
              <a:t>assignment edge</a:t>
            </a:r>
            <a:r>
              <a:rPr lang="en-US" altLang="en-US" dirty="0" smtClean="0">
                <a:solidFill>
                  <a:srgbClr val="3366FF"/>
                </a:solidFill>
                <a:sym typeface="Symbol" pitchFamily="18" charset="2"/>
              </a:rPr>
              <a:t> </a:t>
            </a:r>
            <a:r>
              <a:rPr lang="en-US" altLang="en-US" dirty="0" smtClean="0"/>
              <a:t>– </a:t>
            </a:r>
          </a:p>
          <a:p>
            <a:r>
              <a:rPr lang="en-US" altLang="en-US" dirty="0" smtClean="0"/>
              <a:t>directed edge </a:t>
            </a:r>
            <a:r>
              <a:rPr lang="en-US" altLang="en-US" i="1" dirty="0" err="1" smtClean="0"/>
              <a:t>R</a:t>
            </a:r>
            <a:r>
              <a:rPr lang="en-US" altLang="en-US" i="1" baseline="-25000" dirty="0" err="1" smtClean="0"/>
              <a:t>j</a:t>
            </a:r>
            <a:r>
              <a:rPr lang="en-US" altLang="en-US" i="1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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i="1" baseline="-25000" dirty="0" smtClean="0">
                <a:sym typeface="Symbol" pitchFamily="18" charset="2"/>
              </a:rPr>
              <a:t>i</a:t>
            </a:r>
          </a:p>
          <a:p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i="1" dirty="0" smtClean="0"/>
              <a:t>Resource has been allocated to Process </a:t>
            </a:r>
            <a:r>
              <a:rPr lang="en-US" altLang="en-US" i="1" dirty="0" smtClean="0">
                <a:sym typeface="Symbol" pitchFamily="18" charset="2"/>
              </a:rPr>
              <a:t>P</a:t>
            </a:r>
            <a:r>
              <a:rPr lang="en-US" altLang="en-US" i="1" baseline="-25000" dirty="0" smtClean="0">
                <a:sym typeface="Symbol" pitchFamily="18" charset="2"/>
              </a:rPr>
              <a:t>i</a:t>
            </a:r>
            <a:endParaRPr lang="en-US" altLang="en-US" i="1" baseline="-25000" dirty="0">
              <a:sym typeface="Symbol" pitchFamily="18" charset="2"/>
            </a:endParaRPr>
          </a:p>
          <a:p>
            <a:endParaRPr lang="en-US" altLang="en-US" i="1" baseline="-25000" dirty="0" smtClean="0">
              <a:sym typeface="Symbol" pitchFamily="18" charset="2"/>
            </a:endParaRPr>
          </a:p>
          <a:p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22325" y="1035050"/>
            <a:ext cx="4692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000">
                <a:latin typeface="Helvetica" pitchFamily="-84" charset="0"/>
              </a:rPr>
              <a:t>A set of vertices </a:t>
            </a:r>
            <a:r>
              <a:rPr lang="en-US" altLang="en-US" sz="2000" i="1">
                <a:latin typeface="Helvetica" pitchFamily="-84" charset="0"/>
              </a:rPr>
              <a:t>V</a:t>
            </a:r>
            <a:r>
              <a:rPr lang="en-US" altLang="en-US" sz="2000">
                <a:latin typeface="Helvetica" pitchFamily="-84" charset="0"/>
              </a:rPr>
              <a:t> and a set of edges </a:t>
            </a:r>
            <a:r>
              <a:rPr lang="en-US" altLang="en-US" sz="2000" i="1">
                <a:latin typeface="Helvetica" pitchFamily="-84" charset="0"/>
              </a:rPr>
              <a:t>E</a:t>
            </a:r>
            <a:r>
              <a:rPr lang="en-US" altLang="en-US" sz="2000">
                <a:latin typeface="Helvetica" pitchFamily="-84" charset="0"/>
              </a:rPr>
              <a:t>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25EBB-07FB-4CF0-BE44-CC9A02533F96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98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2595561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Process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Resource Type with 4 instances-</a:t>
            </a:r>
          </a:p>
          <a:p>
            <a:pPr lvl="1"/>
            <a:r>
              <a:rPr lang="en-US" altLang="en-US" sz="2400" dirty="0" smtClean="0"/>
              <a:t>Resource may have more than 1 instance</a:t>
            </a:r>
          </a:p>
          <a:p>
            <a:pPr lvl="1"/>
            <a:r>
              <a:rPr lang="en-US" altLang="en-US" sz="2400" dirty="0" smtClean="0"/>
              <a:t>Each such instance is a dot within the square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10244" name="Oval 4"/>
          <p:cNvSpPr>
            <a:spLocks noChangeArrowheads="1"/>
          </p:cNvSpPr>
          <p:nvPr/>
        </p:nvSpPr>
        <p:spPr bwMode="auto">
          <a:xfrm>
            <a:off x="3117850" y="1158876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endParaRPr lang="en-US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60463" y="19812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64" name="Rectangle 7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5" name="Rectangle 8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6" name="Rectangle 9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7" name="Rectangle 10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8" name="Rectangle 11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2B9C-5F5F-4327-9FB2-0B8415D96D03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3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4530725"/>
          </a:xfrm>
        </p:spPr>
        <p:txBody>
          <a:bodyPr>
            <a:normAutofit/>
          </a:bodyPr>
          <a:lstStyle/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requests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400" i="1" dirty="0" smtClean="0"/>
              <a:t>Request edge points only to the square </a:t>
            </a:r>
            <a:endParaRPr lang="en-US" altLang="en-US" sz="2400" dirty="0" smtClean="0"/>
          </a:p>
          <a:p>
            <a:endParaRPr lang="en-US" altLang="en-US" sz="2400" dirty="0" smtClean="0"/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is holding an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400" i="1" dirty="0" smtClean="0"/>
              <a:t>Assignment edge also designates one of the dots in the square</a:t>
            </a:r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76675" y="41910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itchFamily="-84" charset="0"/>
              </a:rPr>
              <a:t>P</a:t>
            </a:r>
            <a:r>
              <a:rPr lang="en-US" altLang="en-US" i="1" baseline="-25000" dirty="0">
                <a:latin typeface="Helvetica" pitchFamily="-84" charset="0"/>
              </a:rPr>
              <a:t>i</a:t>
            </a:r>
            <a:endParaRPr lang="en-US" altLang="en-US" dirty="0">
              <a:latin typeface="Helvetica" pitchFamily="-8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60800" y="2133600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itchFamily="-84" charset="0"/>
              </a:rPr>
              <a:t>P</a:t>
            </a:r>
            <a:r>
              <a:rPr lang="en-US" altLang="en-US" i="1" baseline="-25000">
                <a:latin typeface="Helvetica" pitchFamily="-84" charset="0"/>
              </a:rPr>
              <a:t>i</a:t>
            </a:r>
            <a:endParaRPr lang="en-US" altLang="en-US" i="1">
              <a:latin typeface="Helvetica" pitchFamily="-8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21971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4365625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752975" y="2614613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70425" y="4254500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52" name="Line 27"/>
          <p:cNvSpPr>
            <a:spLocks noChangeShapeType="1"/>
          </p:cNvSpPr>
          <p:nvPr/>
        </p:nvSpPr>
        <p:spPr bwMode="auto">
          <a:xfrm flipH="1">
            <a:off x="4343400" y="4400550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721225" y="4643437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2B9C-5F5F-4327-9FB2-0B8415D96D03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92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8713" y="182563"/>
            <a:ext cx="7810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825" y="1138238"/>
            <a:ext cx="7343775" cy="4530725"/>
          </a:xfrm>
        </p:spPr>
        <p:txBody>
          <a:bodyPr>
            <a:normAutofit/>
          </a:bodyPr>
          <a:lstStyle/>
          <a:p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requests instance of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endParaRPr lang="en-US" altLang="en-US" sz="2400" i="1" baseline="-25000" dirty="0" smtClean="0"/>
          </a:p>
          <a:p>
            <a:pPr lvl="1"/>
            <a:r>
              <a:rPr lang="en-US" altLang="en-US" sz="2000" i="1" dirty="0" smtClean="0"/>
              <a:t>When process requests , the request edge is inserted in the graph</a:t>
            </a:r>
          </a:p>
          <a:p>
            <a:pPr lvl="1"/>
            <a:r>
              <a:rPr lang="en-US" altLang="en-US" sz="2000" i="1" dirty="0" smtClean="0"/>
              <a:t>When request is granted, </a:t>
            </a:r>
            <a:r>
              <a:rPr lang="en-US" altLang="en-US" sz="2000" i="1" dirty="0"/>
              <a:t>request edge is transformed to assignment edge the </a:t>
            </a:r>
            <a:r>
              <a:rPr lang="en-US" altLang="en-US" sz="2000" i="1" dirty="0" smtClean="0"/>
              <a:t>resource</a:t>
            </a:r>
          </a:p>
          <a:p>
            <a:pPr lvl="1"/>
            <a:r>
              <a:rPr lang="en-US" altLang="en-US" sz="2000" i="1" dirty="0" smtClean="0"/>
              <a:t>When Resource not needed, assignment edge is deleted</a:t>
            </a:r>
          </a:p>
          <a:p>
            <a:pPr lvl="1"/>
            <a:endParaRPr lang="en-US" altLang="en-US" sz="2400" dirty="0" smtClean="0"/>
          </a:p>
          <a:p>
            <a:pPr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sp>
        <p:nvSpPr>
          <p:cNvPr id="10245" name="Oval 5"/>
          <p:cNvSpPr>
            <a:spLocks noChangeArrowheads="1"/>
          </p:cNvSpPr>
          <p:nvPr/>
        </p:nvSpPr>
        <p:spPr bwMode="auto">
          <a:xfrm>
            <a:off x="3876675" y="5316538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>
                <a:latin typeface="Helvetica" pitchFamily="-84" charset="0"/>
              </a:rPr>
              <a:t>P</a:t>
            </a:r>
            <a:r>
              <a:rPr lang="en-US" altLang="en-US" i="1" baseline="-25000">
                <a:latin typeface="Helvetica" pitchFamily="-84" charset="0"/>
              </a:rPr>
              <a:t>i</a:t>
            </a:r>
            <a:endParaRPr lang="en-US" altLang="en-US">
              <a:latin typeface="Helvetica" pitchFamily="-84" charset="0"/>
            </a:endParaRPr>
          </a:p>
        </p:txBody>
      </p:sp>
      <p:sp>
        <p:nvSpPr>
          <p:cNvPr id="10246" name="Oval 6"/>
          <p:cNvSpPr>
            <a:spLocks noChangeArrowheads="1"/>
          </p:cNvSpPr>
          <p:nvPr/>
        </p:nvSpPr>
        <p:spPr bwMode="auto">
          <a:xfrm>
            <a:off x="3860800" y="3914775"/>
            <a:ext cx="495300" cy="495300"/>
          </a:xfrm>
          <a:prstGeom prst="ellipse">
            <a:avLst/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/>
            <a:r>
              <a:rPr lang="en-US" altLang="en-US" i="1" dirty="0">
                <a:latin typeface="Helvetica" pitchFamily="-84" charset="0"/>
              </a:rPr>
              <a:t>P</a:t>
            </a:r>
            <a:r>
              <a:rPr lang="en-US" altLang="en-US" i="1" baseline="-25000" dirty="0">
                <a:latin typeface="Helvetica" pitchFamily="-84" charset="0"/>
              </a:rPr>
              <a:t>i</a:t>
            </a:r>
            <a:endParaRPr lang="en-US" altLang="en-US" i="1" dirty="0">
              <a:latin typeface="Helvetica" pitchFamily="-84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692650" y="3978275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9" name="Rectangle 14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0" name="Rectangle 15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1" name="Rectangle 16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2" name="Rectangle 17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63" name="Rectangle 18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49" name="Line 19"/>
          <p:cNvSpPr>
            <a:spLocks noChangeShapeType="1"/>
          </p:cNvSpPr>
          <p:nvPr/>
        </p:nvSpPr>
        <p:spPr bwMode="auto">
          <a:xfrm>
            <a:off x="4365625" y="41814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Text Box 20"/>
          <p:cNvSpPr txBox="1">
            <a:spLocks noChangeArrowheads="1"/>
          </p:cNvSpPr>
          <p:nvPr/>
        </p:nvSpPr>
        <p:spPr bwMode="auto">
          <a:xfrm>
            <a:off x="4752975" y="4395788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4670425" y="5380038"/>
            <a:ext cx="438150" cy="419100"/>
            <a:chOff x="2666" y="1966"/>
            <a:chExt cx="276" cy="264"/>
          </a:xfrm>
          <a:solidFill>
            <a:srgbClr val="CCECFF"/>
          </a:solidFill>
        </p:grpSpPr>
        <p:sp>
          <p:nvSpPr>
            <p:cNvPr id="10254" name="Rectangle 22"/>
            <p:cNvSpPr>
              <a:spLocks noChangeArrowheads="1"/>
            </p:cNvSpPr>
            <p:nvPr/>
          </p:nvSpPr>
          <p:spPr bwMode="auto">
            <a:xfrm>
              <a:off x="2666" y="1966"/>
              <a:ext cx="276" cy="264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5" name="Rectangle 23"/>
            <p:cNvSpPr>
              <a:spLocks noChangeArrowheads="1"/>
            </p:cNvSpPr>
            <p:nvPr/>
          </p:nvSpPr>
          <p:spPr bwMode="auto">
            <a:xfrm>
              <a:off x="2736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6" name="Rectangle 24"/>
            <p:cNvSpPr>
              <a:spLocks noChangeArrowheads="1"/>
            </p:cNvSpPr>
            <p:nvPr/>
          </p:nvSpPr>
          <p:spPr bwMode="auto">
            <a:xfrm>
              <a:off x="2832" y="2026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7" name="Rectangle 25"/>
            <p:cNvSpPr>
              <a:spLocks noChangeArrowheads="1"/>
            </p:cNvSpPr>
            <p:nvPr/>
          </p:nvSpPr>
          <p:spPr bwMode="auto">
            <a:xfrm>
              <a:off x="2736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10258" name="Rectangle 26"/>
            <p:cNvSpPr>
              <a:spLocks noChangeArrowheads="1"/>
            </p:cNvSpPr>
            <p:nvPr/>
          </p:nvSpPr>
          <p:spPr bwMode="auto">
            <a:xfrm>
              <a:off x="2832" y="2108"/>
              <a:ext cx="47" cy="47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10252" name="Line 27"/>
          <p:cNvSpPr>
            <a:spLocks noChangeShapeType="1"/>
          </p:cNvSpPr>
          <p:nvPr/>
        </p:nvSpPr>
        <p:spPr bwMode="auto">
          <a:xfrm flipH="1">
            <a:off x="4343400" y="5526088"/>
            <a:ext cx="476250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Text Box 28"/>
          <p:cNvSpPr txBox="1">
            <a:spLocks noChangeArrowheads="1"/>
          </p:cNvSpPr>
          <p:nvPr/>
        </p:nvSpPr>
        <p:spPr bwMode="auto">
          <a:xfrm>
            <a:off x="4721225" y="5768975"/>
            <a:ext cx="3381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i="1">
                <a:latin typeface="Helvetica" pitchFamily="-84" charset="0"/>
              </a:rPr>
              <a:t>R</a:t>
            </a:r>
            <a:r>
              <a:rPr lang="en-US" altLang="en-US" sz="1400" i="1" baseline="-25000">
                <a:latin typeface="Helvetica" pitchFamily="-84" charset="0"/>
              </a:rPr>
              <a:t>j</a:t>
            </a:r>
            <a:endParaRPr lang="en-US" altLang="en-US" sz="1400" i="1">
              <a:latin typeface="Helvetica" pitchFamily="-8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E54A4-9498-440C-9B9C-830C6BDA4F2A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3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35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233488"/>
            <a:ext cx="7118350" cy="4500562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To develop a description of deadlocks, </a:t>
            </a:r>
          </a:p>
          <a:p>
            <a:pPr lvl="1"/>
            <a:r>
              <a:rPr lang="en-US" altLang="en-US" sz="2400" dirty="0" smtClean="0"/>
              <a:t>which prevent sets of concurrent processes from completing their tasks</a:t>
            </a:r>
          </a:p>
          <a:p>
            <a:r>
              <a:rPr lang="en-US" altLang="en-US" sz="2800" dirty="0" smtClean="0"/>
              <a:t>To present a number of different methods for</a:t>
            </a:r>
          </a:p>
          <a:p>
            <a:pPr lvl="1"/>
            <a:r>
              <a:rPr lang="en-US" altLang="en-US" sz="2400" dirty="0" smtClean="0"/>
              <a:t> preventing or </a:t>
            </a:r>
          </a:p>
          <a:p>
            <a:pPr lvl="1"/>
            <a:r>
              <a:rPr lang="en-US" altLang="en-US" sz="2400" dirty="0" smtClean="0"/>
              <a:t>avoiding deadlocks in a computer system</a:t>
            </a:r>
          </a:p>
          <a:p>
            <a:pPr>
              <a:buSzPct val="85000"/>
              <a:buFont typeface="Monotype Sorts" pitchFamily="-84" charset="2"/>
              <a:buNone/>
            </a:pPr>
            <a:endParaRPr lang="en-US" altLang="en-US" sz="36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803F-FBEB-4459-9DEB-5B5E6EB9B89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3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1143000" y="1316038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0E7BB-A22F-406F-B7A8-4C906A8AF716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7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1143000" y="1316038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019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400" dirty="0" smtClean="0"/>
              <a:t>Sets P,R,E</a:t>
            </a:r>
          </a:p>
          <a:p>
            <a:r>
              <a:rPr lang="en-US" altLang="en-US" sz="2400" dirty="0" smtClean="0"/>
              <a:t>P={P1,P2,P3}</a:t>
            </a:r>
          </a:p>
          <a:p>
            <a:r>
              <a:rPr lang="en-US" altLang="en-US" sz="2400" dirty="0" smtClean="0"/>
              <a:t>R={R1,R2,R3}</a:t>
            </a:r>
          </a:p>
          <a:p>
            <a:pPr marL="0" indent="0">
              <a:buNone/>
            </a:pPr>
            <a:r>
              <a:rPr lang="en-US" altLang="en-US" sz="2400" dirty="0" smtClean="0"/>
              <a:t>Resource Instances</a:t>
            </a:r>
          </a:p>
          <a:p>
            <a:r>
              <a:rPr lang="en-US" altLang="en-US" sz="2400" dirty="0" smtClean="0"/>
              <a:t>R1=1 Instance</a:t>
            </a:r>
          </a:p>
          <a:p>
            <a:r>
              <a:rPr lang="en-US" altLang="en-US" sz="2400" dirty="0" smtClean="0"/>
              <a:t>R2=2 instances</a:t>
            </a:r>
          </a:p>
          <a:p>
            <a:r>
              <a:rPr lang="en-US" altLang="en-US" sz="2400" dirty="0" smtClean="0"/>
              <a:t>R3=1 instances</a:t>
            </a:r>
          </a:p>
          <a:p>
            <a:r>
              <a:rPr lang="en-US" altLang="en-US" sz="2400" dirty="0" smtClean="0"/>
              <a:t>R4=3 instances</a:t>
            </a:r>
          </a:p>
          <a:p>
            <a:pPr lvl="1"/>
            <a:endParaRPr lang="en-US" altLang="en-US" sz="7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31C7-A332-49D8-97E3-78499B60F19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3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76325" y="207963"/>
            <a:ext cx="8150225" cy="5127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Example of a Resource Allocation Graph</a:t>
            </a:r>
          </a:p>
        </p:txBody>
      </p:sp>
      <p:pic>
        <p:nvPicPr>
          <p:cNvPr id="11267" name="Picture 103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81000" y="1316037"/>
            <a:ext cx="2741612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52800" y="1447800"/>
            <a:ext cx="5638800" cy="4800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/>
              <a:t>Process states:</a:t>
            </a:r>
          </a:p>
          <a:p>
            <a:r>
              <a:rPr lang="en-IN" sz="2400" dirty="0" smtClean="0"/>
              <a:t>Process </a:t>
            </a:r>
            <a:r>
              <a:rPr lang="en-IN" sz="2400" dirty="0"/>
              <a:t>P1 is holding an instance of resource type R2 and is waiting </a:t>
            </a:r>
            <a:r>
              <a:rPr lang="en-IN" sz="2400" dirty="0" smtClean="0"/>
              <a:t>for an </a:t>
            </a:r>
            <a:r>
              <a:rPr lang="en-IN" sz="2400" dirty="0"/>
              <a:t>instance of resource type R1 .</a:t>
            </a:r>
          </a:p>
          <a:p>
            <a:r>
              <a:rPr lang="en-IN" sz="2400" dirty="0" smtClean="0"/>
              <a:t>Process </a:t>
            </a:r>
            <a:r>
              <a:rPr lang="en-IN" sz="2400" dirty="0"/>
              <a:t>P2 is holding an instance of R1 and an instance of R2 and </a:t>
            </a:r>
            <a:r>
              <a:rPr lang="en-IN" sz="2400" dirty="0" smtClean="0"/>
              <a:t>is waiting </a:t>
            </a:r>
            <a:r>
              <a:rPr lang="en-IN" sz="2400" dirty="0"/>
              <a:t>for an instance of R3.</a:t>
            </a:r>
          </a:p>
          <a:p>
            <a:r>
              <a:rPr lang="en-IN" sz="2400" dirty="0" smtClean="0"/>
              <a:t>Process </a:t>
            </a:r>
            <a:r>
              <a:rPr lang="en-IN" sz="2400" i="1" dirty="0"/>
              <a:t>P3 </a:t>
            </a:r>
            <a:r>
              <a:rPr lang="en-IN" sz="2400" dirty="0"/>
              <a:t>is holding an instance of R3 </a:t>
            </a:r>
            <a:r>
              <a:rPr lang="en-IN" sz="2400" dirty="0" smtClean="0"/>
              <a:t>.</a:t>
            </a:r>
          </a:p>
          <a:p>
            <a:endParaRPr lang="en-IN" altLang="en-US" sz="2400" dirty="0"/>
          </a:p>
          <a:p>
            <a:r>
              <a:rPr lang="en-US" altLang="en-US" sz="2400" dirty="0"/>
              <a:t>E={P1-&gt;R1,P2-&gt;R3,R1-&gt;P2,</a:t>
            </a:r>
          </a:p>
          <a:p>
            <a:pPr marL="0" indent="0">
              <a:buNone/>
            </a:pPr>
            <a:r>
              <a:rPr lang="en-US" altLang="en-US" sz="2400" dirty="0"/>
              <a:t>	R2-&gt;P2,R2-&gt;P1,R3-&gt;P3}</a:t>
            </a:r>
          </a:p>
          <a:p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31C7-A332-49D8-97E3-78499B60F19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0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Facts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897812" cy="440055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If graph contains no cycles </a:t>
            </a:r>
            <a:r>
              <a:rPr lang="en-US" altLang="en-US" dirty="0" smtClean="0">
                <a:sym typeface="Symbol" pitchFamily="18" charset="2"/>
              </a:rPr>
              <a:t> no deadlock</a:t>
            </a:r>
          </a:p>
          <a:p>
            <a:r>
              <a:rPr lang="en-US" altLang="en-US" dirty="0" smtClean="0">
                <a:sym typeface="Symbol" pitchFamily="18" charset="2"/>
              </a:rPr>
              <a:t>If graph contains a cycle 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Deadlock may exist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if only one instance per resource type, then deadlock</a:t>
            </a:r>
          </a:p>
          <a:p>
            <a:pPr lvl="2"/>
            <a:r>
              <a:rPr lang="en-US" altLang="en-US" dirty="0" smtClean="0">
                <a:sym typeface="Symbol" pitchFamily="18" charset="2"/>
              </a:rPr>
              <a:t>In this case, cycle is both necessary and sufficient condition for deadlock</a:t>
            </a:r>
          </a:p>
          <a:p>
            <a:pPr lvl="1"/>
            <a:r>
              <a:rPr lang="en-US" altLang="en-US" dirty="0" smtClean="0">
                <a:sym typeface="Symbol" pitchFamily="18" charset="2"/>
              </a:rPr>
              <a:t>if several instances per resource type, possibility of deadlock</a:t>
            </a:r>
          </a:p>
          <a:p>
            <a:pPr lvl="2"/>
            <a:r>
              <a:rPr lang="en-US" altLang="en-US" smtClean="0">
                <a:sym typeface="Symbol" pitchFamily="18" charset="2"/>
              </a:rPr>
              <a:t>In this </a:t>
            </a:r>
            <a:r>
              <a:rPr lang="en-US" altLang="en-US" dirty="0" smtClean="0">
                <a:sym typeface="Symbol" pitchFamily="18" charset="2"/>
              </a:rPr>
              <a:t>case, cycle </a:t>
            </a:r>
            <a:r>
              <a:rPr lang="en-US" altLang="en-US" dirty="0">
                <a:sym typeface="Symbol" pitchFamily="18" charset="2"/>
              </a:rPr>
              <a:t>is </a:t>
            </a:r>
            <a:r>
              <a:rPr lang="en-US" altLang="en-US" dirty="0" smtClean="0">
                <a:sym typeface="Symbol" pitchFamily="18" charset="2"/>
              </a:rPr>
              <a:t>necessary </a:t>
            </a:r>
            <a:r>
              <a:rPr lang="en-US" altLang="en-US" smtClean="0">
                <a:sym typeface="Symbol" pitchFamily="18" charset="2"/>
              </a:rPr>
              <a:t>but not </a:t>
            </a:r>
            <a:r>
              <a:rPr lang="en-US" altLang="en-US" dirty="0" smtClean="0">
                <a:sym typeface="Symbol" pitchFamily="18" charset="2"/>
              </a:rPr>
              <a:t>sufficient condition for existence of deadlock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9EA18-00C4-4A89-8770-47AB09854B7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9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If P3 requests an instance of resource R2?</a:t>
            </a:r>
          </a:p>
          <a:p>
            <a:r>
              <a:rPr lang="en-US" altLang="en-US" sz="2400" dirty="0" smtClean="0"/>
              <a:t>Since no resource instance is free, a request edge P3-&gt;R2 is added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6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So, Now Two cycles exist –</a:t>
            </a:r>
          </a:p>
          <a:p>
            <a:pPr marL="0" indent="0">
              <a:buNone/>
            </a:pPr>
            <a:r>
              <a:rPr lang="en-US" altLang="en-US" sz="2000" dirty="0" smtClean="0"/>
              <a:t>P1-&gt;R1-&gt;P2-&gt;R3-&gt;P3-&gt;R2-&gt;P1</a:t>
            </a:r>
          </a:p>
          <a:p>
            <a:pPr marL="0" indent="0">
              <a:buNone/>
            </a:pPr>
            <a:r>
              <a:rPr lang="en-US" altLang="en-US" sz="2000" dirty="0" smtClean="0"/>
              <a:t>P2-&gt;R3-&gt;P3-&gt;R2-&gt;P2 </a:t>
            </a:r>
          </a:p>
          <a:p>
            <a:endParaRPr lang="en-US" altLang="en-US" sz="2000" dirty="0"/>
          </a:p>
          <a:p>
            <a:r>
              <a:rPr lang="en-US" altLang="en-US" sz="2000" dirty="0"/>
              <a:t>P1,P2,P3 are </a:t>
            </a:r>
            <a:r>
              <a:rPr lang="en-US" altLang="en-US" sz="2000" dirty="0" smtClean="0"/>
              <a:t>deadlocked</a:t>
            </a:r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7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3463" y="273050"/>
            <a:ext cx="8378825" cy="4699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 Allocation Graph With A Deadlock</a:t>
            </a:r>
          </a:p>
        </p:txBody>
      </p:sp>
      <p:pic>
        <p:nvPicPr>
          <p:cNvPr id="122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52538"/>
            <a:ext cx="1905000" cy="409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800600" y="1447800"/>
            <a:ext cx="4191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 smtClean="0"/>
              <a:t>P1,P2,P3 </a:t>
            </a:r>
            <a:r>
              <a:rPr lang="en-US" altLang="en-US" sz="2000" dirty="0"/>
              <a:t>are </a:t>
            </a:r>
            <a:r>
              <a:rPr lang="en-US" altLang="en-US" sz="2000" dirty="0" smtClean="0"/>
              <a:t>deadlocked</a:t>
            </a:r>
          </a:p>
          <a:p>
            <a:r>
              <a:rPr lang="en-IN" sz="2000" dirty="0"/>
              <a:t>Process </a:t>
            </a:r>
            <a:r>
              <a:rPr lang="en-IN" sz="2000" i="1" dirty="0" smtClean="0"/>
              <a:t>P2 </a:t>
            </a:r>
            <a:r>
              <a:rPr lang="en-IN" sz="2000" dirty="0"/>
              <a:t>is waiting for the </a:t>
            </a:r>
            <a:r>
              <a:rPr lang="en-IN" sz="2000" dirty="0" smtClean="0"/>
              <a:t>resource </a:t>
            </a:r>
            <a:r>
              <a:rPr lang="en-IN" sz="2000" i="1" dirty="0" smtClean="0"/>
              <a:t>R3</a:t>
            </a:r>
            <a:r>
              <a:rPr lang="en-IN" sz="2000" i="1" dirty="0"/>
              <a:t>, </a:t>
            </a:r>
            <a:r>
              <a:rPr lang="en-IN" sz="2000" dirty="0"/>
              <a:t>which is held by process </a:t>
            </a:r>
            <a:r>
              <a:rPr lang="en-IN" sz="2000" i="1" dirty="0"/>
              <a:t>P3. </a:t>
            </a:r>
            <a:r>
              <a:rPr lang="en-IN" sz="2000" dirty="0"/>
              <a:t>Process </a:t>
            </a:r>
            <a:r>
              <a:rPr lang="en-IN" sz="2000" i="1" dirty="0"/>
              <a:t>P3 </a:t>
            </a:r>
            <a:r>
              <a:rPr lang="en-IN" sz="2000" dirty="0"/>
              <a:t>is waiting for either process </a:t>
            </a:r>
            <a:r>
              <a:rPr lang="en-IN" sz="2000" i="1" dirty="0"/>
              <a:t>P1 </a:t>
            </a:r>
            <a:r>
              <a:rPr lang="en-IN" sz="2000" dirty="0" smtClean="0"/>
              <a:t>or process </a:t>
            </a:r>
            <a:r>
              <a:rPr lang="en-IN" sz="2000" i="1" dirty="0" smtClean="0"/>
              <a:t>P2 </a:t>
            </a:r>
            <a:r>
              <a:rPr lang="en-IN" sz="2000" dirty="0"/>
              <a:t>to release resource R2. </a:t>
            </a:r>
            <a:endParaRPr lang="en-IN" sz="2000" dirty="0" smtClean="0"/>
          </a:p>
          <a:p>
            <a:r>
              <a:rPr lang="en-IN" sz="2000" dirty="0" smtClean="0"/>
              <a:t>In </a:t>
            </a:r>
            <a:r>
              <a:rPr lang="en-IN" sz="2000" dirty="0"/>
              <a:t>addition, process </a:t>
            </a:r>
            <a:r>
              <a:rPr lang="en-IN" sz="2000" i="1" dirty="0"/>
              <a:t>P1 </a:t>
            </a:r>
            <a:r>
              <a:rPr lang="en-IN" sz="2000" dirty="0"/>
              <a:t>is waiting for </a:t>
            </a:r>
            <a:r>
              <a:rPr lang="en-IN" sz="2000" dirty="0" smtClean="0"/>
              <a:t>process </a:t>
            </a:r>
            <a:r>
              <a:rPr lang="en-IN" sz="2000" i="1" dirty="0" smtClean="0"/>
              <a:t>P2 </a:t>
            </a:r>
            <a:r>
              <a:rPr lang="en-IN" sz="2000" dirty="0"/>
              <a:t>to release resource R1</a:t>
            </a:r>
            <a:r>
              <a:rPr lang="en-IN" sz="2000" dirty="0" smtClean="0"/>
              <a:t>.</a:t>
            </a:r>
          </a:p>
          <a:p>
            <a:r>
              <a:rPr lang="en-IN" altLang="en-US" sz="2000" dirty="0" smtClean="0"/>
              <a:t>Circular Wait</a:t>
            </a:r>
            <a:endParaRPr lang="en-US" altLang="en-US" sz="20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pic>
        <p:nvPicPr>
          <p:cNvPr id="5" name="Picture 10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926" r="25287" b="1532"/>
          <a:stretch>
            <a:fillRect/>
          </a:stretch>
        </p:blipFill>
        <p:spPr bwMode="auto">
          <a:xfrm>
            <a:off x="315047" y="1252538"/>
            <a:ext cx="1818553" cy="405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1447800" y="5791200"/>
            <a:ext cx="1981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A3C7A-6B8F-41D9-9404-D1008395801F}" type="datetime1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96388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Resource Allocation Graph With A Cycle But No Deadlock</a:t>
            </a: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5015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One cycle exist –</a:t>
            </a:r>
          </a:p>
          <a:p>
            <a:pPr marL="0" indent="0">
              <a:buNone/>
            </a:pPr>
            <a:r>
              <a:rPr lang="en-US" altLang="en-US" sz="2400" dirty="0" smtClean="0"/>
              <a:t>P1-&gt;R1-&gt;P3-&gt;R2-&gt;P1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Still No Deadlock</a:t>
            </a:r>
          </a:p>
          <a:p>
            <a:r>
              <a:rPr lang="en-US" altLang="en-US" sz="2400" dirty="0" smtClean="0"/>
              <a:t>?</a:t>
            </a:r>
          </a:p>
          <a:p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7C78-3BFD-40CE-AE65-8C2FDE2C8D5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76200"/>
            <a:ext cx="9196388" cy="76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200" dirty="0" smtClean="0"/>
              <a:t>Resource Allocation Graph With A Cycle But No Deadlock</a:t>
            </a:r>
          </a:p>
        </p:txBody>
      </p:sp>
      <p:pic>
        <p:nvPicPr>
          <p:cNvPr id="13315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15015"/>
            <a:ext cx="2952750" cy="376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724400" y="1447800"/>
            <a:ext cx="42672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/>
              <a:t>Still No Deadlock</a:t>
            </a:r>
          </a:p>
          <a:p>
            <a:r>
              <a:rPr lang="en-US" altLang="en-US" sz="2400" dirty="0" smtClean="0"/>
              <a:t>P4 may release its instance of resource R2, which can be allocated to P3 </a:t>
            </a:r>
          </a:p>
          <a:p>
            <a:r>
              <a:rPr lang="en-US" altLang="en-US" sz="2400" dirty="0" smtClean="0"/>
              <a:t>Thus, Breaking the cycle</a:t>
            </a:r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pPr marL="0" indent="0">
              <a:buNone/>
            </a:pPr>
            <a:endParaRPr lang="en-US" altLang="en-US" sz="2400" dirty="0" smtClean="0"/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87C78-3BFD-40CE-AE65-8C2FDE2C8D5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8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6153150" cy="482123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Ensure that the system will </a:t>
            </a:r>
            <a:r>
              <a:rPr lang="en-US" altLang="en-US" sz="2400" b="1" i="1" dirty="0" smtClean="0">
                <a:solidFill>
                  <a:srgbClr val="FF0066"/>
                </a:solidFill>
              </a:rPr>
              <a:t>never</a:t>
            </a:r>
            <a:r>
              <a:rPr lang="en-US" altLang="en-US" sz="2400" dirty="0" smtClean="0"/>
              <a:t> enter a deadlock state:</a:t>
            </a:r>
          </a:p>
          <a:p>
            <a:pPr lvl="1"/>
            <a:r>
              <a:rPr lang="en-US" altLang="en-US" sz="2400" dirty="0" smtClean="0"/>
              <a:t>Deadlock prevention</a:t>
            </a:r>
          </a:p>
          <a:p>
            <a:pPr lvl="1"/>
            <a:r>
              <a:rPr lang="en-US" altLang="en-US" sz="2400" dirty="0" smtClean="0"/>
              <a:t>Deadlock avoidance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69EC2-4955-4161-AA60-FF304D8A58C2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2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System consists of finite no of resources</a:t>
            </a:r>
          </a:p>
          <a:p>
            <a:pPr lvl="1"/>
            <a:r>
              <a:rPr lang="en-US" altLang="en-US" sz="2400" dirty="0" smtClean="0"/>
              <a:t>To be distributed among a number of competing processes</a:t>
            </a:r>
          </a:p>
          <a:p>
            <a:r>
              <a:rPr lang="en-US" sz="2800" dirty="0" smtClean="0"/>
              <a:t>Resources </a:t>
            </a:r>
            <a:r>
              <a:rPr lang="en-US" sz="2800" dirty="0"/>
              <a:t>are partitioned into </a:t>
            </a:r>
            <a:r>
              <a:rPr lang="en-US" sz="2800" dirty="0" smtClean="0"/>
              <a:t>several types</a:t>
            </a:r>
            <a:r>
              <a:rPr lang="en-US" sz="2800" dirty="0"/>
              <a:t>, </a:t>
            </a:r>
            <a:endParaRPr lang="en-US" sz="2800" dirty="0" smtClean="0"/>
          </a:p>
          <a:p>
            <a:pPr lvl="1"/>
            <a:r>
              <a:rPr lang="en-US" sz="2400" dirty="0" smtClean="0"/>
              <a:t>Each </a:t>
            </a:r>
            <a:r>
              <a:rPr lang="en-US" sz="2400" dirty="0"/>
              <a:t>consisting of some number of identical instances. </a:t>
            </a:r>
            <a:endParaRPr lang="en-US" sz="2400" dirty="0" smtClean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622D2-4C1D-41E7-90AA-14E10AC2EA57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7270750" cy="482123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If the system does not apply either a Deadlock prevention or Deadlock avoidance, </a:t>
            </a:r>
          </a:p>
          <a:p>
            <a:pPr lvl="1"/>
            <a:r>
              <a:rPr lang="en-US" altLang="en-US" sz="2400" dirty="0" smtClean="0"/>
              <a:t>then deadlock may occur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F4E1-25B1-4B99-AFC6-150C6418CD7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4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Methods for Handling Deadlocks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98562"/>
            <a:ext cx="7270750" cy="4821237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Then Allow the system to enter a deadlock state and then recover</a:t>
            </a:r>
          </a:p>
          <a:p>
            <a:r>
              <a:rPr lang="en-US" altLang="en-US" sz="2400" dirty="0" smtClean="0"/>
              <a:t>Ignore the problem and pretend that deadlocks never occur in the system;</a:t>
            </a:r>
          </a:p>
          <a:p>
            <a:pPr lvl="1"/>
            <a:r>
              <a:rPr lang="en-US" altLang="en-US" sz="2400" dirty="0" smtClean="0"/>
              <a:t> used by most operating systems, including UNIX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CF4E1-25B1-4B99-AFC6-150C6418CD7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0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09600" y="2895600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Prevention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7D069-E1BF-4F73-94EE-ADC22B1EB23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4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Prevent the occurrence of a deadlock</a:t>
            </a:r>
          </a:p>
          <a:p>
            <a:endParaRPr lang="en-US" sz="2400" dirty="0" smtClean="0"/>
          </a:p>
          <a:p>
            <a:r>
              <a:rPr lang="en-US" sz="2400" dirty="0" smtClean="0"/>
              <a:t>Provides </a:t>
            </a:r>
            <a:r>
              <a:rPr lang="en-US" sz="2400" dirty="0"/>
              <a:t>a set of methods for ensuring that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b="1" dirty="0" smtClean="0">
                <a:solidFill>
                  <a:srgbClr val="FF0000"/>
                </a:solidFill>
              </a:rPr>
              <a:t>at </a:t>
            </a:r>
            <a:r>
              <a:rPr lang="en-US" sz="2400" b="1" dirty="0">
                <a:solidFill>
                  <a:srgbClr val="FF0000"/>
                </a:solidFill>
              </a:rPr>
              <a:t>least one of the necessary conditions cannot hold. </a:t>
            </a:r>
          </a:p>
          <a:p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0000"/>
                </a:solidFill>
              </a:rPr>
              <a:t>by constraining how </a:t>
            </a:r>
            <a:r>
              <a:rPr lang="en-US" sz="2400" b="1" dirty="0">
                <a:solidFill>
                  <a:srgbClr val="FF0000"/>
                </a:solidFill>
              </a:rPr>
              <a:t>requests for resources can be made.</a:t>
            </a:r>
            <a:endParaRPr lang="en-US" altLang="en-US" sz="2400" b="1" dirty="0" smtClean="0">
              <a:solidFill>
                <a:srgbClr val="FF0000"/>
              </a:solidFill>
            </a:endParaRP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A5B5-F6A4-4367-B7FC-BE441C1D6BE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– </a:t>
            </a: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ME not required for sharable resources (e.g., read-only files); </a:t>
            </a:r>
          </a:p>
          <a:p>
            <a:pPr lvl="1"/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</a:t>
            </a:r>
            <a:r>
              <a:rPr lang="en-US" sz="2400" dirty="0"/>
              <a:t>If several processes attempt to open a read-only file at </a:t>
            </a:r>
            <a:r>
              <a:rPr lang="en-US" sz="2400" dirty="0" smtClean="0"/>
              <a:t>the  same </a:t>
            </a:r>
            <a:r>
              <a:rPr lang="en-US" sz="2400" dirty="0"/>
              <a:t>time, they can be granted simultaneous access to the file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9E629-7EF7-4DBB-A2FB-FC17205F0167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3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Mutual Exclusion</a:t>
            </a:r>
            <a:r>
              <a:rPr lang="en-US" altLang="en-US" dirty="0" smtClean="0"/>
              <a:t> – </a:t>
            </a:r>
          </a:p>
          <a:p>
            <a:r>
              <a:rPr lang="en-US" altLang="en-US" sz="2400" dirty="0" smtClean="0">
                <a:solidFill>
                  <a:srgbClr val="0070C0"/>
                </a:solidFill>
              </a:rPr>
              <a:t>ME must hold for non-sharable resources</a:t>
            </a:r>
          </a:p>
          <a:p>
            <a:pPr lvl="1"/>
            <a:r>
              <a:rPr lang="en-US" altLang="en-US" sz="2400" dirty="0" err="1" smtClean="0"/>
              <a:t>Eg</a:t>
            </a:r>
            <a:r>
              <a:rPr lang="en-US" altLang="en-US" sz="2400" dirty="0" smtClean="0"/>
              <a:t>- A </a:t>
            </a:r>
            <a:r>
              <a:rPr lang="en-US" sz="2400" dirty="0" smtClean="0"/>
              <a:t>printer </a:t>
            </a:r>
            <a:r>
              <a:rPr lang="en-US" sz="2400" dirty="0"/>
              <a:t>cannot be simultaneously shared by several processes</a:t>
            </a:r>
            <a:r>
              <a:rPr lang="en-US" sz="2400" dirty="0" smtClean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88F26-9A48-495B-8E29-AC553D1AA9B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6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3822700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Hold and Wait</a:t>
            </a:r>
          </a:p>
          <a:p>
            <a:pPr lvl="1"/>
            <a:r>
              <a:rPr lang="en-US" altLang="en-US" dirty="0" smtClean="0"/>
              <a:t>Must guarantee that whenever a process </a:t>
            </a:r>
            <a:r>
              <a:rPr lang="en-US" altLang="en-US" dirty="0" smtClean="0">
                <a:solidFill>
                  <a:srgbClr val="0070C0"/>
                </a:solidFill>
              </a:rPr>
              <a:t>requests a resource</a:t>
            </a:r>
            <a:r>
              <a:rPr lang="en-US" altLang="en-US" dirty="0" smtClean="0"/>
              <a:t>, </a:t>
            </a:r>
          </a:p>
          <a:p>
            <a:pPr lvl="1"/>
            <a:r>
              <a:rPr lang="en-US" altLang="en-US" dirty="0" smtClean="0">
                <a:solidFill>
                  <a:srgbClr val="0070C0"/>
                </a:solidFill>
              </a:rPr>
              <a:t>it does not hold any other resources</a:t>
            </a: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6013"/>
            <a:ext cx="427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Restrain the ways request can be made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80B0C-527D-4340-8C33-3025B108191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Method 1</a:t>
            </a:r>
          </a:p>
          <a:p>
            <a:pPr lvl="1"/>
            <a:r>
              <a:rPr lang="en-US" altLang="en-US" dirty="0" smtClean="0"/>
              <a:t>Require process to request and </a:t>
            </a:r>
            <a:r>
              <a:rPr lang="en-US" altLang="en-US" dirty="0" smtClean="0">
                <a:solidFill>
                  <a:srgbClr val="0070C0"/>
                </a:solidFill>
              </a:rPr>
              <a:t>be allocated all its resources </a:t>
            </a:r>
          </a:p>
          <a:p>
            <a:pPr lvl="2"/>
            <a:r>
              <a:rPr lang="en-US" altLang="en-US" dirty="0" smtClean="0">
                <a:solidFill>
                  <a:srgbClr val="0070C0"/>
                </a:solidFill>
              </a:rPr>
              <a:t>before it begins execution, </a:t>
            </a:r>
          </a:p>
          <a:p>
            <a:pPr lvl="1"/>
            <a:r>
              <a:rPr lang="en-US" dirty="0" smtClean="0"/>
              <a:t>Implement this </a:t>
            </a:r>
            <a:r>
              <a:rPr lang="en-US" dirty="0"/>
              <a:t>provision by requiring that system calls requesting resources for a </a:t>
            </a:r>
            <a:r>
              <a:rPr lang="en-US" dirty="0" smtClean="0"/>
              <a:t>process </a:t>
            </a:r>
          </a:p>
          <a:p>
            <a:pPr lvl="2"/>
            <a:r>
              <a:rPr lang="en-US" dirty="0" smtClean="0"/>
              <a:t>precede </a:t>
            </a:r>
            <a:r>
              <a:rPr lang="en-US" dirty="0"/>
              <a:t>all other system calls.</a:t>
            </a:r>
            <a:endParaRPr lang="en-US" altLang="en-US" dirty="0" smtClean="0"/>
          </a:p>
          <a:p>
            <a:pPr marL="457200" lvl="1" indent="0"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2013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Wait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1136F-CB1E-4726-A599-A1003568141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Method 2</a:t>
            </a:r>
          </a:p>
          <a:p>
            <a:pPr lvl="1"/>
            <a:r>
              <a:rPr lang="en-US" altLang="en-US" dirty="0" smtClean="0"/>
              <a:t>allow process to request resources </a:t>
            </a:r>
          </a:p>
          <a:p>
            <a:pPr lvl="2"/>
            <a:r>
              <a:rPr lang="en-US" altLang="en-US" dirty="0" smtClean="0"/>
              <a:t>only when the process has none allocated to it.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process may request some resources and use </a:t>
            </a:r>
            <a:r>
              <a:rPr lang="en-US" dirty="0" smtClean="0">
                <a:solidFill>
                  <a:srgbClr val="0070C0"/>
                </a:solidFill>
              </a:rPr>
              <a:t>them</a:t>
            </a:r>
          </a:p>
          <a:p>
            <a:pPr lvl="2"/>
            <a:r>
              <a:rPr lang="en-US" u="sng" dirty="0" smtClean="0"/>
              <a:t>Before </a:t>
            </a:r>
            <a:r>
              <a:rPr lang="en-US" u="sng" dirty="0"/>
              <a:t>it </a:t>
            </a:r>
            <a:r>
              <a:rPr lang="en-US" u="sng" dirty="0" smtClean="0"/>
              <a:t>can request </a:t>
            </a:r>
            <a:r>
              <a:rPr lang="en-US" u="sng" dirty="0"/>
              <a:t>any additional </a:t>
            </a:r>
            <a:r>
              <a:rPr lang="en-US" u="sng" dirty="0" smtClean="0"/>
              <a:t>resources</a:t>
            </a:r>
          </a:p>
          <a:p>
            <a:pPr lvl="2"/>
            <a:r>
              <a:rPr lang="en-US" u="sng" dirty="0" smtClean="0"/>
              <a:t>It </a:t>
            </a:r>
            <a:r>
              <a:rPr lang="en-US" u="sng" dirty="0"/>
              <a:t>must release all the resources </a:t>
            </a:r>
            <a:r>
              <a:rPr lang="en-US" u="sng" dirty="0" smtClean="0"/>
              <a:t>that it </a:t>
            </a:r>
            <a:r>
              <a:rPr lang="en-US" u="sng" dirty="0"/>
              <a:t>is currently allocated</a:t>
            </a:r>
            <a:r>
              <a:rPr lang="en-US" u="sng" dirty="0" smtClean="0"/>
              <a:t>.</a:t>
            </a:r>
            <a:endParaRPr lang="en-US" altLang="en-US" u="sng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20136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Wait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DA558-DB01-4360-BCE9-D5E151F0352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process </a:t>
            </a:r>
            <a:r>
              <a:rPr lang="en-US" dirty="0"/>
              <a:t>that </a:t>
            </a:r>
            <a:endParaRPr lang="en-US" dirty="0" smtClean="0"/>
          </a:p>
          <a:p>
            <a:pPr lvl="1"/>
            <a:r>
              <a:rPr lang="en-US" dirty="0" smtClean="0"/>
              <a:t>copies </a:t>
            </a:r>
            <a:r>
              <a:rPr lang="en-US" dirty="0"/>
              <a:t>data from a DVD drive to a file on disk, </a:t>
            </a:r>
            <a:endParaRPr lang="en-US" dirty="0" smtClean="0"/>
          </a:p>
          <a:p>
            <a:pPr lvl="1"/>
            <a:r>
              <a:rPr lang="en-US" dirty="0" smtClean="0"/>
              <a:t>sorts </a:t>
            </a:r>
            <a:r>
              <a:rPr lang="en-US" dirty="0"/>
              <a:t>the file, </a:t>
            </a:r>
            <a:r>
              <a:rPr lang="en-US" dirty="0" smtClean="0"/>
              <a:t>and 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prints the results to a printer.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9A86F-48B9-44CB-884E-8F2FE7AF21D5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Resource </a:t>
            </a:r>
            <a:r>
              <a:rPr lang="en-US" sz="2800" dirty="0"/>
              <a:t>types </a:t>
            </a:r>
            <a:r>
              <a:rPr lang="en-US" sz="2800" dirty="0" smtClean="0"/>
              <a:t>–</a:t>
            </a:r>
          </a:p>
          <a:p>
            <a:pPr lvl="1"/>
            <a:r>
              <a:rPr lang="en-US" sz="2400" dirty="0" smtClean="0"/>
              <a:t>Memory space</a:t>
            </a:r>
          </a:p>
          <a:p>
            <a:pPr lvl="1"/>
            <a:r>
              <a:rPr lang="en-US" sz="2400" dirty="0" smtClean="0"/>
              <a:t>CPU cycles</a:t>
            </a:r>
          </a:p>
          <a:p>
            <a:pPr lvl="1"/>
            <a:r>
              <a:rPr lang="en-US" sz="2400" dirty="0" smtClean="0"/>
              <a:t>Files</a:t>
            </a:r>
          </a:p>
          <a:p>
            <a:pPr lvl="1"/>
            <a:r>
              <a:rPr lang="en-US" sz="2400" dirty="0" smtClean="0"/>
              <a:t>I/0 </a:t>
            </a:r>
            <a:r>
              <a:rPr lang="en-US" sz="2400" dirty="0"/>
              <a:t>devices (such as printers and DVD drives) </a:t>
            </a:r>
            <a:endParaRPr lang="en-US" sz="2400" dirty="0" smtClean="0"/>
          </a:p>
          <a:p>
            <a:r>
              <a:rPr lang="en-US" sz="2800" dirty="0" smtClean="0"/>
              <a:t>If </a:t>
            </a:r>
            <a:r>
              <a:rPr lang="en-US" sz="2800" dirty="0"/>
              <a:t>a system has two CPUs, </a:t>
            </a:r>
            <a:endParaRPr lang="en-US" sz="28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the resource type </a:t>
            </a:r>
            <a:r>
              <a:rPr lang="en-US" sz="2400" i="1" dirty="0"/>
              <a:t>CPU </a:t>
            </a:r>
            <a:r>
              <a:rPr lang="en-US" sz="2400" dirty="0" smtClean="0"/>
              <a:t>has two instances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DBA2D-C7CD-4330-91CA-79945944C63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Method 1</a:t>
            </a:r>
          </a:p>
          <a:p>
            <a:r>
              <a:rPr lang="en-US" sz="2400" u="sng" dirty="0" smtClean="0"/>
              <a:t>If </a:t>
            </a:r>
            <a:r>
              <a:rPr lang="en-US" sz="2400" u="sng" dirty="0"/>
              <a:t>all resources must be requested at </a:t>
            </a:r>
            <a:r>
              <a:rPr lang="en-US" sz="2400" u="sng" dirty="0" smtClean="0"/>
              <a:t>the beginning </a:t>
            </a:r>
            <a:r>
              <a:rPr lang="en-US" sz="2400" u="sng" dirty="0"/>
              <a:t>of the process, </a:t>
            </a:r>
            <a:endParaRPr lang="en-US" sz="2400" u="sng" dirty="0" smtClean="0"/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must initially request the DVD drive</a:t>
            </a:r>
            <a:r>
              <a:rPr lang="en-US" sz="2400" u="sng" dirty="0" smtClean="0"/>
              <a:t>, disk </a:t>
            </a:r>
            <a:r>
              <a:rPr lang="en-US" sz="2400" u="sng" dirty="0"/>
              <a:t>file, and printer. </a:t>
            </a:r>
            <a:endParaRPr lang="en-US" sz="2400" u="sng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will hold the printer for its entire execution, even </a:t>
            </a:r>
            <a:r>
              <a:rPr lang="en-US" sz="2400" dirty="0" smtClean="0"/>
              <a:t>though it </a:t>
            </a:r>
            <a:r>
              <a:rPr lang="en-US" sz="2400" dirty="0"/>
              <a:t>needs the printer only at the end.</a:t>
            </a:r>
          </a:p>
          <a:p>
            <a:endParaRPr lang="en-US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924B6-CF59-4A4F-9360-747AE80F3BD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Method 2</a:t>
            </a:r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to request initially only the </a:t>
            </a:r>
            <a:r>
              <a:rPr lang="en-US" sz="2400" u="sng" dirty="0" smtClean="0"/>
              <a:t>DVD drive </a:t>
            </a:r>
            <a:r>
              <a:rPr lang="en-US" sz="2400" u="sng" dirty="0"/>
              <a:t>and disk file. </a:t>
            </a:r>
            <a:endParaRPr lang="en-US" sz="2400" u="sng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copies from the DVD drive to the disk and then </a:t>
            </a:r>
            <a:r>
              <a:rPr lang="en-US" sz="2400" dirty="0" smtClean="0"/>
              <a:t>releases both </a:t>
            </a:r>
            <a:r>
              <a:rPr lang="en-US" sz="2400" dirty="0"/>
              <a:t>the DVD drive and the disk file. </a:t>
            </a:r>
            <a:endParaRPr lang="en-US" sz="2400" dirty="0" smtClean="0"/>
          </a:p>
          <a:p>
            <a:r>
              <a:rPr lang="en-US" sz="2400" u="sng" dirty="0" smtClean="0"/>
              <a:t>The </a:t>
            </a:r>
            <a:r>
              <a:rPr lang="en-US" sz="2400" u="sng" dirty="0"/>
              <a:t>process must then again request </a:t>
            </a:r>
            <a:r>
              <a:rPr lang="en-US" sz="2400" u="sng" dirty="0" smtClean="0"/>
              <a:t>the disk </a:t>
            </a:r>
            <a:r>
              <a:rPr lang="en-US" sz="2400" u="sng" dirty="0"/>
              <a:t>file and the printer. </a:t>
            </a:r>
            <a:endParaRPr lang="en-US" sz="2400" u="sng" dirty="0" smtClean="0"/>
          </a:p>
          <a:p>
            <a:r>
              <a:rPr lang="en-US" sz="2400" dirty="0" smtClean="0"/>
              <a:t>After </a:t>
            </a:r>
            <a:r>
              <a:rPr lang="en-US" sz="2400" dirty="0"/>
              <a:t>copying the disk file to the printer, it </a:t>
            </a:r>
            <a:r>
              <a:rPr lang="en-US" sz="2400" dirty="0" smtClean="0"/>
              <a:t>releases these </a:t>
            </a:r>
            <a:r>
              <a:rPr lang="en-US" sz="2400" dirty="0"/>
              <a:t>two resources </a:t>
            </a:r>
            <a:endParaRPr lang="en-US" sz="2400" dirty="0" smtClean="0"/>
          </a:p>
          <a:p>
            <a:r>
              <a:rPr lang="en-US" sz="2400" dirty="0" smtClean="0"/>
              <a:t>Terminates</a:t>
            </a:r>
            <a:r>
              <a:rPr lang="en-US" sz="2400" dirty="0"/>
              <a:t>.</a:t>
            </a:r>
            <a:endParaRPr lang="en-US" altLang="en-US" sz="2400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16ADD-788E-4738-9D9B-A087FFDFDB6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885825" y="198438"/>
            <a:ext cx="78009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60463" y="1633538"/>
            <a:ext cx="6523037" cy="4310062"/>
          </a:xfrm>
        </p:spPr>
        <p:txBody>
          <a:bodyPr>
            <a:noAutofit/>
          </a:bodyPr>
          <a:lstStyle/>
          <a:p>
            <a:r>
              <a:rPr lang="en-US" sz="2400" dirty="0" smtClean="0"/>
              <a:t>Two </a:t>
            </a:r>
            <a:r>
              <a:rPr lang="en-US" sz="2400" dirty="0"/>
              <a:t>main disadvantages. </a:t>
            </a:r>
            <a:endParaRPr lang="en-US" sz="2400" dirty="0" smtClean="0"/>
          </a:p>
          <a:p>
            <a:r>
              <a:rPr lang="en-US" sz="2400" dirty="0" smtClean="0"/>
              <a:t>First Method, </a:t>
            </a:r>
            <a:r>
              <a:rPr lang="en-US" sz="2400" dirty="0"/>
              <a:t>resource </a:t>
            </a:r>
            <a:r>
              <a:rPr lang="en-US" sz="2400" dirty="0" smtClean="0"/>
              <a:t>utilization may </a:t>
            </a:r>
            <a:r>
              <a:rPr lang="en-US" sz="2400" dirty="0"/>
              <a:t>be low, </a:t>
            </a:r>
            <a:endParaRPr lang="en-US" sz="2400" dirty="0" smtClean="0"/>
          </a:p>
          <a:p>
            <a:pPr lvl="1"/>
            <a:r>
              <a:rPr lang="en-US" sz="2400" u="sng" dirty="0" smtClean="0"/>
              <a:t>since </a:t>
            </a:r>
            <a:r>
              <a:rPr lang="en-US" sz="2400" u="sng" dirty="0"/>
              <a:t>resources may be allocated but unused for a long period</a:t>
            </a:r>
            <a:r>
              <a:rPr lang="en-US" sz="2400" u="sng" dirty="0" smtClean="0"/>
              <a:t>.</a:t>
            </a:r>
          </a:p>
          <a:p>
            <a:r>
              <a:rPr lang="en-US" sz="2400" dirty="0" smtClean="0"/>
              <a:t>Second Method, </a:t>
            </a:r>
            <a:r>
              <a:rPr lang="en-US" sz="2400" dirty="0"/>
              <a:t>starvation is possible. </a:t>
            </a:r>
            <a:endParaRPr lang="en-US" sz="2400" dirty="0" smtClean="0"/>
          </a:p>
          <a:p>
            <a:pPr lvl="1"/>
            <a:r>
              <a:rPr lang="en-US" sz="2400" dirty="0" smtClean="0"/>
              <a:t>A </a:t>
            </a:r>
            <a:r>
              <a:rPr lang="en-US" sz="2400" dirty="0"/>
              <a:t>process that needs several </a:t>
            </a:r>
            <a:r>
              <a:rPr lang="en-US" sz="2400" dirty="0" smtClean="0"/>
              <a:t>popular resources </a:t>
            </a:r>
            <a:r>
              <a:rPr lang="en-US" sz="2400" dirty="0"/>
              <a:t>may have to wait indefinitely, </a:t>
            </a:r>
            <a:endParaRPr lang="en-US" sz="2400" dirty="0" smtClean="0"/>
          </a:p>
          <a:p>
            <a:pPr lvl="1"/>
            <a:r>
              <a:rPr lang="en-US" sz="2400" u="sng" dirty="0" smtClean="0"/>
              <a:t>because </a:t>
            </a:r>
            <a:r>
              <a:rPr lang="en-US" sz="2400" u="sng" dirty="0"/>
              <a:t>at least one of the </a:t>
            </a:r>
            <a:r>
              <a:rPr lang="en-US" sz="2400" u="sng" dirty="0" smtClean="0"/>
              <a:t>resources that </a:t>
            </a:r>
            <a:r>
              <a:rPr lang="en-US" sz="2400" u="sng" dirty="0"/>
              <a:t>it needs is always allocated to some other process.</a:t>
            </a:r>
            <a:endParaRPr lang="en-US" altLang="en-US" sz="2400" u="sng" dirty="0" smtClean="0"/>
          </a:p>
        </p:txBody>
      </p:sp>
      <p:sp>
        <p:nvSpPr>
          <p:cNvPr id="16388" name="Text Box 1028"/>
          <p:cNvSpPr txBox="1">
            <a:spLocks noChangeArrowheads="1"/>
          </p:cNvSpPr>
          <p:nvPr/>
        </p:nvSpPr>
        <p:spPr bwMode="auto">
          <a:xfrm>
            <a:off x="819150" y="1114703"/>
            <a:ext cx="67762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en-US" b="1" dirty="0"/>
              <a:t>Hold and </a:t>
            </a:r>
            <a:r>
              <a:rPr lang="en-US" altLang="en-US" b="1" dirty="0" smtClean="0"/>
              <a:t>Wait-</a:t>
            </a:r>
            <a:r>
              <a:rPr lang="en-US" dirty="0"/>
              <a:t> </a:t>
            </a:r>
            <a:r>
              <a:rPr lang="en-US" dirty="0" smtClean="0"/>
              <a:t>Difference </a:t>
            </a:r>
            <a:r>
              <a:rPr lang="en-US" dirty="0"/>
              <a:t>between these two protocols</a:t>
            </a:r>
            <a:endParaRPr lang="en-US" alt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9F24F-3ACD-4A35-9EAF-150F81B995D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2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dirty="0" smtClean="0"/>
              <a:t>Method 1</a:t>
            </a:r>
          </a:p>
          <a:p>
            <a:pPr lvl="1"/>
            <a:r>
              <a:rPr lang="en-US" altLang="en-US" dirty="0" smtClean="0"/>
              <a:t>If a process that is holding some resources requests another resource that cannot be immediately allocated to it, </a:t>
            </a:r>
          </a:p>
          <a:p>
            <a:pPr lvl="2"/>
            <a:r>
              <a:rPr lang="en-US" altLang="en-US" b="1" dirty="0" smtClean="0">
                <a:solidFill>
                  <a:srgbClr val="0070C0"/>
                </a:solidFill>
              </a:rPr>
              <a:t>then all resources currently being held are released</a:t>
            </a:r>
          </a:p>
          <a:p>
            <a:pPr lvl="2"/>
            <a:r>
              <a:rPr lang="en-US" altLang="en-US" b="1" dirty="0" smtClean="0">
                <a:solidFill>
                  <a:srgbClr val="0070C0"/>
                </a:solidFill>
              </a:rPr>
              <a:t>Preempted resources are added to the list of resources </a:t>
            </a:r>
          </a:p>
          <a:p>
            <a:pPr lvl="1"/>
            <a:r>
              <a:rPr lang="en-US" altLang="en-US" dirty="0" smtClean="0"/>
              <a:t>Process will be restarted only when </a:t>
            </a:r>
          </a:p>
          <a:p>
            <a:pPr lvl="2"/>
            <a:r>
              <a:rPr lang="en-US" altLang="en-US" dirty="0" smtClean="0"/>
              <a:t>it can regain its old resources, as well as </a:t>
            </a:r>
          </a:p>
          <a:p>
            <a:pPr lvl="2"/>
            <a:r>
              <a:rPr lang="en-US" altLang="en-US" dirty="0" smtClean="0"/>
              <a:t>the new ones that it is requesting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BC27-42EF-46F9-872E-3E7CD494A76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7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4"/>
            <a:ext cx="7239000" cy="5248275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sz="2400" dirty="0" smtClean="0"/>
              <a:t>Method 2-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</a:t>
            </a:r>
            <a:r>
              <a:rPr lang="en-US" sz="2400" dirty="0"/>
              <a:t>a process requests some resources, </a:t>
            </a:r>
            <a:endParaRPr lang="en-US" sz="2400" dirty="0" smtClean="0"/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they are </a:t>
            </a:r>
            <a:r>
              <a:rPr lang="en-US" sz="2400" dirty="0" smtClean="0"/>
              <a:t>not available,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check If </a:t>
            </a:r>
            <a:r>
              <a:rPr lang="en-US" sz="2400" dirty="0">
                <a:solidFill>
                  <a:srgbClr val="0070C0"/>
                </a:solidFill>
              </a:rPr>
              <a:t>they are allocated to some other process that is waiting for </a:t>
            </a:r>
            <a:r>
              <a:rPr lang="en-US" sz="2400" dirty="0" smtClean="0">
                <a:solidFill>
                  <a:srgbClr val="0070C0"/>
                </a:solidFill>
              </a:rPr>
              <a:t>additional resources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If </a:t>
            </a:r>
            <a:r>
              <a:rPr lang="en-US" sz="2400" dirty="0"/>
              <a:t>so, we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preempt </a:t>
            </a:r>
            <a:r>
              <a:rPr lang="en-US" sz="2400" dirty="0">
                <a:solidFill>
                  <a:srgbClr val="0070C0"/>
                </a:solidFill>
              </a:rPr>
              <a:t>the desired resources from the waiting process </a:t>
            </a:r>
            <a:r>
              <a:rPr lang="en-US" sz="2400" dirty="0" smtClean="0">
                <a:solidFill>
                  <a:srgbClr val="0070C0"/>
                </a:solidFill>
              </a:rPr>
              <a:t>and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allocate </a:t>
            </a:r>
            <a:r>
              <a:rPr lang="en-US" sz="2400" dirty="0">
                <a:solidFill>
                  <a:srgbClr val="0070C0"/>
                </a:solidFill>
              </a:rPr>
              <a:t>them to the requesting process. 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15F19-AAD0-47F7-ACEF-1EDD9DDD5C5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1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4"/>
            <a:ext cx="7239000" cy="5248275"/>
          </a:xfrm>
        </p:spPr>
        <p:txBody>
          <a:bodyPr>
            <a:normAutofit lnSpcReduction="10000"/>
          </a:bodyPr>
          <a:lstStyle/>
          <a:p>
            <a:r>
              <a:rPr lang="en-US" altLang="en-US" b="1" dirty="0" smtClean="0"/>
              <a:t>No Preemption</a:t>
            </a:r>
            <a:r>
              <a:rPr lang="en-US" altLang="en-US" dirty="0" smtClean="0"/>
              <a:t> –</a:t>
            </a:r>
          </a:p>
          <a:p>
            <a:pPr lvl="1"/>
            <a:r>
              <a:rPr lang="en-US" altLang="en-US" dirty="0" smtClean="0"/>
              <a:t>Method 2-</a:t>
            </a:r>
          </a:p>
          <a:p>
            <a:r>
              <a:rPr lang="en-US" sz="2400" dirty="0" smtClean="0"/>
              <a:t>If </a:t>
            </a:r>
            <a:r>
              <a:rPr lang="en-US" sz="2400" dirty="0"/>
              <a:t>the resources are 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neither available 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nor </a:t>
            </a:r>
            <a:r>
              <a:rPr lang="en-US" sz="2000" dirty="0">
                <a:solidFill>
                  <a:srgbClr val="0070C0"/>
                </a:solidFill>
              </a:rPr>
              <a:t>held by a waiting process,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requesting process must wait. </a:t>
            </a:r>
            <a:endParaRPr lang="en-US" sz="2000" dirty="0" smtClean="0"/>
          </a:p>
          <a:p>
            <a:r>
              <a:rPr lang="en-US" sz="2400" dirty="0" smtClean="0"/>
              <a:t>While </a:t>
            </a:r>
            <a:r>
              <a:rPr lang="en-US" sz="2400" dirty="0"/>
              <a:t>it </a:t>
            </a:r>
            <a:r>
              <a:rPr lang="en-US" sz="2400" dirty="0" smtClean="0"/>
              <a:t>is waiting</a:t>
            </a:r>
            <a:r>
              <a:rPr lang="en-US" sz="2400" dirty="0"/>
              <a:t>, </a:t>
            </a:r>
            <a:endParaRPr lang="en-US" sz="2400" dirty="0" smtClean="0"/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some </a:t>
            </a:r>
            <a:r>
              <a:rPr lang="en-US" sz="2000" dirty="0">
                <a:solidFill>
                  <a:srgbClr val="0070C0"/>
                </a:solidFill>
              </a:rPr>
              <a:t>of its resources may be preempted, </a:t>
            </a:r>
            <a:endParaRPr lang="en-US" sz="2000" dirty="0" smtClean="0">
              <a:solidFill>
                <a:srgbClr val="0070C0"/>
              </a:solidFill>
            </a:endParaRP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but </a:t>
            </a:r>
            <a:r>
              <a:rPr lang="en-US" sz="2000" dirty="0">
                <a:solidFill>
                  <a:srgbClr val="0070C0"/>
                </a:solidFill>
              </a:rPr>
              <a:t>only if another </a:t>
            </a:r>
            <a:r>
              <a:rPr lang="en-US" sz="2000" dirty="0" smtClean="0">
                <a:solidFill>
                  <a:srgbClr val="0070C0"/>
                </a:solidFill>
              </a:rPr>
              <a:t>process requests </a:t>
            </a:r>
            <a:r>
              <a:rPr lang="en-US" sz="2000" dirty="0">
                <a:solidFill>
                  <a:srgbClr val="0070C0"/>
                </a:solidFill>
              </a:rPr>
              <a:t>them.</a:t>
            </a:r>
            <a:r>
              <a:rPr lang="en-US" sz="2000" dirty="0"/>
              <a:t> </a:t>
            </a:r>
            <a:endParaRPr lang="en-US" sz="2000" dirty="0" smtClean="0"/>
          </a:p>
          <a:p>
            <a:r>
              <a:rPr lang="en-US" sz="2400" dirty="0" smtClean="0"/>
              <a:t>A </a:t>
            </a:r>
            <a:r>
              <a:rPr lang="en-US" sz="2400" dirty="0"/>
              <a:t>process can be restarted only </a:t>
            </a:r>
            <a:endParaRPr lang="en-US" sz="2400" dirty="0" smtClean="0"/>
          </a:p>
          <a:p>
            <a:pPr lvl="1"/>
            <a:r>
              <a:rPr lang="en-US" sz="2000" dirty="0" smtClean="0"/>
              <a:t>when </a:t>
            </a:r>
            <a:r>
              <a:rPr lang="en-US" sz="2000" dirty="0"/>
              <a:t>it is allocated the </a:t>
            </a:r>
            <a:r>
              <a:rPr lang="en-US" sz="2000" dirty="0" smtClean="0"/>
              <a:t>new resources </a:t>
            </a:r>
            <a:r>
              <a:rPr lang="en-US" sz="2000" dirty="0"/>
              <a:t>it is requesting </a:t>
            </a:r>
            <a:r>
              <a:rPr lang="en-US" sz="2000" dirty="0" smtClean="0"/>
              <a:t>and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/>
              <a:t>recovers any resources that were </a:t>
            </a:r>
            <a:r>
              <a:rPr lang="en-US" sz="2000" dirty="0" smtClean="0"/>
              <a:t>preempted while </a:t>
            </a:r>
            <a:r>
              <a:rPr lang="en-US" sz="2000" dirty="0"/>
              <a:t>it was waiting.</a:t>
            </a: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35015-0799-4FEA-A0A5-BBF742652F1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– </a:t>
            </a:r>
          </a:p>
          <a:p>
            <a:r>
              <a:rPr lang="en-US" altLang="en-US" dirty="0" smtClean="0"/>
              <a:t>Impose a total ordering of all resource types, </a:t>
            </a:r>
          </a:p>
          <a:p>
            <a:r>
              <a:rPr lang="en-US" altLang="en-US" dirty="0" smtClean="0"/>
              <a:t>Requires that </a:t>
            </a:r>
            <a:r>
              <a:rPr lang="en-US" altLang="en-US" dirty="0" smtClean="0">
                <a:solidFill>
                  <a:srgbClr val="0070C0"/>
                </a:solidFill>
              </a:rPr>
              <a:t>each process requests resources in an increasing order of enumeration</a:t>
            </a:r>
          </a:p>
          <a:p>
            <a:pPr lvl="1"/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D18C-0A21-4073-926A-627222B36DF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8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</a:t>
            </a:r>
          </a:p>
          <a:p>
            <a:r>
              <a:rPr lang="en-US" sz="2400" i="1" dirty="0" smtClean="0"/>
              <a:t>Resources R </a:t>
            </a:r>
            <a:r>
              <a:rPr lang="en-US" sz="2400" dirty="0"/>
              <a:t>= { R1, R2, ... , Rm} </a:t>
            </a:r>
            <a:endParaRPr lang="en-US" sz="2400" dirty="0" smtClean="0"/>
          </a:p>
          <a:p>
            <a:r>
              <a:rPr lang="en-US" sz="2400" dirty="0" smtClean="0"/>
              <a:t>Assign </a:t>
            </a:r>
            <a:r>
              <a:rPr lang="en-US" sz="2400" dirty="0"/>
              <a:t>to each resource type a unique integer number, </a:t>
            </a:r>
            <a:endParaRPr lang="en-US" sz="2400" dirty="0" smtClean="0"/>
          </a:p>
          <a:p>
            <a:pPr lvl="1"/>
            <a:r>
              <a:rPr lang="en-US" sz="2400" dirty="0" smtClean="0"/>
              <a:t>which </a:t>
            </a:r>
            <a:r>
              <a:rPr lang="en-US" sz="2400" dirty="0"/>
              <a:t>allows us </a:t>
            </a:r>
            <a:r>
              <a:rPr lang="en-US" sz="2400" dirty="0" smtClean="0"/>
              <a:t>to compare </a:t>
            </a:r>
            <a:r>
              <a:rPr lang="en-US" sz="2400" dirty="0"/>
              <a:t>two resources 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to </a:t>
            </a:r>
            <a:r>
              <a:rPr lang="en-US" sz="2400" dirty="0">
                <a:solidFill>
                  <a:srgbClr val="0070C0"/>
                </a:solidFill>
              </a:rPr>
              <a:t>determine whether one precedes another in </a:t>
            </a:r>
            <a:r>
              <a:rPr lang="en-US" sz="2400" dirty="0" smtClean="0">
                <a:solidFill>
                  <a:srgbClr val="0070C0"/>
                </a:solidFill>
              </a:rPr>
              <a:t>our ordering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Define </a:t>
            </a:r>
            <a:r>
              <a:rPr lang="en-US" sz="2400" dirty="0"/>
              <a:t>a one-to-one </a:t>
            </a:r>
            <a:r>
              <a:rPr lang="en-US" sz="2400" dirty="0" smtClean="0"/>
              <a:t>function </a:t>
            </a:r>
          </a:p>
          <a:p>
            <a:pPr marL="0" indent="0"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solidFill>
                  <a:srgbClr val="0070C0"/>
                </a:solidFill>
              </a:rPr>
              <a:t>F</a:t>
            </a:r>
            <a:r>
              <a:rPr lang="en-US" sz="2400" dirty="0">
                <a:solidFill>
                  <a:srgbClr val="0070C0"/>
                </a:solidFill>
              </a:rPr>
              <a:t>: </a:t>
            </a:r>
            <a:r>
              <a:rPr lang="en-US" sz="2400" i="1" dirty="0">
                <a:solidFill>
                  <a:srgbClr val="0070C0"/>
                </a:solidFill>
              </a:rPr>
              <a:t>R </a:t>
            </a:r>
            <a:r>
              <a:rPr lang="en-US" sz="2400" i="1" dirty="0" smtClean="0">
                <a:solidFill>
                  <a:srgbClr val="0070C0"/>
                </a:solidFill>
              </a:rPr>
              <a:t>-&gt;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i="1" dirty="0" smtClean="0">
                <a:solidFill>
                  <a:srgbClr val="0070C0"/>
                </a:solidFill>
              </a:rPr>
              <a:t>N</a:t>
            </a:r>
          </a:p>
          <a:p>
            <a:r>
              <a:rPr lang="en-US" sz="2400" dirty="0" smtClean="0"/>
              <a:t>where </a:t>
            </a:r>
            <a:r>
              <a:rPr lang="en-US" sz="2400" i="1" dirty="0"/>
              <a:t>N </a:t>
            </a:r>
            <a:r>
              <a:rPr lang="en-US" sz="2400" dirty="0"/>
              <a:t>is </a:t>
            </a:r>
            <a:r>
              <a:rPr lang="en-US" sz="2400" dirty="0" smtClean="0"/>
              <a:t>the set </a:t>
            </a:r>
            <a:r>
              <a:rPr lang="en-US" sz="2400" dirty="0"/>
              <a:t>of natural numbers. </a:t>
            </a:r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D22D-9527-4B7E-8C1D-A846FCD19EB6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8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Circular Wait</a:t>
            </a:r>
            <a:r>
              <a:rPr lang="en-US" altLang="en-US" sz="2400" dirty="0" smtClean="0"/>
              <a:t> </a:t>
            </a:r>
          </a:p>
          <a:p>
            <a:r>
              <a:rPr lang="en-US" sz="2400" dirty="0" smtClean="0"/>
              <a:t>For </a:t>
            </a:r>
            <a:r>
              <a:rPr lang="en-US" sz="2400" dirty="0"/>
              <a:t>example, if the set of resource types </a:t>
            </a:r>
            <a:r>
              <a:rPr lang="en-US" sz="2400" i="1" dirty="0"/>
              <a:t>R </a:t>
            </a:r>
            <a:r>
              <a:rPr lang="en-US" sz="2400" dirty="0" smtClean="0"/>
              <a:t>includes  tape </a:t>
            </a:r>
            <a:r>
              <a:rPr lang="en-US" sz="2400" dirty="0"/>
              <a:t>drives, disk drives, and printers, then the function </a:t>
            </a:r>
            <a:r>
              <a:rPr lang="en-US" sz="2400" i="1" dirty="0"/>
              <a:t>F </a:t>
            </a:r>
            <a:r>
              <a:rPr lang="en-US" sz="2400" dirty="0"/>
              <a:t>might be defined </a:t>
            </a:r>
            <a:r>
              <a:rPr lang="en-US" sz="2400" dirty="0" smtClean="0"/>
              <a:t>as follows: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(tape drive) = 1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(disk drive) = 5</a:t>
            </a:r>
          </a:p>
          <a:p>
            <a:pPr marL="0" indent="0">
              <a:buNone/>
            </a:pPr>
            <a:r>
              <a:rPr lang="en-US" sz="2400" i="1" dirty="0" smtClean="0"/>
              <a:t>	F </a:t>
            </a:r>
            <a:r>
              <a:rPr lang="en-US" sz="2400" dirty="0"/>
              <a:t>(printer) = </a:t>
            </a:r>
            <a:r>
              <a:rPr lang="en-US" sz="2400" dirty="0" smtClean="0"/>
              <a:t>12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process that wants to use the tape drive and printer at the same time </a:t>
            </a:r>
            <a:endParaRPr lang="en-US" sz="2400" dirty="0" smtClean="0"/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must first </a:t>
            </a:r>
            <a:r>
              <a:rPr lang="en-US" sz="2400" dirty="0">
                <a:solidFill>
                  <a:srgbClr val="0070C0"/>
                </a:solidFill>
              </a:rPr>
              <a:t>request the tape drive and then request the printer.</a:t>
            </a:r>
            <a:endParaRPr lang="en-US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D14F9-7DC9-463C-A998-EFD1C7729EB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6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03300" y="166688"/>
            <a:ext cx="76835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Prevention (Cont.)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38200" y="1076325"/>
            <a:ext cx="6705600" cy="4446588"/>
          </a:xfrm>
        </p:spPr>
        <p:txBody>
          <a:bodyPr>
            <a:normAutofit/>
          </a:bodyPr>
          <a:lstStyle/>
          <a:p>
            <a:r>
              <a:rPr lang="en-US" altLang="en-US" b="1" dirty="0" smtClean="0"/>
              <a:t>Circular Wait</a:t>
            </a:r>
            <a:r>
              <a:rPr lang="en-US" altLang="en-US" dirty="0" smtClean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process can initially request any number of instances of a resource </a:t>
            </a:r>
            <a:r>
              <a:rPr lang="en-US" sz="2400" dirty="0" smtClean="0"/>
              <a:t>type, </a:t>
            </a:r>
            <a:r>
              <a:rPr lang="en-US" sz="2400" i="1" dirty="0" err="1" smtClean="0"/>
              <a:t>Ri</a:t>
            </a:r>
            <a:r>
              <a:rPr lang="en-US" sz="2400" i="1" dirty="0" smtClean="0"/>
              <a:t>. </a:t>
            </a:r>
          </a:p>
          <a:p>
            <a:r>
              <a:rPr lang="en-US" sz="2400" dirty="0" smtClean="0"/>
              <a:t>After </a:t>
            </a:r>
            <a:r>
              <a:rPr lang="en-US" sz="2400" dirty="0"/>
              <a:t>that, the process can request instances of resource type </a:t>
            </a:r>
            <a:r>
              <a:rPr lang="en-US" sz="2400" i="1" dirty="0" err="1"/>
              <a:t>Rj</a:t>
            </a:r>
            <a:r>
              <a:rPr lang="en-US" sz="2400" i="1" dirty="0"/>
              <a:t> </a:t>
            </a:r>
            <a:endParaRPr lang="en-US" sz="2400" i="1" dirty="0" smtClean="0"/>
          </a:p>
          <a:p>
            <a:r>
              <a:rPr lang="en-US" sz="2400" dirty="0" smtClean="0"/>
              <a:t>If and </a:t>
            </a:r>
            <a:r>
              <a:rPr lang="en-US" sz="2400" dirty="0"/>
              <a:t>only if F(</a:t>
            </a:r>
            <a:r>
              <a:rPr lang="en-US" sz="2400" dirty="0" err="1"/>
              <a:t>Rj</a:t>
            </a:r>
            <a:r>
              <a:rPr lang="en-US" sz="2400" dirty="0"/>
              <a:t>) &gt; </a:t>
            </a:r>
            <a:r>
              <a:rPr lang="en-US" sz="2400" dirty="0" smtClean="0"/>
              <a:t>F(</a:t>
            </a:r>
            <a:r>
              <a:rPr lang="en-US" sz="2400" dirty="0" err="1" smtClean="0"/>
              <a:t>R</a:t>
            </a:r>
            <a:r>
              <a:rPr lang="en-US" sz="2400" dirty="0" err="1"/>
              <a:t>i</a:t>
            </a:r>
            <a:r>
              <a:rPr lang="en-US" sz="2400" dirty="0" smtClean="0"/>
              <a:t>)</a:t>
            </a:r>
          </a:p>
          <a:p>
            <a:endParaRPr lang="en-US" sz="2400" dirty="0"/>
          </a:p>
          <a:p>
            <a:endParaRPr 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EE676-DBCD-40AD-946F-AE50C41852F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Resource types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,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2</a:t>
            </a:r>
            <a:r>
              <a:rPr lang="en-US" altLang="en-US" sz="2800" dirty="0" smtClean="0"/>
              <a:t>, . . ., </a:t>
            </a:r>
            <a:r>
              <a:rPr lang="en-US" altLang="en-US" sz="2800" i="1" dirty="0" smtClean="0"/>
              <a:t>R</a:t>
            </a:r>
            <a:r>
              <a:rPr lang="en-US" altLang="en-US" sz="2800" baseline="-25000" dirty="0" smtClean="0"/>
              <a:t>m</a:t>
            </a:r>
          </a:p>
          <a:p>
            <a:r>
              <a:rPr lang="en-US" altLang="en-US" sz="2800" dirty="0" smtClean="0"/>
              <a:t>Each resource type </a:t>
            </a:r>
            <a:r>
              <a:rPr lang="en-US" altLang="en-US" sz="2800" i="1" dirty="0" err="1" smtClean="0"/>
              <a:t>R</a:t>
            </a:r>
            <a:r>
              <a:rPr lang="en-US" altLang="en-US" sz="2800" baseline="-25000" dirty="0" err="1" smtClean="0"/>
              <a:t>i</a:t>
            </a:r>
            <a:r>
              <a:rPr lang="en-US" altLang="en-US" sz="2800" dirty="0" smtClean="0"/>
              <a:t> has </a:t>
            </a:r>
            <a:r>
              <a:rPr lang="en-US" altLang="en-US" sz="2800" i="1" dirty="0" smtClean="0"/>
              <a:t>W</a:t>
            </a:r>
            <a:r>
              <a:rPr lang="en-US" altLang="en-US" sz="2800" baseline="-25000" dirty="0" smtClean="0"/>
              <a:t>i</a:t>
            </a:r>
            <a:r>
              <a:rPr lang="en-US" altLang="en-US" sz="2800" dirty="0" smtClean="0"/>
              <a:t> instances.</a:t>
            </a:r>
          </a:p>
          <a:p>
            <a:r>
              <a:rPr lang="en-US" altLang="en-US" sz="2800" dirty="0" smtClean="0"/>
              <a:t>A </a:t>
            </a:r>
            <a:r>
              <a:rPr lang="en-US" altLang="en-US" sz="2800" dirty="0"/>
              <a:t>process may utilize a resource </a:t>
            </a:r>
            <a:r>
              <a:rPr lang="en-US" altLang="en-US" sz="2800" dirty="0" smtClean="0"/>
              <a:t>in only </a:t>
            </a:r>
            <a:r>
              <a:rPr lang="en-US" altLang="en-US" sz="2800" dirty="0"/>
              <a:t>the following sequence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b="1" dirty="0" smtClean="0"/>
              <a:t>request </a:t>
            </a:r>
          </a:p>
          <a:p>
            <a:pPr lvl="1"/>
            <a:r>
              <a:rPr lang="en-US" altLang="en-US" sz="2400" b="1" dirty="0" smtClean="0"/>
              <a:t>use </a:t>
            </a:r>
          </a:p>
          <a:p>
            <a:pPr lvl="1"/>
            <a:r>
              <a:rPr lang="en-US" altLang="en-US" sz="2400" b="1" dirty="0" smtClean="0"/>
              <a:t>release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A65CE-4E04-4503-B9A2-B21653ACD278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0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Avoidance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8F021-4F61-4440-82F6-4A85D4932A9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1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447800"/>
            <a:ext cx="6629400" cy="37830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Disadvantages of Deadlock prevention??</a:t>
            </a:r>
          </a:p>
          <a:p>
            <a:r>
              <a:rPr lang="en-US" sz="2400" dirty="0" smtClean="0"/>
              <a:t>Possible </a:t>
            </a:r>
            <a:r>
              <a:rPr lang="en-US" sz="2400" dirty="0"/>
              <a:t>side effects of preventing </a:t>
            </a:r>
            <a:r>
              <a:rPr lang="en-US" sz="2400" dirty="0" smtClean="0"/>
              <a:t>deadlocks, </a:t>
            </a:r>
            <a:r>
              <a:rPr lang="en-US" sz="2400" dirty="0"/>
              <a:t>are </a:t>
            </a:r>
            <a:endParaRPr lang="en-US" sz="2400" dirty="0" smtClean="0"/>
          </a:p>
          <a:p>
            <a:pPr lvl="1"/>
            <a:r>
              <a:rPr lang="en-US" sz="2400" u="sng" dirty="0" smtClean="0"/>
              <a:t>low </a:t>
            </a:r>
            <a:r>
              <a:rPr lang="en-US" sz="2400" u="sng" dirty="0"/>
              <a:t>device utilization and </a:t>
            </a:r>
            <a:endParaRPr lang="en-US" sz="2400" u="sng" dirty="0" smtClean="0"/>
          </a:p>
          <a:p>
            <a:pPr lvl="1"/>
            <a:r>
              <a:rPr lang="en-US" sz="2400" u="sng" dirty="0" smtClean="0"/>
              <a:t>reduced </a:t>
            </a:r>
            <a:r>
              <a:rPr lang="en-US" sz="2400" u="sng" dirty="0"/>
              <a:t>system throughput.</a:t>
            </a:r>
          </a:p>
          <a:p>
            <a:endParaRPr lang="en-US" sz="2400" dirty="0" smtClean="0"/>
          </a:p>
          <a:p>
            <a:r>
              <a:rPr lang="en-US" sz="2400" dirty="0" smtClean="0"/>
              <a:t>An </a:t>
            </a:r>
            <a:r>
              <a:rPr lang="en-US" sz="2400" dirty="0"/>
              <a:t>alternative method for avoiding deadlocks </a:t>
            </a:r>
            <a:endParaRPr lang="en-US" sz="2400" dirty="0" smtClean="0"/>
          </a:p>
          <a:p>
            <a:pPr lvl="1"/>
            <a:r>
              <a:rPr lang="en-US" sz="2400" dirty="0" smtClean="0"/>
              <a:t>Deadlock Avoidance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to require </a:t>
            </a:r>
            <a:r>
              <a:rPr lang="en-US" sz="2400" dirty="0" smtClean="0">
                <a:solidFill>
                  <a:srgbClr val="0070C0"/>
                </a:solidFill>
              </a:rPr>
              <a:t>additional information </a:t>
            </a:r>
            <a:r>
              <a:rPr lang="en-US" sz="2400" dirty="0">
                <a:solidFill>
                  <a:srgbClr val="0070C0"/>
                </a:solidFill>
              </a:rPr>
              <a:t>about how resources are to be </a:t>
            </a:r>
            <a:r>
              <a:rPr lang="en-US" sz="2400" dirty="0" smtClean="0">
                <a:solidFill>
                  <a:srgbClr val="0070C0"/>
                </a:solidFill>
              </a:rPr>
              <a:t>requested</a:t>
            </a:r>
            <a:endParaRPr lang="en-US" altLang="en-US" sz="2400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A05A5-C112-4B38-8A73-FAF6B69C3CF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4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 priori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In Latin </a:t>
            </a:r>
            <a:r>
              <a:rPr lang="en-IN" sz="2400" i="1" dirty="0"/>
              <a:t>a priori</a:t>
            </a:r>
            <a:r>
              <a:rPr lang="en-IN" sz="2400" dirty="0"/>
              <a:t> means “what comes first.” </a:t>
            </a:r>
            <a:endParaRPr lang="en-IN" sz="2400" dirty="0" smtClean="0"/>
          </a:p>
          <a:p>
            <a:endParaRPr lang="en-IN" sz="2400" i="1" dirty="0"/>
          </a:p>
          <a:p>
            <a:r>
              <a:rPr lang="en-IN" sz="2400" i="1" dirty="0" smtClean="0"/>
              <a:t>A </a:t>
            </a:r>
            <a:r>
              <a:rPr lang="en-IN" sz="2400" i="1" dirty="0"/>
              <a:t>priori</a:t>
            </a:r>
            <a:r>
              <a:rPr lang="en-IN" sz="2400" dirty="0"/>
              <a:t> understandings are the assumptions that come before the rest of the assessment, argument, or analysis.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7000" y="1814513"/>
            <a:ext cx="6629400" cy="3783012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Simplest and most useful model requires that </a:t>
            </a:r>
          </a:p>
          <a:p>
            <a:pPr lvl="1"/>
            <a:r>
              <a:rPr lang="en-US" altLang="en-US" sz="2400" dirty="0" smtClean="0"/>
              <a:t>each process declare the </a:t>
            </a:r>
            <a:r>
              <a:rPr lang="en-US" altLang="en-US" sz="2400" b="1" i="1" dirty="0" smtClean="0">
                <a:solidFill>
                  <a:srgbClr val="0070C0"/>
                </a:solidFill>
              </a:rPr>
              <a:t>maximum number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of resources of each type that it </a:t>
            </a:r>
            <a:r>
              <a:rPr lang="en-US" altLang="en-US" sz="2400" dirty="0" smtClean="0">
                <a:solidFill>
                  <a:srgbClr val="0070C0"/>
                </a:solidFill>
              </a:rPr>
              <a:t>may need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154113" y="1098550"/>
            <a:ext cx="77692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Helvetica" pitchFamily="-84" charset="0"/>
              </a:rPr>
              <a:t>Requires that the system has some additional </a:t>
            </a:r>
            <a:r>
              <a:rPr lang="en-US" altLang="en-US" b="1" i="1" dirty="0">
                <a:solidFill>
                  <a:srgbClr val="0070C0"/>
                </a:solidFill>
                <a:latin typeface="Helvetica" pitchFamily="-84" charset="0"/>
              </a:rPr>
              <a:t>a priori </a:t>
            </a:r>
            <a:r>
              <a:rPr lang="en-US" altLang="en-US" dirty="0">
                <a:solidFill>
                  <a:srgbClr val="0070C0"/>
                </a:solidFill>
                <a:latin typeface="Helvetica" pitchFamily="-84" charset="0"/>
              </a:rPr>
              <a:t>information </a:t>
            </a:r>
            <a:br>
              <a:rPr lang="en-US" altLang="en-US" dirty="0">
                <a:solidFill>
                  <a:srgbClr val="0070C0"/>
                </a:solidFill>
                <a:latin typeface="Helvetica" pitchFamily="-84" charset="0"/>
              </a:rPr>
            </a:br>
            <a:r>
              <a:rPr lang="en-US" altLang="en-US" dirty="0">
                <a:latin typeface="Helvetica" pitchFamily="-84" charset="0"/>
              </a:rPr>
              <a:t>available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5B4E-3247-41DD-AC78-5362482FC0DD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5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188200" cy="40735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Given </a:t>
            </a:r>
            <a:r>
              <a:rPr lang="en-US" sz="2400" dirty="0"/>
              <a:t>this </a:t>
            </a:r>
            <a:r>
              <a:rPr lang="en-US" sz="2400" dirty="0">
                <a:solidFill>
                  <a:srgbClr val="0070C0"/>
                </a:solidFill>
              </a:rPr>
              <a:t>a priori information,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it </a:t>
            </a:r>
            <a:r>
              <a:rPr lang="en-US" sz="2400" dirty="0">
                <a:solidFill>
                  <a:srgbClr val="0070C0"/>
                </a:solidFill>
              </a:rPr>
              <a:t>is possible to construct an algorithm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That ensures </a:t>
            </a:r>
            <a:r>
              <a:rPr lang="en-US" sz="2400" dirty="0">
                <a:solidFill>
                  <a:srgbClr val="0070C0"/>
                </a:solidFill>
              </a:rPr>
              <a:t>that the system will never enter a deadlocked state.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Such </a:t>
            </a:r>
            <a:r>
              <a:rPr lang="en-US" sz="2400" dirty="0"/>
              <a:t>an </a:t>
            </a:r>
            <a:r>
              <a:rPr lang="en-US" sz="2400" dirty="0" smtClean="0"/>
              <a:t>algorithm defines </a:t>
            </a:r>
            <a:r>
              <a:rPr lang="en-US" sz="2400" dirty="0"/>
              <a:t>the deadlock-avoidance approach.</a:t>
            </a:r>
            <a:endParaRPr lang="en-US" altLang="en-US" sz="2400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5B4E-3247-41DD-AC78-5362482FC0DD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0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198438"/>
            <a:ext cx="7762875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Avoidance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188200" cy="407352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The deadlock-avoidance algorithm </a:t>
            </a:r>
          </a:p>
          <a:p>
            <a:pPr lvl="1"/>
            <a:r>
              <a:rPr lang="en-US" altLang="en-US" sz="2400" dirty="0" smtClean="0"/>
              <a:t>dynamically examines the resource-allocation state </a:t>
            </a:r>
          </a:p>
          <a:p>
            <a:pPr lvl="1"/>
            <a:r>
              <a:rPr lang="en-US" altLang="en-US" sz="2400" dirty="0" smtClean="0"/>
              <a:t>to ensure that there can never be a circular-wait condition</a:t>
            </a:r>
          </a:p>
          <a:p>
            <a:pPr lvl="1"/>
            <a:endParaRPr lang="en-US" altLang="en-US" sz="2400" dirty="0" smtClean="0"/>
          </a:p>
          <a:p>
            <a:r>
              <a:rPr lang="en-US" altLang="en-US" sz="2400" dirty="0" smtClean="0"/>
              <a:t>Resource-allocation </a:t>
            </a:r>
            <a:r>
              <a:rPr lang="en-US" altLang="en-US" sz="2400" i="1" dirty="0" smtClean="0"/>
              <a:t>state</a:t>
            </a:r>
            <a:r>
              <a:rPr lang="en-US" altLang="en-US" sz="2400" dirty="0" smtClean="0"/>
              <a:t> is defined by 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the number of available resources, </a:t>
            </a:r>
          </a:p>
          <a:p>
            <a:pPr lvl="1"/>
            <a:r>
              <a:rPr lang="en-US" altLang="en-US" sz="2400" dirty="0"/>
              <a:t>the number of </a:t>
            </a:r>
            <a:r>
              <a:rPr lang="en-US" altLang="en-US" sz="2400" dirty="0" smtClean="0"/>
              <a:t>allocated </a:t>
            </a:r>
            <a:r>
              <a:rPr lang="en-US" altLang="en-US" sz="2400" dirty="0"/>
              <a:t>resources, </a:t>
            </a:r>
          </a:p>
          <a:p>
            <a:pPr lvl="1"/>
            <a:r>
              <a:rPr lang="en-US" altLang="en-US" sz="2400" dirty="0" smtClean="0"/>
              <a:t>and the maximum demands of the processes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1B236-575E-479A-8913-F05ACEFED050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7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r>
              <a:rPr lang="en-US" sz="2400" dirty="0"/>
              <a:t>A state is </a:t>
            </a:r>
            <a:r>
              <a:rPr lang="en-US" sz="2400" i="1" dirty="0"/>
              <a:t>safe </a:t>
            </a:r>
            <a:r>
              <a:rPr lang="en-US" sz="2400" dirty="0"/>
              <a:t>if </a:t>
            </a:r>
            <a:endParaRPr lang="en-US" sz="2400" dirty="0" smtClean="0"/>
          </a:p>
          <a:p>
            <a:pPr lvl="1"/>
            <a:r>
              <a:rPr lang="en-US" sz="2400" u="sng" dirty="0" smtClean="0"/>
              <a:t>the </a:t>
            </a:r>
            <a:r>
              <a:rPr lang="en-US" sz="2400" u="sng" dirty="0"/>
              <a:t>system can allocate resources to each process </a:t>
            </a:r>
            <a:r>
              <a:rPr lang="en-US" sz="2400" u="sng" dirty="0">
                <a:solidFill>
                  <a:srgbClr val="0070C0"/>
                </a:solidFill>
              </a:rPr>
              <a:t>(up to </a:t>
            </a:r>
            <a:r>
              <a:rPr lang="en-US" sz="2400" u="sng" dirty="0" smtClean="0">
                <a:solidFill>
                  <a:srgbClr val="0070C0"/>
                </a:solidFill>
              </a:rPr>
              <a:t>its maximum</a:t>
            </a:r>
            <a:r>
              <a:rPr lang="en-US" sz="2400" u="sng" dirty="0">
                <a:solidFill>
                  <a:srgbClr val="0070C0"/>
                </a:solidFill>
              </a:rPr>
              <a:t>) </a:t>
            </a:r>
            <a:r>
              <a:rPr lang="en-US" sz="2400" u="sng" dirty="0"/>
              <a:t>in some order and </a:t>
            </a:r>
            <a:endParaRPr lang="en-US" sz="2400" u="sng" dirty="0" smtClean="0"/>
          </a:p>
          <a:p>
            <a:pPr lvl="1"/>
            <a:r>
              <a:rPr lang="en-US" sz="2400" u="sng" dirty="0" smtClean="0"/>
              <a:t>still </a:t>
            </a:r>
            <a:r>
              <a:rPr lang="en-US" sz="2400" u="sng" dirty="0"/>
              <a:t>avoid a deadlock</a:t>
            </a:r>
            <a:r>
              <a:rPr lang="en-US" sz="2400" u="sng" dirty="0" smtClean="0"/>
              <a:t>.</a:t>
            </a:r>
          </a:p>
          <a:p>
            <a:pPr lvl="1"/>
            <a:endParaRPr lang="en-US" altLang="en-US" sz="2400" u="sng" dirty="0"/>
          </a:p>
          <a:p>
            <a:r>
              <a:rPr lang="en-US" altLang="en-US" sz="2400" dirty="0" err="1" smtClean="0"/>
              <a:t>Everytime</a:t>
            </a:r>
            <a:r>
              <a:rPr lang="en-US" altLang="en-US" sz="2400" dirty="0" smtClean="0"/>
              <a:t> When </a:t>
            </a:r>
            <a:r>
              <a:rPr lang="en-US" altLang="en-US" sz="2400" dirty="0"/>
              <a:t>a process requests an available resource, system must decide </a:t>
            </a:r>
            <a:endParaRPr lang="en-US" altLang="en-US" sz="2400" dirty="0" smtClean="0"/>
          </a:p>
          <a:p>
            <a:pPr lvl="1"/>
            <a:r>
              <a:rPr lang="en-US" altLang="en-US" sz="2400" u="sng" dirty="0" smtClean="0">
                <a:solidFill>
                  <a:srgbClr val="0070C0"/>
                </a:solidFill>
              </a:rPr>
              <a:t>if </a:t>
            </a:r>
            <a:r>
              <a:rPr lang="en-US" altLang="en-US" sz="2400" u="sng" dirty="0">
                <a:solidFill>
                  <a:srgbClr val="0070C0"/>
                </a:solidFill>
              </a:rPr>
              <a:t>immediate allocation leaves the system in a safe state</a:t>
            </a:r>
          </a:p>
          <a:p>
            <a:pPr lvl="1"/>
            <a:endParaRPr lang="en-US" altLang="en-US" sz="2400" u="sng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5DEB8-87EF-41D6-ADB7-20868399A31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endParaRPr lang="en-US" altLang="en-US" sz="2400" dirty="0" smtClean="0"/>
          </a:p>
          <a:p>
            <a:r>
              <a:rPr lang="en-US" altLang="en-US" sz="2400" dirty="0" smtClean="0"/>
              <a:t>System is in </a:t>
            </a:r>
            <a:r>
              <a:rPr lang="en-US" altLang="en-US" sz="2400" b="1" dirty="0" smtClean="0">
                <a:solidFill>
                  <a:srgbClr val="3366FF"/>
                </a:solidFill>
              </a:rPr>
              <a:t>safe state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dirty="0" smtClean="0"/>
              <a:t>if there exists a sequence &lt;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1</a:t>
            </a:r>
            <a:r>
              <a:rPr lang="en-US" altLang="en-US" sz="2400" i="1" dirty="0" smtClean="0"/>
              <a:t>, P</a:t>
            </a:r>
            <a:r>
              <a:rPr lang="en-US" altLang="en-US" sz="2400" i="1" baseline="-25000" dirty="0" smtClean="0"/>
              <a:t>2</a:t>
            </a:r>
            <a:r>
              <a:rPr lang="en-US" altLang="en-US" sz="2400" i="1" dirty="0" smtClean="0"/>
              <a:t>, …,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n</a:t>
            </a:r>
            <a:r>
              <a:rPr lang="en-US" altLang="en-US" sz="2400" dirty="0" smtClean="0"/>
              <a:t>&gt; of ALL the  processes  in the systems such that  for each P</a:t>
            </a:r>
            <a:r>
              <a:rPr lang="en-US" altLang="en-US" sz="2400" baseline="-25000" dirty="0" smtClean="0"/>
              <a:t>i</a:t>
            </a:r>
            <a:r>
              <a:rPr lang="en-US" altLang="en-US" sz="2400" dirty="0" smtClean="0"/>
              <a:t>, </a:t>
            </a:r>
          </a:p>
          <a:p>
            <a:pPr lvl="1"/>
            <a:r>
              <a:rPr lang="en-US" altLang="en-US" sz="2400" dirty="0" smtClean="0"/>
              <a:t>the resources that P</a:t>
            </a:r>
            <a:r>
              <a:rPr lang="en-US" altLang="en-US" sz="2400" baseline="-25000" dirty="0" smtClean="0"/>
              <a:t>i </a:t>
            </a:r>
            <a:r>
              <a:rPr lang="en-US" altLang="en-US" sz="2400" dirty="0" smtClean="0"/>
              <a:t>can still request can be satisfied by currently available resources + resources </a:t>
            </a:r>
            <a:r>
              <a:rPr lang="en-US" altLang="en-US" sz="2400" dirty="0"/>
              <a:t>h</a:t>
            </a:r>
            <a:r>
              <a:rPr lang="en-US" altLang="en-US" sz="2400" dirty="0" smtClean="0"/>
              <a:t>eld by all the </a:t>
            </a:r>
            <a:r>
              <a:rPr lang="en-US" altLang="en-US" sz="2400" i="1" dirty="0" err="1" smtClean="0"/>
              <a:t>P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dirty="0" smtClean="0"/>
              <a:t>, with</a:t>
            </a:r>
            <a:r>
              <a:rPr lang="en-US" altLang="en-US" sz="2400" i="1" dirty="0" smtClean="0"/>
              <a:t> j </a:t>
            </a:r>
            <a:r>
              <a:rPr lang="en-US" altLang="en-US" sz="2400" dirty="0" smtClean="0"/>
              <a:t>&lt; </a:t>
            </a:r>
            <a:r>
              <a:rPr lang="en-US" altLang="en-US" sz="2400" i="1" dirty="0"/>
              <a:t>i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46FD5-1CDC-4E5E-9935-5FA42CA2BF0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8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36525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 State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58062" cy="4997450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That is: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If P</a:t>
            </a:r>
            <a:r>
              <a:rPr lang="en-US" altLang="en-US" sz="2400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resource needs are not immediately available, then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can wait until all </a:t>
            </a:r>
            <a:r>
              <a:rPr lang="en-US" altLang="en-US" sz="2400" i="1" dirty="0" err="1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have finished (</a:t>
            </a:r>
            <a:r>
              <a:rPr lang="en-US" altLang="en-US" sz="2400" i="1" dirty="0">
                <a:solidFill>
                  <a:srgbClr val="0070C0"/>
                </a:solidFill>
              </a:rPr>
              <a:t>j </a:t>
            </a:r>
            <a:r>
              <a:rPr lang="en-US" altLang="en-US" sz="2400" dirty="0">
                <a:solidFill>
                  <a:srgbClr val="0070C0"/>
                </a:solidFill>
              </a:rPr>
              <a:t>&lt; </a:t>
            </a:r>
            <a:r>
              <a:rPr lang="en-US" altLang="en-US" sz="2400" i="1" dirty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When </a:t>
            </a:r>
            <a:r>
              <a:rPr lang="en-US" altLang="en-US" sz="3200" i="1" dirty="0" err="1" smtClean="0">
                <a:solidFill>
                  <a:srgbClr val="0070C0"/>
                </a:solidFill>
              </a:rPr>
              <a:t>P</a:t>
            </a:r>
            <a:r>
              <a:rPr lang="en-US" altLang="en-US" sz="3200" i="1" baseline="-25000" dirty="0" err="1" smtClean="0">
                <a:solidFill>
                  <a:srgbClr val="0070C0"/>
                </a:solidFill>
              </a:rPr>
              <a:t>j</a:t>
            </a:r>
            <a:r>
              <a:rPr lang="en-US" altLang="en-US" sz="32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 smtClean="0">
                <a:solidFill>
                  <a:srgbClr val="0070C0"/>
                </a:solidFill>
              </a:rPr>
              <a:t>is finished, </a:t>
            </a:r>
            <a:r>
              <a:rPr lang="en-US" altLang="en-US" sz="24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400" i="1" baseline="-25000" dirty="0" smtClean="0">
                <a:solidFill>
                  <a:srgbClr val="0070C0"/>
                </a:solidFill>
              </a:rPr>
              <a:t>i</a:t>
            </a:r>
            <a:r>
              <a:rPr lang="en-US" altLang="en-US" sz="2400" dirty="0" smtClean="0">
                <a:solidFill>
                  <a:srgbClr val="0070C0"/>
                </a:solidFill>
              </a:rPr>
              <a:t> can obtain needed resources, execute, return allocated resources, and terminate</a:t>
            </a:r>
          </a:p>
          <a:p>
            <a:pPr lvl="1"/>
            <a:endParaRPr lang="en-US" altLang="en-US" sz="2400" dirty="0" smtClean="0"/>
          </a:p>
          <a:p>
            <a:pPr lvl="1"/>
            <a:r>
              <a:rPr lang="en-US" altLang="en-US" sz="2400" dirty="0" smtClean="0"/>
              <a:t>When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terminates,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 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can obtain its needed resources, and so 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B1F-402D-43AA-93B2-53C7BD7122D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8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Basic Facts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2338" y="1190625"/>
            <a:ext cx="6597650" cy="4414838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If a system is in safe state </a:t>
            </a:r>
            <a:r>
              <a:rPr lang="en-US" altLang="en-US" sz="2800" dirty="0" smtClean="0">
                <a:sym typeface="Symbol" pitchFamily="18" charset="2"/>
              </a:rPr>
              <a:t> no deadlocks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ym typeface="Symbol" pitchFamily="18" charset="2"/>
              </a:rPr>
              <a:t>If a system is in unsafe state  possibility of deadlock</a:t>
            </a:r>
            <a:br>
              <a:rPr lang="en-US" altLang="en-US" sz="2800" dirty="0" smtClean="0">
                <a:sym typeface="Symbol" pitchFamily="18" charset="2"/>
              </a:rPr>
            </a:br>
            <a:endParaRPr lang="en-US" altLang="en-US" sz="28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olidFill>
                  <a:srgbClr val="0070C0"/>
                </a:solidFill>
                <a:sym typeface="Symbol" pitchFamily="18" charset="2"/>
              </a:rPr>
              <a:t>Avoidance  ensure that a system will never enter an unsafe state.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8352-93A5-4693-A518-1B66009BDD5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System Model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158875"/>
            <a:ext cx="7351712" cy="44831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Request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requests the resource.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request cannot </a:t>
            </a:r>
            <a:r>
              <a:rPr lang="en-US" dirty="0" smtClean="0"/>
              <a:t>be granted </a:t>
            </a:r>
            <a:r>
              <a:rPr lang="en-US" dirty="0"/>
              <a:t>immediately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resource is being used by </a:t>
            </a:r>
            <a:r>
              <a:rPr lang="en-US" dirty="0" smtClean="0"/>
              <a:t>another process</a:t>
            </a:r>
          </a:p>
          <a:p>
            <a:pPr lvl="1"/>
            <a:r>
              <a:rPr lang="en-US" dirty="0" smtClean="0"/>
              <a:t>then </a:t>
            </a:r>
            <a:r>
              <a:rPr lang="en-US" dirty="0"/>
              <a:t>the requesting process must wait until it can acquire </a:t>
            </a:r>
            <a:r>
              <a:rPr lang="en-US" dirty="0" smtClean="0"/>
              <a:t>the resource</a:t>
            </a:r>
            <a:endParaRPr lang="en-US" dirty="0"/>
          </a:p>
          <a:p>
            <a:r>
              <a:rPr lang="en-US" dirty="0" smtClean="0"/>
              <a:t>Use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can operate on the resource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resource is </a:t>
            </a:r>
            <a:r>
              <a:rPr lang="en-US" dirty="0"/>
              <a:t>a printer, the process can print on the </a:t>
            </a:r>
            <a:r>
              <a:rPr lang="en-US" dirty="0" smtClean="0"/>
              <a:t>printer</a:t>
            </a:r>
            <a:endParaRPr lang="en-US" dirty="0"/>
          </a:p>
          <a:p>
            <a:r>
              <a:rPr lang="en-US" dirty="0" smtClean="0"/>
              <a:t>Release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process releases the resource.</a:t>
            </a:r>
            <a:endParaRPr lang="en-US" altLang="en-US" b="1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17393-8AF4-49A7-A8A1-BE06AAF87C9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2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6138" y="150813"/>
            <a:ext cx="78406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Safe, Unsafe, Deadlock State </a:t>
            </a:r>
          </a:p>
        </p:txBody>
      </p:sp>
      <p:pic>
        <p:nvPicPr>
          <p:cNvPr id="235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7" t="1572" r="13683" b="2194"/>
          <a:stretch>
            <a:fillRect/>
          </a:stretch>
        </p:blipFill>
        <p:spPr bwMode="auto">
          <a:xfrm>
            <a:off x="2446338" y="1308100"/>
            <a:ext cx="4022725" cy="398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EF035-B5ED-43BE-AFAB-72532447B18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66688"/>
            <a:ext cx="7645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Avoidance Algorithms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en-US" dirty="0" smtClean="0"/>
              <a:t>Single instance of a resource type</a:t>
            </a:r>
          </a:p>
          <a:p>
            <a:pPr lvl="1"/>
            <a:r>
              <a:rPr lang="en-US" altLang="en-US" dirty="0" smtClean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Multiple instances of a resource type</a:t>
            </a:r>
          </a:p>
          <a:p>
            <a:pPr lvl="1"/>
            <a:r>
              <a:rPr lang="en-US" altLang="en-US" dirty="0" smtClean="0"/>
              <a:t> Use the banker</a:t>
            </a:r>
            <a:r>
              <a:rPr lang="ja-JP" altLang="en-US" dirty="0" smtClean="0"/>
              <a:t>’</a:t>
            </a:r>
            <a:r>
              <a:rPr lang="en-US" altLang="ja-JP" dirty="0" smtClean="0"/>
              <a:t>s algorithm</a:t>
            </a:r>
            <a:endParaRPr lang="en-US" altLang="en-US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7EEF-73EC-4057-92A2-32B633FCEE6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43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98438"/>
            <a:ext cx="7831138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Resource-Allocation Graph Scheme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55700"/>
            <a:ext cx="6989762" cy="44831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400" b="1" dirty="0" smtClean="0">
                <a:solidFill>
                  <a:srgbClr val="3366FF"/>
                </a:solidFill>
              </a:rPr>
              <a:t>Claim edge</a:t>
            </a:r>
            <a:r>
              <a:rPr lang="en-US" altLang="en-US" sz="2400" dirty="0" smtClean="0">
                <a:solidFill>
                  <a:srgbClr val="3366FF"/>
                </a:solidFill>
              </a:rPr>
              <a:t> </a:t>
            </a:r>
            <a:r>
              <a:rPr lang="en-US" altLang="en-US" sz="2400" i="1" dirty="0" smtClean="0"/>
              <a:t>P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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indicated that process </a:t>
            </a:r>
            <a:r>
              <a:rPr lang="en-US" altLang="en-US" sz="2400" i="1" dirty="0" err="1" smtClean="0">
                <a:sym typeface="Symbol" pitchFamily="18" charset="2"/>
              </a:rPr>
              <a:t>P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 </a:t>
            </a:r>
            <a:r>
              <a:rPr lang="en-US" altLang="en-US" sz="2400" b="1" dirty="0" smtClean="0">
                <a:sym typeface="Symbol" pitchFamily="18" charset="2"/>
              </a:rPr>
              <a:t>may request</a:t>
            </a:r>
            <a:r>
              <a:rPr lang="en-US" altLang="en-US" sz="2400" dirty="0" smtClean="0">
                <a:sym typeface="Symbol" pitchFamily="18" charset="2"/>
              </a:rPr>
              <a:t> resource </a:t>
            </a:r>
            <a:r>
              <a:rPr lang="en-US" altLang="en-US" sz="2400" i="1" dirty="0" err="1" smtClean="0">
                <a:sym typeface="Symbol" pitchFamily="18" charset="2"/>
              </a:rPr>
              <a:t>R</a:t>
            </a:r>
            <a:r>
              <a:rPr lang="en-US" altLang="en-US" sz="2400" i="1" baseline="-25000" dirty="0" err="1" smtClean="0">
                <a:sym typeface="Symbol" pitchFamily="18" charset="2"/>
              </a:rPr>
              <a:t>j</a:t>
            </a:r>
            <a:r>
              <a:rPr lang="en-US" altLang="en-US" sz="2400" dirty="0" smtClean="0">
                <a:sym typeface="Symbol" pitchFamily="18" charset="2"/>
              </a:rPr>
              <a:t>; represented by a dashed line</a:t>
            </a:r>
          </a:p>
          <a:p>
            <a:r>
              <a:rPr lang="en-US" altLang="en-US" sz="2400" dirty="0" smtClean="0">
                <a:sym typeface="Symbol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dirty="0" smtClean="0">
                <a:sym typeface="Symbol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sz="2400" b="1" dirty="0" smtClean="0">
                <a:sym typeface="Symbol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 smtClean="0">
                <a:sym typeface="Symbol" pitchFamily="18" charset="2"/>
              </a:rPr>
              <a:t>Resources must be claimed </a:t>
            </a:r>
            <a:r>
              <a:rPr lang="en-US" altLang="en-US" sz="2400" i="1" dirty="0" smtClean="0">
                <a:sym typeface="Symbol" pitchFamily="18" charset="2"/>
              </a:rPr>
              <a:t>a priori</a:t>
            </a:r>
            <a:r>
              <a:rPr lang="en-US" altLang="en-US" sz="2400" dirty="0" smtClean="0">
                <a:sym typeface="Symbol" pitchFamily="18" charset="2"/>
              </a:rPr>
              <a:t> in the system</a:t>
            </a:r>
            <a:endParaRPr lang="en-US" altLang="en-US" sz="24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75590-0839-4D50-9374-DB200C1D608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304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41363" y="280988"/>
            <a:ext cx="822483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Resource-Allocation Graph</a:t>
            </a:r>
          </a:p>
        </p:txBody>
      </p:sp>
      <p:pic>
        <p:nvPicPr>
          <p:cNvPr id="26627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588" y="1409700"/>
            <a:ext cx="3681412" cy="373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B849B-196E-4CDC-95A6-F0C2A5B65C19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082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260350"/>
            <a:ext cx="8243887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Unsafe State In Resource-Allocation Graph</a:t>
            </a:r>
          </a:p>
        </p:txBody>
      </p:sp>
      <p:pic>
        <p:nvPicPr>
          <p:cNvPr id="27651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282700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D971C-F60F-4C91-864A-494C51B77590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150813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Resource-Allocation Graph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1187450"/>
            <a:ext cx="4171950" cy="43037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en-US" sz="2800" dirty="0" smtClean="0"/>
              <a:t>Suppose that process</a:t>
            </a:r>
            <a:r>
              <a:rPr lang="en-US" altLang="en-US" sz="2800" i="1" dirty="0" smtClean="0"/>
              <a:t> P</a:t>
            </a:r>
            <a:r>
              <a:rPr lang="en-US" altLang="en-US" sz="2800" i="1" baseline="-25000" dirty="0" smtClean="0"/>
              <a:t>i</a:t>
            </a:r>
            <a:r>
              <a:rPr lang="en-US" altLang="en-US" sz="2800" dirty="0" smtClean="0"/>
              <a:t> requests a resource </a:t>
            </a:r>
            <a:r>
              <a:rPr lang="en-US" altLang="en-US" sz="2800" i="1" dirty="0" err="1" smtClean="0">
                <a:sym typeface="Symbol" pitchFamily="18" charset="2"/>
              </a:rPr>
              <a:t>R</a:t>
            </a:r>
            <a:r>
              <a:rPr lang="en-US" altLang="en-US" sz="2800" i="1" baseline="-25000" dirty="0" err="1" smtClean="0">
                <a:sym typeface="Symbol" pitchFamily="18" charset="2"/>
              </a:rPr>
              <a:t>j</a:t>
            </a:r>
            <a:endParaRPr lang="en-US" altLang="en-US" sz="2800" i="1" baseline="-25000" dirty="0" smtClean="0">
              <a:sym typeface="Symbol" pitchFamily="18" charset="2"/>
            </a:endParaRPr>
          </a:p>
          <a:p>
            <a:r>
              <a:rPr lang="en-US" altLang="en-US" sz="2800" dirty="0" smtClean="0">
                <a:sym typeface="Symbol" pitchFamily="18" charset="2"/>
              </a:rPr>
              <a:t>The request can be granted only 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if converting the request edge to an assignment edge </a:t>
            </a:r>
          </a:p>
          <a:p>
            <a:pPr lvl="1"/>
            <a:r>
              <a:rPr lang="en-US" altLang="en-US" sz="2400" dirty="0" smtClean="0">
                <a:sym typeface="Symbol" pitchFamily="18" charset="2"/>
              </a:rPr>
              <a:t>does not result in the formation of a cycle in the resource allocation graph</a:t>
            </a:r>
          </a:p>
        </p:txBody>
      </p:sp>
      <p:pic>
        <p:nvPicPr>
          <p:cNvPr id="4" name="Picture 4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00200"/>
            <a:ext cx="3360738" cy="340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1DA3-5167-45E5-82EE-9BA1D3A422C1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6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Multiple instances</a:t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Each process must </a:t>
            </a:r>
            <a:r>
              <a:rPr lang="en-US" altLang="en-US" dirty="0" smtClean="0">
                <a:solidFill>
                  <a:srgbClr val="0070C0"/>
                </a:solidFill>
              </a:rPr>
              <a:t>a priori claim maximum use</a:t>
            </a:r>
          </a:p>
          <a:p>
            <a:pPr lvl="1"/>
            <a:r>
              <a:rPr lang="en-US" dirty="0"/>
              <a:t>This </a:t>
            </a:r>
            <a:r>
              <a:rPr lang="en-US" dirty="0" smtClean="0"/>
              <a:t>number </a:t>
            </a:r>
            <a:r>
              <a:rPr lang="en-US" dirty="0" smtClean="0">
                <a:solidFill>
                  <a:srgbClr val="0070C0"/>
                </a:solidFill>
              </a:rPr>
              <a:t>may not </a:t>
            </a:r>
            <a:r>
              <a:rPr lang="en-US" dirty="0">
                <a:solidFill>
                  <a:srgbClr val="0070C0"/>
                </a:solidFill>
              </a:rPr>
              <a:t>exceed the total number of resources in the system.</a:t>
            </a:r>
            <a:r>
              <a:rPr lang="en-US" altLang="en-US" dirty="0" smtClean="0">
                <a:solidFill>
                  <a:srgbClr val="0070C0"/>
                </a:solidFill>
              </a:rPr>
              <a:t/>
            </a:r>
            <a:br>
              <a:rPr lang="en-US" altLang="en-US" dirty="0" smtClean="0">
                <a:solidFill>
                  <a:srgbClr val="0070C0"/>
                </a:solidFill>
              </a:rPr>
            </a:br>
            <a:endParaRPr lang="en-US" altLang="en-US" dirty="0" smtClean="0">
              <a:solidFill>
                <a:srgbClr val="0070C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FB17-6868-41CB-B46D-6C9FA9305EB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8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82563"/>
            <a:ext cx="77724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Banker’s Algorithm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6756400" cy="444182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When a process requests a resource </a:t>
            </a:r>
            <a:r>
              <a:rPr lang="en-US" altLang="en-US" dirty="0" smtClean="0">
                <a:solidFill>
                  <a:srgbClr val="0070C0"/>
                </a:solidFill>
              </a:rPr>
              <a:t>it may have to wait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r>
              <a:rPr lang="en-US" altLang="en-US" dirty="0" smtClean="0"/>
              <a:t>When a process </a:t>
            </a:r>
            <a:r>
              <a:rPr lang="en-US" altLang="en-US" dirty="0" smtClean="0">
                <a:solidFill>
                  <a:srgbClr val="0070C0"/>
                </a:solidFill>
              </a:rPr>
              <a:t>gets all its resources it must return them in a finite amount of time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BFB17-6868-41CB-B46D-6C9FA9305EBC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7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 </a:t>
            </a:r>
            <a:r>
              <a:rPr lang="en-US" sz="2800" dirty="0"/>
              <a:t>resource allocation and deadlock avoidance algorithm. </a:t>
            </a:r>
            <a:endParaRPr lang="en-US" sz="2800" dirty="0" smtClean="0"/>
          </a:p>
          <a:p>
            <a:r>
              <a:rPr lang="en-US" sz="2800" dirty="0" smtClean="0"/>
              <a:t>This </a:t>
            </a:r>
            <a:r>
              <a:rPr lang="en-US" sz="2800" dirty="0"/>
              <a:t>algorithm test for safety simulating </a:t>
            </a:r>
            <a:endParaRPr lang="en-US" sz="2800" dirty="0" smtClean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allocation for predetermined maximum possible amounts of all resources, </a:t>
            </a:r>
            <a:endParaRPr lang="en-US" sz="2400" dirty="0" smtClean="0"/>
          </a:p>
          <a:p>
            <a:pPr lvl="1"/>
            <a:r>
              <a:rPr lang="en-US" sz="2400" dirty="0" smtClean="0"/>
              <a:t>then </a:t>
            </a:r>
            <a:r>
              <a:rPr lang="en-US" sz="2400" dirty="0"/>
              <a:t>makes </a:t>
            </a:r>
            <a:r>
              <a:rPr lang="en-US" sz="2400" dirty="0">
                <a:solidFill>
                  <a:srgbClr val="0070C0"/>
                </a:solidFill>
              </a:rPr>
              <a:t>an “s-state” check to test for possible activities, </a:t>
            </a:r>
            <a:endParaRPr lang="en-US" sz="24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/>
              <a:t>before </a:t>
            </a:r>
            <a:r>
              <a:rPr lang="en-US" sz="2400" dirty="0"/>
              <a:t>deciding </a:t>
            </a:r>
            <a:r>
              <a:rPr lang="en-US" sz="2400" dirty="0">
                <a:solidFill>
                  <a:srgbClr val="0070C0"/>
                </a:solidFill>
              </a:rPr>
              <a:t>whether allocation should be allowed to continue.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05214-1D12-4F98-A8C6-D8D7AA25E2F3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9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36556" y="27709"/>
            <a:ext cx="7586662" cy="431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dirty="0" smtClean="0"/>
              <a:t>Data Structures for the Banker</a:t>
            </a:r>
            <a:r>
              <a:rPr lang="ja-JP" altLang="en-US" sz="2800" dirty="0" smtClean="0"/>
              <a:t>’</a:t>
            </a:r>
            <a:r>
              <a:rPr lang="en-US" altLang="ja-JP" sz="2800" dirty="0" smtClean="0"/>
              <a:t>s Algorithm </a:t>
            </a:r>
            <a:endParaRPr lang="en-US" altLang="en-US" sz="2800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533400"/>
            <a:ext cx="8763000" cy="4975226"/>
          </a:xfrm>
        </p:spPr>
        <p:txBody>
          <a:bodyPr>
            <a:noAutofit/>
          </a:bodyPr>
          <a:lstStyle/>
          <a:p>
            <a:r>
              <a:rPr lang="en-US" altLang="en-US" sz="2400" b="1" dirty="0" smtClean="0"/>
              <a:t>Available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</a:t>
            </a:r>
          </a:p>
          <a:p>
            <a:pPr lvl="1"/>
            <a:r>
              <a:rPr lang="en-US" altLang="en-US" sz="2000" dirty="0" smtClean="0"/>
              <a:t> Vector of length </a:t>
            </a:r>
            <a:r>
              <a:rPr lang="en-US" altLang="en-US" sz="2000" i="1" dirty="0" smtClean="0"/>
              <a:t>m</a:t>
            </a:r>
            <a:r>
              <a:rPr lang="en-US" altLang="en-US" sz="2000" dirty="0" smtClean="0"/>
              <a:t>. </a:t>
            </a:r>
          </a:p>
          <a:p>
            <a:pPr lvl="1"/>
            <a:r>
              <a:rPr lang="en-US" altLang="en-US" sz="2000" dirty="0" smtClean="0"/>
              <a:t>If available [</a:t>
            </a:r>
            <a:r>
              <a:rPr lang="en-US" altLang="en-US" sz="2000" i="1" dirty="0" smtClean="0"/>
              <a:t>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, there are</a:t>
            </a:r>
            <a:r>
              <a:rPr lang="en-US" altLang="en-US" sz="2000" i="1" dirty="0" smtClean="0"/>
              <a:t> k</a:t>
            </a:r>
            <a:r>
              <a:rPr lang="en-US" altLang="en-US" sz="2000" dirty="0" smtClean="0"/>
              <a:t> instances of resource type </a:t>
            </a:r>
            <a:r>
              <a:rPr lang="en-US" altLang="en-US" sz="2400" i="1" dirty="0" err="1" smtClean="0"/>
              <a:t>R</a:t>
            </a:r>
            <a:r>
              <a:rPr lang="en-US" altLang="en-US" sz="2400" i="1" baseline="-25000" dirty="0" err="1" smtClean="0"/>
              <a:t>j</a:t>
            </a:r>
            <a:r>
              <a:rPr lang="en-US" altLang="en-US" sz="2400" baseline="-25000" dirty="0" smtClean="0"/>
              <a:t>  </a:t>
            </a:r>
            <a:r>
              <a:rPr lang="en-US" altLang="en-US" sz="2000" dirty="0" smtClean="0"/>
              <a:t>available</a:t>
            </a:r>
          </a:p>
          <a:p>
            <a:endParaRPr lang="en-US" altLang="en-US" sz="6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Max</a:t>
            </a:r>
            <a:r>
              <a:rPr lang="en-US" altLang="en-US" sz="2400" i="1" dirty="0" smtClean="0"/>
              <a:t>: </a:t>
            </a:r>
          </a:p>
          <a:p>
            <a:pPr lvl="1"/>
            <a:r>
              <a:rPr lang="en-US" altLang="en-US" sz="2000" i="1" dirty="0" smtClean="0"/>
              <a:t>n x m</a:t>
            </a:r>
            <a:r>
              <a:rPr lang="en-US" altLang="en-US" sz="2000" dirty="0" smtClean="0"/>
              <a:t> matrix.  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Max </a:t>
            </a:r>
            <a:r>
              <a:rPr lang="en-US" altLang="en-US" sz="2000" dirty="0" smtClean="0"/>
              <a:t>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, then process </a:t>
            </a:r>
            <a:r>
              <a:rPr lang="en-US" altLang="en-US" sz="2000" i="1" dirty="0" smtClean="0"/>
              <a:t>P</a:t>
            </a:r>
            <a:r>
              <a:rPr lang="en-US" altLang="en-US" sz="2000" i="1" baseline="-25000" dirty="0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may request at most</a:t>
            </a:r>
            <a:r>
              <a:rPr lang="en-US" altLang="en-US" sz="2000" i="1" dirty="0" smtClean="0"/>
              <a:t> k </a:t>
            </a:r>
            <a:r>
              <a:rPr lang="en-US" altLang="en-US" sz="2000" dirty="0" smtClean="0"/>
              <a:t>instances of resource type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endParaRPr lang="en-US" altLang="en-US" sz="600" i="1" baseline="-250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 smtClean="0"/>
              <a:t>:  </a:t>
            </a:r>
          </a:p>
          <a:p>
            <a:pPr lvl="1"/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x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matrix.  </a:t>
            </a:r>
          </a:p>
          <a:p>
            <a:pPr lvl="1"/>
            <a:r>
              <a:rPr lang="en-US" altLang="en-US" sz="2000" dirty="0" smtClean="0"/>
              <a:t>If Allocation[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then</a:t>
            </a:r>
            <a:r>
              <a:rPr lang="en-US" altLang="en-US" sz="2000" i="1" dirty="0" smtClean="0"/>
              <a:t> P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is currently allocated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instances of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endParaRPr lang="en-US" altLang="en-US" sz="2000" i="1" baseline="-25000" dirty="0" smtClean="0"/>
          </a:p>
          <a:p>
            <a:endParaRPr lang="en-US" altLang="en-US" sz="600" i="1" baseline="-250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Need</a:t>
            </a:r>
            <a:r>
              <a:rPr lang="en-US" altLang="en-US" sz="2400" i="1" dirty="0" smtClean="0"/>
              <a:t>:  </a:t>
            </a:r>
          </a:p>
          <a:p>
            <a:pPr lvl="1"/>
            <a:r>
              <a:rPr lang="en-US" altLang="en-US" sz="2000" i="1" dirty="0" smtClean="0"/>
              <a:t>n </a:t>
            </a:r>
            <a:r>
              <a:rPr lang="en-US" altLang="en-US" sz="2000" dirty="0" smtClean="0"/>
              <a:t>x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matrix. </a:t>
            </a:r>
          </a:p>
          <a:p>
            <a:pPr lvl="1"/>
            <a:r>
              <a:rPr lang="en-US" altLang="en-US" sz="2000" dirty="0" smtClean="0"/>
              <a:t>If </a:t>
            </a:r>
            <a:r>
              <a:rPr lang="en-US" altLang="en-US" sz="2000" i="1" dirty="0" smtClean="0"/>
              <a:t>Need</a:t>
            </a:r>
            <a:r>
              <a:rPr lang="en-US" altLang="en-US" sz="2000" dirty="0" smtClean="0"/>
              <a:t>[</a:t>
            </a:r>
            <a:r>
              <a:rPr lang="en-US" altLang="en-US" sz="2000" i="1" dirty="0" err="1" smtClean="0"/>
              <a:t>i,j</a:t>
            </a:r>
            <a:r>
              <a:rPr lang="en-US" altLang="en-US" sz="2000" dirty="0" smtClean="0"/>
              <a:t>] =</a:t>
            </a:r>
            <a:r>
              <a:rPr lang="en-US" altLang="en-US" sz="2000" i="1" dirty="0" smtClean="0"/>
              <a:t> k</a:t>
            </a:r>
            <a:r>
              <a:rPr lang="en-US" altLang="en-US" sz="2000" dirty="0" smtClean="0"/>
              <a:t>, then</a:t>
            </a:r>
            <a:r>
              <a:rPr lang="en-US" altLang="en-US" sz="2000" i="1" dirty="0" smtClean="0"/>
              <a:t> P</a:t>
            </a:r>
            <a:r>
              <a:rPr lang="en-US" altLang="en-US" sz="2000" i="1" baseline="-25000" dirty="0" smtClean="0"/>
              <a:t>i</a:t>
            </a:r>
            <a:r>
              <a:rPr lang="en-US" altLang="en-US" sz="2000" dirty="0" smtClean="0"/>
              <a:t> may need </a:t>
            </a:r>
            <a:r>
              <a:rPr lang="en-US" altLang="en-US" sz="2000" i="1" dirty="0" smtClean="0"/>
              <a:t>k</a:t>
            </a:r>
            <a:r>
              <a:rPr lang="en-US" altLang="en-US" sz="2000" dirty="0" smtClean="0"/>
              <a:t> more instances of </a:t>
            </a:r>
            <a:r>
              <a:rPr lang="en-US" altLang="en-US" sz="2000" i="1" dirty="0" err="1" smtClean="0"/>
              <a:t>R</a:t>
            </a:r>
            <a:r>
              <a:rPr lang="en-US" altLang="en-US" sz="2000" i="1" baseline="-25000" dirty="0" err="1" smtClean="0"/>
              <a:t>j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to complete its task</a:t>
            </a:r>
          </a:p>
          <a:p>
            <a:pPr lvl="2">
              <a:buFont typeface="Webdings" pitchFamily="18" charset="2"/>
              <a:buNone/>
            </a:pP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r>
              <a:rPr lang="en-US" altLang="en-US" sz="1600" i="1" dirty="0" smtClean="0"/>
              <a:t>Need</a:t>
            </a:r>
            <a:r>
              <a:rPr lang="en-US" altLang="en-US" sz="1600" dirty="0" smtClean="0"/>
              <a:t> [</a:t>
            </a:r>
            <a:r>
              <a:rPr lang="en-US" altLang="en-US" sz="1600" i="1" dirty="0" err="1" smtClean="0"/>
              <a:t>i,j</a:t>
            </a:r>
            <a:r>
              <a:rPr lang="en-US" altLang="en-US" sz="1600" i="1" dirty="0" smtClean="0"/>
              <a:t>]</a:t>
            </a:r>
            <a:r>
              <a:rPr lang="en-US" altLang="en-US" sz="1600" dirty="0" smtClean="0"/>
              <a:t> = </a:t>
            </a:r>
            <a:r>
              <a:rPr lang="en-US" altLang="en-US" sz="1600" i="1" dirty="0" smtClean="0"/>
              <a:t>Max</a:t>
            </a:r>
            <a:r>
              <a:rPr lang="en-US" altLang="en-US" sz="1600" dirty="0" smtClean="0"/>
              <a:t>[</a:t>
            </a:r>
            <a:r>
              <a:rPr lang="en-US" altLang="en-US" sz="1600" i="1" dirty="0" err="1" smtClean="0"/>
              <a:t>i,j</a:t>
            </a:r>
            <a:r>
              <a:rPr lang="en-US" altLang="en-US" sz="1600" dirty="0" smtClean="0"/>
              <a:t>] – </a:t>
            </a:r>
            <a:r>
              <a:rPr lang="en-US" altLang="en-US" sz="1600" i="1" dirty="0" smtClean="0"/>
              <a:t>Allocation</a:t>
            </a:r>
            <a:r>
              <a:rPr lang="en-US" altLang="en-US" sz="1600" dirty="0" smtClean="0"/>
              <a:t> [</a:t>
            </a:r>
            <a:r>
              <a:rPr lang="en-US" altLang="en-US" sz="1600" i="1" dirty="0" err="1" smtClean="0"/>
              <a:t>i,j</a:t>
            </a:r>
            <a:r>
              <a:rPr lang="en-US" altLang="en-US" sz="1600" dirty="0" smtClean="0"/>
              <a:t>]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5400668" y="609600"/>
            <a:ext cx="374333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b="1" dirty="0" smtClean="0">
                <a:solidFill>
                  <a:srgbClr val="00B0F0"/>
                </a:solidFill>
                <a:latin typeface="Helvetica" pitchFamily="-84" charset="0"/>
              </a:rPr>
              <a:t> </a:t>
            </a:r>
            <a:r>
              <a:rPr lang="en-US" altLang="en-US" b="1" dirty="0">
                <a:solidFill>
                  <a:srgbClr val="00B0F0"/>
                </a:solidFill>
                <a:latin typeface="Helvetica" pitchFamily="-84" charset="0"/>
              </a:rPr>
              <a:t>= number of </a:t>
            </a:r>
            <a:r>
              <a:rPr lang="en-US" altLang="en-US" b="1" dirty="0" smtClean="0">
                <a:solidFill>
                  <a:srgbClr val="00B0F0"/>
                </a:solidFill>
                <a:latin typeface="Helvetica" pitchFamily="-84" charset="0"/>
              </a:rPr>
              <a:t>processes</a:t>
            </a:r>
          </a:p>
          <a:p>
            <a:pPr>
              <a:spcBef>
                <a:spcPct val="50000"/>
              </a:spcBef>
            </a:pPr>
            <a:r>
              <a:rPr lang="en-US" altLang="en-US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b="1" dirty="0">
                <a:solidFill>
                  <a:srgbClr val="00B0F0"/>
                </a:solidFill>
                <a:latin typeface="Helvetica" pitchFamily="-84" charset="0"/>
              </a:rPr>
              <a:t>= number of resources types.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E56A-0E41-4C5F-A1BC-C75D2575C5A5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set of processes is in a deadlocked state when </a:t>
            </a:r>
            <a:endParaRPr lang="en-US" sz="2800" dirty="0" smtClean="0"/>
          </a:p>
          <a:p>
            <a:pPr lvl="1"/>
            <a:r>
              <a:rPr lang="en-US" sz="2400" dirty="0" smtClean="0"/>
              <a:t>every </a:t>
            </a:r>
            <a:r>
              <a:rPr lang="en-US" sz="2400" dirty="0"/>
              <a:t>process in the set </a:t>
            </a:r>
            <a:r>
              <a:rPr lang="en-US" sz="2400" dirty="0" smtClean="0"/>
              <a:t>is waiting </a:t>
            </a:r>
            <a:r>
              <a:rPr lang="en-US" sz="2400" dirty="0"/>
              <a:t>for an event that can be caused only by another process in the </a:t>
            </a:r>
            <a:r>
              <a:rPr lang="en-US" sz="2400" dirty="0" smtClean="0"/>
              <a:t>set. </a:t>
            </a:r>
          </a:p>
          <a:p>
            <a:pPr lvl="1"/>
            <a:endParaRPr lang="en-US" sz="2400" dirty="0"/>
          </a:p>
          <a:p>
            <a:r>
              <a:rPr lang="en-US" sz="2800" dirty="0"/>
              <a:t>The events with which we are concerned are </a:t>
            </a:r>
          </a:p>
          <a:p>
            <a:pPr lvl="1"/>
            <a:r>
              <a:rPr lang="en-US" sz="2400" dirty="0"/>
              <a:t>resource acquisition and </a:t>
            </a:r>
          </a:p>
          <a:p>
            <a:pPr lvl="1"/>
            <a:r>
              <a:rPr lang="en-US" sz="2400" dirty="0" smtClean="0"/>
              <a:t>release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7B68A-7E5B-4D96-96A2-CA99855EA16C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03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6688"/>
            <a:ext cx="8229600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Safety Algorithm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57288"/>
            <a:ext cx="7372350" cy="49434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600" dirty="0" smtClean="0"/>
              <a:t>Let </a:t>
            </a:r>
            <a:r>
              <a:rPr lang="en-US" altLang="en-US" sz="26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6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600" dirty="0" smtClean="0"/>
              <a:t>and </a:t>
            </a:r>
            <a:r>
              <a:rPr lang="en-US" altLang="en-US" sz="26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600" dirty="0" smtClean="0">
                <a:solidFill>
                  <a:srgbClr val="000000"/>
                </a:solidFill>
              </a:rPr>
              <a:t> </a:t>
            </a:r>
            <a:r>
              <a:rPr lang="en-US" altLang="en-US" sz="2600" dirty="0" smtClean="0"/>
              <a:t>be vectors of length</a:t>
            </a:r>
            <a:r>
              <a:rPr lang="en-US" altLang="en-US" sz="2600" i="1" dirty="0" smtClean="0"/>
              <a:t> m</a:t>
            </a:r>
            <a:r>
              <a:rPr lang="en-US" altLang="en-US" sz="2600" dirty="0" smtClean="0"/>
              <a:t> and</a:t>
            </a:r>
            <a:r>
              <a:rPr lang="en-US" altLang="en-US" sz="2600" i="1" dirty="0" smtClean="0"/>
              <a:t> n</a:t>
            </a:r>
            <a:r>
              <a:rPr lang="en-US" altLang="en-US" sz="26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700" b="1" i="1" u="sng" dirty="0" smtClean="0"/>
              <a:t>Work </a:t>
            </a:r>
            <a:r>
              <a:rPr lang="en-US" altLang="en-US" sz="1700" b="1" u="sng" dirty="0" smtClean="0"/>
              <a:t>= </a:t>
            </a:r>
            <a:r>
              <a:rPr lang="en-US" altLang="en-US" sz="1700" b="1" i="1" u="sng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700" b="1" i="1" u="sng" dirty="0" smtClean="0"/>
              <a:t>Finish </a:t>
            </a:r>
            <a:r>
              <a:rPr lang="en-US" altLang="en-US" sz="1700" b="1" u="sng" dirty="0" smtClean="0"/>
              <a:t>[</a:t>
            </a:r>
            <a:r>
              <a:rPr lang="en-US" altLang="en-US" sz="1700" b="1" i="1" u="sng" dirty="0" err="1" smtClean="0"/>
              <a:t>i</a:t>
            </a:r>
            <a:r>
              <a:rPr lang="en-US" altLang="en-US" sz="1700" b="1" u="sng" dirty="0" smtClean="0"/>
              <a:t>] =</a:t>
            </a:r>
            <a:r>
              <a:rPr lang="en-US" altLang="en-US" sz="1700" b="1" i="1" u="sng" dirty="0" smtClean="0"/>
              <a:t> false </a:t>
            </a:r>
            <a:r>
              <a:rPr lang="en-US" altLang="en-US" sz="1700" b="1" u="sng" dirty="0" smtClean="0"/>
              <a:t>for</a:t>
            </a:r>
            <a:r>
              <a:rPr lang="en-US" altLang="en-US" sz="1700" b="1" i="1" u="sng" dirty="0" smtClean="0"/>
              <a:t> </a:t>
            </a:r>
            <a:r>
              <a:rPr lang="en-US" altLang="en-US" sz="1700" b="1" i="1" u="sng" dirty="0" err="1" smtClean="0"/>
              <a:t>i</a:t>
            </a:r>
            <a:r>
              <a:rPr lang="en-US" altLang="en-US" sz="1700" b="1" u="sng" dirty="0" smtClean="0"/>
              <a:t> = 0, 1, …, </a:t>
            </a:r>
            <a:r>
              <a:rPr lang="en-US" altLang="en-US" sz="1700" b="1" i="1" u="sng" dirty="0" smtClean="0"/>
              <a:t>n- </a:t>
            </a:r>
            <a:r>
              <a:rPr lang="en-US" altLang="en-US" sz="1700" b="1" u="sng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5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dirty="0" smtClean="0"/>
              <a:t>2.	Find an </a:t>
            </a:r>
            <a:r>
              <a:rPr lang="en-US" altLang="en-US" sz="2600" b="1" i="1" dirty="0" err="1" smtClean="0"/>
              <a:t>i</a:t>
            </a:r>
            <a:r>
              <a:rPr lang="en-US" altLang="en-US" sz="2600" i="1" dirty="0" smtClean="0"/>
              <a:t> </a:t>
            </a:r>
            <a:r>
              <a:rPr lang="en-US" altLang="en-US" sz="26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/>
              <a:t>(a) </a:t>
            </a:r>
            <a:r>
              <a:rPr lang="en-US" altLang="en-US" sz="2200" b="1" i="1" dirty="0" smtClean="0"/>
              <a:t>Finish</a:t>
            </a:r>
            <a:r>
              <a:rPr lang="en-US" altLang="en-US" sz="2200" b="1" dirty="0" smtClean="0"/>
              <a:t> [</a:t>
            </a:r>
            <a:r>
              <a:rPr lang="en-US" altLang="en-US" sz="2200" b="1" i="1" dirty="0" err="1" smtClean="0"/>
              <a:t>i</a:t>
            </a:r>
            <a:r>
              <a:rPr lang="en-US" altLang="en-US" sz="2200" b="1" dirty="0" smtClean="0"/>
              <a:t>] = </a:t>
            </a:r>
            <a:r>
              <a:rPr lang="en-US" altLang="en-US" sz="2200" b="1" i="1" dirty="0" smtClean="0"/>
              <a:t>false</a:t>
            </a:r>
            <a:endParaRPr lang="en-US" altLang="en-US" sz="22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/>
              <a:t>(b) </a:t>
            </a:r>
            <a:r>
              <a:rPr lang="en-US" altLang="en-US" sz="2200" b="1" i="1" dirty="0" err="1" smtClean="0"/>
              <a:t>Need</a:t>
            </a:r>
            <a:r>
              <a:rPr lang="en-US" altLang="en-US" sz="2200" b="1" i="1" baseline="-25000" dirty="0" err="1" smtClean="0"/>
              <a:t>i</a:t>
            </a:r>
            <a:r>
              <a:rPr lang="en-US" altLang="en-US" sz="2200" b="1" dirty="0" smtClean="0"/>
              <a:t> </a:t>
            </a:r>
            <a:r>
              <a:rPr lang="en-US" altLang="en-US" sz="2200" b="1" dirty="0" smtClean="0">
                <a:sym typeface="Symbol" pitchFamily="18" charset="2"/>
              </a:rPr>
              <a:t> </a:t>
            </a:r>
            <a:r>
              <a:rPr lang="en-US" altLang="en-US" sz="22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b="1" i="1" dirty="0" smtClean="0">
                <a:sym typeface="Symbol" pitchFamily="18" charset="2"/>
              </a:rPr>
              <a:t>(Add the process in the safe sequence)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200" dirty="0" smtClean="0">
                <a:sym typeface="Symbol" pitchFamily="18" charset="2"/>
              </a:rPr>
              <a:t>If no such</a:t>
            </a:r>
            <a:r>
              <a:rPr lang="en-US" altLang="en-US" sz="2200" b="1" dirty="0" smtClean="0">
                <a:sym typeface="Symbol" pitchFamily="18" charset="2"/>
              </a:rPr>
              <a:t> </a:t>
            </a:r>
            <a:r>
              <a:rPr lang="en-US" altLang="en-US" sz="2200" b="1" i="1" dirty="0" err="1" smtClean="0">
                <a:sym typeface="Symbol" pitchFamily="18" charset="2"/>
              </a:rPr>
              <a:t>i</a:t>
            </a:r>
            <a:r>
              <a:rPr lang="en-US" altLang="en-US" sz="2200" b="1" i="1" dirty="0" smtClean="0">
                <a:sym typeface="Symbol" pitchFamily="18" charset="2"/>
              </a:rPr>
              <a:t> </a:t>
            </a:r>
            <a:r>
              <a:rPr lang="en-US" altLang="en-US" sz="22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5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i="1" dirty="0" smtClean="0"/>
              <a:t>3.  </a:t>
            </a:r>
            <a:r>
              <a:rPr lang="en-US" altLang="en-US" sz="2600" b="1" i="1" dirty="0" smtClean="0"/>
              <a:t>Work</a:t>
            </a:r>
            <a:r>
              <a:rPr lang="en-US" altLang="en-US" sz="2600" b="1" dirty="0" smtClean="0"/>
              <a:t> = </a:t>
            </a:r>
            <a:r>
              <a:rPr lang="en-US" altLang="en-US" sz="2600" b="1" i="1" dirty="0" smtClean="0"/>
              <a:t>Work </a:t>
            </a:r>
            <a:r>
              <a:rPr lang="en-US" altLang="en-US" sz="2600" b="1" dirty="0" smtClean="0"/>
              <a:t>+ </a:t>
            </a:r>
            <a:r>
              <a:rPr lang="en-US" altLang="en-US" sz="2600" b="1" i="1" dirty="0" err="1" smtClean="0"/>
              <a:t>Allocation</a:t>
            </a:r>
            <a:r>
              <a:rPr lang="en-US" altLang="en-US" sz="2600" b="1" i="1" baseline="-25000" dirty="0" err="1" smtClean="0"/>
              <a:t>i</a:t>
            </a:r>
            <a:r>
              <a:rPr lang="en-US" altLang="en-US" sz="2600" b="1" dirty="0" smtClean="0"/>
              <a:t/>
            </a:r>
            <a:br>
              <a:rPr lang="en-US" altLang="en-US" sz="2600" b="1" dirty="0" smtClean="0"/>
            </a:br>
            <a:r>
              <a:rPr lang="en-US" altLang="en-US" sz="2600" b="1" i="1" dirty="0" smtClean="0"/>
              <a:t>Finish</a:t>
            </a:r>
            <a:r>
              <a:rPr lang="en-US" altLang="en-US" sz="2600" b="1" dirty="0" smtClean="0"/>
              <a:t>[</a:t>
            </a:r>
            <a:r>
              <a:rPr lang="en-US" altLang="en-US" sz="2600" b="1" i="1" dirty="0" err="1" smtClean="0"/>
              <a:t>i</a:t>
            </a:r>
            <a:r>
              <a:rPr lang="en-US" altLang="en-US" sz="2600" b="1" dirty="0" smtClean="0"/>
              <a:t>] =</a:t>
            </a:r>
            <a:r>
              <a:rPr lang="en-US" altLang="en-US" sz="2600" b="1" i="1" dirty="0" smtClean="0"/>
              <a:t> true</a:t>
            </a:r>
            <a:r>
              <a:rPr lang="en-US" altLang="en-US" sz="2600" b="1" dirty="0" smtClean="0"/>
              <a:t/>
            </a:r>
            <a:br>
              <a:rPr lang="en-US" altLang="en-US" sz="2600" b="1" dirty="0" smtClean="0"/>
            </a:br>
            <a:r>
              <a:rPr lang="en-US" altLang="en-US" sz="26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5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600" dirty="0" smtClean="0"/>
              <a:t>4.	If </a:t>
            </a:r>
            <a:r>
              <a:rPr lang="en-US" altLang="en-US" sz="2600" b="1" i="1" dirty="0" smtClean="0"/>
              <a:t>Finish</a:t>
            </a:r>
            <a:r>
              <a:rPr lang="en-US" altLang="en-US" sz="2600" b="1" dirty="0" smtClean="0"/>
              <a:t> [</a:t>
            </a:r>
            <a:r>
              <a:rPr lang="en-US" altLang="en-US" sz="2600" b="1" i="1" dirty="0" err="1" smtClean="0"/>
              <a:t>i</a:t>
            </a:r>
            <a:r>
              <a:rPr lang="en-US" altLang="en-US" sz="2600" b="1" dirty="0" smtClean="0"/>
              <a:t>] == </a:t>
            </a:r>
            <a:r>
              <a:rPr lang="en-US" altLang="en-US" sz="2600" b="1" i="1" dirty="0" smtClean="0"/>
              <a:t>true</a:t>
            </a:r>
            <a:r>
              <a:rPr lang="en-US" altLang="en-US" sz="2600" b="1" dirty="0" smtClean="0"/>
              <a:t> </a:t>
            </a:r>
            <a:r>
              <a:rPr lang="en-US" altLang="en-US" sz="2600" dirty="0" smtClean="0"/>
              <a:t>for all </a:t>
            </a:r>
            <a:r>
              <a:rPr lang="en-US" altLang="en-US" sz="2600" b="1" i="1" dirty="0" err="1" smtClean="0"/>
              <a:t>i</a:t>
            </a:r>
            <a:r>
              <a:rPr lang="en-US" altLang="en-US" sz="2600" dirty="0" smtClean="0"/>
              <a:t>, then the system is in a safe state</a:t>
            </a:r>
          </a:p>
        </p:txBody>
      </p:sp>
      <p:sp>
        <p:nvSpPr>
          <p:cNvPr id="2" name="Curved Left Arrow 1"/>
          <p:cNvSpPr/>
          <p:nvPr/>
        </p:nvSpPr>
        <p:spPr>
          <a:xfrm rot="19390752">
            <a:off x="5752985" y="2589049"/>
            <a:ext cx="857689" cy="259430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53691" y="3228109"/>
            <a:ext cx="5256276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32C09-5916-4146-9652-8BE72574EA7D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8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2400"/>
            <a:ext cx="766445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Example of Banker</a:t>
            </a:r>
            <a:r>
              <a:rPr lang="ja-JP" altLang="en-US" smtClean="0"/>
              <a:t>’</a:t>
            </a:r>
            <a:r>
              <a:rPr lang="en-US" altLang="ja-JP" smtClean="0"/>
              <a:t>s Algorithm</a:t>
            </a:r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>
            <a:noAutofit/>
          </a:bodyPr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5 processes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0070C0"/>
                </a:solidFill>
              </a:rPr>
              <a:t>0  </a:t>
            </a:r>
            <a:r>
              <a:rPr lang="en-US" altLang="en-US" sz="2000" dirty="0" smtClean="0">
                <a:solidFill>
                  <a:srgbClr val="0070C0"/>
                </a:solidFill>
              </a:rPr>
              <a:t>through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P</a:t>
            </a:r>
            <a:r>
              <a:rPr lang="en-US" altLang="en-US" sz="2000" baseline="-25000" dirty="0" smtClean="0">
                <a:solidFill>
                  <a:srgbClr val="0070C0"/>
                </a:solidFill>
              </a:rPr>
              <a:t>4</a:t>
            </a:r>
            <a:r>
              <a:rPr lang="en-US" altLang="en-US" sz="2000" dirty="0" smtClean="0">
                <a:solidFill>
                  <a:srgbClr val="0070C0"/>
                </a:solidFill>
              </a:rPr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>
                <a:solidFill>
                  <a:srgbClr val="0070C0"/>
                </a:solidFill>
              </a:rPr>
              <a:t>             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A</a:t>
            </a:r>
            <a:r>
              <a:rPr lang="en-US" altLang="en-US" sz="2000" dirty="0" smtClean="0">
                <a:solidFill>
                  <a:srgbClr val="0070C0"/>
                </a:solidFill>
              </a:rPr>
              <a:t> (10 instances), 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B</a:t>
            </a:r>
            <a:r>
              <a:rPr lang="en-US" altLang="en-US" sz="2000" dirty="0" smtClean="0">
                <a:solidFill>
                  <a:srgbClr val="0070C0"/>
                </a:solidFill>
              </a:rPr>
              <a:t> (5instances), and </a:t>
            </a:r>
            <a:r>
              <a:rPr lang="en-US" altLang="en-US" sz="2000" i="1" dirty="0" smtClean="0">
                <a:solidFill>
                  <a:srgbClr val="0070C0"/>
                </a:solidFill>
              </a:rPr>
              <a:t>C</a:t>
            </a:r>
            <a:r>
              <a:rPr lang="en-US" altLang="en-US" sz="2000" dirty="0" smtClean="0">
                <a:solidFill>
                  <a:srgbClr val="0070C0"/>
                </a:solidFill>
              </a:rPr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Snapshot at time </a:t>
            </a:r>
            <a:r>
              <a:rPr lang="en-US" altLang="en-US" sz="2000" i="1" dirty="0" smtClean="0"/>
              <a:t>T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u="sng" dirty="0" smtClean="0"/>
              <a:t>Allocation</a:t>
            </a:r>
            <a:r>
              <a:rPr lang="en-US" altLang="en-US" sz="2000" i="1" dirty="0" smtClean="0"/>
              <a:t>	  </a:t>
            </a:r>
            <a:r>
              <a:rPr lang="en-US" altLang="en-US" sz="2000" i="1" u="sng" dirty="0" smtClean="0"/>
              <a:t>Max</a:t>
            </a:r>
            <a:r>
              <a:rPr lang="en-US" altLang="en-US" sz="2000" i="1" dirty="0" smtClean="0"/>
              <a:t>	</a:t>
            </a:r>
            <a:r>
              <a:rPr lang="en-US" altLang="en-US" sz="2000" i="1" u="sng" dirty="0" smtClean="0"/>
              <a:t>Available</a:t>
            </a:r>
            <a:endParaRPr lang="en-US" altLang="en-US" sz="2000" i="1" dirty="0" smtClean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 smtClean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	</a:t>
            </a:r>
            <a:r>
              <a:rPr lang="en-US" altLang="en-US" sz="2000" dirty="0" smtClean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	</a:t>
            </a:r>
            <a:r>
              <a:rPr lang="en-US" altLang="en-US" sz="2000" dirty="0" smtClean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0 0 2	         4 3 3  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DD0C-5732-4E16-A345-C8CD337FD1A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5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 (Cont.)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1136650"/>
            <a:ext cx="7724775" cy="4640263"/>
          </a:xfrm>
        </p:spPr>
        <p:txBody>
          <a:bodyPr>
            <a:normAutofit/>
          </a:bodyPr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The content of the matrix </a:t>
            </a:r>
            <a:r>
              <a:rPr lang="en-US" altLang="en-US" sz="2000" b="1" i="1" dirty="0" smtClean="0"/>
              <a:t>Need</a:t>
            </a:r>
            <a:r>
              <a:rPr lang="en-US" altLang="en-US" sz="2000" dirty="0" smtClean="0"/>
              <a:t> is defined to be </a:t>
            </a:r>
            <a:r>
              <a:rPr lang="en-US" altLang="en-US" sz="2000" b="1" i="1" dirty="0" smtClean="0"/>
              <a:t>Max</a:t>
            </a:r>
            <a:r>
              <a:rPr lang="en-US" altLang="en-US" sz="2000" b="1" dirty="0" smtClean="0"/>
              <a:t> – </a:t>
            </a:r>
            <a:r>
              <a:rPr lang="en-US" altLang="en-US" sz="2000" b="1" i="1" dirty="0" smtClean="0"/>
              <a:t>Allocation</a:t>
            </a:r>
            <a:endParaRPr lang="en-US" altLang="en-US" sz="2000" b="1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u="sng" dirty="0" smtClean="0"/>
              <a:t>Need</a:t>
            </a:r>
            <a:endParaRPr lang="en-US" altLang="en-US" sz="2000" u="sng" dirty="0" smtClean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	</a:t>
            </a:r>
            <a:r>
              <a:rPr lang="en-US" altLang="en-US" sz="2000" i="1" dirty="0" smtClean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	</a:t>
            </a:r>
            <a:r>
              <a:rPr lang="en-US" altLang="en-US" sz="2000" dirty="0" smtClean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	</a:t>
            </a:r>
            <a:r>
              <a:rPr lang="en-US" altLang="en-US" sz="2000" dirty="0" smtClean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		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4 3 1 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 smtClean="0"/>
              <a:t>The system is in a safe state since the sequence &lt;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&gt; satisfies safety criteria</a:t>
            </a:r>
            <a:endParaRPr lang="en-US" altLang="en-US" sz="2000" baseline="-25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52600"/>
            <a:ext cx="304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9622B-87B0-4F6B-8EA1-B12678138413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0" b="73325"/>
          <a:stretch/>
        </p:blipFill>
        <p:spPr bwMode="auto">
          <a:xfrm>
            <a:off x="0" y="1571409"/>
            <a:ext cx="424324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079008" y="2417618"/>
            <a:ext cx="5064991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Work </a:t>
            </a:r>
            <a:r>
              <a:rPr lang="en-US" altLang="en-US" b="1" dirty="0" smtClean="0"/>
              <a:t>= </a:t>
            </a:r>
            <a:r>
              <a:rPr lang="en-US" altLang="en-US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 smtClean="0"/>
              <a:t>Finish </a:t>
            </a:r>
            <a:r>
              <a:rPr lang="en-US" altLang="en-US" b="1" dirty="0" smtClean="0"/>
              <a:t>[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] =</a:t>
            </a:r>
            <a:r>
              <a:rPr lang="en-US" altLang="en-US" b="1" i="1" dirty="0" smtClean="0"/>
              <a:t> false </a:t>
            </a:r>
            <a:r>
              <a:rPr lang="en-US" altLang="en-US" b="1" dirty="0" smtClean="0"/>
              <a:t>for</a:t>
            </a:r>
            <a:r>
              <a:rPr lang="en-US" altLang="en-US" b="1" i="1" dirty="0" smtClean="0"/>
              <a:t> </a:t>
            </a:r>
            <a:r>
              <a:rPr lang="en-US" altLang="en-US" b="1" i="1" dirty="0" err="1" smtClean="0"/>
              <a:t>i</a:t>
            </a:r>
            <a:r>
              <a:rPr lang="en-US" altLang="en-US" b="1" dirty="0" smtClean="0"/>
              <a:t> = 0, 1, …, </a:t>
            </a:r>
            <a:r>
              <a:rPr lang="en-US" altLang="en-US" b="1" i="1" dirty="0" smtClean="0"/>
              <a:t>n- </a:t>
            </a:r>
            <a:r>
              <a:rPr lang="en-US" altLang="en-US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3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400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246418"/>
            <a:ext cx="3305175" cy="2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4246418"/>
            <a:ext cx="1619250" cy="2373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77879" y="1675656"/>
            <a:ext cx="32944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sz="1600" b="1" dirty="0" smtClean="0">
                <a:solidFill>
                  <a:srgbClr val="00B0F0"/>
                </a:solidFill>
                <a:latin typeface="Helvetica" pitchFamily="-84" charset="0"/>
              </a:rPr>
              <a:t> = number of processes</a:t>
            </a:r>
          </a:p>
          <a:p>
            <a:pPr>
              <a:spcBef>
                <a:spcPct val="50000"/>
              </a:spcBef>
            </a:pPr>
            <a:r>
              <a:rPr lang="en-US" altLang="en-US" sz="1600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sz="1600" b="1" dirty="0" smtClean="0">
                <a:solidFill>
                  <a:srgbClr val="00B0F0"/>
                </a:solidFill>
                <a:latin typeface="Helvetica" pitchFamily="-84" charset="0"/>
              </a:rPr>
              <a:t>= number of resources types </a:t>
            </a:r>
            <a:endParaRPr lang="en-US" altLang="en-US" sz="1600" b="1" dirty="0">
              <a:solidFill>
                <a:srgbClr val="00B0F0"/>
              </a:solidFill>
              <a:latin typeface="Helvetica" pitchFamily="-8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257FF-00EB-48B1-9161-181F202A4BD6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70"/>
          <a:stretch/>
        </p:blipFill>
        <p:spPr bwMode="auto">
          <a:xfrm>
            <a:off x="-1" y="838200"/>
            <a:ext cx="4243243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243243" y="1150361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5153024"/>
            <a:ext cx="1619250" cy="1781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243243" y="762000"/>
            <a:ext cx="255711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B0F0"/>
                </a:solidFill>
                <a:latin typeface="Helvetica" pitchFamily="-84" charset="0"/>
              </a:rPr>
              <a:t>n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 </a:t>
            </a:r>
            <a:r>
              <a:rPr lang="en-US" altLang="en-US" sz="1200" b="1" dirty="0">
                <a:solidFill>
                  <a:srgbClr val="00B0F0"/>
                </a:solidFill>
                <a:latin typeface="Helvetica" pitchFamily="-84" charset="0"/>
              </a:rPr>
              <a:t>= number of 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processes</a:t>
            </a:r>
          </a:p>
          <a:p>
            <a:pPr>
              <a:spcBef>
                <a:spcPct val="50000"/>
              </a:spcBef>
            </a:pPr>
            <a:r>
              <a:rPr lang="en-US" altLang="en-US" sz="1200" b="1" i="1" dirty="0" smtClean="0">
                <a:solidFill>
                  <a:srgbClr val="00B0F0"/>
                </a:solidFill>
                <a:latin typeface="Helvetica" pitchFamily="-84" charset="0"/>
              </a:rPr>
              <a:t>m </a:t>
            </a:r>
            <a:r>
              <a:rPr lang="en-US" altLang="en-US" sz="1200" b="1" dirty="0">
                <a:solidFill>
                  <a:srgbClr val="00B0F0"/>
                </a:solidFill>
                <a:latin typeface="Helvetica" pitchFamily="-84" charset="0"/>
              </a:rPr>
              <a:t>= number of resources </a:t>
            </a:r>
            <a:r>
              <a:rPr lang="en-US" altLang="en-US" sz="1200" b="1" dirty="0" smtClean="0">
                <a:solidFill>
                  <a:srgbClr val="00B0F0"/>
                </a:solidFill>
                <a:latin typeface="Helvetica" pitchFamily="-84" charset="0"/>
              </a:rPr>
              <a:t>types </a:t>
            </a:r>
            <a:endParaRPr lang="en-US" altLang="en-US" sz="1200" b="1" dirty="0">
              <a:solidFill>
                <a:srgbClr val="00B0F0"/>
              </a:solidFill>
              <a:latin typeface="Helvetica" pitchFamily="-8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E73A-F72E-4CA2-A4DF-88104252C329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313007" y="6492875"/>
            <a:ext cx="2895600" cy="365125"/>
          </a:xfrm>
        </p:spPr>
        <p:txBody>
          <a:bodyPr/>
          <a:lstStyle/>
          <a:p>
            <a:r>
              <a:rPr lang="en-US" dirty="0" smtClean="0"/>
              <a:t>Prof. Shweta Dhawan Chachra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7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3" r="33485"/>
          <a:stretch/>
        </p:blipFill>
        <p:spPr bwMode="auto">
          <a:xfrm>
            <a:off x="0" y="762000"/>
            <a:ext cx="4343400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243243" y="1157287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193" y="5153025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C0778-B2CF-4F98-A5C7-8CAD53E3FB04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800" dirty="0"/>
              <a:t>Applying the Safety algorithm on the given system,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7"/>
          <a:stretch/>
        </p:blipFill>
        <p:spPr bwMode="auto">
          <a:xfrm>
            <a:off x="20781" y="838200"/>
            <a:ext cx="4322619" cy="579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43243" y="1143433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</a:t>
            </a:r>
            <a:r>
              <a:rPr lang="en-US" altLang="en-US" sz="2000" dirty="0" smtClean="0"/>
              <a:t>Let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20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and </a:t>
            </a:r>
            <a:r>
              <a:rPr lang="en-US" altLang="en-US" sz="20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/>
              <a:t>be vectors of length</a:t>
            </a:r>
            <a:r>
              <a:rPr lang="en-US" altLang="en-US" sz="2000" i="1" dirty="0" smtClean="0"/>
              <a:t> m</a:t>
            </a:r>
            <a:r>
              <a:rPr lang="en-US" altLang="en-US" sz="2000" dirty="0" smtClean="0"/>
              <a:t> and</a:t>
            </a:r>
            <a:r>
              <a:rPr lang="en-US" altLang="en-US" sz="2000" i="1" dirty="0" smtClean="0"/>
              <a:t> n</a:t>
            </a:r>
            <a:r>
              <a:rPr lang="en-US" altLang="en-US" sz="20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Work </a:t>
            </a:r>
            <a:r>
              <a:rPr lang="en-US" altLang="en-US" sz="1200" b="1" dirty="0" smtClean="0"/>
              <a:t>= </a:t>
            </a:r>
            <a:r>
              <a:rPr lang="en-US" altLang="en-US" sz="12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200" b="1" i="1" dirty="0" smtClean="0"/>
              <a:t>Finish </a:t>
            </a:r>
            <a:r>
              <a:rPr lang="en-US" altLang="en-US" sz="1200" b="1" dirty="0" smtClean="0"/>
              <a:t>[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] =</a:t>
            </a:r>
            <a:r>
              <a:rPr lang="en-US" altLang="en-US" sz="1200" b="1" i="1" dirty="0" smtClean="0"/>
              <a:t> false </a:t>
            </a:r>
            <a:r>
              <a:rPr lang="en-US" altLang="en-US" sz="1200" b="1" dirty="0" smtClean="0"/>
              <a:t>for</a:t>
            </a:r>
            <a:r>
              <a:rPr lang="en-US" altLang="en-US" sz="1200" b="1" i="1" dirty="0" smtClean="0"/>
              <a:t> </a:t>
            </a:r>
            <a:r>
              <a:rPr lang="en-US" altLang="en-US" sz="1200" b="1" i="1" dirty="0" err="1" smtClean="0"/>
              <a:t>i</a:t>
            </a:r>
            <a:r>
              <a:rPr lang="en-US" altLang="en-US" sz="1200" b="1" dirty="0" smtClean="0"/>
              <a:t> = 0, 1, …, </a:t>
            </a:r>
            <a:r>
              <a:rPr lang="en-US" altLang="en-US" sz="1200" b="1" i="1" dirty="0" smtClean="0"/>
              <a:t>n- </a:t>
            </a:r>
            <a:r>
              <a:rPr lang="en-US" altLang="en-US" sz="12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2.	Find an </a:t>
            </a:r>
            <a:r>
              <a:rPr lang="en-US" altLang="en-US" sz="2000" b="1" i="1" dirty="0" err="1" smtClean="0"/>
              <a:t>i</a:t>
            </a:r>
            <a:r>
              <a:rPr lang="en-US" altLang="en-US" sz="2000" i="1" dirty="0" smtClean="0"/>
              <a:t> </a:t>
            </a:r>
            <a:r>
              <a:rPr lang="en-US" altLang="en-US" sz="20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(a)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 </a:t>
            </a:r>
            <a:r>
              <a:rPr lang="en-US" altLang="en-US" sz="1800" b="1" i="1" dirty="0" smtClean="0"/>
              <a:t>false</a:t>
            </a:r>
            <a:endParaRPr lang="en-US" altLang="en-US" sz="18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(b) </a:t>
            </a:r>
            <a:r>
              <a:rPr lang="en-US" altLang="en-US" sz="1800" b="1" i="1" dirty="0" err="1" smtClean="0"/>
              <a:t>Need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> </a:t>
            </a:r>
            <a:r>
              <a:rPr lang="en-US" altLang="en-US" sz="1800" b="1" dirty="0" smtClean="0">
                <a:sym typeface="Symbol" pitchFamily="18" charset="2"/>
              </a:rPr>
              <a:t> </a:t>
            </a:r>
            <a:r>
              <a:rPr lang="en-US" altLang="en-US" sz="18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>
                <a:sym typeface="Symbol" pitchFamily="18" charset="2"/>
              </a:rPr>
              <a:t>If no such</a:t>
            </a:r>
            <a:r>
              <a:rPr lang="en-US" altLang="en-US" sz="1800" b="1" dirty="0" smtClean="0">
                <a:sym typeface="Symbol" pitchFamily="18" charset="2"/>
              </a:rPr>
              <a:t> </a:t>
            </a:r>
            <a:r>
              <a:rPr lang="en-US" altLang="en-US" sz="1800" b="1" i="1" dirty="0" err="1" smtClean="0">
                <a:sym typeface="Symbol" pitchFamily="18" charset="2"/>
              </a:rPr>
              <a:t>i</a:t>
            </a:r>
            <a:r>
              <a:rPr lang="en-US" altLang="en-US" sz="1800" b="1" i="1" dirty="0" smtClean="0">
                <a:sym typeface="Symbol" pitchFamily="18" charset="2"/>
              </a:rPr>
              <a:t> </a:t>
            </a:r>
            <a:r>
              <a:rPr lang="en-US" altLang="en-US" sz="18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2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i="1" dirty="0" smtClean="0"/>
              <a:t>3.  </a:t>
            </a:r>
            <a:r>
              <a:rPr lang="en-US" altLang="en-US" sz="2000" b="1" i="1" dirty="0" smtClean="0"/>
              <a:t>Work</a:t>
            </a:r>
            <a:r>
              <a:rPr lang="en-US" altLang="en-US" sz="2000" b="1" dirty="0" smtClean="0"/>
              <a:t> = </a:t>
            </a:r>
            <a:r>
              <a:rPr lang="en-US" altLang="en-US" sz="2000" b="1" i="1" dirty="0" smtClean="0"/>
              <a:t>Work </a:t>
            </a:r>
            <a:r>
              <a:rPr lang="en-US" altLang="en-US" sz="2000" b="1" dirty="0" smtClean="0"/>
              <a:t>+ </a:t>
            </a:r>
            <a:r>
              <a:rPr lang="en-US" altLang="en-US" sz="2000" b="1" i="1" dirty="0" err="1" smtClean="0"/>
              <a:t>Allocation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</a:t>
            </a:r>
            <a:r>
              <a:rPr lang="en-US" altLang="en-US" sz="2000" b="1" i="1" dirty="0" smtClean="0"/>
              <a:t> true</a:t>
            </a:r>
            <a:r>
              <a:rPr lang="en-US" altLang="en-US" sz="2000" b="1" dirty="0" smtClean="0"/>
              <a:t/>
            </a:r>
            <a:br>
              <a:rPr lang="en-US" altLang="en-US" sz="2000" b="1" dirty="0" smtClean="0"/>
            </a:br>
            <a:r>
              <a:rPr lang="en-US" altLang="en-US" sz="20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2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 smtClean="0"/>
              <a:t>4.	If </a:t>
            </a:r>
            <a:r>
              <a:rPr lang="en-US" altLang="en-US" sz="2000" b="1" i="1" dirty="0" smtClean="0"/>
              <a:t>Finish</a:t>
            </a:r>
            <a:r>
              <a:rPr lang="en-US" altLang="en-US" sz="2000" b="1" dirty="0" smtClean="0"/>
              <a:t> [</a:t>
            </a:r>
            <a:r>
              <a:rPr lang="en-US" altLang="en-US" sz="2000" b="1" i="1" dirty="0" err="1" smtClean="0"/>
              <a:t>i</a:t>
            </a:r>
            <a:r>
              <a:rPr lang="en-US" altLang="en-US" sz="2000" b="1" dirty="0" smtClean="0"/>
              <a:t>] == </a:t>
            </a:r>
            <a:r>
              <a:rPr lang="en-US" altLang="en-US" sz="2000" b="1" i="1" dirty="0" smtClean="0"/>
              <a:t>true</a:t>
            </a:r>
            <a:r>
              <a:rPr lang="en-US" altLang="en-US" sz="2000" b="1" dirty="0" smtClean="0"/>
              <a:t> </a:t>
            </a:r>
            <a:r>
              <a:rPr lang="en-US" altLang="en-US" sz="2000" dirty="0" smtClean="0"/>
              <a:t>for all </a:t>
            </a:r>
            <a:r>
              <a:rPr lang="en-US" altLang="en-US" sz="2000" b="1" i="1" dirty="0" err="1" smtClean="0"/>
              <a:t>i</a:t>
            </a:r>
            <a:r>
              <a:rPr lang="en-US" altLang="en-US" sz="20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550" y="5153025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83983-B50A-44EA-8D6E-769D965DE346}" type="datetime1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04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3175" y="231775"/>
            <a:ext cx="79248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2800" smtClean="0"/>
              <a:t>Resource-Request Algorithm for Process </a:t>
            </a:r>
            <a:r>
              <a:rPr lang="en-US" altLang="en-US" sz="2800" i="1" smtClean="0"/>
              <a:t>P</a:t>
            </a:r>
            <a:r>
              <a:rPr lang="en-US" altLang="en-US" sz="2800" i="1" baseline="-25000" smtClean="0"/>
              <a:t>i</a:t>
            </a:r>
            <a:endParaRPr lang="en-US" altLang="en-US" sz="280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 smtClean="0"/>
              <a:t>    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dirty="0" smtClean="0"/>
              <a:t> = request vector for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.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baseline="-25000" dirty="0" smtClean="0"/>
              <a:t> </a:t>
            </a:r>
            <a:r>
              <a:rPr lang="en-US" altLang="en-US" b="1" dirty="0" smtClean="0"/>
              <a:t>[</a:t>
            </a:r>
            <a:r>
              <a:rPr lang="en-US" altLang="en-US" b="1" i="1" dirty="0" smtClean="0"/>
              <a:t>j</a:t>
            </a:r>
            <a:r>
              <a:rPr lang="en-US" altLang="en-US" b="1" dirty="0" smtClean="0"/>
              <a:t>] = </a:t>
            </a:r>
            <a:r>
              <a:rPr lang="en-US" altLang="en-US" b="1" i="1" dirty="0" smtClean="0"/>
              <a:t>k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then process </a:t>
            </a:r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dirty="0" smtClean="0"/>
              <a:t> wants </a:t>
            </a:r>
            <a:r>
              <a:rPr lang="en-US" altLang="en-US" b="1" i="1" dirty="0" smtClean="0"/>
              <a:t>k</a:t>
            </a:r>
            <a:r>
              <a:rPr lang="en-US" altLang="en-US" dirty="0" smtClean="0"/>
              <a:t> instances of resource type </a:t>
            </a:r>
            <a:r>
              <a:rPr lang="en-US" altLang="en-US" b="1" i="1" dirty="0" err="1" smtClean="0"/>
              <a:t>R</a:t>
            </a:r>
            <a:r>
              <a:rPr lang="en-US" altLang="en-US" b="1" i="1" baseline="-25000" dirty="0" err="1" smtClean="0"/>
              <a:t>j</a:t>
            </a:r>
            <a:endParaRPr lang="en-US" altLang="en-US" b="1" baseline="-25000" dirty="0" smtClean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/>
              <a:t>1.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i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go to step 2.  Otherwise, 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raise error </a:t>
            </a:r>
            <a:r>
              <a:rPr lang="en-US" altLang="en-US" dirty="0" smtClean="0">
                <a:sym typeface="Symbol" pitchFamily="18" charset="2"/>
              </a:rPr>
              <a:t>condition, since process has exceeded its maximum claim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2.	If </a:t>
            </a:r>
            <a:r>
              <a:rPr lang="en-US" altLang="en-US" b="1" i="1" dirty="0" err="1" smtClean="0"/>
              <a:t>Request</a:t>
            </a:r>
            <a:r>
              <a:rPr lang="en-US" altLang="en-US" b="1" i="1" baseline="-25000" dirty="0" err="1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 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dirty="0" smtClean="0">
                <a:sym typeface="Symbol" pitchFamily="18" charset="2"/>
              </a:rPr>
              <a:t>, go to step 3.  Otherwise </a:t>
            </a:r>
            <a:r>
              <a:rPr lang="en-US" altLang="en-US" b="1" i="1" dirty="0" smtClean="0">
                <a:solidFill>
                  <a:srgbClr val="0070C0"/>
                </a:solidFill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olidFill>
                  <a:srgbClr val="0070C0"/>
                </a:solidFill>
                <a:sym typeface="Symbol" pitchFamily="18" charset="2"/>
              </a:rPr>
              <a:t>i</a:t>
            </a: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  must wait</a:t>
            </a:r>
            <a:r>
              <a:rPr lang="en-US" altLang="en-US" dirty="0" smtClean="0">
                <a:sym typeface="Symbol" pitchFamily="18" charset="2"/>
              </a:rPr>
              <a:t>, since resources are not available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 smtClean="0">
                <a:sym typeface="Symbol" pitchFamily="18" charset="2"/>
              </a:rPr>
              <a:t>3.	Pretend to allocate requested resources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by modifying the state as follows: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		</a:t>
            </a:r>
            <a:r>
              <a:rPr lang="en-US" altLang="en-US" b="1" i="1" dirty="0" smtClean="0">
                <a:sym typeface="Symbol" pitchFamily="18" charset="2"/>
              </a:rPr>
              <a:t>Available</a:t>
            </a:r>
            <a:r>
              <a:rPr lang="en-US" altLang="en-US" b="1" dirty="0" smtClean="0">
                <a:sym typeface="Symbol" pitchFamily="18" charset="2"/>
              </a:rPr>
              <a:t> = </a:t>
            </a:r>
            <a:r>
              <a:rPr lang="en-US" altLang="en-US" b="1" i="1" dirty="0" smtClean="0">
                <a:sym typeface="Symbol" pitchFamily="18" charset="2"/>
              </a:rPr>
              <a:t>Available  </a:t>
            </a:r>
            <a:r>
              <a:rPr lang="en-US" altLang="en-US" b="1" dirty="0" smtClean="0">
                <a:sym typeface="Symbol" pitchFamily="18" charset="2"/>
              </a:rPr>
              <a:t>–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baseline="-25000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 </a:t>
            </a:r>
            <a:r>
              <a:rPr lang="en-US" altLang="en-US" b="1" i="1" dirty="0" err="1" smtClean="0">
                <a:sym typeface="Symbol" pitchFamily="18" charset="2"/>
              </a:rPr>
              <a:t>Allocation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+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;</a:t>
            </a:r>
          </a:p>
          <a:p>
            <a:pPr lvl="3">
              <a:lnSpc>
                <a:spcPct val="90000"/>
              </a:lnSpc>
              <a:buFontTx/>
              <a:buNone/>
            </a:pPr>
            <a:r>
              <a:rPr lang="en-US" altLang="en-US" b="1" dirty="0" smtClean="0">
                <a:sym typeface="Symbol" pitchFamily="18" charset="2"/>
              </a:rPr>
              <a:t>		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dirty="0" smtClean="0">
                <a:sym typeface="Symbol" pitchFamily="18" charset="2"/>
              </a:rPr>
              <a:t>=</a:t>
            </a:r>
            <a:r>
              <a:rPr lang="en-US" altLang="en-US" b="1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Need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dirty="0" smtClean="0">
                <a:sym typeface="Symbol" pitchFamily="18" charset="2"/>
              </a:rPr>
              <a:t> – </a:t>
            </a:r>
            <a:r>
              <a:rPr lang="en-US" altLang="en-US" b="1" i="1" dirty="0" err="1" smtClean="0">
                <a:sym typeface="Symbol" pitchFamily="18" charset="2"/>
              </a:rPr>
              <a:t>Request</a:t>
            </a:r>
            <a:r>
              <a:rPr lang="en-US" altLang="en-US" b="1" i="1" baseline="-25000" dirty="0" err="1" smtClean="0">
                <a:sym typeface="Symbol" pitchFamily="18" charset="2"/>
              </a:rPr>
              <a:t>i</a:t>
            </a:r>
            <a:r>
              <a:rPr lang="en-US" altLang="en-US" b="1" i="1" dirty="0" smtClean="0">
                <a:sym typeface="Symbol" pitchFamily="18" charset="2"/>
              </a:rPr>
              <a:t>;</a:t>
            </a:r>
          </a:p>
          <a:p>
            <a:pPr lvl="1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b="1" dirty="0" smtClean="0">
                <a:solidFill>
                  <a:srgbClr val="0070C0"/>
                </a:solidFill>
                <a:sym typeface="Symbol" pitchFamily="18" charset="2"/>
              </a:rPr>
              <a:t>Apply Safety Algorithm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safe  the resources are allocated to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</a:p>
          <a:p>
            <a:pPr lvl="2">
              <a:lnSpc>
                <a:spcPct val="90000"/>
              </a:lnSpc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lang="en-US" altLang="en-US" dirty="0" smtClean="0">
                <a:sym typeface="Symbol" pitchFamily="18" charset="2"/>
              </a:rPr>
              <a:t>If unsafe 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must wait, and the old resource-allocation state is restored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B6D53-7D4A-42C3-9F27-38EAF58476A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692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Example:  </a:t>
            </a:r>
            <a:r>
              <a:rPr lang="en-US" altLang="en-US" sz="2800" i="1" dirty="0" smtClean="0"/>
              <a:t>P</a:t>
            </a:r>
            <a:r>
              <a:rPr lang="en-US" altLang="en-US" sz="2800" baseline="-25000" dirty="0" smtClean="0"/>
              <a:t>1</a:t>
            </a:r>
            <a:r>
              <a:rPr lang="en-US" altLang="en-US" sz="2800" dirty="0" smtClean="0"/>
              <a:t> Request (1,0,2)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82511"/>
            <a:ext cx="7766050" cy="4572000"/>
          </a:xfrm>
        </p:spPr>
        <p:txBody>
          <a:bodyPr>
            <a:noAutofit/>
          </a:bodyPr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Check that Request </a:t>
            </a:r>
            <a:r>
              <a:rPr lang="en-US" altLang="en-US" sz="2000" dirty="0" smtClean="0">
                <a:sym typeface="Symbol" pitchFamily="18" charset="2"/>
              </a:rPr>
              <a:t> Available (that is, (1,0,2)  (3,3,2)  true</a:t>
            </a:r>
            <a:endParaRPr lang="en-US" altLang="en-US" sz="2000" i="1" dirty="0" smtClean="0">
              <a:sym typeface="Symbol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</a:t>
            </a:r>
            <a:r>
              <a:rPr lang="en-US" altLang="en-US" sz="2000" i="1" u="sng" dirty="0" smtClean="0"/>
              <a:t>Allocation</a:t>
            </a:r>
            <a:r>
              <a:rPr lang="en-US" altLang="en-US" sz="2000" i="1" dirty="0" smtClean="0"/>
              <a:t>	</a:t>
            </a:r>
            <a:r>
              <a:rPr lang="en-US" altLang="en-US" sz="2000" i="1" u="sng" dirty="0" smtClean="0"/>
              <a:t>Need</a:t>
            </a:r>
            <a:r>
              <a:rPr lang="en-US" altLang="en-US" sz="2000" i="1" dirty="0" smtClean="0"/>
              <a:t>	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 smtClean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 smtClean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 smtClean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		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dirty="0" smtClean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Executing safety algorithm shows that sequence &lt;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1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3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4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0</a:t>
            </a:r>
            <a:r>
              <a:rPr lang="en-US" altLang="en-US" sz="2000" b="1" dirty="0" smtClean="0"/>
              <a:t>,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2</a:t>
            </a:r>
            <a:r>
              <a:rPr lang="en-US" altLang="en-US" sz="2000" dirty="0" smtClean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(3,3,0)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4</a:t>
            </a:r>
            <a:r>
              <a:rPr lang="en-US" altLang="en-US" sz="2000" dirty="0" smtClean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400" dirty="0" smtClean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 smtClean="0"/>
              <a:t>Can request for (0,2,0) by </a:t>
            </a:r>
            <a:r>
              <a:rPr lang="en-US" altLang="en-US" sz="2000" b="1" i="1" dirty="0" smtClean="0"/>
              <a:t>P</a:t>
            </a:r>
            <a:r>
              <a:rPr lang="en-US" altLang="en-US" sz="2000" b="1" baseline="-25000" dirty="0" smtClean="0"/>
              <a:t>0</a:t>
            </a:r>
            <a:r>
              <a:rPr lang="en-US" altLang="en-US" sz="2000" dirty="0" smtClean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20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0613-B17E-400F-9DE4-4289109B73DD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78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714375"/>
            <a:ext cx="33051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685800"/>
            <a:ext cx="161925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81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381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What will happen if process P1 requests one additional instance of resource type A and two instances of resource type C</a:t>
            </a:r>
            <a:r>
              <a:rPr lang="en-US" sz="2400" dirty="0" smtClean="0"/>
              <a:t>?</a:t>
            </a:r>
          </a:p>
          <a:p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95600"/>
            <a:ext cx="83058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4557" y="1381125"/>
            <a:ext cx="33051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0" y="1381125"/>
            <a:ext cx="16192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62650" y="2052638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67600" y="2232747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91400" y="5105400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57280" y="5338762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7717" y="2286000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62650" y="5338762"/>
            <a:ext cx="895350" cy="233362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5F55C-A081-413D-A478-4B7BA97435DA}" type="datetime1">
              <a:rPr lang="en-US" smtClean="0"/>
              <a:t>10/16/2024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79</a:t>
            </a:fld>
            <a:endParaRPr lang="en-US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869237" cy="576262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2800" dirty="0" smtClean="0"/>
              <a:t>Example:  </a:t>
            </a:r>
            <a:r>
              <a:rPr lang="en-US" altLang="en-US" sz="2800" i="1" dirty="0" smtClean="0"/>
              <a:t>Explanation</a:t>
            </a:r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0173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resources may be either </a:t>
            </a:r>
            <a:endParaRPr lang="en-US" sz="2800" dirty="0" smtClean="0"/>
          </a:p>
          <a:p>
            <a:pPr lvl="1"/>
            <a:r>
              <a:rPr lang="en-US" sz="2400" dirty="0" smtClean="0"/>
              <a:t>physical </a:t>
            </a:r>
            <a:r>
              <a:rPr lang="en-US" sz="2400" dirty="0"/>
              <a:t>resources (for example, printers</a:t>
            </a:r>
            <a:r>
              <a:rPr lang="en-US" sz="2400" dirty="0" smtClean="0"/>
              <a:t>, tape </a:t>
            </a:r>
            <a:r>
              <a:rPr lang="en-US" sz="2400" dirty="0"/>
              <a:t>drives, memory space, and CPU cycles) or </a:t>
            </a:r>
            <a:endParaRPr lang="en-US" sz="2400" dirty="0" smtClean="0"/>
          </a:p>
          <a:p>
            <a:pPr lvl="1"/>
            <a:r>
              <a:rPr lang="en-US" sz="2400" dirty="0" smtClean="0"/>
              <a:t>logical </a:t>
            </a:r>
            <a:r>
              <a:rPr lang="en-US" sz="2400" dirty="0"/>
              <a:t>resources (for example</a:t>
            </a:r>
            <a:r>
              <a:rPr lang="en-US" sz="2400" dirty="0" smtClean="0"/>
              <a:t>, files</a:t>
            </a:r>
            <a:r>
              <a:rPr lang="en-US" sz="2400" dirty="0"/>
              <a:t>, semaphores, and monitors).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F0D4F-8F6F-4607-8463-A6B2D14D4A02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32"/>
          <a:stretch/>
        </p:blipFill>
        <p:spPr bwMode="auto">
          <a:xfrm>
            <a:off x="152400" y="1295400"/>
            <a:ext cx="4038601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368800" y="1157288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/>
              <a:t>Need</a:t>
            </a:r>
            <a:r>
              <a:rPr lang="en-US" altLang="en-US" sz="1600" b="1" i="1" baseline="-25000" dirty="0" err="1" smtClean="0"/>
              <a:t>i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191001" y="51816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B99B4-BCC7-4FF4-B539-BBEC4D135DFC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77" r="33644"/>
          <a:stretch/>
        </p:blipFill>
        <p:spPr bwMode="auto">
          <a:xfrm>
            <a:off x="0" y="1219200"/>
            <a:ext cx="4227946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227946" y="1371600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191001" y="49530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ight Arrow 2"/>
          <p:cNvSpPr/>
          <p:nvPr/>
        </p:nvSpPr>
        <p:spPr>
          <a:xfrm>
            <a:off x="6324600" y="3124200"/>
            <a:ext cx="2678546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10B4-90A4-4D1F-ADF4-7D1D19FBA7E2}" type="datetime1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152400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We must determine whether this new system state is safe. To do so, we again execute Safety </a:t>
            </a:r>
            <a:r>
              <a:rPr lang="en-US" sz="2400" dirty="0" smtClean="0"/>
              <a:t>algorithm again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65"/>
          <a:stretch/>
        </p:blipFill>
        <p:spPr bwMode="auto">
          <a:xfrm>
            <a:off x="304800" y="838200"/>
            <a:ext cx="40640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191000" y="1295400"/>
            <a:ext cx="4775200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/>
              <a:t>Need</a:t>
            </a:r>
            <a:r>
              <a:rPr lang="en-US" altLang="en-US" sz="1600" b="1" i="1" baseline="-25000" dirty="0" err="1" smtClean="0"/>
              <a:t>i</a:t>
            </a:r>
            <a:r>
              <a:rPr lang="en-US" altLang="en-US" sz="1600" b="1" dirty="0" smtClean="0"/>
              <a:t> </a:t>
            </a:r>
            <a:r>
              <a:rPr lang="en-US" altLang="en-US" sz="1600" b="1" dirty="0" smtClean="0"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29"/>
          <a:stretch/>
        </p:blipFill>
        <p:spPr bwMode="auto">
          <a:xfrm>
            <a:off x="4368800" y="5181600"/>
            <a:ext cx="4089400" cy="1565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80999" y="5934670"/>
            <a:ext cx="38100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Hence the new system state is safe, so we can immediately grant the request for process  P</a:t>
            </a:r>
            <a:r>
              <a:rPr lang="en-US" b="1" baseline="-25000" dirty="0">
                <a:solidFill>
                  <a:srgbClr val="00B0F0"/>
                </a:solidFill>
              </a:rPr>
              <a:t>1 .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2F230-D5CA-455E-BB6C-036F9377B772}" type="datetime1">
              <a:rPr lang="en-US" smtClean="0"/>
              <a:t>10/16/2024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68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0434-F0EB-46A1-BBA1-0AFBE2D630F6}" type="datetime1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Banker’s </a:t>
            </a:r>
            <a:r>
              <a:rPr lang="en-US" sz="2400" dirty="0"/>
              <a:t>algorithm is named so because it is used in banking system to check </a:t>
            </a:r>
            <a:r>
              <a:rPr lang="en-US" sz="2400" b="1" dirty="0">
                <a:solidFill>
                  <a:srgbClr val="0070C0"/>
                </a:solidFill>
              </a:rPr>
              <a:t>whether loan can be sanctioned to a person or not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  <a:p>
            <a:pPr fontAlgn="base"/>
            <a:r>
              <a:rPr lang="en-US" sz="2400" dirty="0" smtClean="0"/>
              <a:t>Suppose </a:t>
            </a:r>
            <a:r>
              <a:rPr lang="en-US" sz="2400" dirty="0"/>
              <a:t>there are </a:t>
            </a:r>
            <a:r>
              <a:rPr lang="en-US" sz="2400" u="sng" dirty="0"/>
              <a:t>n number of account holders in a bank and the total sum of their money is S. </a:t>
            </a:r>
            <a:endParaRPr lang="en-US" sz="2400" u="sng" dirty="0" smtClean="0"/>
          </a:p>
          <a:p>
            <a:pPr fontAlgn="base"/>
            <a:r>
              <a:rPr lang="en-US" sz="2400" dirty="0" smtClean="0"/>
              <a:t>If </a:t>
            </a:r>
            <a:r>
              <a:rPr lang="en-US" sz="2400" dirty="0"/>
              <a:t>a person applies for a loan then the bank </a:t>
            </a:r>
            <a:endParaRPr lang="en-US" sz="2400" dirty="0" smtClean="0"/>
          </a:p>
          <a:p>
            <a:pPr lvl="1" fontAlgn="base"/>
            <a:r>
              <a:rPr lang="en-US" sz="2000" u="sng" dirty="0" smtClean="0"/>
              <a:t>first </a:t>
            </a:r>
            <a:r>
              <a:rPr lang="en-US" sz="2000" u="sng" dirty="0"/>
              <a:t>subtracts the loan amount from the total money </a:t>
            </a:r>
            <a:r>
              <a:rPr lang="en-US" sz="2000" dirty="0"/>
              <a:t>that bank has and </a:t>
            </a:r>
            <a:endParaRPr lang="en-US" sz="2000" dirty="0" smtClean="0"/>
          </a:p>
          <a:p>
            <a:pPr lvl="1" fontAlgn="base"/>
            <a:r>
              <a:rPr lang="en-US" sz="2000" dirty="0" smtClean="0"/>
              <a:t>if </a:t>
            </a:r>
            <a:r>
              <a:rPr lang="en-US" sz="2000" dirty="0"/>
              <a:t>the </a:t>
            </a:r>
            <a:r>
              <a:rPr lang="en-US" sz="2000" u="sng" dirty="0"/>
              <a:t>remaining amount is greater than S then only the loan is sanctioned. </a:t>
            </a:r>
            <a:endParaRPr lang="en-US" sz="2000" u="sng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B9E3-FD8D-4D96-A1FB-E9D2DB47983C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Why Banker’s algorithm is named so?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is done because if all the account holders comes to withdraw their money then the bank can easily do it.</a:t>
            </a:r>
          </a:p>
          <a:p>
            <a:pPr fontAlgn="base"/>
            <a:endParaRPr lang="en-US" sz="2400" dirty="0" smtClean="0"/>
          </a:p>
          <a:p>
            <a:pPr fontAlgn="base"/>
            <a:r>
              <a:rPr lang="en-US" sz="2400" dirty="0" smtClean="0"/>
              <a:t>Bank </a:t>
            </a:r>
            <a:r>
              <a:rPr lang="en-US" sz="2400" dirty="0"/>
              <a:t>would </a:t>
            </a:r>
            <a:r>
              <a:rPr lang="en-US" sz="2400" dirty="0">
                <a:solidFill>
                  <a:srgbClr val="0070C0"/>
                </a:solidFill>
              </a:rPr>
              <a:t>never allocate its money in such a way that it can no longer satisfy the needs of all its customers.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fontAlgn="base"/>
            <a:endParaRPr lang="en-US" sz="2400" dirty="0">
              <a:solidFill>
                <a:srgbClr val="0070C0"/>
              </a:solidFill>
            </a:endParaRPr>
          </a:p>
          <a:p>
            <a:pPr fontAlgn="base"/>
            <a:r>
              <a:rPr lang="en-US" sz="2400" dirty="0" smtClean="0"/>
              <a:t>The </a:t>
            </a:r>
            <a:r>
              <a:rPr lang="en-US" sz="2400" dirty="0"/>
              <a:t>bank would try to be in </a:t>
            </a:r>
            <a:r>
              <a:rPr lang="en-US" sz="2400" dirty="0">
                <a:solidFill>
                  <a:srgbClr val="0070C0"/>
                </a:solidFill>
              </a:rPr>
              <a:t>safe state always.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311C2-820E-4DB3-BB1C-AA1C957C49CB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7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6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Consider the following snapshot of a system-</a:t>
            </a:r>
            <a:br>
              <a:rPr lang="en-IN" sz="2000" dirty="0" smtClean="0"/>
            </a:br>
            <a:r>
              <a:rPr lang="en-IN" sz="2000" dirty="0" smtClean="0"/>
              <a:t>Answer </a:t>
            </a:r>
            <a:r>
              <a:rPr lang="en-IN" sz="2000" dirty="0"/>
              <a:t>the following questions using the Banker’s algorithm-</a:t>
            </a:r>
            <a:br>
              <a:rPr lang="en-IN" sz="2000" dirty="0"/>
            </a:br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/>
              <a:t>) What are the total instances of </a:t>
            </a:r>
            <a:r>
              <a:rPr lang="en-IN" sz="2000" dirty="0" smtClean="0"/>
              <a:t>Resources</a:t>
            </a:r>
            <a:br>
              <a:rPr lang="en-IN" sz="2000" dirty="0" smtClean="0"/>
            </a:br>
            <a:r>
              <a:rPr lang="en-IN" sz="2000" dirty="0" smtClean="0"/>
              <a:t>(ii</a:t>
            </a:r>
            <a:r>
              <a:rPr lang="en-IN" sz="2000" dirty="0"/>
              <a:t>) </a:t>
            </a:r>
            <a:r>
              <a:rPr lang="en-IN" sz="2000" dirty="0" smtClean="0"/>
              <a:t>What </a:t>
            </a:r>
            <a:r>
              <a:rPr lang="en-IN" sz="2000" dirty="0"/>
              <a:t>is the content of the matrix need?</a:t>
            </a:r>
            <a:br>
              <a:rPr lang="en-IN" sz="2000" dirty="0"/>
            </a:br>
            <a:r>
              <a:rPr lang="en-IN" sz="2000" dirty="0"/>
              <a:t>(</a:t>
            </a:r>
            <a:r>
              <a:rPr lang="en-IN" sz="2000" dirty="0" smtClean="0"/>
              <a:t>iii) Is </a:t>
            </a:r>
            <a:r>
              <a:rPr lang="en-IN" sz="2000" dirty="0"/>
              <a:t>the system in a safe state</a:t>
            </a:r>
            <a:r>
              <a:rPr lang="en-IN" sz="2000" dirty="0" smtClean="0"/>
              <a:t>?</a:t>
            </a:r>
            <a:br>
              <a:rPr lang="en-IN" sz="2000" dirty="0" smtClean="0"/>
            </a:br>
            <a:r>
              <a:rPr lang="en-IN" sz="2000" dirty="0" smtClean="0"/>
              <a:t>(iv) If </a:t>
            </a:r>
            <a:r>
              <a:rPr lang="en-IN" sz="2000" dirty="0"/>
              <a:t>a request from process P1 arrives for (0,4,2,0), can the request be granted immediately?</a:t>
            </a:r>
            <a:br>
              <a:rPr lang="en-IN" sz="2000" dirty="0"/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0519550"/>
              </p:ext>
            </p:extLst>
          </p:nvPr>
        </p:nvGraphicFramePr>
        <p:xfrm>
          <a:off x="609600" y="304800"/>
          <a:ext cx="5936668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800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86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2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67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>(</a:t>
            </a:r>
            <a:r>
              <a:rPr lang="en-IN" sz="2000" dirty="0" err="1" smtClean="0"/>
              <a:t>i</a:t>
            </a:r>
            <a:r>
              <a:rPr lang="en-IN" sz="2000" dirty="0"/>
              <a:t>) What are the total instances of </a:t>
            </a:r>
            <a:r>
              <a:rPr lang="en-IN" sz="2000" dirty="0" smtClean="0"/>
              <a:t>Resources</a:t>
            </a:r>
            <a:br>
              <a:rPr lang="en-IN" sz="2000" dirty="0" smtClean="0"/>
            </a:br>
            <a:r>
              <a:rPr lang="en-IN" sz="2000" dirty="0" smtClean="0"/>
              <a:t>For A=1+1+1=3</a:t>
            </a:r>
            <a:br>
              <a:rPr lang="en-IN" sz="2000" dirty="0" smtClean="0"/>
            </a:br>
            <a:r>
              <a:rPr lang="en-IN" sz="2000" dirty="0" smtClean="0"/>
              <a:t>For B=3+6+5=14</a:t>
            </a:r>
            <a:br>
              <a:rPr lang="en-IN" sz="2000" dirty="0" smtClean="0"/>
            </a:br>
            <a:r>
              <a:rPr lang="en-IN" sz="2000" dirty="0" smtClean="0"/>
              <a:t>For C=1+5+3+1+2=12</a:t>
            </a:r>
            <a:br>
              <a:rPr lang="en-IN" sz="2000" dirty="0" smtClean="0"/>
            </a:br>
            <a:r>
              <a:rPr lang="en-IN" sz="2000" dirty="0" smtClean="0"/>
              <a:t>For D=2+4+2+4=12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9273997"/>
              </p:ext>
            </p:extLst>
          </p:nvPr>
        </p:nvGraphicFramePr>
        <p:xfrm>
          <a:off x="609600" y="762000"/>
          <a:ext cx="5936668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10800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  <a:gridCol w="410489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87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43190"/>
            <a:ext cx="1647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Exercise 1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1188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505200"/>
            <a:ext cx="82296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Content </a:t>
            </a:r>
            <a:r>
              <a:rPr lang="en-IN" sz="2000" dirty="0"/>
              <a:t>of the matrix need </a:t>
            </a:r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Step </a:t>
            </a:r>
            <a:r>
              <a:rPr lang="en-IN" sz="2000" dirty="0"/>
              <a:t>1: in row of process P0, use formula</a:t>
            </a:r>
            <a:br>
              <a:rPr lang="en-IN" sz="2000" dirty="0"/>
            </a:br>
            <a:r>
              <a:rPr lang="en-IN" sz="2000" dirty="0"/>
              <a:t>Need=Max – Allocation</a:t>
            </a:r>
            <a:br>
              <a:rPr lang="en-IN" sz="2000" dirty="0"/>
            </a:br>
            <a:r>
              <a:rPr lang="en-IN" sz="2000" dirty="0" smtClean="0"/>
              <a:t>Step </a:t>
            </a:r>
            <a:r>
              <a:rPr lang="en-IN" sz="2000" dirty="0"/>
              <a:t>2: Follow step 1 above for all other processes i.e. P1, P2, P3, P4, P5.</a:t>
            </a:r>
            <a:br>
              <a:rPr lang="en-IN" sz="2000" dirty="0"/>
            </a:br>
            <a:r>
              <a:rPr lang="en-IN" sz="2000" dirty="0" smtClean="0"/>
              <a:t>Result </a:t>
            </a:r>
            <a:r>
              <a:rPr lang="en-IN" sz="2000" dirty="0"/>
              <a:t>given </a:t>
            </a:r>
            <a:r>
              <a:rPr lang="en-IN" sz="2000" dirty="0" smtClean="0"/>
              <a:t>above.</a:t>
            </a: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219347"/>
              </p:ext>
            </p:extLst>
          </p:nvPr>
        </p:nvGraphicFramePr>
        <p:xfrm>
          <a:off x="609600" y="304800"/>
          <a:ext cx="8000993" cy="2954589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18273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18273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741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54820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88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IN" sz="2000" dirty="0" smtClean="0"/>
              <a:t>Work=[1,5,2,0]</a:t>
            </a:r>
            <a:br>
              <a:rPr lang="en-IN" sz="2000" dirty="0" smtClean="0"/>
            </a:br>
            <a:r>
              <a:rPr lang="en-IN" sz="2000" dirty="0" smtClean="0"/>
              <a:t>For P) Need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Work, so Safe Sequence=&lt;P0&gt;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Work=[1,5,2,0]+[0,0,1,2]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IN" sz="2000" dirty="0" smtClean="0"/>
              <a:t>For P1, Need is not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P1 must wait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P2, Need </a:t>
            </a:r>
            <a:r>
              <a:rPr lang="en-US" altLang="en-US" sz="2000" dirty="0">
                <a:sym typeface="Symbol" pitchFamily="18" charset="2"/>
              </a:rPr>
              <a:t> </a:t>
            </a:r>
            <a:r>
              <a:rPr lang="en-US" altLang="en-US" sz="2000" dirty="0" smtClean="0">
                <a:sym typeface="Symbol" pitchFamily="18" charset="2"/>
              </a:rPr>
              <a:t> Work i.e. [1,0,0,2]&lt;[1,5,3,2]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So Safe Sequence=&lt;P0,P2&gt;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Work=[1,5,3,2]+[1,3,5,4]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=[2,8,8,6]</a:t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51310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89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117511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Deadlock involving the same resource </a:t>
            </a:r>
            <a:r>
              <a:rPr lang="en-US" sz="3200" b="1" dirty="0" smtClean="0"/>
              <a:t>type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onsider </a:t>
            </a:r>
            <a:r>
              <a:rPr lang="en-US" sz="2400" dirty="0"/>
              <a:t>a system with 3</a:t>
            </a:r>
            <a:r>
              <a:rPr lang="en-US" sz="2400" dirty="0" smtClean="0"/>
              <a:t> </a:t>
            </a:r>
            <a:r>
              <a:rPr lang="en-US" sz="2400" dirty="0"/>
              <a:t>CD RW </a:t>
            </a:r>
            <a:r>
              <a:rPr lang="en-US" sz="2400" dirty="0" smtClean="0"/>
              <a:t>drives and 3 processes.</a:t>
            </a:r>
            <a:endParaRPr lang="en-US" sz="2400" dirty="0"/>
          </a:p>
          <a:p>
            <a:pPr lvl="1"/>
            <a:r>
              <a:rPr lang="en-US" sz="2400" dirty="0" smtClean="0"/>
              <a:t>Each process </a:t>
            </a:r>
            <a:r>
              <a:rPr lang="en-US" sz="2400" dirty="0"/>
              <a:t>holds one </a:t>
            </a:r>
            <a:r>
              <a:rPr lang="en-US" sz="2400" dirty="0" smtClean="0"/>
              <a:t>CD </a:t>
            </a:r>
            <a:r>
              <a:rPr lang="en-US" sz="2400" dirty="0"/>
              <a:t>RW drives. </a:t>
            </a:r>
          </a:p>
          <a:p>
            <a:pPr lvl="1"/>
            <a:r>
              <a:rPr lang="en-US" sz="2400" dirty="0" smtClean="0"/>
              <a:t>If </a:t>
            </a:r>
            <a:r>
              <a:rPr lang="en-US" sz="2400" dirty="0"/>
              <a:t>each </a:t>
            </a:r>
            <a:r>
              <a:rPr lang="en-US" sz="2400" dirty="0" smtClean="0"/>
              <a:t>process now </a:t>
            </a:r>
            <a:r>
              <a:rPr lang="en-US" sz="2400" dirty="0"/>
              <a:t>requests another </a:t>
            </a:r>
            <a:r>
              <a:rPr lang="en-US" sz="2400" dirty="0" smtClean="0"/>
              <a:t>drive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three processes will be in a deadlocked state.</a:t>
            </a:r>
          </a:p>
          <a:p>
            <a:pPr lvl="1"/>
            <a:r>
              <a:rPr lang="en-US" sz="2400" dirty="0"/>
              <a:t>Each is waiting for the event "CD RW </a:t>
            </a:r>
            <a:r>
              <a:rPr lang="en-US" sz="2400" dirty="0" smtClean="0"/>
              <a:t>drive is </a:t>
            </a:r>
            <a:r>
              <a:rPr lang="en-US" sz="2400" dirty="0"/>
              <a:t>released," which can be </a:t>
            </a:r>
            <a:r>
              <a:rPr lang="en-US" sz="2400" dirty="0" smtClean="0"/>
              <a:t>caused by </a:t>
            </a:r>
            <a:r>
              <a:rPr lang="en-US" sz="2400" dirty="0"/>
              <a:t>one of the other waiting processes.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Deadlock involving </a:t>
            </a:r>
            <a:r>
              <a:rPr lang="en-US" sz="2400" dirty="0"/>
              <a:t>the same resource type.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DD563-0B1F-42E3-BAF8-25DF39B41ED4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7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altLang="en-US" sz="2000" dirty="0" smtClean="0">
                <a:sym typeface="Symbol" pitchFamily="18" charset="2"/>
              </a:rPr>
              <a:t>Work=[2,8,8,6]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P3, Need Work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[0,0,2,0]&lt;Work</a:t>
            </a:r>
            <a:r>
              <a:rPr lang="en-US" altLang="en-US" sz="2000" dirty="0">
                <a:sym typeface="Symbol" pitchFamily="18" charset="2"/>
              </a:rPr>
              <a:t/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Work=[2,8,8,6]+[0,6,3,2]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=[2,14,11,8]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For P4, Need 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[0,6,4,2]&lt;Work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Sequence=&lt;P0,P2,P3,P4&gt;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Work=[2,14,11,8]+[0,0,1,4]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=[2,14,12,12]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0942594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90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40762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191000"/>
            <a:ext cx="3886200" cy="1143000"/>
          </a:xfrm>
        </p:spPr>
        <p:txBody>
          <a:bodyPr>
            <a:noAutofit/>
          </a:bodyPr>
          <a:lstStyle/>
          <a:p>
            <a:pPr algn="l"/>
            <a:r>
              <a:rPr lang="en-IN" sz="2000" dirty="0" smtClean="0"/>
              <a:t/>
            </a:r>
            <a:br>
              <a:rPr lang="en-IN" sz="2000" dirty="0" smtClean="0"/>
            </a:br>
            <a:r>
              <a:rPr lang="en-US" altLang="en-US" sz="2000" dirty="0" smtClean="0">
                <a:sym typeface="Symbol" pitchFamily="18" charset="2"/>
              </a:rPr>
              <a:t>Work=[2,14,12,12]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Now for P1,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Need</a:t>
            </a:r>
            <a:r>
              <a:rPr lang="en-US" altLang="en-US" sz="2000" dirty="0">
                <a:sym typeface="Symbol" pitchFamily="18" charset="2"/>
              </a:rPr>
              <a:t>  </a:t>
            </a:r>
            <a:r>
              <a:rPr lang="en-US" altLang="en-US" sz="2000" dirty="0" smtClean="0">
                <a:sym typeface="Symbol" pitchFamily="18" charset="2"/>
              </a:rPr>
              <a:t> 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[0,7,5,0]&lt;Work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Safe Sequence=&lt;P0,P2,P3,P4,P1&gt;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Work=[2,14,12,12]+[1,0,0,0]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=[3,14,12,12]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>Thus, System is in a safe state</a:t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b="1" dirty="0">
                <a:solidFill>
                  <a:srgbClr val="0070C0"/>
                </a:solidFill>
                <a:sym typeface="Symbol" pitchFamily="18" charset="2"/>
              </a:rPr>
              <a:t/>
            </a:r>
            <a:br>
              <a:rPr lang="en-US" altLang="en-US" sz="2000" b="1" dirty="0">
                <a:solidFill>
                  <a:srgbClr val="0070C0"/>
                </a:solidFill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r>
              <a:rPr lang="en-US" altLang="en-US" sz="2000" dirty="0" smtClean="0">
                <a:sym typeface="Symbol" pitchFamily="18" charset="2"/>
              </a:rPr>
              <a:t/>
            </a:r>
            <a:br>
              <a:rPr lang="en-US" altLang="en-US" sz="2000" dirty="0" smtClean="0">
                <a:sym typeface="Symbol" pitchFamily="18" charset="2"/>
              </a:rPr>
            </a:br>
            <a:endParaRPr lang="en-IN" sz="20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20479"/>
              </p:ext>
            </p:extLst>
          </p:nvPr>
        </p:nvGraphicFramePr>
        <p:xfrm>
          <a:off x="533400" y="13855"/>
          <a:ext cx="8000993" cy="26822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08178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439315"/>
                <a:gridCol w="329483"/>
                <a:gridCol w="439315"/>
                <a:gridCol w="439315"/>
                <a:gridCol w="439315"/>
              </a:tblGrid>
              <a:tr h="21474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Process</a:t>
                      </a:r>
                    </a:p>
                  </a:txBody>
                  <a:tcPr marL="68525" marR="68525" marT="0" marB="0"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Allocation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Max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Available</a:t>
                      </a: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Need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A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B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C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D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A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B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C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D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2147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P1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7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7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5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1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/>
                      </a:r>
                      <a:br>
                        <a:rPr lang="en-IN" sz="1600" dirty="0">
                          <a:effectLst/>
                        </a:rPr>
                      </a:b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2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dirty="0" smtClean="0">
                          <a:effectLst/>
                        </a:rPr>
                        <a:t>0</a:t>
                      </a:r>
                      <a:endParaRPr lang="en-IN" sz="1600" dirty="0">
                        <a:effectLst/>
                      </a:endParaRPr>
                    </a:p>
                  </a:txBody>
                  <a:tcPr marL="68525" marR="68525" marT="0" marB="0"/>
                </a:tc>
              </a:tr>
              <a:tr h="4294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P4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6</a:t>
                      </a: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/>
                      </a:r>
                      <a:br>
                        <a:rPr lang="en-IN" sz="1600">
                          <a:effectLst/>
                        </a:rPr>
                      </a:b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>
                        <a:effectLst/>
                      </a:endParaRPr>
                    </a:p>
                  </a:txBody>
                  <a:tcPr marL="68525" marR="68525" marT="0" marB="0"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0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6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4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  <a:tc>
                  <a:txBody>
                    <a:bodyPr/>
                    <a:lstStyle/>
                    <a:p>
                      <a:r>
                        <a:rPr lang="en-IN" sz="1600" dirty="0" smtClean="0"/>
                        <a:t>2</a:t>
                      </a:r>
                      <a:endParaRPr lang="en-IN" sz="1600" dirty="0"/>
                    </a:p>
                  </a:txBody>
                  <a:tcPr marL="91367" marR="91367" marT="45683" marB="45683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41B03-08DC-4BFF-9A30-22AE298AD750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91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244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/>
            </a:r>
            <a:b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27946" y="3124200"/>
            <a:ext cx="4775200" cy="2809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800" dirty="0" smtClean="0"/>
              <a:t>1.	</a:t>
            </a:r>
            <a:r>
              <a:rPr lang="en-US" altLang="en-US" sz="1800" dirty="0" smtClean="0"/>
              <a:t>Let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Work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and </a:t>
            </a:r>
            <a:r>
              <a:rPr lang="en-US" altLang="en-US" sz="1800" b="1" i="1" dirty="0" smtClean="0">
                <a:solidFill>
                  <a:srgbClr val="000000"/>
                </a:solidFill>
              </a:rPr>
              <a:t>Finish</a:t>
            </a:r>
            <a:r>
              <a:rPr lang="en-US" altLang="en-US" sz="1800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/>
              <a:t>be vectors of length</a:t>
            </a:r>
            <a:r>
              <a:rPr lang="en-US" altLang="en-US" sz="1800" i="1" dirty="0" smtClean="0"/>
              <a:t> m</a:t>
            </a:r>
            <a:r>
              <a:rPr lang="en-US" altLang="en-US" sz="1800" dirty="0" smtClean="0"/>
              <a:t> and</a:t>
            </a:r>
            <a:r>
              <a:rPr lang="en-US" altLang="en-US" sz="1800" i="1" dirty="0" smtClean="0"/>
              <a:t> n</a:t>
            </a:r>
            <a:r>
              <a:rPr lang="en-US" altLang="en-US" sz="1800" dirty="0" smtClean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Work </a:t>
            </a:r>
            <a:r>
              <a:rPr lang="en-US" altLang="en-US" sz="1100" b="1" dirty="0" smtClean="0"/>
              <a:t>= </a:t>
            </a:r>
            <a:r>
              <a:rPr lang="en-US" altLang="en-US" sz="1100" b="1" i="1" dirty="0" smtClean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1100" b="1" i="1" dirty="0" smtClean="0"/>
              <a:t>Finish </a:t>
            </a:r>
            <a:r>
              <a:rPr lang="en-US" altLang="en-US" sz="1100" b="1" dirty="0" smtClean="0"/>
              <a:t>[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] =</a:t>
            </a:r>
            <a:r>
              <a:rPr lang="en-US" altLang="en-US" sz="1100" b="1" i="1" dirty="0" smtClean="0"/>
              <a:t> false </a:t>
            </a:r>
            <a:r>
              <a:rPr lang="en-US" altLang="en-US" sz="1100" b="1" dirty="0" smtClean="0"/>
              <a:t>for</a:t>
            </a:r>
            <a:r>
              <a:rPr lang="en-US" altLang="en-US" sz="1100" b="1" i="1" dirty="0" smtClean="0"/>
              <a:t> </a:t>
            </a:r>
            <a:r>
              <a:rPr lang="en-US" altLang="en-US" sz="1100" b="1" i="1" dirty="0" err="1" smtClean="0"/>
              <a:t>i</a:t>
            </a:r>
            <a:r>
              <a:rPr lang="en-US" altLang="en-US" sz="1100" b="1" dirty="0" smtClean="0"/>
              <a:t> = 0, 1, …, </a:t>
            </a:r>
            <a:r>
              <a:rPr lang="en-US" altLang="en-US" sz="1100" b="1" i="1" dirty="0" smtClean="0"/>
              <a:t>n- </a:t>
            </a:r>
            <a:r>
              <a:rPr lang="en-US" altLang="en-US" sz="1100" b="1" dirty="0" smtClean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2.	Find an </a:t>
            </a:r>
            <a:r>
              <a:rPr lang="en-US" altLang="en-US" sz="1800" b="1" i="1" dirty="0" err="1" smtClean="0"/>
              <a:t>i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(a) </a:t>
            </a:r>
            <a:r>
              <a:rPr lang="en-US" altLang="en-US" sz="1600" b="1" i="1" dirty="0" smtClean="0"/>
              <a:t>Finish</a:t>
            </a:r>
            <a:r>
              <a:rPr lang="en-US" altLang="en-US" sz="1600" b="1" dirty="0" smtClean="0"/>
              <a:t> [</a:t>
            </a:r>
            <a:r>
              <a:rPr lang="en-US" altLang="en-US" sz="1600" b="1" i="1" dirty="0" err="1" smtClean="0"/>
              <a:t>i</a:t>
            </a:r>
            <a:r>
              <a:rPr lang="en-US" altLang="en-US" sz="1600" b="1" dirty="0" smtClean="0"/>
              <a:t>] = </a:t>
            </a:r>
            <a:r>
              <a:rPr lang="en-US" altLang="en-US" sz="1600" b="1" i="1" dirty="0" smtClean="0"/>
              <a:t>false</a:t>
            </a:r>
            <a:endParaRPr lang="en-US" altLang="en-US" sz="1600" b="1" dirty="0" smtClean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/>
              <a:t>(b) </a:t>
            </a:r>
            <a:r>
              <a:rPr lang="en-US" altLang="en-US" sz="1600" b="1" i="1" dirty="0" err="1" smtClean="0">
                <a:solidFill>
                  <a:srgbClr val="0070C0"/>
                </a:solidFill>
              </a:rPr>
              <a:t>Need</a:t>
            </a:r>
            <a:r>
              <a:rPr lang="en-US" altLang="en-US" sz="1600" b="1" i="1" baseline="-25000" dirty="0" err="1" smtClean="0">
                <a:solidFill>
                  <a:srgbClr val="0070C0"/>
                </a:solidFill>
              </a:rPr>
              <a:t>i</a:t>
            </a:r>
            <a:r>
              <a:rPr lang="en-US" altLang="en-US" sz="1600" b="1" dirty="0" smtClean="0">
                <a:solidFill>
                  <a:srgbClr val="0070C0"/>
                </a:solidFill>
              </a:rPr>
              <a:t> </a:t>
            </a:r>
            <a:r>
              <a:rPr lang="en-US" altLang="en-US" sz="1600" b="1" dirty="0" smtClean="0">
                <a:solidFill>
                  <a:srgbClr val="0070C0"/>
                </a:solidFill>
                <a:sym typeface="Symbol" pitchFamily="18" charset="2"/>
              </a:rPr>
              <a:t> </a:t>
            </a:r>
            <a:r>
              <a:rPr lang="en-US" altLang="en-US" sz="1600" b="1" i="1" dirty="0" smtClean="0">
                <a:solidFill>
                  <a:srgbClr val="0070C0"/>
                </a:solidFill>
                <a:sym typeface="Symbol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600" dirty="0" smtClean="0">
                <a:sym typeface="Symbol" pitchFamily="18" charset="2"/>
              </a:rPr>
              <a:t>If no such</a:t>
            </a:r>
            <a:r>
              <a:rPr lang="en-US" altLang="en-US" sz="1600" b="1" dirty="0" smtClean="0">
                <a:sym typeface="Symbol" pitchFamily="18" charset="2"/>
              </a:rPr>
              <a:t> </a:t>
            </a:r>
            <a:r>
              <a:rPr lang="en-US" altLang="en-US" sz="1600" b="1" i="1" dirty="0" err="1" smtClean="0">
                <a:sym typeface="Symbol" pitchFamily="18" charset="2"/>
              </a:rPr>
              <a:t>i</a:t>
            </a:r>
            <a:r>
              <a:rPr lang="en-US" altLang="en-US" sz="1600" b="1" i="1" dirty="0" smtClean="0">
                <a:sym typeface="Symbol" pitchFamily="18" charset="2"/>
              </a:rPr>
              <a:t> </a:t>
            </a:r>
            <a:r>
              <a:rPr lang="en-US" altLang="en-US" sz="1600" dirty="0" smtClean="0">
                <a:sym typeface="Symbol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100" dirty="0" smtClean="0">
              <a:sym typeface="Symbol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i="1" dirty="0" smtClean="0"/>
              <a:t>3.  </a:t>
            </a:r>
            <a:r>
              <a:rPr lang="en-US" altLang="en-US" sz="1800" b="1" i="1" dirty="0" smtClean="0"/>
              <a:t>Work</a:t>
            </a:r>
            <a:r>
              <a:rPr lang="en-US" altLang="en-US" sz="1800" b="1" dirty="0" smtClean="0"/>
              <a:t> = </a:t>
            </a:r>
            <a:r>
              <a:rPr lang="en-US" altLang="en-US" sz="1800" b="1" i="1" dirty="0" smtClean="0"/>
              <a:t>Work </a:t>
            </a:r>
            <a:r>
              <a:rPr lang="en-US" altLang="en-US" sz="1800" b="1" dirty="0" smtClean="0"/>
              <a:t>+ </a:t>
            </a:r>
            <a:r>
              <a:rPr lang="en-US" altLang="en-US" sz="1800" b="1" i="1" dirty="0" err="1" smtClean="0"/>
              <a:t>Allocation</a:t>
            </a:r>
            <a:r>
              <a:rPr lang="en-US" altLang="en-US" sz="1800" b="1" i="1" baseline="-25000" dirty="0" err="1" smtClean="0"/>
              <a:t>i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</a:t>
            </a:r>
            <a:r>
              <a:rPr lang="en-US" altLang="en-US" sz="1800" b="1" i="1" dirty="0" smtClean="0"/>
              <a:t> true</a:t>
            </a:r>
            <a:r>
              <a:rPr lang="en-US" altLang="en-US" sz="1800" b="1" dirty="0" smtClean="0"/>
              <a:t/>
            </a:r>
            <a:br>
              <a:rPr lang="en-US" altLang="en-US" sz="1800" b="1" dirty="0" smtClean="0"/>
            </a:br>
            <a:r>
              <a:rPr lang="en-US" altLang="en-US" sz="1800" dirty="0" smtClean="0"/>
              <a:t>go to step 2</a:t>
            </a:r>
          </a:p>
          <a:p>
            <a:pPr>
              <a:lnSpc>
                <a:spcPct val="90000"/>
              </a:lnSpc>
            </a:pPr>
            <a:endParaRPr lang="en-US" altLang="en-US" sz="1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800" dirty="0" smtClean="0"/>
              <a:t>4.	If </a:t>
            </a:r>
            <a:r>
              <a:rPr lang="en-US" altLang="en-US" sz="1800" b="1" i="1" dirty="0" smtClean="0"/>
              <a:t>Finish</a:t>
            </a:r>
            <a:r>
              <a:rPr lang="en-US" altLang="en-US" sz="1800" b="1" dirty="0" smtClean="0"/>
              <a:t> [</a:t>
            </a:r>
            <a:r>
              <a:rPr lang="en-US" altLang="en-US" sz="1800" b="1" i="1" dirty="0" err="1" smtClean="0"/>
              <a:t>i</a:t>
            </a:r>
            <a:r>
              <a:rPr lang="en-US" altLang="en-US" sz="1800" b="1" dirty="0" smtClean="0"/>
              <a:t>] == </a:t>
            </a:r>
            <a:r>
              <a:rPr lang="en-US" altLang="en-US" sz="1800" b="1" i="1" dirty="0" smtClean="0"/>
              <a:t>true</a:t>
            </a:r>
            <a:r>
              <a:rPr lang="en-US" altLang="en-US" sz="1800" b="1" dirty="0" smtClean="0"/>
              <a:t> </a:t>
            </a:r>
            <a:r>
              <a:rPr lang="en-US" altLang="en-US" sz="1800" dirty="0" smtClean="0"/>
              <a:t>for all </a:t>
            </a:r>
            <a:r>
              <a:rPr lang="en-US" altLang="en-US" sz="1800" b="1" i="1" dirty="0" err="1" smtClean="0"/>
              <a:t>i</a:t>
            </a:r>
            <a:r>
              <a:rPr lang="en-US" altLang="en-US" sz="1800" dirty="0" smtClean="0"/>
              <a:t>, then the system is in a safe state</a:t>
            </a:r>
          </a:p>
        </p:txBody>
      </p:sp>
    </p:spTree>
    <p:extLst>
      <p:ext uri="{BB962C8B-B14F-4D97-AF65-F5344CB8AC3E}">
        <p14:creationId xmlns:p14="http://schemas.microsoft.com/office/powerpoint/2010/main" val="127951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0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Deadlock Detection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6F168-82C0-4A2C-9066-73DFCD8E9C54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1413" y="198438"/>
            <a:ext cx="7421562" cy="5762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Deadlock Detection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233488"/>
            <a:ext cx="7391400" cy="4530725"/>
          </a:xfrm>
        </p:spPr>
        <p:txBody>
          <a:bodyPr>
            <a:normAutofit/>
          </a:bodyPr>
          <a:lstStyle/>
          <a:p>
            <a:r>
              <a:rPr lang="en-US" altLang="en-US" sz="2800" dirty="0" smtClean="0"/>
              <a:t>Allow system to enter deadlock state </a:t>
            </a:r>
            <a:br>
              <a:rPr lang="en-US" altLang="en-US" sz="2800" dirty="0" smtClean="0"/>
            </a:br>
            <a:endParaRPr lang="en-US" altLang="en-US" sz="2800" dirty="0" smtClean="0"/>
          </a:p>
          <a:p>
            <a:r>
              <a:rPr lang="en-US" altLang="en-US" sz="2800" dirty="0" smtClean="0"/>
              <a:t>Detection algorithm</a:t>
            </a:r>
          </a:p>
          <a:p>
            <a:pPr lvl="1"/>
            <a:r>
              <a:rPr lang="en-US" sz="2400" dirty="0"/>
              <a:t>examines the state of the system to </a:t>
            </a:r>
            <a:r>
              <a:rPr lang="en-US" sz="2400" dirty="0" smtClean="0"/>
              <a:t>determine whether a </a:t>
            </a:r>
            <a:r>
              <a:rPr lang="en-US" sz="2400" dirty="0"/>
              <a:t>deadlock has occurred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endParaRPr lang="en-US" altLang="en-US" sz="2400" dirty="0" smtClean="0"/>
          </a:p>
          <a:p>
            <a:r>
              <a:rPr lang="en-US" altLang="en-US" sz="2800" dirty="0" smtClean="0"/>
              <a:t>Recovery scheme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3BDE-C830-4D4D-9C13-810D8F9577CE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marL="0" indent="0"/>
            <a:r>
              <a:rPr lang="en-US" sz="2800" dirty="0"/>
              <a:t>Detection Algorithm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Detection Algorithm</a:t>
            </a:r>
          </a:p>
          <a:p>
            <a:r>
              <a:rPr lang="en-US" sz="2400" dirty="0" smtClean="0"/>
              <a:t>Single Instance of all Resources </a:t>
            </a:r>
            <a:r>
              <a:rPr lang="en-US" sz="2400" dirty="0"/>
              <a:t>T</a:t>
            </a:r>
            <a:r>
              <a:rPr lang="en-US" sz="2400" dirty="0" smtClean="0"/>
              <a:t>ypes</a:t>
            </a:r>
          </a:p>
          <a:p>
            <a:r>
              <a:rPr lang="en-US" altLang="en-US" sz="2400" dirty="0"/>
              <a:t>Several Instances of </a:t>
            </a:r>
            <a:r>
              <a:rPr lang="en-US" altLang="en-US" sz="2400" dirty="0" smtClean="0"/>
              <a:t>Resource Types</a:t>
            </a:r>
            <a:r>
              <a:rPr lang="en-US" sz="2400" dirty="0" smtClean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350B-60BB-4777-B7A7-3A66F390EC76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Detection Algorithm</a:t>
            </a:r>
          </a:p>
          <a:p>
            <a:r>
              <a:rPr lang="en-US" sz="2400" dirty="0" smtClean="0"/>
              <a:t>If only </a:t>
            </a:r>
            <a:r>
              <a:rPr lang="en-US" sz="2400" dirty="0"/>
              <a:t>a single </a:t>
            </a:r>
            <a:r>
              <a:rPr lang="en-US" sz="2400" dirty="0" smtClean="0"/>
              <a:t>instance of all resources are there, </a:t>
            </a:r>
          </a:p>
          <a:p>
            <a:pPr lvl="1"/>
            <a:r>
              <a:rPr lang="en-US" sz="2400" dirty="0" smtClean="0"/>
              <a:t>Use </a:t>
            </a:r>
            <a:r>
              <a:rPr lang="en-US" sz="2400" dirty="0"/>
              <a:t>a variant of the resource-allocation graph, </a:t>
            </a:r>
            <a:r>
              <a:rPr lang="en-US" sz="2400" dirty="0" smtClean="0"/>
              <a:t>called </a:t>
            </a:r>
            <a:r>
              <a:rPr lang="en-US" sz="2400" b="1" dirty="0" smtClean="0">
                <a:solidFill>
                  <a:srgbClr val="0070C0"/>
                </a:solidFill>
              </a:rPr>
              <a:t>a </a:t>
            </a:r>
            <a:r>
              <a:rPr lang="en-US" sz="2400" b="1" i="1" dirty="0">
                <a:solidFill>
                  <a:srgbClr val="0070C0"/>
                </a:solidFill>
              </a:rPr>
              <a:t>wait-for </a:t>
            </a:r>
            <a:r>
              <a:rPr lang="en-US" sz="2400" b="1" dirty="0">
                <a:solidFill>
                  <a:srgbClr val="0070C0"/>
                </a:solidFill>
              </a:rPr>
              <a:t>graph</a:t>
            </a:r>
            <a:r>
              <a:rPr lang="en-US" sz="2400" b="1" dirty="0" smtClean="0">
                <a:solidFill>
                  <a:srgbClr val="0070C0"/>
                </a:solidFill>
              </a:rPr>
              <a:t>.</a:t>
            </a:r>
          </a:p>
          <a:p>
            <a:pPr lvl="1"/>
            <a:endParaRPr lang="en-US" sz="2400" dirty="0" smtClean="0"/>
          </a:p>
          <a:p>
            <a:pPr lvl="1"/>
            <a:r>
              <a:rPr lang="en-US" sz="2400" b="1" u="sng" dirty="0" smtClean="0">
                <a:solidFill>
                  <a:srgbClr val="FF0000"/>
                </a:solidFill>
              </a:rPr>
              <a:t>Obtain </a:t>
            </a:r>
            <a:r>
              <a:rPr lang="en-US" sz="2400" b="1" u="sng" dirty="0">
                <a:solidFill>
                  <a:srgbClr val="FF0000"/>
                </a:solidFill>
              </a:rPr>
              <a:t>this graph from the resource-allocation graph </a:t>
            </a:r>
            <a:r>
              <a:rPr lang="en-US" sz="2400" b="1" u="sng" dirty="0" smtClean="0">
                <a:solidFill>
                  <a:srgbClr val="FF0000"/>
                </a:solidFill>
              </a:rPr>
              <a:t>by removing </a:t>
            </a:r>
            <a:r>
              <a:rPr lang="en-US" sz="2400" b="1" u="sng" dirty="0">
                <a:solidFill>
                  <a:srgbClr val="FF0000"/>
                </a:solidFill>
              </a:rPr>
              <a:t>the resource nodes and collapsing the appropriate </a:t>
            </a:r>
            <a:r>
              <a:rPr lang="en-US" sz="2400" b="1" u="sng" dirty="0" smtClean="0">
                <a:solidFill>
                  <a:srgbClr val="FF0000"/>
                </a:solidFill>
              </a:rPr>
              <a:t>edges</a:t>
            </a:r>
            <a:endParaRPr lang="en-US" altLang="en-US" sz="2400" b="1" u="sng" dirty="0" smtClean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03269-1BE0-4D26-A9A7-7459E54EBD5F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1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-141288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Single Instance of Each Resource Type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Maintain </a:t>
            </a:r>
            <a:r>
              <a:rPr lang="en-US" altLang="en-US" b="1" dirty="0" smtClean="0">
                <a:solidFill>
                  <a:srgbClr val="3366FF"/>
                </a:solidFill>
              </a:rPr>
              <a:t>wait-for </a:t>
            </a:r>
            <a:r>
              <a:rPr lang="en-US" altLang="en-US" dirty="0" smtClean="0"/>
              <a:t>graph</a:t>
            </a:r>
          </a:p>
          <a:p>
            <a:pPr lvl="1"/>
            <a:r>
              <a:rPr lang="en-US" altLang="en-US" dirty="0" smtClean="0"/>
              <a:t>Nodes are processes</a:t>
            </a:r>
          </a:p>
          <a:p>
            <a:pPr lvl="1"/>
            <a:r>
              <a:rPr lang="en-US" altLang="en-US" b="1" i="1" dirty="0" smtClean="0"/>
              <a:t>P</a:t>
            </a:r>
            <a:r>
              <a:rPr lang="en-US" altLang="en-US" b="1" i="1" baseline="-25000" dirty="0" smtClean="0"/>
              <a:t>i</a:t>
            </a:r>
            <a:r>
              <a:rPr lang="en-US" altLang="en-US" b="1" dirty="0" smtClean="0"/>
              <a:t> </a:t>
            </a:r>
            <a:r>
              <a:rPr lang="en-US" altLang="en-US" b="1" dirty="0" smtClean="0">
                <a:sym typeface="Symbol" pitchFamily="18" charset="2"/>
              </a:rPr>
              <a:t>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baseline="-25000" dirty="0" smtClean="0">
                <a:sym typeface="Symbol" pitchFamily="18" charset="2"/>
              </a:rPr>
              <a:t>   </a:t>
            </a:r>
            <a:r>
              <a:rPr lang="en-US" altLang="en-US" dirty="0" smtClean="0">
                <a:sym typeface="Symbol" pitchFamily="18" charset="2"/>
              </a:rPr>
              <a:t>if </a:t>
            </a:r>
            <a:r>
              <a:rPr lang="en-US" altLang="en-US" b="1" i="1" dirty="0" smtClean="0">
                <a:sym typeface="Symbol" pitchFamily="18" charset="2"/>
              </a:rPr>
              <a:t>P</a:t>
            </a:r>
            <a:r>
              <a:rPr lang="en-US" altLang="en-US" b="1" i="1" baseline="-25000" dirty="0" smtClean="0">
                <a:sym typeface="Symbol" pitchFamily="18" charset="2"/>
              </a:rPr>
              <a:t>i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dirty="0" smtClean="0">
                <a:sym typeface="Symbol" pitchFamily="18" charset="2"/>
              </a:rPr>
              <a:t>is waiting for</a:t>
            </a:r>
            <a:r>
              <a:rPr lang="en-US" altLang="en-US" i="1" dirty="0" smtClean="0">
                <a:sym typeface="Symbol" pitchFamily="18" charset="2"/>
              </a:rPr>
              <a:t> </a:t>
            </a:r>
            <a:r>
              <a:rPr lang="en-US" altLang="en-US" b="1" i="1" dirty="0" err="1" smtClean="0">
                <a:sym typeface="Symbol" pitchFamily="18" charset="2"/>
              </a:rPr>
              <a:t>P</a:t>
            </a:r>
            <a:r>
              <a:rPr lang="en-US" altLang="en-US" b="1" i="1" baseline="-25000" dirty="0" err="1" smtClean="0">
                <a:sym typeface="Symbol" pitchFamily="18" charset="2"/>
              </a:rPr>
              <a:t>j</a:t>
            </a:r>
            <a:r>
              <a:rPr lang="en-US" altLang="en-US" b="1" i="1" dirty="0" smtClean="0">
                <a:sym typeface="Symbol" pitchFamily="18" charset="2"/>
              </a:rPr>
              <a:t/>
            </a:r>
            <a:br>
              <a:rPr lang="en-US" altLang="en-US" b="1" i="1" dirty="0" smtClean="0">
                <a:sym typeface="Symbol" pitchFamily="18" charset="2"/>
              </a:rPr>
            </a:br>
            <a:endParaRPr lang="en-US" altLang="en-US" b="1" i="1" dirty="0" smtClean="0">
              <a:sym typeface="Symbol" pitchFamily="18" charset="2"/>
            </a:endParaRPr>
          </a:p>
          <a:p>
            <a:r>
              <a:rPr lang="en-US" altLang="en-US" u="sng" dirty="0" smtClean="0"/>
              <a:t>Periodically invoke an algorithm that searches for a cycle in the graph. </a:t>
            </a:r>
          </a:p>
          <a:p>
            <a:endParaRPr lang="en-US" altLang="en-US" dirty="0"/>
          </a:p>
          <a:p>
            <a:r>
              <a:rPr lang="en-US" altLang="en-US" dirty="0" smtClean="0"/>
              <a:t>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 smtClean="0"/>
          </a:p>
          <a:p>
            <a:r>
              <a:rPr lang="en-US" altLang="en-US" dirty="0" smtClean="0"/>
              <a:t>An algorithm to detect a cycle in a graph requires an order of</a:t>
            </a:r>
            <a:r>
              <a:rPr lang="en-US" altLang="en-US" i="1" dirty="0" smtClean="0"/>
              <a:t> </a:t>
            </a:r>
            <a:r>
              <a:rPr lang="en-US" altLang="en-US" b="1" i="1" dirty="0" smtClean="0"/>
              <a:t>n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</a:t>
            </a:r>
            <a:r>
              <a:rPr lang="en-US" altLang="en-US" dirty="0" smtClean="0"/>
              <a:t>operations, where </a:t>
            </a:r>
            <a:r>
              <a:rPr lang="en-US" altLang="en-US" b="1" i="1" dirty="0" smtClean="0"/>
              <a:t>n</a:t>
            </a:r>
            <a:r>
              <a:rPr lang="en-US" altLang="en-US" dirty="0" smtClean="0"/>
              <a:t> is the number of vertices in the graph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8753D-BB79-4043-B18F-BE3EF36C6D6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4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266700"/>
            <a:ext cx="7751762" cy="457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Resource-Allocation Graph and  Wait-for Graph</a:t>
            </a:r>
          </a:p>
        </p:txBody>
      </p:sp>
      <p:sp>
        <p:nvSpPr>
          <p:cNvPr id="38915" name="Text Box 5"/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Resource-Allocation Graph</a:t>
            </a:r>
          </a:p>
        </p:txBody>
      </p:sp>
      <p:sp>
        <p:nvSpPr>
          <p:cNvPr id="38916" name="Text Box 6"/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>
                <a:latin typeface="Helvetica" pitchFamily="-84" charset="0"/>
              </a:rPr>
              <a:t>Corresponding wait-for graph</a:t>
            </a:r>
          </a:p>
        </p:txBody>
      </p:sp>
      <p:pic>
        <p:nvPicPr>
          <p:cNvPr id="38917" name="Picture 6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425" y="1257300"/>
            <a:ext cx="5937250" cy="383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EF9F-7F53-4967-8A0B-506AFCA140A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3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61925"/>
            <a:ext cx="7772400" cy="62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015163" cy="4984750"/>
          </a:xfrm>
        </p:spPr>
        <p:txBody>
          <a:bodyPr>
            <a:normAutofit fontScale="92500"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n=no of processes</a:t>
            </a:r>
          </a:p>
          <a:p>
            <a:pPr marL="0" indent="0">
              <a:buNone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 vector of length </a:t>
            </a:r>
            <a:r>
              <a:rPr lang="en-US" altLang="en-US" sz="2400" b="1" i="1" dirty="0" smtClean="0"/>
              <a:t>m</a:t>
            </a:r>
            <a:r>
              <a:rPr lang="en-US" altLang="en-US" sz="2400" dirty="0" smtClean="0"/>
              <a:t> indicates the number of available resources of each type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An </a:t>
            </a:r>
            <a:r>
              <a:rPr lang="en-US" altLang="en-US" sz="2400" b="1" i="1" dirty="0" smtClean="0"/>
              <a:t>n </a:t>
            </a:r>
            <a:r>
              <a:rPr lang="en-US" altLang="en-US" sz="2400" b="1" dirty="0" smtClean="0"/>
              <a:t>x</a:t>
            </a:r>
            <a:r>
              <a:rPr lang="en-US" altLang="en-US" sz="2400" b="1" i="1" dirty="0" smtClean="0"/>
              <a:t> m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matrix defines the number of resources of each type currently allocated to each process</a:t>
            </a:r>
          </a:p>
          <a:p>
            <a:endParaRPr lang="en-US" altLang="en-US" sz="2400" dirty="0" smtClean="0"/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Request</a:t>
            </a:r>
            <a:r>
              <a:rPr lang="en-US" altLang="en-US" sz="2400" i="1" dirty="0" smtClean="0"/>
              <a:t>:</a:t>
            </a:r>
            <a:r>
              <a:rPr lang="en-US" altLang="en-US" sz="2400" dirty="0" smtClean="0"/>
              <a:t>  An </a:t>
            </a:r>
            <a:r>
              <a:rPr lang="en-US" altLang="en-US" sz="2400" b="1" i="1" dirty="0" smtClean="0"/>
              <a:t>n </a:t>
            </a:r>
            <a:r>
              <a:rPr lang="en-US" altLang="en-US" sz="2400" b="1" dirty="0" smtClean="0"/>
              <a:t>x</a:t>
            </a:r>
            <a:r>
              <a:rPr lang="en-US" altLang="en-US" sz="2400" b="1" i="1" dirty="0" smtClean="0"/>
              <a:t> m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matrix indicates the current request  of each process.  If </a:t>
            </a:r>
            <a:r>
              <a:rPr lang="en-US" altLang="en-US" sz="2400" b="1" i="1" dirty="0" smtClean="0"/>
              <a:t>Request </a:t>
            </a:r>
            <a:r>
              <a:rPr lang="en-US" altLang="en-US" sz="2400" b="1" dirty="0" smtClean="0"/>
              <a:t>[</a:t>
            </a:r>
            <a:r>
              <a:rPr lang="en-US" altLang="en-US" sz="2400" b="1" i="1" dirty="0" err="1" smtClean="0"/>
              <a:t>i</a:t>
            </a:r>
            <a:r>
              <a:rPr lang="en-US" altLang="en-US" sz="2400" b="1" dirty="0" smtClean="0"/>
              <a:t>][</a:t>
            </a:r>
            <a:r>
              <a:rPr lang="en-US" altLang="en-US" sz="2400" b="1" i="1" dirty="0" smtClean="0"/>
              <a:t>j</a:t>
            </a:r>
            <a:r>
              <a:rPr lang="en-US" altLang="en-US" sz="2400" b="1" dirty="0" smtClean="0"/>
              <a:t>] = </a:t>
            </a:r>
            <a:r>
              <a:rPr lang="en-US" altLang="en-US" sz="2400" b="1" i="1" dirty="0" smtClean="0"/>
              <a:t>k</a:t>
            </a:r>
            <a:r>
              <a:rPr lang="en-US" altLang="en-US" sz="2400" dirty="0" smtClean="0"/>
              <a:t>, then process</a:t>
            </a:r>
            <a:r>
              <a:rPr lang="en-US" altLang="en-US" sz="2400" i="1" dirty="0" smtClean="0"/>
              <a:t> </a:t>
            </a:r>
            <a:r>
              <a:rPr lang="en-US" altLang="en-US" sz="2400" b="1" i="1" dirty="0" smtClean="0"/>
              <a:t>P</a:t>
            </a:r>
            <a:r>
              <a:rPr lang="en-US" altLang="en-US" sz="2400" b="1" i="1" baseline="-25000" dirty="0" smtClean="0"/>
              <a:t>i</a:t>
            </a:r>
            <a:r>
              <a:rPr lang="en-US" altLang="en-US" sz="2400" dirty="0" smtClean="0"/>
              <a:t> is requesting</a:t>
            </a:r>
            <a:r>
              <a:rPr lang="en-US" altLang="en-US" sz="2400" i="1" dirty="0" smtClean="0"/>
              <a:t> </a:t>
            </a:r>
            <a:r>
              <a:rPr lang="en-US" altLang="en-US" sz="2400" b="1" i="1" dirty="0" smtClean="0"/>
              <a:t>k</a:t>
            </a:r>
            <a:r>
              <a:rPr lang="en-US" altLang="en-US" sz="2400" dirty="0" smtClean="0"/>
              <a:t> more instances of resource type </a:t>
            </a:r>
            <a:r>
              <a:rPr lang="en-US" altLang="en-US" sz="2400" b="1" i="1" dirty="0" err="1" smtClean="0"/>
              <a:t>R</a:t>
            </a:r>
            <a:r>
              <a:rPr lang="en-US" altLang="en-US" sz="2400" b="1" i="1" baseline="-25000" dirty="0" err="1" smtClean="0"/>
              <a:t>j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738-CA51-49F2-AA81-325A8AE9298A}" type="datetime1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42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50" y="161925"/>
            <a:ext cx="7772400" cy="62865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 smtClean="0"/>
              <a:t>Several Instances of a Resource Type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01725"/>
            <a:ext cx="4984750" cy="4984750"/>
          </a:xfrm>
        </p:spPr>
        <p:txBody>
          <a:bodyPr>
            <a:normAutofit/>
          </a:bodyPr>
          <a:lstStyle/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m=no of resources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2400" b="1" dirty="0">
                <a:solidFill>
                  <a:srgbClr val="00B0F0"/>
                </a:solidFill>
              </a:rPr>
              <a:t>n=no of processes</a:t>
            </a:r>
          </a:p>
          <a:p>
            <a:pPr marL="0" indent="0">
              <a:buNone/>
            </a:pPr>
            <a:endParaRPr lang="en-US" altLang="en-US" sz="2400" b="1" dirty="0" smtClean="0">
              <a:solidFill>
                <a:srgbClr val="000000"/>
              </a:solidFill>
            </a:endParaRP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Available</a:t>
            </a: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Allocation</a:t>
            </a:r>
          </a:p>
          <a:p>
            <a:r>
              <a:rPr lang="en-US" altLang="en-US" sz="2400" b="1" dirty="0" smtClean="0">
                <a:solidFill>
                  <a:srgbClr val="000000"/>
                </a:solidFill>
              </a:rPr>
              <a:t>Request</a:t>
            </a:r>
            <a:endParaRPr lang="en-US" alt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54" t="22222" r="38311" b="50000"/>
          <a:stretch/>
        </p:blipFill>
        <p:spPr bwMode="auto">
          <a:xfrm>
            <a:off x="6248400" y="1701800"/>
            <a:ext cx="26162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6096000" y="1701800"/>
            <a:ext cx="0" cy="256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248400" y="1524000"/>
            <a:ext cx="2438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638800" y="2743200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0400" y="1122218"/>
            <a:ext cx="228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05600" y="2133600"/>
            <a:ext cx="6096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467600" y="2133600"/>
            <a:ext cx="609600" cy="213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010400" y="45025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 x m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D22E-7EE1-4D1E-A53E-EA722D1CCD65}" type="datetime1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Shweta Dhawan Chachra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44C7F-AB31-43DF-AFD3-1AE152CB8031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6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</TotalTime>
  <Words>6353</Words>
  <Application>Microsoft Office PowerPoint</Application>
  <PresentationFormat>On-screen Show (4:3)</PresentationFormat>
  <Paragraphs>2039</Paragraphs>
  <Slides>128</Slides>
  <Notes>103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29" baseType="lpstr">
      <vt:lpstr>Office Theme</vt:lpstr>
      <vt:lpstr>Deadlocks</vt:lpstr>
      <vt:lpstr>Objectives</vt:lpstr>
      <vt:lpstr>System Model</vt:lpstr>
      <vt:lpstr>System Model</vt:lpstr>
      <vt:lpstr>System Model</vt:lpstr>
      <vt:lpstr>System Model</vt:lpstr>
      <vt:lpstr>Deadlock</vt:lpstr>
      <vt:lpstr>Deadlock</vt:lpstr>
      <vt:lpstr>Deadlock involving the same resource type</vt:lpstr>
      <vt:lpstr>Deadlock involving different resources</vt:lpstr>
      <vt:lpstr>Deadlock Characterization</vt:lpstr>
      <vt:lpstr>Deadlock Characterization</vt:lpstr>
      <vt:lpstr>Deadlock Characterization</vt:lpstr>
      <vt:lpstr>Deadlock with Mutex Locks</vt:lpstr>
      <vt:lpstr>Resource-Allocation Graph</vt:lpstr>
      <vt:lpstr>Resource-Allocation Graph</vt:lpstr>
      <vt:lpstr>Resource-Allocation Graph (Cont.)</vt:lpstr>
      <vt:lpstr>Resource-Allocation Graph (Cont.)</vt:lpstr>
      <vt:lpstr>Resource-Allocation Graph (Cont.)</vt:lpstr>
      <vt:lpstr>Example of a Resource Allocation Graph</vt:lpstr>
      <vt:lpstr>Example of a Resource Allocation Graph</vt:lpstr>
      <vt:lpstr>Example of a Resource Allocation Graph</vt:lpstr>
      <vt:lpstr>Basic Facts</vt:lpstr>
      <vt:lpstr>Resource Allocation Graph With A Deadlock</vt:lpstr>
      <vt:lpstr>Resource Allocation Graph With A Deadlock</vt:lpstr>
      <vt:lpstr>Resource Allocation Graph With A Deadlock</vt:lpstr>
      <vt:lpstr>Resource Allocation Graph With A Cycle But No Deadlock</vt:lpstr>
      <vt:lpstr>Resource Allocation Graph With A Cycle But No Deadlock</vt:lpstr>
      <vt:lpstr>Methods for Handling Deadlocks</vt:lpstr>
      <vt:lpstr>Methods for Handling Deadlocks</vt:lpstr>
      <vt:lpstr>Methods for Handling Deadlocks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Prevention (Cont.)</vt:lpstr>
      <vt:lpstr>Deadlock Avoidance</vt:lpstr>
      <vt:lpstr>Deadlock Avoidance</vt:lpstr>
      <vt:lpstr>A priori</vt:lpstr>
      <vt:lpstr>Deadlock Avoidance</vt:lpstr>
      <vt:lpstr>Deadlock Avoidance</vt:lpstr>
      <vt:lpstr>Deadlock Avoidance</vt:lpstr>
      <vt:lpstr>Safe State</vt:lpstr>
      <vt:lpstr>Safe State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Banker’s Algorithm</vt:lpstr>
      <vt:lpstr>Banker’s Algorithm</vt:lpstr>
      <vt:lpstr>Data Structures for the Banker’s Algorithm </vt:lpstr>
      <vt:lpstr>Safety Algorithm</vt:lpstr>
      <vt:lpstr>Example of Banker’s Algorithm</vt:lpstr>
      <vt:lpstr>Example (Cont.)</vt:lpstr>
      <vt:lpstr>Applying the Safety algorithm on the given system,</vt:lpstr>
      <vt:lpstr>Applying the Safety algorithm on the given system,</vt:lpstr>
      <vt:lpstr>Applying the Safety algorithm on the given system,</vt:lpstr>
      <vt:lpstr>Applying the Safety algorithm on the given system,</vt:lpstr>
      <vt:lpstr>Resource-Request Algorithm for Process Pi</vt:lpstr>
      <vt:lpstr>Example:  P1 Request (1,0,2)</vt:lpstr>
      <vt:lpstr>Example:  Explanation</vt:lpstr>
      <vt:lpstr>We must determine whether this new system state is safe. To do so, we again execute Safety algorithm again</vt:lpstr>
      <vt:lpstr>We must determine whether this new system state is safe. To do so, we again execute Safety algorithm again</vt:lpstr>
      <vt:lpstr>We must determine whether this new system state is safe. To do so, we again execute Safety algorithm again</vt:lpstr>
      <vt:lpstr>Why Banker’s algorithm is named so?</vt:lpstr>
      <vt:lpstr>Why Banker’s algorithm is named so?</vt:lpstr>
      <vt:lpstr>Why Banker’s algorithm is named so?</vt:lpstr>
      <vt:lpstr>Consider the following snapshot of a system- Answer the following questions using the Banker’s algorithm- (i) What are the total instances of Resources (ii) What is the content of the matrix need? (iii) Is the system in a safe state? (iv) If a request from process P1 arrives for (0,4,2,0), can the request be granted immediately? </vt:lpstr>
      <vt:lpstr>(i) What are the total instances of Resources For A=1+1+1=3 For B=3+6+5=14 For C=1+5+3+1+2=12 For D=2+4+2+4=12</vt:lpstr>
      <vt:lpstr> Content of the matrix need  Step 1: in row of process P0, use formula Need=Max – Allocation Step 2: Follow step 1 above for all other processes i.e. P1, P2, P3, P4, P5. Result given above.</vt:lpstr>
      <vt:lpstr> Work=[1,5,2,0] For P) Need   Work, so Safe Sequence=&lt;P0&gt; Work=[1,5,2,0]+[0,0,1,2] Work=[1,5,3,2] For P1, Need is not   Work P1 must wait For P2, Need   Work i.e. [1,0,0,2]&lt;[1,5,3,2] So Safe Sequence=&lt;P0,P2&gt; Work=[1,5,3,2]+[1,3,5,4] =[2,8,8,6] </vt:lpstr>
      <vt:lpstr> Work=[2,8,8,6] For P3, Need Work [0,0,2,0]&lt;Work Safe Sequence=&lt;P0,P2,P3&gt; Work=[2,8,8,6]+[0,6,3,2] =[2,14,11,8] For P4, Need  Work [0,6,4,2]&lt;Work Safe Sequence=&lt;P0,P2,P3,P4&gt; Work=[2,14,11,8]+[0,0,1,4] =[2,14,12,12]   </vt:lpstr>
      <vt:lpstr> Work=[2,14,12,12] Now for P1, Need   Work [0,7,5,0]&lt;Work Safe Sequence=&lt;P0,P2,P3,P4,P1&gt; Work=[2,14,12,12]+[1,0,0,0] =[3,14,12,12] Thus, System is in a safe state    </vt:lpstr>
      <vt:lpstr>Deadlock Detection</vt:lpstr>
      <vt:lpstr>Deadlock Detection</vt:lpstr>
      <vt:lpstr>Detection Algorithm</vt:lpstr>
      <vt:lpstr>Single Instance of Each Resource Type</vt:lpstr>
      <vt:lpstr>Single Instance of Each Resource Type</vt:lpstr>
      <vt:lpstr>Resource-Allocation Graph and  Wait-for Graph</vt:lpstr>
      <vt:lpstr>Several Instances of a Resource Type</vt:lpstr>
      <vt:lpstr>Several Instances of a Resource Type</vt:lpstr>
      <vt:lpstr>Detection Algorithm</vt:lpstr>
      <vt:lpstr>Detection Algorithm (Cont.)</vt:lpstr>
      <vt:lpstr>PowerPoint Presentation</vt:lpstr>
      <vt:lpstr>Example of Detection Algorithm</vt:lpstr>
      <vt:lpstr>Example of Detection Algorithm</vt:lpstr>
      <vt:lpstr>Example of Detection Algorithm</vt:lpstr>
      <vt:lpstr>Example (Cont.)</vt:lpstr>
      <vt:lpstr>Example of Detection Algorithm</vt:lpstr>
      <vt:lpstr>Example of Detection Algorithm</vt:lpstr>
      <vt:lpstr>Example (Cont.)</vt:lpstr>
      <vt:lpstr>Detection-Algorithm Usage</vt:lpstr>
      <vt:lpstr>Detection-Algorithm Usage</vt:lpstr>
      <vt:lpstr>Detection-Algorithm Usage</vt:lpstr>
      <vt:lpstr>Detection-Algorithm Usage</vt:lpstr>
      <vt:lpstr>Detection-Algorithm Usage</vt:lpstr>
      <vt:lpstr>Recovery from Deadlock</vt:lpstr>
      <vt:lpstr>Recovery from Deadlock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Process Termination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  <vt:lpstr>Recovery from Deadlock:  Resource Preemption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Deadlocks</dc:title>
  <dc:creator>Admin</dc:creator>
  <cp:lastModifiedBy>Admin</cp:lastModifiedBy>
  <cp:revision>137</cp:revision>
  <dcterms:created xsi:type="dcterms:W3CDTF">2020-10-08T11:41:11Z</dcterms:created>
  <dcterms:modified xsi:type="dcterms:W3CDTF">2024-10-16T04:23:29Z</dcterms:modified>
</cp:coreProperties>
</file>