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60" r:id="rId5"/>
    <p:sldId id="259" r:id="rId6"/>
    <p:sldId id="261" r:id="rId7"/>
    <p:sldId id="262" r:id="rId8"/>
    <p:sldId id="263" r:id="rId9"/>
    <p:sldId id="271" r:id="rId10"/>
    <p:sldId id="266" r:id="rId11"/>
    <p:sldId id="265" r:id="rId12"/>
    <p:sldId id="267" r:id="rId13"/>
    <p:sldId id="273" r:id="rId14"/>
    <p:sldId id="274" r:id="rId15"/>
    <p:sldId id="272" r:id="rId16"/>
    <p:sldId id="277" r:id="rId17"/>
    <p:sldId id="278" r:id="rId18"/>
    <p:sldId id="275" r:id="rId19"/>
    <p:sldId id="276" r:id="rId20"/>
    <p:sldId id="270" r:id="rId21"/>
    <p:sldId id="280" r:id="rId22"/>
    <p:sldId id="300" r:id="rId23"/>
    <p:sldId id="302" r:id="rId24"/>
    <p:sldId id="303" r:id="rId25"/>
    <p:sldId id="282" r:id="rId26"/>
    <p:sldId id="304"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306" r:id="rId41"/>
    <p:sldId id="297" r:id="rId42"/>
    <p:sldId id="298" r:id="rId43"/>
    <p:sldId id="307" r:id="rId44"/>
    <p:sldId id="308" r:id="rId45"/>
    <p:sldId id="29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6" d="100"/>
          <a:sy n="76" d="100"/>
        </p:scale>
        <p:origin x="-504"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20467B-10E7-4212-B38B-612D455C4417}" type="datetimeFigureOut">
              <a:rPr lang="en-IN" smtClean="0"/>
              <a:t>03-10-2024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D23DC1-41D9-4AEC-AC2F-38CA06A2543B}" type="slidenum">
              <a:rPr lang="en-IN" smtClean="0"/>
              <a:t>‹#›</a:t>
            </a:fld>
            <a:endParaRPr lang="en-IN"/>
          </a:p>
        </p:txBody>
      </p:sp>
    </p:spTree>
    <p:extLst>
      <p:ext uri="{BB962C8B-B14F-4D97-AF65-F5344CB8AC3E}">
        <p14:creationId xmlns:p14="http://schemas.microsoft.com/office/powerpoint/2010/main" val="3770224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r>
              <a:rPr lang="en-IN" dirty="0" smtClean="0"/>
              <a:t>"The teacher explains the lesson to the students."</a:t>
            </a:r>
          </a:p>
          <a:p>
            <a:r>
              <a:rPr lang="en-IN" b="1" dirty="0" smtClean="0"/>
              <a:t>Transformation 1 (Direct Marathi Translation):</a:t>
            </a:r>
          </a:p>
          <a:p>
            <a:r>
              <a:rPr lang="en-IN" dirty="0" smtClean="0"/>
              <a:t>"</a:t>
            </a:r>
            <a:r>
              <a:rPr lang="hi-IN" dirty="0" smtClean="0"/>
              <a:t>शिक्षक विद्यार्थ्यांना धडा समजावून सांगतात."</a:t>
            </a:r>
          </a:p>
          <a:p>
            <a:endParaRPr lang="en-IN" dirty="0"/>
          </a:p>
        </p:txBody>
      </p:sp>
      <p:sp>
        <p:nvSpPr>
          <p:cNvPr id="4" name="Slide Number Placeholder 3"/>
          <p:cNvSpPr>
            <a:spLocks noGrp="1"/>
          </p:cNvSpPr>
          <p:nvPr>
            <p:ph type="sldNum" sz="quarter" idx="10"/>
          </p:nvPr>
        </p:nvSpPr>
        <p:spPr/>
        <p:txBody>
          <a:bodyPr/>
          <a:lstStyle/>
          <a:p>
            <a:fld id="{8FD23DC1-41D9-4AEC-AC2F-38CA06A2543B}" type="slidenum">
              <a:rPr lang="en-IN" smtClean="0"/>
              <a:t>3</a:t>
            </a:fld>
            <a:endParaRPr lang="en-IN"/>
          </a:p>
        </p:txBody>
      </p:sp>
    </p:spTree>
    <p:extLst>
      <p:ext uri="{BB962C8B-B14F-4D97-AF65-F5344CB8AC3E}">
        <p14:creationId xmlns:p14="http://schemas.microsoft.com/office/powerpoint/2010/main" val="3401918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D23DC1-41D9-4AEC-AC2F-38CA06A2543B}" type="slidenum">
              <a:rPr lang="en-IN" smtClean="0"/>
              <a:t>23</a:t>
            </a:fld>
            <a:endParaRPr lang="en-IN"/>
          </a:p>
        </p:txBody>
      </p:sp>
    </p:spTree>
    <p:extLst>
      <p:ext uri="{BB962C8B-B14F-4D97-AF65-F5344CB8AC3E}">
        <p14:creationId xmlns:p14="http://schemas.microsoft.com/office/powerpoint/2010/main" val="4212488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1CC84E-D7C6-E844-2A9E-7545A4F61A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C5B26986-4256-93B9-F4B6-363A97C336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AC7FC970-CBC3-0D98-4FA7-D9C79FB50FD3}"/>
              </a:ext>
            </a:extLst>
          </p:cNvPr>
          <p:cNvSpPr>
            <a:spLocks noGrp="1"/>
          </p:cNvSpPr>
          <p:nvPr>
            <p:ph type="dt" sz="half" idx="10"/>
          </p:nvPr>
        </p:nvSpPr>
        <p:spPr/>
        <p:txBody>
          <a:bodyPr/>
          <a:lstStyle/>
          <a:p>
            <a:fld id="{5DE8C8F1-7DCC-469B-BF85-3714B9D2C3D4}" type="datetimeFigureOut">
              <a:rPr lang="en-IN" smtClean="0"/>
              <a:t>03-10-2024</a:t>
            </a:fld>
            <a:endParaRPr lang="en-IN"/>
          </a:p>
        </p:txBody>
      </p:sp>
      <p:sp>
        <p:nvSpPr>
          <p:cNvPr id="5" name="Footer Placeholder 4">
            <a:extLst>
              <a:ext uri="{FF2B5EF4-FFF2-40B4-BE49-F238E27FC236}">
                <a16:creationId xmlns="" xmlns:a16="http://schemas.microsoft.com/office/drawing/2014/main" id="{3E8FCEB4-C31A-5A3C-24D8-7B988F981A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FF5B870-4A38-1C4C-BF23-39BB41017339}"/>
              </a:ext>
            </a:extLst>
          </p:cNvPr>
          <p:cNvSpPr>
            <a:spLocks noGrp="1"/>
          </p:cNvSpPr>
          <p:nvPr>
            <p:ph type="sldNum" sz="quarter" idx="12"/>
          </p:nvPr>
        </p:nvSpPr>
        <p:spPr/>
        <p:txBody>
          <a:bodyPr/>
          <a:lstStyle/>
          <a:p>
            <a:fld id="{5E29BC8F-5D55-4E66-BA9D-E5037EF5E234}" type="slidenum">
              <a:rPr lang="en-IN" smtClean="0"/>
              <a:t>‹#›</a:t>
            </a:fld>
            <a:endParaRPr lang="en-IN"/>
          </a:p>
        </p:txBody>
      </p:sp>
    </p:spTree>
    <p:extLst>
      <p:ext uri="{BB962C8B-B14F-4D97-AF65-F5344CB8AC3E}">
        <p14:creationId xmlns:p14="http://schemas.microsoft.com/office/powerpoint/2010/main" val="2212429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D0A69E-AF28-BF1F-8B37-43A50C90E7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9CD3C64B-6091-64DF-A140-E5FD6F34F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B198B32-5DCB-7F6C-46D1-84051AB5C76F}"/>
              </a:ext>
            </a:extLst>
          </p:cNvPr>
          <p:cNvSpPr>
            <a:spLocks noGrp="1"/>
          </p:cNvSpPr>
          <p:nvPr>
            <p:ph type="dt" sz="half" idx="10"/>
          </p:nvPr>
        </p:nvSpPr>
        <p:spPr/>
        <p:txBody>
          <a:bodyPr/>
          <a:lstStyle/>
          <a:p>
            <a:fld id="{5DE8C8F1-7DCC-469B-BF85-3714B9D2C3D4}" type="datetimeFigureOut">
              <a:rPr lang="en-IN" smtClean="0"/>
              <a:t>03-10-2024</a:t>
            </a:fld>
            <a:endParaRPr lang="en-IN"/>
          </a:p>
        </p:txBody>
      </p:sp>
      <p:sp>
        <p:nvSpPr>
          <p:cNvPr id="5" name="Footer Placeholder 4">
            <a:extLst>
              <a:ext uri="{FF2B5EF4-FFF2-40B4-BE49-F238E27FC236}">
                <a16:creationId xmlns="" xmlns:a16="http://schemas.microsoft.com/office/drawing/2014/main" id="{11CAF7FA-0095-4559-51AC-CE01E2B4A5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C3DE4C2-AE27-30F7-249F-458B2656D510}"/>
              </a:ext>
            </a:extLst>
          </p:cNvPr>
          <p:cNvSpPr>
            <a:spLocks noGrp="1"/>
          </p:cNvSpPr>
          <p:nvPr>
            <p:ph type="sldNum" sz="quarter" idx="12"/>
          </p:nvPr>
        </p:nvSpPr>
        <p:spPr/>
        <p:txBody>
          <a:bodyPr/>
          <a:lstStyle/>
          <a:p>
            <a:fld id="{5E29BC8F-5D55-4E66-BA9D-E5037EF5E234}" type="slidenum">
              <a:rPr lang="en-IN" smtClean="0"/>
              <a:t>‹#›</a:t>
            </a:fld>
            <a:endParaRPr lang="en-IN"/>
          </a:p>
        </p:txBody>
      </p:sp>
    </p:spTree>
    <p:extLst>
      <p:ext uri="{BB962C8B-B14F-4D97-AF65-F5344CB8AC3E}">
        <p14:creationId xmlns:p14="http://schemas.microsoft.com/office/powerpoint/2010/main" val="587130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A948F46-45A0-3205-757D-02936820A6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0F04A91-CA05-1CFF-89C9-DBECE0E804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C4F6864-4A38-D8EB-E139-077F43BE8933}"/>
              </a:ext>
            </a:extLst>
          </p:cNvPr>
          <p:cNvSpPr>
            <a:spLocks noGrp="1"/>
          </p:cNvSpPr>
          <p:nvPr>
            <p:ph type="dt" sz="half" idx="10"/>
          </p:nvPr>
        </p:nvSpPr>
        <p:spPr/>
        <p:txBody>
          <a:bodyPr/>
          <a:lstStyle/>
          <a:p>
            <a:fld id="{5DE8C8F1-7DCC-469B-BF85-3714B9D2C3D4}" type="datetimeFigureOut">
              <a:rPr lang="en-IN" smtClean="0"/>
              <a:t>03-10-2024</a:t>
            </a:fld>
            <a:endParaRPr lang="en-IN"/>
          </a:p>
        </p:txBody>
      </p:sp>
      <p:sp>
        <p:nvSpPr>
          <p:cNvPr id="5" name="Footer Placeholder 4">
            <a:extLst>
              <a:ext uri="{FF2B5EF4-FFF2-40B4-BE49-F238E27FC236}">
                <a16:creationId xmlns="" xmlns:a16="http://schemas.microsoft.com/office/drawing/2014/main" id="{A9A1DC30-B424-B410-64C3-888BBE594C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6C120CA-03DE-7F79-F944-EBAA3C5B392E}"/>
              </a:ext>
            </a:extLst>
          </p:cNvPr>
          <p:cNvSpPr>
            <a:spLocks noGrp="1"/>
          </p:cNvSpPr>
          <p:nvPr>
            <p:ph type="sldNum" sz="quarter" idx="12"/>
          </p:nvPr>
        </p:nvSpPr>
        <p:spPr/>
        <p:txBody>
          <a:bodyPr/>
          <a:lstStyle/>
          <a:p>
            <a:fld id="{5E29BC8F-5D55-4E66-BA9D-E5037EF5E234}" type="slidenum">
              <a:rPr lang="en-IN" smtClean="0"/>
              <a:t>‹#›</a:t>
            </a:fld>
            <a:endParaRPr lang="en-IN"/>
          </a:p>
        </p:txBody>
      </p:sp>
    </p:spTree>
    <p:extLst>
      <p:ext uri="{BB962C8B-B14F-4D97-AF65-F5344CB8AC3E}">
        <p14:creationId xmlns:p14="http://schemas.microsoft.com/office/powerpoint/2010/main" val="1106838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D0A0F6-8E46-787B-FECE-3201AF56BD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EAAD192-D900-2DA5-0081-41B0B43508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AC3D64B-08D8-D94D-DC88-873F3E54C443}"/>
              </a:ext>
            </a:extLst>
          </p:cNvPr>
          <p:cNvSpPr>
            <a:spLocks noGrp="1"/>
          </p:cNvSpPr>
          <p:nvPr>
            <p:ph type="dt" sz="half" idx="10"/>
          </p:nvPr>
        </p:nvSpPr>
        <p:spPr/>
        <p:txBody>
          <a:bodyPr/>
          <a:lstStyle/>
          <a:p>
            <a:fld id="{5DE8C8F1-7DCC-469B-BF85-3714B9D2C3D4}" type="datetimeFigureOut">
              <a:rPr lang="en-IN" smtClean="0"/>
              <a:t>03-10-2024</a:t>
            </a:fld>
            <a:endParaRPr lang="en-IN"/>
          </a:p>
        </p:txBody>
      </p:sp>
      <p:sp>
        <p:nvSpPr>
          <p:cNvPr id="5" name="Footer Placeholder 4">
            <a:extLst>
              <a:ext uri="{FF2B5EF4-FFF2-40B4-BE49-F238E27FC236}">
                <a16:creationId xmlns="" xmlns:a16="http://schemas.microsoft.com/office/drawing/2014/main" id="{82277C08-07DD-78F7-9EB7-35BDDBF344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A3DCD5C-3543-F88B-BDC6-7DD1527EA742}"/>
              </a:ext>
            </a:extLst>
          </p:cNvPr>
          <p:cNvSpPr>
            <a:spLocks noGrp="1"/>
          </p:cNvSpPr>
          <p:nvPr>
            <p:ph type="sldNum" sz="quarter" idx="12"/>
          </p:nvPr>
        </p:nvSpPr>
        <p:spPr/>
        <p:txBody>
          <a:bodyPr/>
          <a:lstStyle/>
          <a:p>
            <a:fld id="{5E29BC8F-5D55-4E66-BA9D-E5037EF5E234}" type="slidenum">
              <a:rPr lang="en-IN" smtClean="0"/>
              <a:t>‹#›</a:t>
            </a:fld>
            <a:endParaRPr lang="en-IN"/>
          </a:p>
        </p:txBody>
      </p:sp>
    </p:spTree>
    <p:extLst>
      <p:ext uri="{BB962C8B-B14F-4D97-AF65-F5344CB8AC3E}">
        <p14:creationId xmlns:p14="http://schemas.microsoft.com/office/powerpoint/2010/main" val="91094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85D2DF-48B8-CB74-FF73-15BEF0B8EB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3B42C6A-5AD2-D5B4-7B77-70DE1EA2A2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1F05687-FD36-CA81-DCD5-5C0BAD8EA577}"/>
              </a:ext>
            </a:extLst>
          </p:cNvPr>
          <p:cNvSpPr>
            <a:spLocks noGrp="1"/>
          </p:cNvSpPr>
          <p:nvPr>
            <p:ph type="dt" sz="half" idx="10"/>
          </p:nvPr>
        </p:nvSpPr>
        <p:spPr/>
        <p:txBody>
          <a:bodyPr/>
          <a:lstStyle/>
          <a:p>
            <a:fld id="{5DE8C8F1-7DCC-469B-BF85-3714B9D2C3D4}" type="datetimeFigureOut">
              <a:rPr lang="en-IN" smtClean="0"/>
              <a:t>03-10-2024</a:t>
            </a:fld>
            <a:endParaRPr lang="en-IN"/>
          </a:p>
        </p:txBody>
      </p:sp>
      <p:sp>
        <p:nvSpPr>
          <p:cNvPr id="5" name="Footer Placeholder 4">
            <a:extLst>
              <a:ext uri="{FF2B5EF4-FFF2-40B4-BE49-F238E27FC236}">
                <a16:creationId xmlns="" xmlns:a16="http://schemas.microsoft.com/office/drawing/2014/main" id="{C4C9E1F0-DA82-532A-DAE4-5B51BD5C0B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87E81D5-BF51-2A30-513E-857DC685C6E1}"/>
              </a:ext>
            </a:extLst>
          </p:cNvPr>
          <p:cNvSpPr>
            <a:spLocks noGrp="1"/>
          </p:cNvSpPr>
          <p:nvPr>
            <p:ph type="sldNum" sz="quarter" idx="12"/>
          </p:nvPr>
        </p:nvSpPr>
        <p:spPr/>
        <p:txBody>
          <a:bodyPr/>
          <a:lstStyle/>
          <a:p>
            <a:fld id="{5E29BC8F-5D55-4E66-BA9D-E5037EF5E234}" type="slidenum">
              <a:rPr lang="en-IN" smtClean="0"/>
              <a:t>‹#›</a:t>
            </a:fld>
            <a:endParaRPr lang="en-IN"/>
          </a:p>
        </p:txBody>
      </p:sp>
    </p:spTree>
    <p:extLst>
      <p:ext uri="{BB962C8B-B14F-4D97-AF65-F5344CB8AC3E}">
        <p14:creationId xmlns:p14="http://schemas.microsoft.com/office/powerpoint/2010/main" val="2559010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2A2AA6-CACB-18A2-5B9A-9977087D6C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8882793-DBE9-61CC-15E5-30F6FB6CAF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AB5D170-7703-B2EE-90FA-4BB6B55137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7C2DFD19-1AB3-AA0C-B84A-65E229623153}"/>
              </a:ext>
            </a:extLst>
          </p:cNvPr>
          <p:cNvSpPr>
            <a:spLocks noGrp="1"/>
          </p:cNvSpPr>
          <p:nvPr>
            <p:ph type="dt" sz="half" idx="10"/>
          </p:nvPr>
        </p:nvSpPr>
        <p:spPr/>
        <p:txBody>
          <a:bodyPr/>
          <a:lstStyle/>
          <a:p>
            <a:fld id="{5DE8C8F1-7DCC-469B-BF85-3714B9D2C3D4}" type="datetimeFigureOut">
              <a:rPr lang="en-IN" smtClean="0"/>
              <a:t>03-10-2024</a:t>
            </a:fld>
            <a:endParaRPr lang="en-IN"/>
          </a:p>
        </p:txBody>
      </p:sp>
      <p:sp>
        <p:nvSpPr>
          <p:cNvPr id="6" name="Footer Placeholder 5">
            <a:extLst>
              <a:ext uri="{FF2B5EF4-FFF2-40B4-BE49-F238E27FC236}">
                <a16:creationId xmlns="" xmlns:a16="http://schemas.microsoft.com/office/drawing/2014/main" id="{35222C71-E4FD-6FDC-52C5-642848991F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AB367BFD-37CC-FC16-F3A1-C41AD88C5E52}"/>
              </a:ext>
            </a:extLst>
          </p:cNvPr>
          <p:cNvSpPr>
            <a:spLocks noGrp="1"/>
          </p:cNvSpPr>
          <p:nvPr>
            <p:ph type="sldNum" sz="quarter" idx="12"/>
          </p:nvPr>
        </p:nvSpPr>
        <p:spPr/>
        <p:txBody>
          <a:bodyPr/>
          <a:lstStyle/>
          <a:p>
            <a:fld id="{5E29BC8F-5D55-4E66-BA9D-E5037EF5E234}" type="slidenum">
              <a:rPr lang="en-IN" smtClean="0"/>
              <a:t>‹#›</a:t>
            </a:fld>
            <a:endParaRPr lang="en-IN"/>
          </a:p>
        </p:txBody>
      </p:sp>
    </p:spTree>
    <p:extLst>
      <p:ext uri="{BB962C8B-B14F-4D97-AF65-F5344CB8AC3E}">
        <p14:creationId xmlns:p14="http://schemas.microsoft.com/office/powerpoint/2010/main" val="873299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888F8-0690-3072-D1A1-7EBCF9829D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0D62E8E-6978-B5BE-91ED-6B14A665A8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0CADC8A-FC2B-4288-E5D0-4E50816BC3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E530D2E0-3BD3-8F5B-5057-67567BDB88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8D30F02-B051-653D-525B-79632C7CD6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A8BBD74D-A735-9252-E9A9-BB9127408C64}"/>
              </a:ext>
            </a:extLst>
          </p:cNvPr>
          <p:cNvSpPr>
            <a:spLocks noGrp="1"/>
          </p:cNvSpPr>
          <p:nvPr>
            <p:ph type="dt" sz="half" idx="10"/>
          </p:nvPr>
        </p:nvSpPr>
        <p:spPr/>
        <p:txBody>
          <a:bodyPr/>
          <a:lstStyle/>
          <a:p>
            <a:fld id="{5DE8C8F1-7DCC-469B-BF85-3714B9D2C3D4}" type="datetimeFigureOut">
              <a:rPr lang="en-IN" smtClean="0"/>
              <a:t>03-10-2024</a:t>
            </a:fld>
            <a:endParaRPr lang="en-IN"/>
          </a:p>
        </p:txBody>
      </p:sp>
      <p:sp>
        <p:nvSpPr>
          <p:cNvPr id="8" name="Footer Placeholder 7">
            <a:extLst>
              <a:ext uri="{FF2B5EF4-FFF2-40B4-BE49-F238E27FC236}">
                <a16:creationId xmlns="" xmlns:a16="http://schemas.microsoft.com/office/drawing/2014/main" id="{DCBAD6F6-F5F6-E86E-30DB-F1D28E5DFE5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0E386BE2-50CE-9FAE-22A7-70601842C67F}"/>
              </a:ext>
            </a:extLst>
          </p:cNvPr>
          <p:cNvSpPr>
            <a:spLocks noGrp="1"/>
          </p:cNvSpPr>
          <p:nvPr>
            <p:ph type="sldNum" sz="quarter" idx="12"/>
          </p:nvPr>
        </p:nvSpPr>
        <p:spPr/>
        <p:txBody>
          <a:bodyPr/>
          <a:lstStyle/>
          <a:p>
            <a:fld id="{5E29BC8F-5D55-4E66-BA9D-E5037EF5E234}" type="slidenum">
              <a:rPr lang="en-IN" smtClean="0"/>
              <a:t>‹#›</a:t>
            </a:fld>
            <a:endParaRPr lang="en-IN"/>
          </a:p>
        </p:txBody>
      </p:sp>
    </p:spTree>
    <p:extLst>
      <p:ext uri="{BB962C8B-B14F-4D97-AF65-F5344CB8AC3E}">
        <p14:creationId xmlns:p14="http://schemas.microsoft.com/office/powerpoint/2010/main" val="341472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D94ADC-7CB0-948C-86D8-2B95BC8B98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91DF749C-3BA0-58B0-3C9F-071B8969511C}"/>
              </a:ext>
            </a:extLst>
          </p:cNvPr>
          <p:cNvSpPr>
            <a:spLocks noGrp="1"/>
          </p:cNvSpPr>
          <p:nvPr>
            <p:ph type="dt" sz="half" idx="10"/>
          </p:nvPr>
        </p:nvSpPr>
        <p:spPr/>
        <p:txBody>
          <a:bodyPr/>
          <a:lstStyle/>
          <a:p>
            <a:fld id="{5DE8C8F1-7DCC-469B-BF85-3714B9D2C3D4}" type="datetimeFigureOut">
              <a:rPr lang="en-IN" smtClean="0"/>
              <a:t>03-10-2024</a:t>
            </a:fld>
            <a:endParaRPr lang="en-IN"/>
          </a:p>
        </p:txBody>
      </p:sp>
      <p:sp>
        <p:nvSpPr>
          <p:cNvPr id="4" name="Footer Placeholder 3">
            <a:extLst>
              <a:ext uri="{FF2B5EF4-FFF2-40B4-BE49-F238E27FC236}">
                <a16:creationId xmlns="" xmlns:a16="http://schemas.microsoft.com/office/drawing/2014/main" id="{5D77CD5D-235D-A027-B865-B9D95DE798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B7CBCE0B-FC39-EF1F-2C18-166283DD31C3}"/>
              </a:ext>
            </a:extLst>
          </p:cNvPr>
          <p:cNvSpPr>
            <a:spLocks noGrp="1"/>
          </p:cNvSpPr>
          <p:nvPr>
            <p:ph type="sldNum" sz="quarter" idx="12"/>
          </p:nvPr>
        </p:nvSpPr>
        <p:spPr/>
        <p:txBody>
          <a:bodyPr/>
          <a:lstStyle/>
          <a:p>
            <a:fld id="{5E29BC8F-5D55-4E66-BA9D-E5037EF5E234}" type="slidenum">
              <a:rPr lang="en-IN" smtClean="0"/>
              <a:t>‹#›</a:t>
            </a:fld>
            <a:endParaRPr lang="en-IN"/>
          </a:p>
        </p:txBody>
      </p:sp>
    </p:spTree>
    <p:extLst>
      <p:ext uri="{BB962C8B-B14F-4D97-AF65-F5344CB8AC3E}">
        <p14:creationId xmlns:p14="http://schemas.microsoft.com/office/powerpoint/2010/main" val="2687638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FEAA72A-AD48-A7FF-F0D2-415A439EAEA0}"/>
              </a:ext>
            </a:extLst>
          </p:cNvPr>
          <p:cNvSpPr>
            <a:spLocks noGrp="1"/>
          </p:cNvSpPr>
          <p:nvPr>
            <p:ph type="dt" sz="half" idx="10"/>
          </p:nvPr>
        </p:nvSpPr>
        <p:spPr/>
        <p:txBody>
          <a:bodyPr/>
          <a:lstStyle/>
          <a:p>
            <a:fld id="{5DE8C8F1-7DCC-469B-BF85-3714B9D2C3D4}" type="datetimeFigureOut">
              <a:rPr lang="en-IN" smtClean="0"/>
              <a:t>03-10-2024</a:t>
            </a:fld>
            <a:endParaRPr lang="en-IN"/>
          </a:p>
        </p:txBody>
      </p:sp>
      <p:sp>
        <p:nvSpPr>
          <p:cNvPr id="3" name="Footer Placeholder 2">
            <a:extLst>
              <a:ext uri="{FF2B5EF4-FFF2-40B4-BE49-F238E27FC236}">
                <a16:creationId xmlns="" xmlns:a16="http://schemas.microsoft.com/office/drawing/2014/main" id="{EAA3EBBB-70B9-B298-E2BA-BB46C3EED0C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E3FF5CE5-B9D7-7488-24F2-3F8BFB8F6D98}"/>
              </a:ext>
            </a:extLst>
          </p:cNvPr>
          <p:cNvSpPr>
            <a:spLocks noGrp="1"/>
          </p:cNvSpPr>
          <p:nvPr>
            <p:ph type="sldNum" sz="quarter" idx="12"/>
          </p:nvPr>
        </p:nvSpPr>
        <p:spPr/>
        <p:txBody>
          <a:bodyPr/>
          <a:lstStyle/>
          <a:p>
            <a:fld id="{5E29BC8F-5D55-4E66-BA9D-E5037EF5E234}" type="slidenum">
              <a:rPr lang="en-IN" smtClean="0"/>
              <a:t>‹#›</a:t>
            </a:fld>
            <a:endParaRPr lang="en-IN"/>
          </a:p>
        </p:txBody>
      </p:sp>
    </p:spTree>
    <p:extLst>
      <p:ext uri="{BB962C8B-B14F-4D97-AF65-F5344CB8AC3E}">
        <p14:creationId xmlns:p14="http://schemas.microsoft.com/office/powerpoint/2010/main" val="698235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124AB9-B825-AF97-C489-2B119911EB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CB7F5C6-CE1F-2B25-4F5C-359BD2CA06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D99CCB25-FD29-0F41-4832-C1322A1B9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34B0C7F-A876-796B-E50E-B02680402C6A}"/>
              </a:ext>
            </a:extLst>
          </p:cNvPr>
          <p:cNvSpPr>
            <a:spLocks noGrp="1"/>
          </p:cNvSpPr>
          <p:nvPr>
            <p:ph type="dt" sz="half" idx="10"/>
          </p:nvPr>
        </p:nvSpPr>
        <p:spPr/>
        <p:txBody>
          <a:bodyPr/>
          <a:lstStyle/>
          <a:p>
            <a:fld id="{5DE8C8F1-7DCC-469B-BF85-3714B9D2C3D4}" type="datetimeFigureOut">
              <a:rPr lang="en-IN" smtClean="0"/>
              <a:t>03-10-2024</a:t>
            </a:fld>
            <a:endParaRPr lang="en-IN"/>
          </a:p>
        </p:txBody>
      </p:sp>
      <p:sp>
        <p:nvSpPr>
          <p:cNvPr id="6" name="Footer Placeholder 5">
            <a:extLst>
              <a:ext uri="{FF2B5EF4-FFF2-40B4-BE49-F238E27FC236}">
                <a16:creationId xmlns="" xmlns:a16="http://schemas.microsoft.com/office/drawing/2014/main" id="{BBA523AC-120B-0365-6C8A-259462B27D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87E741E8-B70F-0DAC-0F07-E90B76B0F60B}"/>
              </a:ext>
            </a:extLst>
          </p:cNvPr>
          <p:cNvSpPr>
            <a:spLocks noGrp="1"/>
          </p:cNvSpPr>
          <p:nvPr>
            <p:ph type="sldNum" sz="quarter" idx="12"/>
          </p:nvPr>
        </p:nvSpPr>
        <p:spPr/>
        <p:txBody>
          <a:bodyPr/>
          <a:lstStyle/>
          <a:p>
            <a:fld id="{5E29BC8F-5D55-4E66-BA9D-E5037EF5E234}" type="slidenum">
              <a:rPr lang="en-IN" smtClean="0"/>
              <a:t>‹#›</a:t>
            </a:fld>
            <a:endParaRPr lang="en-IN"/>
          </a:p>
        </p:txBody>
      </p:sp>
    </p:spTree>
    <p:extLst>
      <p:ext uri="{BB962C8B-B14F-4D97-AF65-F5344CB8AC3E}">
        <p14:creationId xmlns:p14="http://schemas.microsoft.com/office/powerpoint/2010/main" val="170734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6B11F8-E996-E91C-FE39-415349D02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50BCB6D6-BF55-9CB5-D52D-15B0F22E20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C9D3F937-7409-4A8D-156F-4296B9B4E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9D0487D-8DC0-E1F9-C90C-08BA643D7C80}"/>
              </a:ext>
            </a:extLst>
          </p:cNvPr>
          <p:cNvSpPr>
            <a:spLocks noGrp="1"/>
          </p:cNvSpPr>
          <p:nvPr>
            <p:ph type="dt" sz="half" idx="10"/>
          </p:nvPr>
        </p:nvSpPr>
        <p:spPr/>
        <p:txBody>
          <a:bodyPr/>
          <a:lstStyle/>
          <a:p>
            <a:fld id="{5DE8C8F1-7DCC-469B-BF85-3714B9D2C3D4}" type="datetimeFigureOut">
              <a:rPr lang="en-IN" smtClean="0"/>
              <a:t>03-10-2024</a:t>
            </a:fld>
            <a:endParaRPr lang="en-IN"/>
          </a:p>
        </p:txBody>
      </p:sp>
      <p:sp>
        <p:nvSpPr>
          <p:cNvPr id="6" name="Footer Placeholder 5">
            <a:extLst>
              <a:ext uri="{FF2B5EF4-FFF2-40B4-BE49-F238E27FC236}">
                <a16:creationId xmlns="" xmlns:a16="http://schemas.microsoft.com/office/drawing/2014/main" id="{CDCB33AD-415E-7ADB-640D-E72F56C5CD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5705D517-41F0-8A61-2C7D-1AFEFEB61694}"/>
              </a:ext>
            </a:extLst>
          </p:cNvPr>
          <p:cNvSpPr>
            <a:spLocks noGrp="1"/>
          </p:cNvSpPr>
          <p:nvPr>
            <p:ph type="sldNum" sz="quarter" idx="12"/>
          </p:nvPr>
        </p:nvSpPr>
        <p:spPr/>
        <p:txBody>
          <a:bodyPr/>
          <a:lstStyle/>
          <a:p>
            <a:fld id="{5E29BC8F-5D55-4E66-BA9D-E5037EF5E234}" type="slidenum">
              <a:rPr lang="en-IN" smtClean="0"/>
              <a:t>‹#›</a:t>
            </a:fld>
            <a:endParaRPr lang="en-IN"/>
          </a:p>
        </p:txBody>
      </p:sp>
    </p:spTree>
    <p:extLst>
      <p:ext uri="{BB962C8B-B14F-4D97-AF65-F5344CB8AC3E}">
        <p14:creationId xmlns:p14="http://schemas.microsoft.com/office/powerpoint/2010/main" val="230290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AAE5107-E849-DFA6-1B0E-B6F9EAE25E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2A42106-56F1-1883-C3AA-DA40999FD6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5D58F65-CAD3-0B77-8ABB-9E60400FF2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DE8C8F1-7DCC-469B-BF85-3714B9D2C3D4}" type="datetimeFigureOut">
              <a:rPr lang="en-IN" smtClean="0"/>
              <a:t>03-10-2024</a:t>
            </a:fld>
            <a:endParaRPr lang="en-IN"/>
          </a:p>
        </p:txBody>
      </p:sp>
      <p:sp>
        <p:nvSpPr>
          <p:cNvPr id="5" name="Footer Placeholder 4">
            <a:extLst>
              <a:ext uri="{FF2B5EF4-FFF2-40B4-BE49-F238E27FC236}">
                <a16:creationId xmlns="" xmlns:a16="http://schemas.microsoft.com/office/drawing/2014/main" id="{803D6BFB-1D3E-9A36-8770-924B1C3A70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 xmlns:a16="http://schemas.microsoft.com/office/drawing/2014/main" id="{2326F336-652E-095C-A726-E8C502FA48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E29BC8F-5D55-4E66-BA9D-E5037EF5E234}" type="slidenum">
              <a:rPr lang="en-IN" smtClean="0"/>
              <a:t>‹#›</a:t>
            </a:fld>
            <a:endParaRPr lang="en-IN"/>
          </a:p>
        </p:txBody>
      </p:sp>
    </p:spTree>
    <p:extLst>
      <p:ext uri="{BB962C8B-B14F-4D97-AF65-F5344CB8AC3E}">
        <p14:creationId xmlns:p14="http://schemas.microsoft.com/office/powerpoint/2010/main" val="1315016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C3E64C-1591-FA4F-F96C-83EBF286ACCA}"/>
              </a:ext>
            </a:extLst>
          </p:cNvPr>
          <p:cNvSpPr>
            <a:spLocks noGrp="1"/>
          </p:cNvSpPr>
          <p:nvPr>
            <p:ph type="ctrTitle"/>
          </p:nvPr>
        </p:nvSpPr>
        <p:spPr/>
        <p:txBody>
          <a:bodyPr/>
          <a:lstStyle/>
          <a:p>
            <a:r>
              <a:rPr lang="en-IN" b="1" kern="0" dirty="0">
                <a:solidFill>
                  <a:srgbClr val="1F1F1F"/>
                </a:solidFill>
                <a:latin typeface="Arial" panose="020B0604020202020204" pitchFamily="34" charset="0"/>
                <a:ea typeface="Times New Roman" panose="02020603050405020304" pitchFamily="18" charset="0"/>
              </a:rPr>
              <a:t>Mapping Models to Code</a:t>
            </a:r>
            <a:endParaRPr lang="en-IN" dirty="0"/>
          </a:p>
        </p:txBody>
      </p:sp>
      <p:sp>
        <p:nvSpPr>
          <p:cNvPr id="3" name="Subtitle 2">
            <a:extLst>
              <a:ext uri="{FF2B5EF4-FFF2-40B4-BE49-F238E27FC236}">
                <a16:creationId xmlns="" xmlns:a16="http://schemas.microsoft.com/office/drawing/2014/main" id="{5C00E018-672C-346E-0469-87DBA9CCB83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72860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15CE3D-2B65-1578-98F9-2F89CFC8D054}"/>
              </a:ext>
            </a:extLst>
          </p:cNvPr>
          <p:cNvSpPr>
            <a:spLocks noGrp="1"/>
          </p:cNvSpPr>
          <p:nvPr>
            <p:ph type="title"/>
          </p:nvPr>
        </p:nvSpPr>
        <p:spPr>
          <a:xfrm>
            <a:off x="839244" y="365125"/>
            <a:ext cx="10514556" cy="373911"/>
          </a:xfrm>
        </p:spPr>
        <p:txBody>
          <a:bodyPr>
            <a:normAutofit fontScale="90000"/>
          </a:bodyPr>
          <a:lstStyle/>
          <a:p>
            <a:r>
              <a:rPr lang="en-US" sz="2800" dirty="0"/>
              <a:t>2. Refactoring: Improving Code's Inner Workings</a:t>
            </a:r>
            <a:endParaRPr lang="en-IN" sz="2800" dirty="0"/>
          </a:p>
        </p:txBody>
      </p:sp>
      <p:graphicFrame>
        <p:nvGraphicFramePr>
          <p:cNvPr id="4" name="Content Placeholder 3">
            <a:extLst>
              <a:ext uri="{FF2B5EF4-FFF2-40B4-BE49-F238E27FC236}">
                <a16:creationId xmlns="" xmlns:a16="http://schemas.microsoft.com/office/drawing/2014/main" id="{0DD76EB8-CDA8-65C0-BAF2-1351D89FA820}"/>
              </a:ext>
            </a:extLst>
          </p:cNvPr>
          <p:cNvGraphicFramePr>
            <a:graphicFrameLocks noGrp="1"/>
          </p:cNvGraphicFramePr>
          <p:nvPr>
            <p:ph idx="1"/>
            <p:extLst>
              <p:ext uri="{D42A27DB-BD31-4B8C-83A1-F6EECF244321}">
                <p14:modId xmlns:p14="http://schemas.microsoft.com/office/powerpoint/2010/main" val="996382357"/>
              </p:ext>
            </p:extLst>
          </p:nvPr>
        </p:nvGraphicFramePr>
        <p:xfrm>
          <a:off x="438411" y="772856"/>
          <a:ext cx="11574049" cy="6339840"/>
        </p:xfrm>
        <a:graphic>
          <a:graphicData uri="http://schemas.openxmlformats.org/drawingml/2006/table">
            <a:tbl>
              <a:tblPr firstRow="1" bandRow="1">
                <a:tableStyleId>{5C22544A-7EE6-4342-B048-85BDC9FD1C3A}</a:tableStyleId>
              </a:tblPr>
              <a:tblGrid>
                <a:gridCol w="5937337">
                  <a:extLst>
                    <a:ext uri="{9D8B030D-6E8A-4147-A177-3AD203B41FA5}">
                      <a16:colId xmlns="" xmlns:a16="http://schemas.microsoft.com/office/drawing/2014/main" val="1637299970"/>
                    </a:ext>
                  </a:extLst>
                </a:gridCol>
                <a:gridCol w="5636712">
                  <a:extLst>
                    <a:ext uri="{9D8B030D-6E8A-4147-A177-3AD203B41FA5}">
                      <a16:colId xmlns="" xmlns:a16="http://schemas.microsoft.com/office/drawing/2014/main" val="1640487137"/>
                    </a:ext>
                  </a:extLst>
                </a:gridCol>
              </a:tblGrid>
              <a:tr h="454751">
                <a:tc>
                  <a:txBody>
                    <a:bodyPr/>
                    <a:lstStyle/>
                    <a:p>
                      <a:r>
                        <a:rPr lang="en-IN" dirty="0"/>
                        <a:t>Explanation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Sample Java Code Scenario: </a:t>
                      </a:r>
                      <a:r>
                        <a:rPr lang="en-IN" sz="1800" b="1" kern="1200" dirty="0">
                          <a:solidFill>
                            <a:schemeClr val="lt1"/>
                          </a:solidFill>
                          <a:effectLst/>
                          <a:latin typeface="+mn-lt"/>
                          <a:ea typeface="+mn-ea"/>
                          <a:cs typeface="+mn-cs"/>
                        </a:rPr>
                        <a:t>Extracting a method to improve code readability and reusability.</a:t>
                      </a:r>
                    </a:p>
                  </a:txBody>
                  <a:tcPr/>
                </a:tc>
                <a:extLst>
                  <a:ext uri="{0D108BD9-81ED-4DB2-BD59-A6C34878D82A}">
                    <a16:rowId xmlns="" xmlns:a16="http://schemas.microsoft.com/office/drawing/2014/main" val="2038883696"/>
                  </a:ext>
                </a:extLst>
              </a:tr>
              <a:tr h="5097736">
                <a:tc>
                  <a:txBody>
                    <a:bodyPr/>
                    <a:lstStyle/>
                    <a:p>
                      <a:pPr lvl="0"/>
                      <a:r>
                        <a:rPr lang="en-IN" sz="1800" kern="1200" dirty="0">
                          <a:solidFill>
                            <a:schemeClr val="dk1"/>
                          </a:solidFill>
                          <a:effectLst/>
                          <a:latin typeface="+mn-lt"/>
                          <a:ea typeface="+mn-ea"/>
                          <a:cs typeface="+mn-cs"/>
                        </a:rPr>
                        <a:t>Restructure existing code to make it cleaner, more readable, and easier to maintain, without altering its external </a:t>
                      </a:r>
                      <a:r>
                        <a:rPr lang="en-IN" sz="1800" kern="1200" dirty="0" err="1">
                          <a:solidFill>
                            <a:schemeClr val="dk1"/>
                          </a:solidFill>
                          <a:effectLst/>
                          <a:latin typeface="+mn-lt"/>
                          <a:ea typeface="+mn-ea"/>
                          <a:cs typeface="+mn-cs"/>
                        </a:rPr>
                        <a:t>behavior</a:t>
                      </a:r>
                      <a:r>
                        <a:rPr lang="en-IN" sz="1800" kern="1200" dirty="0">
                          <a:solidFill>
                            <a:schemeClr val="dk1"/>
                          </a:solidFill>
                          <a:effectLst/>
                          <a:latin typeface="+mn-lt"/>
                          <a:ea typeface="+mn-ea"/>
                          <a:cs typeface="+mn-cs"/>
                        </a:rPr>
                        <a:t>. Think of it like reorganizing a messy room - everything is still there, just better arranged.</a:t>
                      </a:r>
                    </a:p>
                    <a:p>
                      <a:pPr lvl="0"/>
                      <a:r>
                        <a:rPr lang="en-IN" sz="1800" b="1" kern="1200" dirty="0">
                          <a:solidFill>
                            <a:schemeClr val="dk1"/>
                          </a:solidFill>
                          <a:effectLst/>
                          <a:latin typeface="+mn-lt"/>
                          <a:ea typeface="+mn-ea"/>
                          <a:cs typeface="+mn-cs"/>
                        </a:rPr>
                        <a:t>Example 1:</a:t>
                      </a:r>
                      <a:r>
                        <a:rPr lang="en-IN" sz="1800" kern="1200" dirty="0">
                          <a:solidFill>
                            <a:schemeClr val="dk1"/>
                          </a:solidFill>
                          <a:effectLst/>
                          <a:latin typeface="+mn-lt"/>
                          <a:ea typeface="+mn-ea"/>
                          <a:cs typeface="+mn-cs"/>
                        </a:rPr>
                        <a:t> You have a long, complex method. Refactoring might involve extracting smaller, more focused methods from it, improving clarity and reusability.</a:t>
                      </a:r>
                    </a:p>
                    <a:p>
                      <a:pPr lvl="0"/>
                      <a:r>
                        <a:rPr lang="en-IN" sz="1800" b="1" kern="1200" dirty="0">
                          <a:solidFill>
                            <a:schemeClr val="dk1"/>
                          </a:solidFill>
                          <a:effectLst/>
                          <a:latin typeface="+mn-lt"/>
                          <a:ea typeface="+mn-ea"/>
                          <a:cs typeface="+mn-cs"/>
                        </a:rPr>
                        <a:t>Example 2:</a:t>
                      </a:r>
                      <a:r>
                        <a:rPr lang="en-IN" sz="1800" kern="1200" dirty="0">
                          <a:solidFill>
                            <a:schemeClr val="dk1"/>
                          </a:solidFill>
                          <a:effectLst/>
                          <a:latin typeface="+mn-lt"/>
                          <a:ea typeface="+mn-ea"/>
                          <a:cs typeface="+mn-cs"/>
                        </a:rPr>
                        <a:t> You notice duplicate code in several places. Refactoring can help consolidate this into a single, shared function or class, reducing redundancy and making future changes easier.</a:t>
                      </a:r>
                    </a:p>
                  </a:txBody>
                  <a:tcPr/>
                </a:tc>
                <a:tc>
                  <a:txBody>
                    <a:bodyPr/>
                    <a:lstStyle/>
                    <a:p>
                      <a:r>
                        <a:rPr lang="en-IN" sz="1400" b="1" kern="1200" dirty="0">
                          <a:solidFill>
                            <a:schemeClr val="dk1"/>
                          </a:solidFill>
                          <a:effectLst/>
                          <a:latin typeface="+mn-lt"/>
                          <a:ea typeface="+mn-ea"/>
                          <a:cs typeface="+mn-cs"/>
                        </a:rPr>
                        <a:t>Code Before Transformation:</a:t>
                      </a:r>
                      <a:endParaRPr lang="en-IN" sz="1400" kern="1200" dirty="0">
                        <a:solidFill>
                          <a:schemeClr val="dk1"/>
                        </a:solidFill>
                        <a:effectLst/>
                        <a:latin typeface="+mn-lt"/>
                        <a:ea typeface="+mn-ea"/>
                        <a:cs typeface="+mn-cs"/>
                      </a:endParaRPr>
                    </a:p>
                    <a:p>
                      <a:r>
                        <a:rPr lang="en-IN" sz="1400" kern="1200" dirty="0">
                          <a:solidFill>
                            <a:schemeClr val="dk1"/>
                          </a:solidFill>
                          <a:effectLst/>
                          <a:latin typeface="+mn-lt"/>
                          <a:ea typeface="+mn-ea"/>
                          <a:cs typeface="+mn-cs"/>
                        </a:rPr>
                        <a:t>Java</a:t>
                      </a:r>
                    </a:p>
                    <a:p>
                      <a:r>
                        <a:rPr lang="en-IN" sz="1400" kern="1200" dirty="0">
                          <a:solidFill>
                            <a:schemeClr val="dk1"/>
                          </a:solidFill>
                          <a:effectLst/>
                          <a:latin typeface="+mn-lt"/>
                          <a:ea typeface="+mn-ea"/>
                          <a:cs typeface="+mn-cs"/>
                        </a:rPr>
                        <a:t>public class Calculator {</a:t>
                      </a:r>
                    </a:p>
                    <a:p>
                      <a:r>
                        <a:rPr lang="en-IN" sz="1400" kern="1200" dirty="0">
                          <a:solidFill>
                            <a:schemeClr val="dk1"/>
                          </a:solidFill>
                          <a:effectLst/>
                          <a:latin typeface="+mn-lt"/>
                          <a:ea typeface="+mn-ea"/>
                          <a:cs typeface="+mn-cs"/>
                        </a:rPr>
                        <a:t>    public int </a:t>
                      </a:r>
                      <a:r>
                        <a:rPr lang="en-IN" sz="1400" kern="1200" dirty="0" err="1">
                          <a:solidFill>
                            <a:schemeClr val="dk1"/>
                          </a:solidFill>
                          <a:effectLst/>
                          <a:latin typeface="+mn-lt"/>
                          <a:ea typeface="+mn-ea"/>
                          <a:cs typeface="+mn-cs"/>
                        </a:rPr>
                        <a:t>calculateArea</a:t>
                      </a:r>
                      <a:r>
                        <a:rPr lang="en-IN" sz="1400" kern="1200" dirty="0">
                          <a:solidFill>
                            <a:schemeClr val="dk1"/>
                          </a:solidFill>
                          <a:effectLst/>
                          <a:latin typeface="+mn-lt"/>
                          <a:ea typeface="+mn-ea"/>
                          <a:cs typeface="+mn-cs"/>
                        </a:rPr>
                        <a:t>(int length, int width) {</a:t>
                      </a:r>
                    </a:p>
                    <a:p>
                      <a:r>
                        <a:rPr lang="en-IN" sz="1400" kern="1200" dirty="0">
                          <a:solidFill>
                            <a:schemeClr val="dk1"/>
                          </a:solidFill>
                          <a:effectLst/>
                          <a:latin typeface="+mn-lt"/>
                          <a:ea typeface="+mn-ea"/>
                          <a:cs typeface="+mn-cs"/>
                        </a:rPr>
                        <a:t>        // ... (complex calculations involving length and width)</a:t>
                      </a:r>
                    </a:p>
                    <a:p>
                      <a:r>
                        <a:rPr lang="en-IN" sz="1400" kern="1200" dirty="0">
                          <a:solidFill>
                            <a:schemeClr val="dk1"/>
                          </a:solidFill>
                          <a:effectLst/>
                          <a:latin typeface="+mn-lt"/>
                          <a:ea typeface="+mn-ea"/>
                          <a:cs typeface="+mn-cs"/>
                        </a:rPr>
                        <a:t>        return area;</a:t>
                      </a:r>
                    </a:p>
                    <a:p>
                      <a:r>
                        <a:rPr lang="en-IN" sz="1400" kern="1200" dirty="0">
                          <a:solidFill>
                            <a:schemeClr val="dk1"/>
                          </a:solidFill>
                          <a:effectLst/>
                          <a:latin typeface="+mn-lt"/>
                          <a:ea typeface="+mn-ea"/>
                          <a:cs typeface="+mn-cs"/>
                        </a:rPr>
                        <a:t>    }</a:t>
                      </a:r>
                    </a:p>
                    <a:p>
                      <a:r>
                        <a:rPr lang="en-IN" sz="1400" kern="1200" dirty="0">
                          <a:solidFill>
                            <a:schemeClr val="dk1"/>
                          </a:solidFill>
                          <a:effectLst/>
                          <a:latin typeface="+mn-lt"/>
                          <a:ea typeface="+mn-ea"/>
                          <a:cs typeface="+mn-cs"/>
                        </a:rPr>
                        <a:t>}</a:t>
                      </a:r>
                    </a:p>
                    <a:p>
                      <a:r>
                        <a:rPr lang="en-IN" sz="1400" b="1" kern="1200" dirty="0">
                          <a:solidFill>
                            <a:schemeClr val="dk1"/>
                          </a:solidFill>
                          <a:effectLst/>
                          <a:latin typeface="+mn-lt"/>
                          <a:ea typeface="+mn-ea"/>
                          <a:cs typeface="+mn-cs"/>
                        </a:rPr>
                        <a:t>Code After Transformation:</a:t>
                      </a:r>
                      <a:endParaRPr lang="en-IN" sz="1400" kern="1200" dirty="0">
                        <a:solidFill>
                          <a:schemeClr val="dk1"/>
                        </a:solidFill>
                        <a:effectLst/>
                        <a:latin typeface="+mn-lt"/>
                        <a:ea typeface="+mn-ea"/>
                        <a:cs typeface="+mn-cs"/>
                      </a:endParaRPr>
                    </a:p>
                    <a:p>
                      <a:r>
                        <a:rPr lang="en-IN" sz="1400" kern="1200" dirty="0">
                          <a:solidFill>
                            <a:schemeClr val="dk1"/>
                          </a:solidFill>
                          <a:effectLst/>
                          <a:latin typeface="+mn-lt"/>
                          <a:ea typeface="+mn-ea"/>
                          <a:cs typeface="+mn-cs"/>
                        </a:rPr>
                        <a:t>Java</a:t>
                      </a:r>
                    </a:p>
                    <a:p>
                      <a:r>
                        <a:rPr lang="en-IN" sz="1400" kern="1200" dirty="0">
                          <a:solidFill>
                            <a:schemeClr val="dk1"/>
                          </a:solidFill>
                          <a:effectLst/>
                          <a:latin typeface="+mn-lt"/>
                          <a:ea typeface="+mn-ea"/>
                          <a:cs typeface="+mn-cs"/>
                        </a:rPr>
                        <a:t>public class Calculator {</a:t>
                      </a:r>
                    </a:p>
                    <a:p>
                      <a:r>
                        <a:rPr lang="en-IN" sz="1400" kern="1200" dirty="0">
                          <a:solidFill>
                            <a:schemeClr val="dk1"/>
                          </a:solidFill>
                          <a:effectLst/>
                          <a:latin typeface="+mn-lt"/>
                          <a:ea typeface="+mn-ea"/>
                          <a:cs typeface="+mn-cs"/>
                        </a:rPr>
                        <a:t>    public int </a:t>
                      </a:r>
                      <a:r>
                        <a:rPr lang="en-IN" sz="1400" kern="1200" dirty="0" err="1">
                          <a:solidFill>
                            <a:schemeClr val="dk1"/>
                          </a:solidFill>
                          <a:effectLst/>
                          <a:latin typeface="+mn-lt"/>
                          <a:ea typeface="+mn-ea"/>
                          <a:cs typeface="+mn-cs"/>
                        </a:rPr>
                        <a:t>calculateArea</a:t>
                      </a:r>
                      <a:r>
                        <a:rPr lang="en-IN" sz="1400" kern="1200" dirty="0">
                          <a:solidFill>
                            <a:schemeClr val="dk1"/>
                          </a:solidFill>
                          <a:effectLst/>
                          <a:latin typeface="+mn-lt"/>
                          <a:ea typeface="+mn-ea"/>
                          <a:cs typeface="+mn-cs"/>
                        </a:rPr>
                        <a:t>(int length, int width) {</a:t>
                      </a:r>
                    </a:p>
                    <a:p>
                      <a:r>
                        <a:rPr lang="en-IN" sz="1400" kern="1200" dirty="0">
                          <a:solidFill>
                            <a:schemeClr val="dk1"/>
                          </a:solidFill>
                          <a:effectLst/>
                          <a:latin typeface="+mn-lt"/>
                          <a:ea typeface="+mn-ea"/>
                          <a:cs typeface="+mn-cs"/>
                        </a:rPr>
                        <a:t>   </a:t>
                      </a:r>
                      <a:r>
                        <a:rPr lang="en-IN" sz="1400" kern="1200" dirty="0" err="1" smtClean="0">
                          <a:solidFill>
                            <a:schemeClr val="dk1"/>
                          </a:solidFill>
                          <a:effectLst/>
                          <a:latin typeface="+mn-lt"/>
                          <a:ea typeface="+mn-ea"/>
                          <a:cs typeface="+mn-cs"/>
                        </a:rPr>
                        <a:t>int</a:t>
                      </a:r>
                      <a:r>
                        <a:rPr lang="en-IN" sz="1400" kern="1200" dirty="0" smtClean="0">
                          <a:solidFill>
                            <a:schemeClr val="dk1"/>
                          </a:solidFill>
                          <a:effectLst/>
                          <a:latin typeface="+mn-lt"/>
                          <a:ea typeface="+mn-ea"/>
                          <a:cs typeface="+mn-cs"/>
                        </a:rPr>
                        <a:t> </a:t>
                      </a:r>
                      <a:r>
                        <a:rPr lang="en-IN" sz="1400" kern="1200" dirty="0">
                          <a:solidFill>
                            <a:schemeClr val="dk1"/>
                          </a:solidFill>
                          <a:effectLst/>
                          <a:latin typeface="+mn-lt"/>
                          <a:ea typeface="+mn-ea"/>
                          <a:cs typeface="+mn-cs"/>
                        </a:rPr>
                        <a:t>area = </a:t>
                      </a:r>
                      <a:r>
                        <a:rPr lang="en-IN" sz="1400" kern="1200" dirty="0" err="1">
                          <a:solidFill>
                            <a:schemeClr val="dk1"/>
                          </a:solidFill>
                          <a:effectLst/>
                          <a:latin typeface="+mn-lt"/>
                          <a:ea typeface="+mn-ea"/>
                          <a:cs typeface="+mn-cs"/>
                        </a:rPr>
                        <a:t>performComplexCalculations</a:t>
                      </a:r>
                      <a:r>
                        <a:rPr lang="en-IN" sz="1400" kern="1200" dirty="0">
                          <a:solidFill>
                            <a:schemeClr val="dk1"/>
                          </a:solidFill>
                          <a:effectLst/>
                          <a:latin typeface="+mn-lt"/>
                          <a:ea typeface="+mn-ea"/>
                          <a:cs typeface="+mn-cs"/>
                        </a:rPr>
                        <a:t>(length, width); </a:t>
                      </a:r>
                    </a:p>
                    <a:p>
                      <a:r>
                        <a:rPr lang="en-IN" sz="1400" kern="1200" dirty="0">
                          <a:solidFill>
                            <a:schemeClr val="dk1"/>
                          </a:solidFill>
                          <a:effectLst/>
                          <a:latin typeface="+mn-lt"/>
                          <a:ea typeface="+mn-ea"/>
                          <a:cs typeface="+mn-cs"/>
                        </a:rPr>
                        <a:t>        return area;</a:t>
                      </a:r>
                    </a:p>
                    <a:p>
                      <a:r>
                        <a:rPr lang="en-IN" sz="1400" kern="1200" dirty="0">
                          <a:solidFill>
                            <a:schemeClr val="dk1"/>
                          </a:solidFill>
                          <a:effectLst/>
                          <a:latin typeface="+mn-lt"/>
                          <a:ea typeface="+mn-ea"/>
                          <a:cs typeface="+mn-cs"/>
                        </a:rPr>
                        <a:t>    }</a:t>
                      </a:r>
                    </a:p>
                    <a:p>
                      <a:r>
                        <a:rPr lang="en-IN" sz="1400" kern="1200" dirty="0">
                          <a:solidFill>
                            <a:schemeClr val="dk1"/>
                          </a:solidFill>
                          <a:effectLst/>
                          <a:latin typeface="+mn-lt"/>
                          <a:ea typeface="+mn-ea"/>
                          <a:cs typeface="+mn-cs"/>
                        </a:rPr>
                        <a:t> </a:t>
                      </a:r>
                    </a:p>
                    <a:p>
                      <a:r>
                        <a:rPr lang="en-IN" sz="1400" kern="1200" dirty="0">
                          <a:solidFill>
                            <a:schemeClr val="dk1"/>
                          </a:solidFill>
                          <a:effectLst/>
                          <a:latin typeface="+mn-lt"/>
                          <a:ea typeface="+mn-ea"/>
                          <a:cs typeface="+mn-cs"/>
                        </a:rPr>
                        <a:t>    private int </a:t>
                      </a:r>
                      <a:r>
                        <a:rPr lang="en-IN" sz="1400" kern="1200" dirty="0" err="1">
                          <a:solidFill>
                            <a:schemeClr val="dk1"/>
                          </a:solidFill>
                          <a:effectLst/>
                          <a:latin typeface="+mn-lt"/>
                          <a:ea typeface="+mn-ea"/>
                          <a:cs typeface="+mn-cs"/>
                        </a:rPr>
                        <a:t>performComplexCalculations</a:t>
                      </a:r>
                      <a:r>
                        <a:rPr lang="en-IN" sz="1400" kern="1200" dirty="0">
                          <a:solidFill>
                            <a:schemeClr val="dk1"/>
                          </a:solidFill>
                          <a:effectLst/>
                          <a:latin typeface="+mn-lt"/>
                          <a:ea typeface="+mn-ea"/>
                          <a:cs typeface="+mn-cs"/>
                        </a:rPr>
                        <a:t>(int length, int width) {</a:t>
                      </a:r>
                    </a:p>
                    <a:p>
                      <a:r>
                        <a:rPr lang="en-IN" sz="1400" kern="1200" dirty="0">
                          <a:solidFill>
                            <a:schemeClr val="dk1"/>
                          </a:solidFill>
                          <a:effectLst/>
                          <a:latin typeface="+mn-lt"/>
                          <a:ea typeface="+mn-ea"/>
                          <a:cs typeface="+mn-cs"/>
                        </a:rPr>
                        <a:t>        // ... (complex calculations)</a:t>
                      </a:r>
                    </a:p>
                    <a:p>
                      <a:r>
                        <a:rPr lang="en-IN" sz="1400" kern="1200" dirty="0">
                          <a:solidFill>
                            <a:schemeClr val="dk1"/>
                          </a:solidFill>
                          <a:effectLst/>
                          <a:latin typeface="+mn-lt"/>
                          <a:ea typeface="+mn-ea"/>
                          <a:cs typeface="+mn-cs"/>
                        </a:rPr>
                        <a:t>        return area;</a:t>
                      </a:r>
                    </a:p>
                    <a:p>
                      <a:r>
                        <a:rPr lang="en-IN" sz="1400" kern="1200" dirty="0">
                          <a:solidFill>
                            <a:schemeClr val="dk1"/>
                          </a:solidFill>
                          <a:effectLst/>
                          <a:latin typeface="+mn-lt"/>
                          <a:ea typeface="+mn-ea"/>
                          <a:cs typeface="+mn-cs"/>
                        </a:rPr>
                        <a:t>    </a:t>
                      </a:r>
                      <a:r>
                        <a:rPr lang="en-IN" sz="1400" kern="1200" dirty="0" smtClean="0">
                          <a:solidFill>
                            <a:schemeClr val="dk1"/>
                          </a:solidFill>
                          <a:effectLst/>
                          <a:latin typeface="+mn-lt"/>
                          <a:ea typeface="+mn-ea"/>
                          <a:cs typeface="+mn-cs"/>
                        </a:rPr>
                        <a:t>}}</a:t>
                      </a:r>
                      <a:endParaRPr lang="en-IN" sz="1400" kern="1200" dirty="0">
                        <a:solidFill>
                          <a:schemeClr val="dk1"/>
                        </a:solidFill>
                        <a:effectLst/>
                        <a:latin typeface="+mn-lt"/>
                        <a:ea typeface="+mn-ea"/>
                        <a:cs typeface="+mn-cs"/>
                      </a:endParaRPr>
                    </a:p>
                  </a:txBody>
                  <a:tcPr/>
                </a:tc>
                <a:extLst>
                  <a:ext uri="{0D108BD9-81ED-4DB2-BD59-A6C34878D82A}">
                    <a16:rowId xmlns="" xmlns:a16="http://schemas.microsoft.com/office/drawing/2014/main" val="1773310815"/>
                  </a:ext>
                </a:extLst>
              </a:tr>
            </a:tbl>
          </a:graphicData>
        </a:graphic>
      </p:graphicFrame>
    </p:spTree>
    <p:extLst>
      <p:ext uri="{BB962C8B-B14F-4D97-AF65-F5344CB8AC3E}">
        <p14:creationId xmlns:p14="http://schemas.microsoft.com/office/powerpoint/2010/main" val="62162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15CE3D-2B65-1578-98F9-2F89CFC8D054}"/>
              </a:ext>
            </a:extLst>
          </p:cNvPr>
          <p:cNvSpPr>
            <a:spLocks noGrp="1"/>
          </p:cNvSpPr>
          <p:nvPr>
            <p:ph type="title"/>
          </p:nvPr>
        </p:nvSpPr>
        <p:spPr>
          <a:xfrm>
            <a:off x="814192" y="365126"/>
            <a:ext cx="10539608" cy="812322"/>
          </a:xfrm>
        </p:spPr>
        <p:txBody>
          <a:bodyPr>
            <a:normAutofit/>
          </a:bodyPr>
          <a:lstStyle/>
          <a:p>
            <a:r>
              <a:rPr lang="en-US" sz="2800" dirty="0"/>
              <a:t>3. Forward Engineering: From Design to Reality</a:t>
            </a:r>
            <a:endParaRPr lang="en-IN" sz="2800" dirty="0"/>
          </a:p>
        </p:txBody>
      </p:sp>
      <p:graphicFrame>
        <p:nvGraphicFramePr>
          <p:cNvPr id="4" name="Content Placeholder 3">
            <a:extLst>
              <a:ext uri="{FF2B5EF4-FFF2-40B4-BE49-F238E27FC236}">
                <a16:creationId xmlns="" xmlns:a16="http://schemas.microsoft.com/office/drawing/2014/main" id="{0DD76EB8-CDA8-65C0-BAF2-1351D89FA820}"/>
              </a:ext>
            </a:extLst>
          </p:cNvPr>
          <p:cNvGraphicFramePr>
            <a:graphicFrameLocks noGrp="1"/>
          </p:cNvGraphicFramePr>
          <p:nvPr>
            <p:ph idx="1"/>
            <p:extLst>
              <p:ext uri="{D42A27DB-BD31-4B8C-83A1-F6EECF244321}">
                <p14:modId xmlns:p14="http://schemas.microsoft.com/office/powerpoint/2010/main" val="194191378"/>
              </p:ext>
            </p:extLst>
          </p:nvPr>
        </p:nvGraphicFramePr>
        <p:xfrm>
          <a:off x="350729" y="1063459"/>
          <a:ext cx="11536471" cy="5669280"/>
        </p:xfrm>
        <a:graphic>
          <a:graphicData uri="http://schemas.openxmlformats.org/drawingml/2006/table">
            <a:tbl>
              <a:tblPr firstRow="1" bandRow="1">
                <a:tableStyleId>{5C22544A-7EE6-4342-B048-85BDC9FD1C3A}</a:tableStyleId>
              </a:tblPr>
              <a:tblGrid>
                <a:gridCol w="5682641">
                  <a:extLst>
                    <a:ext uri="{9D8B030D-6E8A-4147-A177-3AD203B41FA5}">
                      <a16:colId xmlns="" xmlns:a16="http://schemas.microsoft.com/office/drawing/2014/main" val="1637299970"/>
                    </a:ext>
                  </a:extLst>
                </a:gridCol>
                <a:gridCol w="5853830">
                  <a:extLst>
                    <a:ext uri="{9D8B030D-6E8A-4147-A177-3AD203B41FA5}">
                      <a16:colId xmlns="" xmlns:a16="http://schemas.microsoft.com/office/drawing/2014/main" val="1640487137"/>
                    </a:ext>
                  </a:extLst>
                </a:gridCol>
              </a:tblGrid>
              <a:tr h="454751">
                <a:tc>
                  <a:txBody>
                    <a:bodyPr/>
                    <a:lstStyle/>
                    <a:p>
                      <a:r>
                        <a:rPr lang="en-IN" dirty="0"/>
                        <a:t>Explanation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Sample Java Code Scenario: </a:t>
                      </a:r>
                      <a:r>
                        <a:rPr lang="en-IN" sz="1800" b="1" kern="1200" dirty="0">
                          <a:solidFill>
                            <a:schemeClr val="lt1"/>
                          </a:solidFill>
                          <a:effectLst/>
                          <a:latin typeface="+mn-lt"/>
                          <a:ea typeface="+mn-ea"/>
                          <a:cs typeface="+mn-cs"/>
                        </a:rPr>
                        <a:t>Generating Java code from a database schema.</a:t>
                      </a:r>
                    </a:p>
                  </a:txBody>
                  <a:tcPr/>
                </a:tc>
                <a:extLst>
                  <a:ext uri="{0D108BD9-81ED-4DB2-BD59-A6C34878D82A}">
                    <a16:rowId xmlns="" xmlns:a16="http://schemas.microsoft.com/office/drawing/2014/main" val="2038883696"/>
                  </a:ext>
                </a:extLst>
              </a:tr>
              <a:tr h="370840">
                <a:tc>
                  <a:txBody>
                    <a:bodyPr/>
                    <a:lstStyle/>
                    <a:p>
                      <a:r>
                        <a:rPr lang="en-US" dirty="0"/>
                        <a:t>The classic transformation: generating code from models or designs. This is often the core activity in the initial development phase.</a:t>
                      </a:r>
                    </a:p>
                    <a:p>
                      <a:r>
                        <a:rPr lang="en-US" dirty="0"/>
                        <a:t>•	Example 1: You have a UML class diagram defining your classes and their relationships. Forward engineering tools can automatically generate the corresponding code structure in your chosen programming language (e.g., Java classes from the UML diagram).</a:t>
                      </a:r>
                    </a:p>
                    <a:p>
                      <a:r>
                        <a:rPr lang="en-US" dirty="0"/>
                        <a:t>•	Example 2: You've designed a user interface using a visual tool. Forward engineering can translate this design into the actual HTML, CSS, and JavaScript code that brings the interface to life in a web browser.</a:t>
                      </a:r>
                    </a:p>
                    <a:p>
                      <a:endParaRPr lang="en-US" dirty="0"/>
                    </a:p>
                  </a:txBody>
                  <a:tcPr/>
                </a:tc>
                <a:tc>
                  <a:txBody>
                    <a:bodyPr/>
                    <a:lstStyle/>
                    <a:p>
                      <a:r>
                        <a:rPr lang="en-IN" sz="1800" b="1" kern="1200" dirty="0">
                          <a:solidFill>
                            <a:schemeClr val="dk1"/>
                          </a:solidFill>
                          <a:effectLst/>
                          <a:latin typeface="+mn-lt"/>
                          <a:ea typeface="+mn-ea"/>
                          <a:cs typeface="+mn-cs"/>
                        </a:rPr>
                        <a:t>Code Before Transformation (Database Schema):</a:t>
                      </a:r>
                      <a:endParaRPr lang="en-IN"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Table: Products</a:t>
                      </a:r>
                    </a:p>
                    <a:p>
                      <a:r>
                        <a:rPr lang="en-IN" sz="1800" kern="1200" dirty="0">
                          <a:solidFill>
                            <a:schemeClr val="dk1"/>
                          </a:solidFill>
                          <a:effectLst/>
                          <a:latin typeface="+mn-lt"/>
                          <a:ea typeface="+mn-ea"/>
                          <a:cs typeface="+mn-cs"/>
                        </a:rPr>
                        <a:t>Columns: id (int, primary key), name (varchar), price (decimal)</a:t>
                      </a:r>
                    </a:p>
                    <a:p>
                      <a:r>
                        <a:rPr lang="en-IN" sz="1800" b="1" kern="1200" dirty="0">
                          <a:solidFill>
                            <a:schemeClr val="dk1"/>
                          </a:solidFill>
                          <a:effectLst/>
                          <a:latin typeface="+mn-lt"/>
                          <a:ea typeface="+mn-ea"/>
                          <a:cs typeface="+mn-cs"/>
                        </a:rPr>
                        <a:t>Code After Transformation (Java Code):</a:t>
                      </a:r>
                      <a:endParaRPr lang="en-IN"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Java</a:t>
                      </a:r>
                    </a:p>
                    <a:p>
                      <a:r>
                        <a:rPr lang="en-IN" sz="1800" kern="1200" dirty="0">
                          <a:solidFill>
                            <a:schemeClr val="dk1"/>
                          </a:solidFill>
                          <a:effectLst/>
                          <a:latin typeface="+mn-lt"/>
                          <a:ea typeface="+mn-ea"/>
                          <a:cs typeface="+mn-cs"/>
                        </a:rPr>
                        <a:t>public class Product {</a:t>
                      </a:r>
                    </a:p>
                    <a:p>
                      <a:r>
                        <a:rPr lang="en-IN" sz="1800" kern="1200" dirty="0">
                          <a:solidFill>
                            <a:schemeClr val="dk1"/>
                          </a:solidFill>
                          <a:effectLst/>
                          <a:latin typeface="+mn-lt"/>
                          <a:ea typeface="+mn-ea"/>
                          <a:cs typeface="+mn-cs"/>
                        </a:rPr>
                        <a:t>    private int id;</a:t>
                      </a:r>
                    </a:p>
                    <a:p>
                      <a:r>
                        <a:rPr lang="en-IN" sz="1800" kern="1200" dirty="0">
                          <a:solidFill>
                            <a:schemeClr val="dk1"/>
                          </a:solidFill>
                          <a:effectLst/>
                          <a:latin typeface="+mn-lt"/>
                          <a:ea typeface="+mn-ea"/>
                          <a:cs typeface="+mn-cs"/>
                        </a:rPr>
                        <a:t>    private String name;</a:t>
                      </a:r>
                    </a:p>
                    <a:p>
                      <a:r>
                        <a:rPr lang="en-IN" sz="1800" kern="1200" dirty="0">
                          <a:solidFill>
                            <a:schemeClr val="dk1"/>
                          </a:solidFill>
                          <a:effectLst/>
                          <a:latin typeface="+mn-lt"/>
                          <a:ea typeface="+mn-ea"/>
                          <a:cs typeface="+mn-cs"/>
                        </a:rPr>
                        <a:t>    private </a:t>
                      </a:r>
                      <a:r>
                        <a:rPr lang="en-IN" sz="1800" kern="1200" dirty="0" err="1">
                          <a:solidFill>
                            <a:schemeClr val="dk1"/>
                          </a:solidFill>
                          <a:effectLst/>
                          <a:latin typeface="+mn-lt"/>
                          <a:ea typeface="+mn-ea"/>
                          <a:cs typeface="+mn-cs"/>
                        </a:rPr>
                        <a:t>BigDecimal</a:t>
                      </a:r>
                      <a:r>
                        <a:rPr lang="en-IN" sz="1800" kern="1200" dirty="0">
                          <a:solidFill>
                            <a:schemeClr val="dk1"/>
                          </a:solidFill>
                          <a:effectLst/>
                          <a:latin typeface="+mn-lt"/>
                          <a:ea typeface="+mn-ea"/>
                          <a:cs typeface="+mn-cs"/>
                        </a:rPr>
                        <a:t> price;</a:t>
                      </a:r>
                    </a:p>
                    <a:p>
                      <a:r>
                        <a:rPr lang="en-IN" sz="1800" kern="1200" dirty="0">
                          <a:solidFill>
                            <a:schemeClr val="dk1"/>
                          </a:solidFill>
                          <a:effectLst/>
                          <a:latin typeface="+mn-lt"/>
                          <a:ea typeface="+mn-ea"/>
                          <a:cs typeface="+mn-cs"/>
                        </a:rPr>
                        <a:t> </a:t>
                      </a:r>
                    </a:p>
                    <a:p>
                      <a:r>
                        <a:rPr lang="en-IN" sz="1800" kern="1200" dirty="0">
                          <a:solidFill>
                            <a:schemeClr val="dk1"/>
                          </a:solidFill>
                          <a:effectLst/>
                          <a:latin typeface="+mn-lt"/>
                          <a:ea typeface="+mn-ea"/>
                          <a:cs typeface="+mn-cs"/>
                        </a:rPr>
                        <a:t>    // ... (getters and setters)</a:t>
                      </a:r>
                    </a:p>
                    <a:p>
                      <a:r>
                        <a:rPr lang="en-IN" sz="1800" kern="1200" dirty="0">
                          <a:solidFill>
                            <a:schemeClr val="dk1"/>
                          </a:solidFill>
                          <a:effectLst/>
                          <a:latin typeface="+mn-lt"/>
                          <a:ea typeface="+mn-ea"/>
                          <a:cs typeface="+mn-cs"/>
                        </a:rPr>
                        <a:t>}</a:t>
                      </a:r>
                    </a:p>
                    <a:p>
                      <a:r>
                        <a:rPr lang="en-IN" sz="1800" kern="1200" dirty="0">
                          <a:solidFill>
                            <a:schemeClr val="dk1"/>
                          </a:solidFill>
                          <a:effectLst/>
                          <a:latin typeface="+mn-lt"/>
                          <a:ea typeface="+mn-ea"/>
                          <a:cs typeface="+mn-cs"/>
                        </a:rPr>
                        <a:t> </a:t>
                      </a:r>
                    </a:p>
                    <a:p>
                      <a:endParaRPr lang="en-IN" sz="1200" dirty="0"/>
                    </a:p>
                  </a:txBody>
                  <a:tcPr/>
                </a:tc>
                <a:extLst>
                  <a:ext uri="{0D108BD9-81ED-4DB2-BD59-A6C34878D82A}">
                    <a16:rowId xmlns="" xmlns:a16="http://schemas.microsoft.com/office/drawing/2014/main" val="1773310815"/>
                  </a:ext>
                </a:extLst>
              </a:tr>
            </a:tbl>
          </a:graphicData>
        </a:graphic>
      </p:graphicFrame>
    </p:spTree>
    <p:extLst>
      <p:ext uri="{BB962C8B-B14F-4D97-AF65-F5344CB8AC3E}">
        <p14:creationId xmlns:p14="http://schemas.microsoft.com/office/powerpoint/2010/main" val="171484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15CE3D-2B65-1578-98F9-2F89CFC8D054}"/>
              </a:ext>
            </a:extLst>
          </p:cNvPr>
          <p:cNvSpPr>
            <a:spLocks noGrp="1"/>
          </p:cNvSpPr>
          <p:nvPr>
            <p:ph type="title"/>
          </p:nvPr>
        </p:nvSpPr>
        <p:spPr>
          <a:xfrm>
            <a:off x="839244" y="365125"/>
            <a:ext cx="10514556" cy="662009"/>
          </a:xfrm>
        </p:spPr>
        <p:txBody>
          <a:bodyPr>
            <a:normAutofit/>
          </a:bodyPr>
          <a:lstStyle/>
          <a:p>
            <a:r>
              <a:rPr lang="en-US" sz="2800" dirty="0"/>
              <a:t>4. Reverse Engineering: Unveiling the Hidden</a:t>
            </a:r>
            <a:endParaRPr lang="en-IN" sz="2800" dirty="0"/>
          </a:p>
        </p:txBody>
      </p:sp>
      <p:graphicFrame>
        <p:nvGraphicFramePr>
          <p:cNvPr id="4" name="Content Placeholder 3">
            <a:extLst>
              <a:ext uri="{FF2B5EF4-FFF2-40B4-BE49-F238E27FC236}">
                <a16:creationId xmlns="" xmlns:a16="http://schemas.microsoft.com/office/drawing/2014/main" id="{0DD76EB8-CDA8-65C0-BAF2-1351D89FA820}"/>
              </a:ext>
            </a:extLst>
          </p:cNvPr>
          <p:cNvGraphicFramePr>
            <a:graphicFrameLocks noGrp="1"/>
          </p:cNvGraphicFramePr>
          <p:nvPr>
            <p:ph idx="1"/>
            <p:extLst>
              <p:ext uri="{D42A27DB-BD31-4B8C-83A1-F6EECF244321}">
                <p14:modId xmlns:p14="http://schemas.microsoft.com/office/powerpoint/2010/main" val="2345230568"/>
              </p:ext>
            </p:extLst>
          </p:nvPr>
        </p:nvGraphicFramePr>
        <p:xfrm>
          <a:off x="424841" y="976136"/>
          <a:ext cx="11612671" cy="6217920"/>
        </p:xfrm>
        <a:graphic>
          <a:graphicData uri="http://schemas.openxmlformats.org/drawingml/2006/table">
            <a:tbl>
              <a:tblPr firstRow="1" bandRow="1">
                <a:tableStyleId>{5C22544A-7EE6-4342-B048-85BDC9FD1C3A}</a:tableStyleId>
              </a:tblPr>
              <a:tblGrid>
                <a:gridCol w="5888277">
                  <a:extLst>
                    <a:ext uri="{9D8B030D-6E8A-4147-A177-3AD203B41FA5}">
                      <a16:colId xmlns="" xmlns:a16="http://schemas.microsoft.com/office/drawing/2014/main" val="1637299970"/>
                    </a:ext>
                  </a:extLst>
                </a:gridCol>
                <a:gridCol w="5724394">
                  <a:extLst>
                    <a:ext uri="{9D8B030D-6E8A-4147-A177-3AD203B41FA5}">
                      <a16:colId xmlns="" xmlns:a16="http://schemas.microsoft.com/office/drawing/2014/main" val="1640487137"/>
                    </a:ext>
                  </a:extLst>
                </a:gridCol>
              </a:tblGrid>
              <a:tr h="454751">
                <a:tc>
                  <a:txBody>
                    <a:bodyPr/>
                    <a:lstStyle/>
                    <a:p>
                      <a:r>
                        <a:rPr lang="en-IN" dirty="0"/>
                        <a:t>Explanation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Sample Java Code Scenario: </a:t>
                      </a:r>
                      <a:r>
                        <a:rPr lang="en-IN" sz="1800" b="1" kern="1200" dirty="0">
                          <a:solidFill>
                            <a:schemeClr val="lt1"/>
                          </a:solidFill>
                          <a:effectLst/>
                          <a:latin typeface="+mn-lt"/>
                          <a:ea typeface="+mn-ea"/>
                          <a:cs typeface="+mn-cs"/>
                        </a:rPr>
                        <a:t>Generating a UML class diagram from existing Java code.</a:t>
                      </a:r>
                    </a:p>
                  </a:txBody>
                  <a:tcPr/>
                </a:tc>
                <a:extLst>
                  <a:ext uri="{0D108BD9-81ED-4DB2-BD59-A6C34878D82A}">
                    <a16:rowId xmlns="" xmlns:a16="http://schemas.microsoft.com/office/drawing/2014/main" val="2038883696"/>
                  </a:ext>
                </a:extLst>
              </a:tr>
              <a:tr h="370840">
                <a:tc>
                  <a:txBody>
                    <a:bodyPr/>
                    <a:lstStyle/>
                    <a:p>
                      <a:r>
                        <a:rPr lang="en-US" dirty="0"/>
                        <a:t>The opposite of forward engineering: extracting models or designs from existing code. This is invaluable when dealing with legacy systems or when documentation is lacking.</a:t>
                      </a:r>
                    </a:p>
                    <a:p>
                      <a:r>
                        <a:rPr lang="en-US" dirty="0"/>
                        <a:t>•	Example 1: You're working with a large, old codebase with minimal documentation. Reverse engineering tools can analyze the code and generate UML diagrams, helping you understand its structure and dependencies.</a:t>
                      </a:r>
                    </a:p>
                    <a:p>
                      <a:r>
                        <a:rPr lang="en-US" dirty="0"/>
                        <a:t>•	Example 2: You want to understand the sequence of operations in a complex piece of code. Reverse engineering can create a sequence diagram visualizing the interactions between different parts of the code, aiding in debugging or understanding the flow.</a:t>
                      </a:r>
                    </a:p>
                    <a:p>
                      <a:endParaRPr lang="en-US" dirty="0"/>
                    </a:p>
                  </a:txBody>
                  <a:tcPr/>
                </a:tc>
                <a:tc>
                  <a:txBody>
                    <a:bodyPr/>
                    <a:lstStyle/>
                    <a:p>
                      <a:r>
                        <a:rPr lang="en-IN" sz="1600" b="1" kern="1200" dirty="0">
                          <a:solidFill>
                            <a:schemeClr val="dk1"/>
                          </a:solidFill>
                          <a:effectLst/>
                          <a:latin typeface="+mn-lt"/>
                          <a:ea typeface="+mn-ea"/>
                          <a:cs typeface="+mn-cs"/>
                        </a:rPr>
                        <a:t>Code Before Transformation (Java Code):</a:t>
                      </a:r>
                      <a:endParaRPr lang="en-IN" sz="1600" kern="1200" dirty="0">
                        <a:solidFill>
                          <a:schemeClr val="dk1"/>
                        </a:solidFill>
                        <a:effectLst/>
                        <a:latin typeface="+mn-lt"/>
                        <a:ea typeface="+mn-ea"/>
                        <a:cs typeface="+mn-cs"/>
                      </a:endParaRPr>
                    </a:p>
                    <a:p>
                      <a:r>
                        <a:rPr lang="en-IN" sz="1600" kern="1200" dirty="0">
                          <a:solidFill>
                            <a:schemeClr val="dk1"/>
                          </a:solidFill>
                          <a:effectLst/>
                          <a:latin typeface="+mn-lt"/>
                          <a:ea typeface="+mn-ea"/>
                          <a:cs typeface="+mn-cs"/>
                        </a:rPr>
                        <a:t>Java</a:t>
                      </a:r>
                    </a:p>
                    <a:p>
                      <a:r>
                        <a:rPr lang="en-IN" sz="1600" kern="1200" dirty="0">
                          <a:solidFill>
                            <a:schemeClr val="dk1"/>
                          </a:solidFill>
                          <a:effectLst/>
                          <a:latin typeface="+mn-lt"/>
                          <a:ea typeface="+mn-ea"/>
                          <a:cs typeface="+mn-cs"/>
                        </a:rPr>
                        <a:t>public class Order {</a:t>
                      </a:r>
                    </a:p>
                    <a:p>
                      <a:r>
                        <a:rPr lang="en-IN" sz="1600" kern="1200" dirty="0">
                          <a:solidFill>
                            <a:schemeClr val="dk1"/>
                          </a:solidFill>
                          <a:effectLst/>
                          <a:latin typeface="+mn-lt"/>
                          <a:ea typeface="+mn-ea"/>
                          <a:cs typeface="+mn-cs"/>
                        </a:rPr>
                        <a:t>    private int </a:t>
                      </a:r>
                      <a:r>
                        <a:rPr lang="en-IN" sz="1600" kern="1200" dirty="0" err="1">
                          <a:solidFill>
                            <a:schemeClr val="dk1"/>
                          </a:solidFill>
                          <a:effectLst/>
                          <a:latin typeface="+mn-lt"/>
                          <a:ea typeface="+mn-ea"/>
                          <a:cs typeface="+mn-cs"/>
                        </a:rPr>
                        <a:t>orderId</a:t>
                      </a:r>
                      <a:r>
                        <a:rPr lang="en-IN" sz="1600" kern="1200" dirty="0">
                          <a:solidFill>
                            <a:schemeClr val="dk1"/>
                          </a:solidFill>
                          <a:effectLst/>
                          <a:latin typeface="+mn-lt"/>
                          <a:ea typeface="+mn-ea"/>
                          <a:cs typeface="+mn-cs"/>
                        </a:rPr>
                        <a:t>;</a:t>
                      </a:r>
                    </a:p>
                    <a:p>
                      <a:r>
                        <a:rPr lang="en-IN" sz="1600" kern="1200" dirty="0">
                          <a:solidFill>
                            <a:schemeClr val="dk1"/>
                          </a:solidFill>
                          <a:effectLst/>
                          <a:latin typeface="+mn-lt"/>
                          <a:ea typeface="+mn-ea"/>
                          <a:cs typeface="+mn-cs"/>
                        </a:rPr>
                        <a:t>    private Customer </a:t>
                      </a:r>
                      <a:r>
                        <a:rPr lang="en-IN" sz="1600" kern="1200" dirty="0" err="1">
                          <a:solidFill>
                            <a:schemeClr val="dk1"/>
                          </a:solidFill>
                          <a:effectLst/>
                          <a:latin typeface="+mn-lt"/>
                          <a:ea typeface="+mn-ea"/>
                          <a:cs typeface="+mn-cs"/>
                        </a:rPr>
                        <a:t>customer</a:t>
                      </a:r>
                      <a:r>
                        <a:rPr lang="en-IN" sz="1600" kern="1200" dirty="0">
                          <a:solidFill>
                            <a:schemeClr val="dk1"/>
                          </a:solidFill>
                          <a:effectLst/>
                          <a:latin typeface="+mn-lt"/>
                          <a:ea typeface="+mn-ea"/>
                          <a:cs typeface="+mn-cs"/>
                        </a:rPr>
                        <a:t>;</a:t>
                      </a:r>
                    </a:p>
                    <a:p>
                      <a:r>
                        <a:rPr lang="en-IN" sz="1600" kern="1200" dirty="0">
                          <a:solidFill>
                            <a:schemeClr val="dk1"/>
                          </a:solidFill>
                          <a:effectLst/>
                          <a:latin typeface="+mn-lt"/>
                          <a:ea typeface="+mn-ea"/>
                          <a:cs typeface="+mn-cs"/>
                        </a:rPr>
                        <a:t>    private List&lt;Product&gt; products;</a:t>
                      </a:r>
                    </a:p>
                    <a:p>
                      <a:r>
                        <a:rPr lang="en-IN" sz="1600" kern="1200" dirty="0">
                          <a:solidFill>
                            <a:schemeClr val="dk1"/>
                          </a:solidFill>
                          <a:effectLst/>
                          <a:latin typeface="+mn-lt"/>
                          <a:ea typeface="+mn-ea"/>
                          <a:cs typeface="+mn-cs"/>
                        </a:rPr>
                        <a:t> </a:t>
                      </a:r>
                    </a:p>
                    <a:p>
                      <a:r>
                        <a:rPr lang="en-IN" sz="1600" kern="1200" dirty="0">
                          <a:solidFill>
                            <a:schemeClr val="dk1"/>
                          </a:solidFill>
                          <a:effectLst/>
                          <a:latin typeface="+mn-lt"/>
                          <a:ea typeface="+mn-ea"/>
                          <a:cs typeface="+mn-cs"/>
                        </a:rPr>
                        <a:t>    // ... (getters and setters)</a:t>
                      </a:r>
                    </a:p>
                    <a:p>
                      <a:r>
                        <a:rPr lang="en-IN" sz="1600" kern="1200" dirty="0">
                          <a:solidFill>
                            <a:schemeClr val="dk1"/>
                          </a:solidFill>
                          <a:effectLst/>
                          <a:latin typeface="+mn-lt"/>
                          <a:ea typeface="+mn-ea"/>
                          <a:cs typeface="+mn-cs"/>
                        </a:rPr>
                        <a:t>}</a:t>
                      </a:r>
                    </a:p>
                    <a:p>
                      <a:r>
                        <a:rPr lang="en-IN" sz="1600" b="1" kern="1200" dirty="0">
                          <a:solidFill>
                            <a:schemeClr val="dk1"/>
                          </a:solidFill>
                          <a:effectLst/>
                          <a:latin typeface="+mn-lt"/>
                          <a:ea typeface="+mn-ea"/>
                          <a:cs typeface="+mn-cs"/>
                        </a:rPr>
                        <a:t>Code After Transformation (UML Diagram):</a:t>
                      </a:r>
                      <a:endParaRPr lang="en-IN" sz="1600" kern="1200" dirty="0">
                        <a:solidFill>
                          <a:schemeClr val="dk1"/>
                        </a:solidFill>
                        <a:effectLst/>
                        <a:latin typeface="+mn-lt"/>
                        <a:ea typeface="+mn-ea"/>
                        <a:cs typeface="+mn-cs"/>
                      </a:endParaRPr>
                    </a:p>
                    <a:p>
                      <a:r>
                        <a:rPr lang="en-IN" sz="1600" kern="1200" dirty="0">
                          <a:solidFill>
                            <a:schemeClr val="dk1"/>
                          </a:solidFill>
                          <a:effectLst/>
                          <a:latin typeface="+mn-lt"/>
                          <a:ea typeface="+mn-ea"/>
                          <a:cs typeface="+mn-cs"/>
                        </a:rPr>
                        <a:t>------------------------</a:t>
                      </a:r>
                    </a:p>
                    <a:p>
                      <a:r>
                        <a:rPr lang="en-IN" sz="1600" kern="1200" dirty="0">
                          <a:solidFill>
                            <a:schemeClr val="dk1"/>
                          </a:solidFill>
                          <a:effectLst/>
                          <a:latin typeface="+mn-lt"/>
                          <a:ea typeface="+mn-ea"/>
                          <a:cs typeface="+mn-cs"/>
                        </a:rPr>
                        <a:t>|        Order         |</a:t>
                      </a:r>
                    </a:p>
                    <a:p>
                      <a:r>
                        <a:rPr lang="en-IN" sz="1600" kern="1200" dirty="0">
                          <a:solidFill>
                            <a:schemeClr val="dk1"/>
                          </a:solidFill>
                          <a:effectLst/>
                          <a:latin typeface="+mn-lt"/>
                          <a:ea typeface="+mn-ea"/>
                          <a:cs typeface="+mn-cs"/>
                        </a:rPr>
                        <a:t>------------------------</a:t>
                      </a:r>
                    </a:p>
                    <a:p>
                      <a:r>
                        <a:rPr lang="en-IN" sz="1600" kern="1200" dirty="0">
                          <a:solidFill>
                            <a:schemeClr val="dk1"/>
                          </a:solidFill>
                          <a:effectLst/>
                          <a:latin typeface="+mn-lt"/>
                          <a:ea typeface="+mn-ea"/>
                          <a:cs typeface="+mn-cs"/>
                        </a:rPr>
                        <a:t>| - </a:t>
                      </a:r>
                      <a:r>
                        <a:rPr lang="en-IN" sz="1600" kern="1200" dirty="0" err="1">
                          <a:solidFill>
                            <a:schemeClr val="dk1"/>
                          </a:solidFill>
                          <a:effectLst/>
                          <a:latin typeface="+mn-lt"/>
                          <a:ea typeface="+mn-ea"/>
                          <a:cs typeface="+mn-cs"/>
                        </a:rPr>
                        <a:t>orderId</a:t>
                      </a:r>
                      <a:r>
                        <a:rPr lang="en-IN" sz="1600" kern="1200" dirty="0">
                          <a:solidFill>
                            <a:schemeClr val="dk1"/>
                          </a:solidFill>
                          <a:effectLst/>
                          <a:latin typeface="+mn-lt"/>
                          <a:ea typeface="+mn-ea"/>
                          <a:cs typeface="+mn-cs"/>
                        </a:rPr>
                        <a:t>: int       |</a:t>
                      </a:r>
                    </a:p>
                    <a:p>
                      <a:r>
                        <a:rPr lang="en-IN" sz="1600" kern="1200" dirty="0">
                          <a:solidFill>
                            <a:schemeClr val="dk1"/>
                          </a:solidFill>
                          <a:effectLst/>
                          <a:latin typeface="+mn-lt"/>
                          <a:ea typeface="+mn-ea"/>
                          <a:cs typeface="+mn-cs"/>
                        </a:rPr>
                        <a:t>| - customer: Customer |</a:t>
                      </a:r>
                    </a:p>
                    <a:p>
                      <a:r>
                        <a:rPr lang="en-IN" sz="1600" kern="1200" dirty="0">
                          <a:solidFill>
                            <a:schemeClr val="dk1"/>
                          </a:solidFill>
                          <a:effectLst/>
                          <a:latin typeface="+mn-lt"/>
                          <a:ea typeface="+mn-ea"/>
                          <a:cs typeface="+mn-cs"/>
                        </a:rPr>
                        <a:t>| - products: Product[]|</a:t>
                      </a:r>
                    </a:p>
                    <a:p>
                      <a:r>
                        <a:rPr lang="en-IN" sz="1600" kern="1200" dirty="0">
                          <a:solidFill>
                            <a:schemeClr val="dk1"/>
                          </a:solidFill>
                          <a:effectLst/>
                          <a:latin typeface="+mn-lt"/>
                          <a:ea typeface="+mn-ea"/>
                          <a:cs typeface="+mn-cs"/>
                        </a:rPr>
                        <a:t>------------------------</a:t>
                      </a:r>
                    </a:p>
                    <a:p>
                      <a:r>
                        <a:rPr lang="en-IN" sz="1600" kern="1200" dirty="0">
                          <a:solidFill>
                            <a:schemeClr val="dk1"/>
                          </a:solidFill>
                          <a:effectLst/>
                          <a:latin typeface="+mn-lt"/>
                          <a:ea typeface="+mn-ea"/>
                          <a:cs typeface="+mn-cs"/>
                        </a:rPr>
                        <a:t>| + </a:t>
                      </a:r>
                      <a:r>
                        <a:rPr lang="en-IN" sz="1600" kern="1200" dirty="0" err="1">
                          <a:solidFill>
                            <a:schemeClr val="dk1"/>
                          </a:solidFill>
                          <a:effectLst/>
                          <a:latin typeface="+mn-lt"/>
                          <a:ea typeface="+mn-ea"/>
                          <a:cs typeface="+mn-cs"/>
                        </a:rPr>
                        <a:t>getOrderId</a:t>
                      </a:r>
                      <a:r>
                        <a:rPr lang="en-IN" sz="1600" kern="1200" dirty="0">
                          <a:solidFill>
                            <a:schemeClr val="dk1"/>
                          </a:solidFill>
                          <a:effectLst/>
                          <a:latin typeface="+mn-lt"/>
                          <a:ea typeface="+mn-ea"/>
                          <a:cs typeface="+mn-cs"/>
                        </a:rPr>
                        <a:t>(): int  |</a:t>
                      </a:r>
                    </a:p>
                    <a:p>
                      <a:r>
                        <a:rPr lang="en-IN" sz="1600" kern="1200" dirty="0">
                          <a:solidFill>
                            <a:schemeClr val="dk1"/>
                          </a:solidFill>
                          <a:effectLst/>
                          <a:latin typeface="+mn-lt"/>
                          <a:ea typeface="+mn-ea"/>
                          <a:cs typeface="+mn-cs"/>
                        </a:rPr>
                        <a:t>| // ... other getters &amp; setters</a:t>
                      </a:r>
                    </a:p>
                    <a:p>
                      <a:r>
                        <a:rPr lang="en-IN" sz="1600" kern="1200" dirty="0">
                          <a:solidFill>
                            <a:schemeClr val="dk1"/>
                          </a:solidFill>
                          <a:effectLst/>
                          <a:latin typeface="+mn-lt"/>
                          <a:ea typeface="+mn-ea"/>
                          <a:cs typeface="+mn-cs"/>
                        </a:rPr>
                        <a:t>------------------------</a:t>
                      </a:r>
                    </a:p>
                  </a:txBody>
                  <a:tcPr/>
                </a:tc>
                <a:extLst>
                  <a:ext uri="{0D108BD9-81ED-4DB2-BD59-A6C34878D82A}">
                    <a16:rowId xmlns="" xmlns:a16="http://schemas.microsoft.com/office/drawing/2014/main" val="1773310815"/>
                  </a:ext>
                </a:extLst>
              </a:tr>
            </a:tbl>
          </a:graphicData>
        </a:graphic>
      </p:graphicFrame>
    </p:spTree>
    <p:extLst>
      <p:ext uri="{BB962C8B-B14F-4D97-AF65-F5344CB8AC3E}">
        <p14:creationId xmlns:p14="http://schemas.microsoft.com/office/powerpoint/2010/main" val="38877486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296" y="553016"/>
            <a:ext cx="10489504" cy="799796"/>
          </a:xfrm>
        </p:spPr>
        <p:txBody>
          <a:bodyPr>
            <a:normAutofit/>
          </a:bodyPr>
          <a:lstStyle/>
          <a:p>
            <a:r>
              <a:rPr lang="en-US" b="1" dirty="0">
                <a:solidFill>
                  <a:srgbClr val="FF0000"/>
                </a:solidFill>
              </a:rPr>
              <a:t>Transformation </a:t>
            </a:r>
            <a:r>
              <a:rPr lang="en-US" b="1" dirty="0" smtClean="0">
                <a:solidFill>
                  <a:srgbClr val="FF0000"/>
                </a:solidFill>
              </a:rPr>
              <a:t>Principles</a:t>
            </a:r>
            <a:endParaRPr lang="en-US" dirty="0"/>
          </a:p>
        </p:txBody>
      </p:sp>
      <p:sp>
        <p:nvSpPr>
          <p:cNvPr id="3" name="Content Placeholder 2"/>
          <p:cNvSpPr>
            <a:spLocks noGrp="1"/>
          </p:cNvSpPr>
          <p:nvPr>
            <p:ph idx="1"/>
          </p:nvPr>
        </p:nvSpPr>
        <p:spPr/>
        <p:txBody>
          <a:bodyPr/>
          <a:lstStyle/>
          <a:p>
            <a:pPr marL="0" indent="0" algn="just">
              <a:buNone/>
            </a:pPr>
            <a:r>
              <a:rPr lang="en-US" dirty="0" smtClean="0"/>
              <a:t>A </a:t>
            </a:r>
            <a:r>
              <a:rPr lang="en-US" dirty="0"/>
              <a:t>transformation aims at improving the design of the system with respect to some criterion</a:t>
            </a:r>
            <a:r>
              <a:rPr lang="en-US" dirty="0" smtClean="0"/>
              <a:t>.</a:t>
            </a:r>
          </a:p>
          <a:p>
            <a:pPr marL="0" indent="0" algn="just">
              <a:buNone/>
            </a:pPr>
            <a:endParaRPr lang="en-US" dirty="0"/>
          </a:p>
          <a:p>
            <a:pPr algn="just"/>
            <a:r>
              <a:rPr lang="en-US" dirty="0"/>
              <a:t>To avoid introducing new errors, </a:t>
            </a:r>
            <a:r>
              <a:rPr lang="en-US" dirty="0" smtClean="0"/>
              <a:t>all transformations </a:t>
            </a:r>
            <a:r>
              <a:rPr lang="en-US" dirty="0"/>
              <a:t>should follow </a:t>
            </a:r>
            <a:r>
              <a:rPr lang="en-US" dirty="0" smtClean="0"/>
              <a:t>certain </a:t>
            </a:r>
            <a:r>
              <a:rPr lang="en-US" dirty="0"/>
              <a:t>principles:</a:t>
            </a:r>
          </a:p>
        </p:txBody>
      </p:sp>
    </p:spTree>
    <p:extLst>
      <p:ext uri="{BB962C8B-B14F-4D97-AF65-F5344CB8AC3E}">
        <p14:creationId xmlns:p14="http://schemas.microsoft.com/office/powerpoint/2010/main" val="42258747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Models to Code</a:t>
            </a:r>
          </a:p>
        </p:txBody>
      </p:sp>
      <p:sp>
        <p:nvSpPr>
          <p:cNvPr id="3" name="Content Placeholder 2"/>
          <p:cNvSpPr>
            <a:spLocks noGrp="1"/>
          </p:cNvSpPr>
          <p:nvPr>
            <p:ph idx="1"/>
          </p:nvPr>
        </p:nvSpPr>
        <p:spPr>
          <a:xfrm>
            <a:off x="609600" y="1600200"/>
            <a:ext cx="10972800" cy="5105400"/>
          </a:xfrm>
        </p:spPr>
        <p:txBody>
          <a:bodyPr>
            <a:normAutofit fontScale="92500" lnSpcReduction="10000"/>
          </a:bodyPr>
          <a:lstStyle/>
          <a:p>
            <a:pPr marL="514350" indent="-514350" algn="just">
              <a:buAutoNum type="arabicPeriod"/>
            </a:pPr>
            <a:r>
              <a:rPr lang="en-US" b="1" i="1" dirty="0" smtClean="0"/>
              <a:t>Each </a:t>
            </a:r>
            <a:r>
              <a:rPr lang="en-US" b="1" i="1" dirty="0"/>
              <a:t>transformation must address a single criteria</a:t>
            </a:r>
            <a:r>
              <a:rPr lang="en-US" i="1" dirty="0" smtClean="0"/>
              <a:t>.</a:t>
            </a:r>
          </a:p>
          <a:p>
            <a:pPr algn="just"/>
            <a:r>
              <a:rPr lang="en-US" dirty="0"/>
              <a:t>Every transformation or change made to the system should address only one specific criterion or objective. </a:t>
            </a:r>
            <a:endParaRPr lang="en-US" dirty="0" smtClean="0"/>
          </a:p>
          <a:p>
            <a:pPr algn="just"/>
            <a:r>
              <a:rPr lang="en-US" dirty="0" smtClean="0"/>
              <a:t>This </a:t>
            </a:r>
            <a:r>
              <a:rPr lang="en-US" dirty="0"/>
              <a:t>keeps the change small and manageable, making it easier to understand, test, and validate</a:t>
            </a:r>
            <a:r>
              <a:rPr lang="en-US" dirty="0" smtClean="0"/>
              <a:t>.</a:t>
            </a:r>
          </a:p>
          <a:p>
            <a:pPr algn="just"/>
            <a:r>
              <a:rPr lang="en-US" b="1" dirty="0" smtClean="0"/>
              <a:t>Example: </a:t>
            </a:r>
          </a:p>
          <a:p>
            <a:pPr algn="just"/>
            <a:r>
              <a:rPr lang="en-US" dirty="0" smtClean="0"/>
              <a:t>Suppose </a:t>
            </a:r>
            <a:r>
              <a:rPr lang="en-US" dirty="0"/>
              <a:t>you are adding a feature to allow users to reset their passwords in a web application. </a:t>
            </a:r>
            <a:r>
              <a:rPr lang="en-US" dirty="0" smtClean="0"/>
              <a:t>You </a:t>
            </a:r>
            <a:r>
              <a:rPr lang="en-US" dirty="0"/>
              <a:t>would focus solely on adding the logic for sending a reset link to the user's email, without making unrelated changes to the authentication process or other parts of the system. </a:t>
            </a:r>
            <a:r>
              <a:rPr lang="en-US" dirty="0" smtClean="0"/>
              <a:t>This </a:t>
            </a:r>
            <a:r>
              <a:rPr lang="en-US" dirty="0"/>
              <a:t>keeps the transformation focused on one criterion: password reset functionality.</a:t>
            </a:r>
            <a:endParaRPr lang="en-US" i="1" dirty="0" smtClean="0"/>
          </a:p>
          <a:p>
            <a:pPr marL="514350" indent="-514350" algn="just">
              <a:buAutoNum type="arabicPeriod"/>
            </a:pPr>
            <a:endParaRPr lang="en-US" dirty="0" smtClean="0"/>
          </a:p>
        </p:txBody>
      </p:sp>
    </p:spTree>
    <p:extLst>
      <p:ext uri="{BB962C8B-B14F-4D97-AF65-F5344CB8AC3E}">
        <p14:creationId xmlns:p14="http://schemas.microsoft.com/office/powerpoint/2010/main" val="1411532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marL="0" indent="0" algn="just">
              <a:buNone/>
            </a:pPr>
            <a:r>
              <a:rPr lang="en-US" b="1" i="1" dirty="0" smtClean="0"/>
              <a:t>2. Each </a:t>
            </a:r>
            <a:r>
              <a:rPr lang="en-US" b="1" i="1" dirty="0"/>
              <a:t>transformation must be local</a:t>
            </a:r>
            <a:r>
              <a:rPr lang="en-US" dirty="0"/>
              <a:t>. </a:t>
            </a:r>
            <a:endParaRPr lang="en-US" dirty="0" smtClean="0"/>
          </a:p>
          <a:p>
            <a:pPr algn="just"/>
            <a:r>
              <a:rPr lang="en-US" dirty="0" smtClean="0"/>
              <a:t>A </a:t>
            </a:r>
            <a:r>
              <a:rPr lang="en-US" dirty="0"/>
              <a:t>transformation should change only a few methods or a few classes at once</a:t>
            </a:r>
            <a:r>
              <a:rPr lang="en-US" dirty="0" smtClean="0"/>
              <a:t>.</a:t>
            </a:r>
          </a:p>
          <a:p>
            <a:pPr algn="just"/>
            <a:r>
              <a:rPr lang="en-US" dirty="0"/>
              <a:t>The change should be isolated to a specific part of the system, affecting only the module or component related to the transformation. </a:t>
            </a:r>
            <a:endParaRPr lang="en-US" dirty="0" smtClean="0"/>
          </a:p>
          <a:p>
            <a:pPr algn="just"/>
            <a:r>
              <a:rPr lang="en-US" dirty="0" smtClean="0"/>
              <a:t>This </a:t>
            </a:r>
            <a:r>
              <a:rPr lang="en-US" dirty="0"/>
              <a:t>minimizes the risk of introducing bugs in unrelated areas</a:t>
            </a:r>
            <a:r>
              <a:rPr lang="en-US" dirty="0" smtClean="0"/>
              <a:t>.</a:t>
            </a:r>
          </a:p>
          <a:p>
            <a:pPr algn="just"/>
            <a:r>
              <a:rPr lang="en-US" b="1" dirty="0" smtClean="0"/>
              <a:t>Example:</a:t>
            </a:r>
            <a:endParaRPr lang="en-US" b="1" dirty="0"/>
          </a:p>
          <a:p>
            <a:pPr marL="0" indent="0" algn="just">
              <a:buNone/>
            </a:pPr>
            <a:r>
              <a:rPr lang="en-US" dirty="0"/>
              <a:t>If you are refactoring the database connection logic, you would limit your changes to the database access module and avoid modifying other parts of the code, such as the user interface or business logic. This ensures the transformation remains local, making it easier to debug if issues arise.</a:t>
            </a:r>
          </a:p>
          <a:p>
            <a:endParaRPr lang="en-IN" dirty="0"/>
          </a:p>
        </p:txBody>
      </p:sp>
    </p:spTree>
    <p:extLst>
      <p:ext uri="{BB962C8B-B14F-4D97-AF65-F5344CB8AC3E}">
        <p14:creationId xmlns:p14="http://schemas.microsoft.com/office/powerpoint/2010/main" val="3628773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a:t>3. </a:t>
            </a:r>
            <a:r>
              <a:rPr lang="en-US" b="1" i="1" dirty="0"/>
              <a:t>Each transformation must be applied in isolation to other changes</a:t>
            </a:r>
            <a:r>
              <a:rPr lang="en-US" b="1" dirty="0"/>
              <a:t>.</a:t>
            </a:r>
          </a:p>
          <a:p>
            <a:r>
              <a:rPr lang="en-US" dirty="0"/>
              <a:t>Each transformation should be applied independently from other ongoing changes. </a:t>
            </a:r>
            <a:endParaRPr lang="en-US" dirty="0" smtClean="0"/>
          </a:p>
          <a:p>
            <a:r>
              <a:rPr lang="en-US" dirty="0" smtClean="0"/>
              <a:t>This </a:t>
            </a:r>
            <a:r>
              <a:rPr lang="en-US" dirty="0"/>
              <a:t>allows developers to easily trace the impact of each transformation and ensures that unrelated changes do not interfere with each other.</a:t>
            </a:r>
          </a:p>
          <a:p>
            <a:r>
              <a:rPr lang="en-US" b="1" dirty="0"/>
              <a:t>Example:</a:t>
            </a:r>
            <a:r>
              <a:rPr lang="en-US" dirty="0"/>
              <a:t/>
            </a:r>
            <a:br>
              <a:rPr lang="en-US" dirty="0"/>
            </a:br>
            <a:r>
              <a:rPr lang="en-US" dirty="0"/>
              <a:t>Let’s say you’re refactoring the code to improve performance, while another team member is fixing a bug in the same system. By applying your changes (performance improvement) separately from the bug fix, each transformation can be tested individually, and any issues that arise can be clearly attributed to the respective change.</a:t>
            </a:r>
          </a:p>
          <a:p>
            <a:pPr marL="0" indent="0" algn="just">
              <a:buNone/>
            </a:pPr>
            <a:endParaRPr lang="en-US" b="1" dirty="0"/>
          </a:p>
          <a:p>
            <a:endParaRPr lang="en-IN" dirty="0"/>
          </a:p>
        </p:txBody>
      </p:sp>
    </p:spTree>
    <p:extLst>
      <p:ext uri="{BB962C8B-B14F-4D97-AF65-F5344CB8AC3E}">
        <p14:creationId xmlns:p14="http://schemas.microsoft.com/office/powerpoint/2010/main" val="5884778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b="1" i="1" dirty="0"/>
              <a:t>4. Each transformation must be followed by a validation step</a:t>
            </a:r>
            <a:r>
              <a:rPr lang="en-US" b="1" dirty="0"/>
              <a:t>.</a:t>
            </a:r>
          </a:p>
          <a:p>
            <a:r>
              <a:rPr lang="en-US" b="1" dirty="0"/>
              <a:t>Principle:</a:t>
            </a:r>
            <a:r>
              <a:rPr lang="en-US" dirty="0"/>
              <a:t> </a:t>
            </a:r>
            <a:endParaRPr lang="en-US" dirty="0" smtClean="0"/>
          </a:p>
          <a:p>
            <a:r>
              <a:rPr lang="en-US" dirty="0" smtClean="0"/>
              <a:t>After </a:t>
            </a:r>
            <a:r>
              <a:rPr lang="en-US" dirty="0"/>
              <a:t>making any change, the system must be validated to ensure the transformation was successful and the system remains functional. </a:t>
            </a:r>
            <a:endParaRPr lang="en-US" dirty="0" smtClean="0"/>
          </a:p>
          <a:p>
            <a:r>
              <a:rPr lang="en-US" dirty="0" smtClean="0"/>
              <a:t>This </a:t>
            </a:r>
            <a:r>
              <a:rPr lang="en-US" dirty="0"/>
              <a:t>can involve unit testing, integration testing, or running automated tests.</a:t>
            </a:r>
          </a:p>
          <a:p>
            <a:r>
              <a:rPr lang="en-US" b="1" dirty="0"/>
              <a:t>Example:</a:t>
            </a:r>
            <a:r>
              <a:rPr lang="en-US" dirty="0"/>
              <a:t/>
            </a:r>
            <a:br>
              <a:rPr lang="en-US" dirty="0"/>
            </a:br>
            <a:r>
              <a:rPr lang="en-US" dirty="0"/>
              <a:t>After adding the password reset functionality, you would write and run test cases to verify that the password reset email is sent, the link works correctly, and the user can successfully reset their password. This validation ensures the transformation meets its intended purpose without introducing defects.</a:t>
            </a:r>
          </a:p>
          <a:p>
            <a:endParaRPr lang="en-IN" dirty="0"/>
          </a:p>
        </p:txBody>
      </p:sp>
    </p:spTree>
    <p:extLst>
      <p:ext uri="{BB962C8B-B14F-4D97-AF65-F5344CB8AC3E}">
        <p14:creationId xmlns:p14="http://schemas.microsoft.com/office/powerpoint/2010/main" val="3947225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0B0A5F-843C-D95D-19BC-2D9272E80E6D}"/>
              </a:ext>
            </a:extLst>
          </p:cNvPr>
          <p:cNvSpPr>
            <a:spLocks noGrp="1"/>
          </p:cNvSpPr>
          <p:nvPr>
            <p:ph type="title"/>
          </p:nvPr>
        </p:nvSpPr>
        <p:spPr/>
        <p:txBody>
          <a:bodyPr/>
          <a:lstStyle/>
          <a:p>
            <a:r>
              <a:rPr lang="en-IN" dirty="0"/>
              <a:t>Important Takeaway</a:t>
            </a:r>
          </a:p>
        </p:txBody>
      </p:sp>
      <p:sp>
        <p:nvSpPr>
          <p:cNvPr id="3" name="Content Placeholder 2">
            <a:extLst>
              <a:ext uri="{FF2B5EF4-FFF2-40B4-BE49-F238E27FC236}">
                <a16:creationId xmlns="" xmlns:a16="http://schemas.microsoft.com/office/drawing/2014/main" id="{34D7FED0-AB02-380D-F776-394098BEDE0E}"/>
              </a:ext>
            </a:extLst>
          </p:cNvPr>
          <p:cNvSpPr>
            <a:spLocks noGrp="1"/>
          </p:cNvSpPr>
          <p:nvPr>
            <p:ph idx="1"/>
          </p:nvPr>
        </p:nvSpPr>
        <p:spPr/>
        <p:txBody>
          <a:bodyPr>
            <a:normAutofit fontScale="92500" lnSpcReduction="10000"/>
          </a:bodyPr>
          <a:lstStyle/>
          <a:p>
            <a:r>
              <a:rPr lang="en-US" dirty="0"/>
              <a:t>Each type of transformation plays a vital role in the software lifecycle, allowing us to:</a:t>
            </a:r>
          </a:p>
          <a:p>
            <a:r>
              <a:rPr lang="en-US" dirty="0"/>
              <a:t>•	Bridge the gap between design and implementation</a:t>
            </a:r>
          </a:p>
          <a:p>
            <a:r>
              <a:rPr lang="en-US" dirty="0"/>
              <a:t>•	Improve code quality and maintainability</a:t>
            </a:r>
          </a:p>
          <a:p>
            <a:r>
              <a:rPr lang="en-US" dirty="0"/>
              <a:t>•	Adapt to changing requirements and platforms</a:t>
            </a:r>
          </a:p>
          <a:p>
            <a:r>
              <a:rPr lang="en-US" dirty="0"/>
              <a:t>•	Understand and evolve existing systems</a:t>
            </a:r>
          </a:p>
          <a:p>
            <a:r>
              <a:rPr lang="en-US" dirty="0"/>
              <a:t>By mastering these transformations, we empower ourselves to create and manage software that's not only functional but also elegant, adaptable, and sustainable.</a:t>
            </a:r>
          </a:p>
          <a:p>
            <a:endParaRPr lang="en-IN" dirty="0"/>
          </a:p>
        </p:txBody>
      </p:sp>
    </p:spTree>
    <p:extLst>
      <p:ext uri="{BB962C8B-B14F-4D97-AF65-F5344CB8AC3E}">
        <p14:creationId xmlns:p14="http://schemas.microsoft.com/office/powerpoint/2010/main" val="6649482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602A04-C39E-2C20-3FA5-F51F0EABBB98}"/>
              </a:ext>
            </a:extLst>
          </p:cNvPr>
          <p:cNvSpPr>
            <a:spLocks noGrp="1"/>
          </p:cNvSpPr>
          <p:nvPr>
            <p:ph type="title"/>
          </p:nvPr>
        </p:nvSpPr>
        <p:spPr/>
        <p:txBody>
          <a:bodyPr/>
          <a:lstStyle/>
          <a:p>
            <a:r>
              <a:rPr lang="en-US" dirty="0"/>
              <a:t>Important Notes:</a:t>
            </a:r>
          </a:p>
        </p:txBody>
      </p:sp>
      <p:sp>
        <p:nvSpPr>
          <p:cNvPr id="3" name="Content Placeholder 2">
            <a:extLst>
              <a:ext uri="{FF2B5EF4-FFF2-40B4-BE49-F238E27FC236}">
                <a16:creationId xmlns="" xmlns:a16="http://schemas.microsoft.com/office/drawing/2014/main" id="{DE9BC22C-3D70-FA70-AD67-3AB5030BC8D9}"/>
              </a:ext>
            </a:extLst>
          </p:cNvPr>
          <p:cNvSpPr>
            <a:spLocks noGrp="1"/>
          </p:cNvSpPr>
          <p:nvPr>
            <p:ph idx="1"/>
          </p:nvPr>
        </p:nvSpPr>
        <p:spPr/>
        <p:txBody>
          <a:bodyPr>
            <a:normAutofit fontScale="92500" lnSpcReduction="10000"/>
          </a:bodyPr>
          <a:lstStyle/>
          <a:p>
            <a:r>
              <a:rPr lang="en-US" dirty="0"/>
              <a:t>•	These are simplified examples to illustrate the concepts. Real-world transformations can involve much more complex code and transformations.</a:t>
            </a:r>
          </a:p>
          <a:p>
            <a:r>
              <a:rPr lang="en-US" dirty="0"/>
              <a:t>•	Automated tools are often used to perform these transformations, especially for larger projects.</a:t>
            </a:r>
          </a:p>
          <a:p>
            <a:r>
              <a:rPr lang="en-US" dirty="0"/>
              <a:t>•	The specific code generated or extracted will depend on the tools and configurations used.</a:t>
            </a:r>
          </a:p>
          <a:p>
            <a:r>
              <a:rPr lang="en-US" dirty="0"/>
              <a:t>Remember, the goal of these transformations is to improve the software development process by automating tasks, enhancing code quality, and facilitating communication between different representations of the software system.</a:t>
            </a:r>
          </a:p>
          <a:p>
            <a:endParaRPr lang="en-US" dirty="0"/>
          </a:p>
          <a:p>
            <a:endParaRPr lang="en-IN" dirty="0"/>
          </a:p>
        </p:txBody>
      </p:sp>
    </p:spTree>
    <p:extLst>
      <p:ext uri="{BB962C8B-B14F-4D97-AF65-F5344CB8AC3E}">
        <p14:creationId xmlns:p14="http://schemas.microsoft.com/office/powerpoint/2010/main" val="167089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8BC492-290A-E57A-B6BF-8FD8F2FAC9DF}"/>
              </a:ext>
            </a:extLst>
          </p:cNvPr>
          <p:cNvSpPr>
            <a:spLocks noGrp="1"/>
          </p:cNvSpPr>
          <p:nvPr>
            <p:ph type="title"/>
          </p:nvPr>
        </p:nvSpPr>
        <p:spPr/>
        <p:txBody>
          <a:bodyPr>
            <a:normAutofit/>
          </a:bodyPr>
          <a:lstStyle/>
          <a:p>
            <a:r>
              <a:rPr lang="en-IN" sz="3200" b="1" kern="0" dirty="0">
                <a:solidFill>
                  <a:srgbClr val="1F1F1F"/>
                </a:solidFill>
                <a:effectLst/>
                <a:latin typeface="Arial" panose="020B0604020202020204" pitchFamily="34" charset="0"/>
                <a:ea typeface="Times New Roman" panose="02020603050405020304" pitchFamily="18" charset="0"/>
              </a:rPr>
              <a:t>What is Mapping Models to Code?</a:t>
            </a:r>
            <a:endParaRPr lang="en-IN" sz="6600" dirty="0"/>
          </a:p>
        </p:txBody>
      </p:sp>
      <p:sp>
        <p:nvSpPr>
          <p:cNvPr id="3" name="Content Placeholder 2">
            <a:extLst>
              <a:ext uri="{FF2B5EF4-FFF2-40B4-BE49-F238E27FC236}">
                <a16:creationId xmlns="" xmlns:a16="http://schemas.microsoft.com/office/drawing/2014/main" id="{6E44253F-073D-0D1C-AD9F-DC255A8B2DF7}"/>
              </a:ext>
            </a:extLst>
          </p:cNvPr>
          <p:cNvSpPr>
            <a:spLocks noGrp="1"/>
          </p:cNvSpPr>
          <p:nvPr>
            <p:ph idx="1"/>
          </p:nvPr>
        </p:nvSpPr>
        <p:spPr/>
        <p:txBody>
          <a:bodyPr>
            <a:normAutofit/>
          </a:bodyPr>
          <a:lstStyle/>
          <a:p>
            <a:pPr marL="342900" lvl="0" indent="-342900">
              <a:lnSpc>
                <a:spcPts val="2100"/>
              </a:lnSpc>
              <a:spcAft>
                <a:spcPts val="800"/>
              </a:spcAft>
              <a:buSzPts val="1000"/>
              <a:buFont typeface="Symbol" panose="05050102010706020507" pitchFamily="18" charset="2"/>
              <a:buChar char=""/>
              <a:tabLst>
                <a:tab pos="457200" algn="l"/>
              </a:tabLst>
            </a:pPr>
            <a:r>
              <a:rPr lang="en-IN" sz="2400" b="1" kern="0" dirty="0">
                <a:solidFill>
                  <a:srgbClr val="1F1F1F"/>
                </a:solidFill>
                <a:effectLst/>
                <a:latin typeface="+mj-lt"/>
                <a:ea typeface="Times New Roman" panose="02020603050405020304" pitchFamily="18" charset="0"/>
                <a:cs typeface="Mangal" panose="02040503050203030202" pitchFamily="18" charset="0"/>
              </a:rPr>
              <a:t>Definition:</a:t>
            </a:r>
            <a:r>
              <a:rPr lang="en-IN" sz="2400" kern="0" dirty="0">
                <a:solidFill>
                  <a:srgbClr val="1F1F1F"/>
                </a:solidFill>
                <a:effectLst/>
                <a:latin typeface="+mj-lt"/>
                <a:ea typeface="Times New Roman" panose="02020603050405020304" pitchFamily="18" charset="0"/>
                <a:cs typeface="Mangal" panose="02040503050203030202" pitchFamily="18" charset="0"/>
              </a:rPr>
              <a:t> The process of converting conceptual models (e.g., UML diagrams) into executable code.</a:t>
            </a:r>
            <a:endParaRPr lang="en-IN" sz="2400" kern="100" dirty="0">
              <a:solidFill>
                <a:srgbClr val="1F1F1F"/>
              </a:solidFill>
              <a:effectLst/>
              <a:latin typeface="+mj-lt"/>
              <a:ea typeface="Yu Mincho" panose="02020400000000000000" pitchFamily="18" charset="-128"/>
              <a:cs typeface="Mangal" panose="02040503050203030202" pitchFamily="18" charset="0"/>
            </a:endParaRPr>
          </a:p>
          <a:p>
            <a:pPr marL="342900" lvl="0" indent="-342900">
              <a:lnSpc>
                <a:spcPts val="2100"/>
              </a:lnSpc>
              <a:spcAft>
                <a:spcPts val="800"/>
              </a:spcAft>
              <a:buSzPts val="1000"/>
              <a:buFont typeface="Symbol" panose="05050102010706020507" pitchFamily="18" charset="2"/>
              <a:buChar char=""/>
              <a:tabLst>
                <a:tab pos="457200" algn="l"/>
              </a:tabLst>
            </a:pPr>
            <a:r>
              <a:rPr lang="en-IN" sz="2400" b="1" kern="0" dirty="0">
                <a:solidFill>
                  <a:srgbClr val="1F1F1F"/>
                </a:solidFill>
                <a:effectLst/>
                <a:latin typeface="+mj-lt"/>
                <a:ea typeface="Times New Roman" panose="02020603050405020304" pitchFamily="18" charset="0"/>
                <a:cs typeface="Mangal" panose="02040503050203030202" pitchFamily="18" charset="0"/>
              </a:rPr>
              <a:t>Why is it required?</a:t>
            </a:r>
            <a:r>
              <a:rPr lang="en-IN" sz="2400" kern="0" dirty="0">
                <a:solidFill>
                  <a:srgbClr val="1F1F1F"/>
                </a:solidFill>
                <a:effectLst/>
                <a:latin typeface="+mj-lt"/>
                <a:ea typeface="Times New Roman" panose="02020603050405020304" pitchFamily="18" charset="0"/>
                <a:cs typeface="Mangal" panose="02040503050203030202" pitchFamily="18" charset="0"/>
              </a:rPr>
              <a:t> </a:t>
            </a:r>
            <a:endParaRPr lang="en-IN" sz="2400" kern="100" dirty="0">
              <a:solidFill>
                <a:srgbClr val="1F1F1F"/>
              </a:solidFill>
              <a:effectLst/>
              <a:latin typeface="+mj-lt"/>
              <a:ea typeface="Yu Mincho" panose="02020400000000000000" pitchFamily="18" charset="-128"/>
              <a:cs typeface="Mangal" panose="02040503050203030202" pitchFamily="18" charset="0"/>
            </a:endParaRPr>
          </a:p>
          <a:p>
            <a:pPr marL="742950" lvl="1" indent="-285750">
              <a:lnSpc>
                <a:spcPts val="2100"/>
              </a:lnSpc>
              <a:spcAft>
                <a:spcPts val="800"/>
              </a:spcAft>
              <a:buSzPts val="1000"/>
              <a:buFont typeface="Courier New" panose="02070309020205020404" pitchFamily="49" charset="0"/>
              <a:buChar char="o"/>
              <a:tabLst>
                <a:tab pos="914400" algn="l"/>
              </a:tabLst>
            </a:pPr>
            <a:r>
              <a:rPr lang="en-IN" kern="0" dirty="0">
                <a:solidFill>
                  <a:srgbClr val="1F1F1F"/>
                </a:solidFill>
                <a:effectLst/>
                <a:latin typeface="+mj-lt"/>
                <a:ea typeface="Times New Roman" panose="02020603050405020304" pitchFamily="18" charset="0"/>
                <a:cs typeface="Times New Roman" panose="02020603050405020304" pitchFamily="18" charset="0"/>
              </a:rPr>
              <a:t>Bridges the gap between abstract design and concrete implementation.</a:t>
            </a:r>
            <a:endParaRPr lang="en-IN" kern="100" dirty="0">
              <a:solidFill>
                <a:srgbClr val="1F1F1F"/>
              </a:solidFill>
              <a:effectLst/>
              <a:latin typeface="+mj-lt"/>
              <a:ea typeface="Yu Mincho" panose="02020400000000000000" pitchFamily="18" charset="-128"/>
              <a:cs typeface="Times New Roman" panose="02020603050405020304" pitchFamily="18" charset="0"/>
            </a:endParaRPr>
          </a:p>
          <a:p>
            <a:pPr marL="742950" lvl="1" indent="-285750">
              <a:lnSpc>
                <a:spcPts val="2100"/>
              </a:lnSpc>
              <a:spcAft>
                <a:spcPts val="800"/>
              </a:spcAft>
              <a:buSzPts val="1000"/>
              <a:buFont typeface="Courier New" panose="02070309020205020404" pitchFamily="49" charset="0"/>
              <a:buChar char="o"/>
              <a:tabLst>
                <a:tab pos="914400" algn="l"/>
              </a:tabLst>
            </a:pPr>
            <a:r>
              <a:rPr lang="en-IN" kern="0" dirty="0">
                <a:solidFill>
                  <a:srgbClr val="1F1F1F"/>
                </a:solidFill>
                <a:effectLst/>
                <a:latin typeface="+mj-lt"/>
                <a:ea typeface="Times New Roman" panose="02020603050405020304" pitchFamily="18" charset="0"/>
                <a:cs typeface="Times New Roman" panose="02020603050405020304" pitchFamily="18" charset="0"/>
              </a:rPr>
              <a:t>Ensures consistency between design intentions and the final software product.</a:t>
            </a:r>
            <a:endParaRPr lang="en-IN" kern="100" dirty="0">
              <a:solidFill>
                <a:srgbClr val="1F1F1F"/>
              </a:solidFill>
              <a:effectLst/>
              <a:latin typeface="+mj-lt"/>
              <a:ea typeface="Yu Mincho" panose="02020400000000000000" pitchFamily="18" charset="-128"/>
              <a:cs typeface="Times New Roman" panose="02020603050405020304" pitchFamily="18" charset="0"/>
            </a:endParaRPr>
          </a:p>
          <a:p>
            <a:pPr marL="742950" lvl="1" indent="-285750">
              <a:lnSpc>
                <a:spcPts val="2100"/>
              </a:lnSpc>
              <a:spcAft>
                <a:spcPts val="800"/>
              </a:spcAft>
              <a:buSzPts val="1000"/>
              <a:buFont typeface="Courier New" panose="02070309020205020404" pitchFamily="49" charset="0"/>
              <a:buChar char="o"/>
              <a:tabLst>
                <a:tab pos="914400" algn="l"/>
              </a:tabLst>
            </a:pPr>
            <a:r>
              <a:rPr lang="en-IN" kern="0" dirty="0">
                <a:solidFill>
                  <a:srgbClr val="1F1F1F"/>
                </a:solidFill>
                <a:effectLst/>
                <a:latin typeface="+mj-lt"/>
                <a:ea typeface="Times New Roman" panose="02020603050405020304" pitchFamily="18" charset="0"/>
                <a:cs typeface="Times New Roman" panose="02020603050405020304" pitchFamily="18" charset="0"/>
              </a:rPr>
              <a:t>Facilitates communication between designers and developers.</a:t>
            </a:r>
            <a:endParaRPr lang="en-IN" kern="100" dirty="0">
              <a:solidFill>
                <a:srgbClr val="1F1F1F"/>
              </a:solidFill>
              <a:effectLst/>
              <a:latin typeface="+mj-lt"/>
              <a:ea typeface="Yu Mincho" panose="02020400000000000000" pitchFamily="18" charset="-128"/>
              <a:cs typeface="Times New Roman" panose="02020603050405020304" pitchFamily="18" charset="0"/>
            </a:endParaRPr>
          </a:p>
          <a:p>
            <a:r>
              <a:rPr lang="en-IN" sz="2400" kern="0" dirty="0">
                <a:solidFill>
                  <a:srgbClr val="1F1F1F"/>
                </a:solidFill>
                <a:effectLst/>
                <a:latin typeface="+mj-lt"/>
                <a:ea typeface="Times New Roman" panose="02020603050405020304" pitchFamily="18" charset="0"/>
              </a:rPr>
              <a:t>Improves maintainability and adaptability of the software system.</a:t>
            </a:r>
            <a:endParaRPr lang="en-IN" sz="2400" dirty="0">
              <a:latin typeface="+mj-lt"/>
            </a:endParaRPr>
          </a:p>
        </p:txBody>
      </p:sp>
    </p:spTree>
    <p:extLst>
      <p:ext uri="{BB962C8B-B14F-4D97-AF65-F5344CB8AC3E}">
        <p14:creationId xmlns:p14="http://schemas.microsoft.com/office/powerpoint/2010/main" val="30445878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16FB66-1D69-1788-4943-70580BAE9D87}"/>
              </a:ext>
            </a:extLst>
          </p:cNvPr>
          <p:cNvSpPr>
            <a:spLocks noGrp="1"/>
          </p:cNvSpPr>
          <p:nvPr>
            <p:ph type="title"/>
          </p:nvPr>
        </p:nvSpPr>
        <p:spPr/>
        <p:txBody>
          <a:bodyPr/>
          <a:lstStyle/>
          <a:p>
            <a:r>
              <a:rPr lang="en-IN"/>
              <a:t>Conclusion</a:t>
            </a:r>
          </a:p>
        </p:txBody>
      </p:sp>
      <p:sp>
        <p:nvSpPr>
          <p:cNvPr id="3" name="Content Placeholder 2">
            <a:extLst>
              <a:ext uri="{FF2B5EF4-FFF2-40B4-BE49-F238E27FC236}">
                <a16:creationId xmlns="" xmlns:a16="http://schemas.microsoft.com/office/drawing/2014/main" id="{A6E594F4-FEDC-8AE9-0E29-638961E625BD}"/>
              </a:ext>
            </a:extLst>
          </p:cNvPr>
          <p:cNvSpPr>
            <a:spLocks noGrp="1"/>
          </p:cNvSpPr>
          <p:nvPr>
            <p:ph idx="1"/>
          </p:nvPr>
        </p:nvSpPr>
        <p:spPr/>
        <p:txBody>
          <a:bodyPr/>
          <a:lstStyle/>
          <a:p>
            <a:pPr marL="342900" lvl="0" indent="-342900">
              <a:lnSpc>
                <a:spcPts val="2100"/>
              </a:lnSpc>
              <a:spcAft>
                <a:spcPts val="800"/>
              </a:spcAft>
              <a:buSzPts val="1000"/>
              <a:buFont typeface="Symbol" panose="05050102010706020507" pitchFamily="18" charset="2"/>
              <a:buChar char=""/>
              <a:tabLst>
                <a:tab pos="457200" algn="l"/>
              </a:tabLst>
            </a:pPr>
            <a:r>
              <a:rPr lang="en-IN" sz="1800"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Mapping models to code is a critical step in software development.</a:t>
            </a:r>
            <a:endParaRPr lang="en-IN" sz="1800" kern="100" dirty="0">
              <a:solidFill>
                <a:srgbClr val="1F1F1F"/>
              </a:solidFill>
              <a:effectLst/>
              <a:latin typeface="Calibri" panose="020F0502020204030204" pitchFamily="34" charset="0"/>
              <a:ea typeface="Yu Mincho" panose="02020400000000000000" pitchFamily="18" charset="-128"/>
              <a:cs typeface="Mangal" panose="02040503050203030202" pitchFamily="18" charset="0"/>
            </a:endParaRPr>
          </a:p>
          <a:p>
            <a:pPr marL="342900" lvl="0" indent="-342900">
              <a:lnSpc>
                <a:spcPts val="2100"/>
              </a:lnSpc>
              <a:spcAft>
                <a:spcPts val="800"/>
              </a:spcAft>
              <a:buSzPts val="1000"/>
              <a:buFont typeface="Symbol" panose="05050102010706020507" pitchFamily="18" charset="2"/>
              <a:buChar char=""/>
              <a:tabLst>
                <a:tab pos="457200" algn="l"/>
              </a:tabLst>
            </a:pPr>
            <a:r>
              <a:rPr lang="en-IN" sz="1800"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Transformation automates and streamlines the process, improving efficiency and quality.</a:t>
            </a:r>
            <a:endParaRPr lang="en-IN" sz="1800" kern="100" dirty="0">
              <a:solidFill>
                <a:srgbClr val="1F1F1F"/>
              </a:solidFill>
              <a:effectLst/>
              <a:latin typeface="Calibri" panose="020F0502020204030204" pitchFamily="34" charset="0"/>
              <a:ea typeface="Yu Mincho" panose="02020400000000000000" pitchFamily="18" charset="-128"/>
              <a:cs typeface="Mangal" panose="02040503050203030202" pitchFamily="18" charset="0"/>
            </a:endParaRPr>
          </a:p>
          <a:p>
            <a:pPr marL="342900" lvl="0" indent="-342900">
              <a:lnSpc>
                <a:spcPts val="2100"/>
              </a:lnSpc>
              <a:spcAft>
                <a:spcPts val="800"/>
              </a:spcAft>
              <a:buSzPts val="1000"/>
              <a:buFont typeface="Symbol" panose="05050102010706020507" pitchFamily="18" charset="2"/>
              <a:buChar char=""/>
              <a:tabLst>
                <a:tab pos="457200" algn="l"/>
              </a:tabLst>
            </a:pPr>
            <a:r>
              <a:rPr lang="en-IN" sz="1800"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Different types of transformation support various stages of the software lifecycle.</a:t>
            </a:r>
            <a:endParaRPr lang="en-IN" sz="1800" kern="100" dirty="0">
              <a:solidFill>
                <a:srgbClr val="1F1F1F"/>
              </a:solidFill>
              <a:effectLst/>
              <a:latin typeface="Calibri" panose="020F0502020204030204" pitchFamily="34" charset="0"/>
              <a:ea typeface="Yu Mincho" panose="02020400000000000000" pitchFamily="18" charset="-128"/>
              <a:cs typeface="Mangal" panose="02040503050203030202" pitchFamily="18" charset="0"/>
            </a:endParaRPr>
          </a:p>
          <a:p>
            <a:pPr marL="342900" lvl="0" indent="-342900">
              <a:lnSpc>
                <a:spcPts val="2100"/>
              </a:lnSpc>
              <a:spcAft>
                <a:spcPts val="800"/>
              </a:spcAft>
              <a:buSzPts val="1000"/>
              <a:buFont typeface="Symbol" panose="05050102010706020507" pitchFamily="18" charset="2"/>
              <a:buChar char=""/>
              <a:tabLst>
                <a:tab pos="457200" algn="l"/>
              </a:tabLst>
            </a:pPr>
            <a:r>
              <a:rPr lang="en-IN" sz="1800"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By effectively bridging design and implementation, mapping models to code contributes to successful software projects.</a:t>
            </a:r>
            <a:endParaRPr lang="en-IN" sz="1800" kern="100" dirty="0">
              <a:solidFill>
                <a:srgbClr val="1F1F1F"/>
              </a:solidFill>
              <a:effectLst/>
              <a:latin typeface="Calibri" panose="020F0502020204030204" pitchFamily="34" charset="0"/>
              <a:ea typeface="Yu Mincho" panose="02020400000000000000" pitchFamily="18" charset="-128"/>
              <a:cs typeface="Mangal" panose="02040503050203030202" pitchFamily="18" charset="0"/>
            </a:endParaRPr>
          </a:p>
          <a:p>
            <a:endParaRPr lang="en-IN" dirty="0"/>
          </a:p>
        </p:txBody>
      </p:sp>
    </p:spTree>
    <p:extLst>
      <p:ext uri="{BB962C8B-B14F-4D97-AF65-F5344CB8AC3E}">
        <p14:creationId xmlns:p14="http://schemas.microsoft.com/office/powerpoint/2010/main" val="3955245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diagram</a:t>
            </a:r>
          </a:p>
        </p:txBody>
      </p:sp>
      <p:sp>
        <p:nvSpPr>
          <p:cNvPr id="3" name="Content Placeholder 2"/>
          <p:cNvSpPr>
            <a:spLocks noGrp="1"/>
          </p:cNvSpPr>
          <p:nvPr>
            <p:ph idx="1"/>
          </p:nvPr>
        </p:nvSpPr>
        <p:spPr>
          <a:xfrm>
            <a:off x="609600" y="1600200"/>
            <a:ext cx="10972800" cy="5105400"/>
          </a:xfrm>
        </p:spPr>
        <p:txBody>
          <a:bodyPr>
            <a:normAutofit fontScale="92500" lnSpcReduction="10000"/>
          </a:bodyPr>
          <a:lstStyle/>
          <a:p>
            <a:pPr algn="just"/>
            <a:r>
              <a:rPr lang="en-US" dirty="0" smtClean="0"/>
              <a:t>Providing </a:t>
            </a:r>
            <a:r>
              <a:rPr lang="en-US" dirty="0"/>
              <a:t>a visual representation of a system’s structure by showcasing its various </a:t>
            </a:r>
            <a:r>
              <a:rPr lang="en-US" b="1" dirty="0"/>
              <a:t>components and their interactions</a:t>
            </a:r>
            <a:r>
              <a:rPr lang="en-US" dirty="0"/>
              <a:t>.</a:t>
            </a:r>
            <a:endParaRPr lang="en-US" dirty="0" smtClean="0"/>
          </a:p>
          <a:p>
            <a:pPr algn="just"/>
            <a:r>
              <a:rPr lang="en-US" dirty="0" smtClean="0"/>
              <a:t>Component </a:t>
            </a:r>
            <a:r>
              <a:rPr lang="en-US" dirty="0"/>
              <a:t>diagram </a:t>
            </a:r>
            <a:r>
              <a:rPr lang="en-US" i="1" dirty="0"/>
              <a:t>shows components</a:t>
            </a:r>
            <a:r>
              <a:rPr lang="en-US" dirty="0"/>
              <a:t>, provided and required interfaces, ports, and </a:t>
            </a:r>
            <a:r>
              <a:rPr lang="en-US" b="1" dirty="0"/>
              <a:t>relationships between them</a:t>
            </a:r>
            <a:r>
              <a:rPr lang="en-US" b="1" dirty="0" smtClean="0"/>
              <a:t>.</a:t>
            </a:r>
          </a:p>
          <a:p>
            <a:pPr algn="just"/>
            <a:r>
              <a:rPr lang="en-US" dirty="0" smtClean="0"/>
              <a:t>It </a:t>
            </a:r>
            <a:r>
              <a:rPr lang="en-US" dirty="0"/>
              <a:t>does not describe the functionality of the system but it </a:t>
            </a:r>
            <a:r>
              <a:rPr lang="en-US" b="1" dirty="0"/>
              <a:t>describes the components used to make those functionalities</a:t>
            </a:r>
            <a:r>
              <a:rPr lang="en-US" b="1" dirty="0" smtClean="0"/>
              <a:t>.</a:t>
            </a:r>
          </a:p>
          <a:p>
            <a:pPr algn="just"/>
            <a:r>
              <a:rPr lang="en-US" dirty="0" smtClean="0"/>
              <a:t>Component </a:t>
            </a:r>
            <a:r>
              <a:rPr lang="en-US" dirty="0"/>
              <a:t>diagrams can also be described as a static implementation view of a system. </a:t>
            </a:r>
            <a:endParaRPr lang="en-US" dirty="0" smtClean="0"/>
          </a:p>
          <a:p>
            <a:pPr algn="just"/>
            <a:r>
              <a:rPr lang="en-US" dirty="0"/>
              <a:t>It models the physical view of a system such as executables, files, libraries, etc. that resides within the node</a:t>
            </a:r>
            <a:endParaRPr lang="en-US" b="1" dirty="0"/>
          </a:p>
        </p:txBody>
      </p:sp>
    </p:spTree>
    <p:extLst>
      <p:ext uri="{BB962C8B-B14F-4D97-AF65-F5344CB8AC3E}">
        <p14:creationId xmlns:p14="http://schemas.microsoft.com/office/powerpoint/2010/main" val="985230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 component is a single unit of the system, which is replaceable and executable. </a:t>
            </a:r>
            <a:endParaRPr lang="en-US" dirty="0" smtClean="0"/>
          </a:p>
          <a:p>
            <a:r>
              <a:rPr lang="en-US" dirty="0" smtClean="0"/>
              <a:t>The </a:t>
            </a:r>
            <a:r>
              <a:rPr lang="en-US" dirty="0"/>
              <a:t>implementation details of a component are </a:t>
            </a:r>
            <a:r>
              <a:rPr lang="en-US" dirty="0" smtClean="0"/>
              <a:t>hidden</a:t>
            </a:r>
          </a:p>
          <a:p>
            <a:r>
              <a:rPr lang="en-US" b="1" dirty="0" smtClean="0"/>
              <a:t>Notation of a Component Diagram</a:t>
            </a: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138" y="4282640"/>
            <a:ext cx="163830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UML Component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7263" y="4187389"/>
            <a:ext cx="1733550" cy="1733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96645" y="6150280"/>
            <a:ext cx="1425390" cy="369332"/>
          </a:xfrm>
          <a:prstGeom prst="rect">
            <a:avLst/>
          </a:prstGeom>
          <a:noFill/>
        </p:spPr>
        <p:txBody>
          <a:bodyPr wrap="none" rtlCol="0">
            <a:spAutoFit/>
          </a:bodyPr>
          <a:lstStyle/>
          <a:p>
            <a:r>
              <a:rPr lang="en-US" dirty="0" smtClean="0"/>
              <a:t>Component</a:t>
            </a:r>
            <a:endParaRPr lang="en-IN" dirty="0"/>
          </a:p>
        </p:txBody>
      </p:sp>
      <p:sp>
        <p:nvSpPr>
          <p:cNvPr id="5" name="TextBox 4"/>
          <p:cNvSpPr txBox="1"/>
          <p:nvPr/>
        </p:nvSpPr>
        <p:spPr>
          <a:xfrm>
            <a:off x="4885151" y="6187858"/>
            <a:ext cx="736099" cy="369332"/>
          </a:xfrm>
          <a:prstGeom prst="rect">
            <a:avLst/>
          </a:prstGeom>
          <a:noFill/>
        </p:spPr>
        <p:txBody>
          <a:bodyPr wrap="none" rtlCol="0">
            <a:spAutoFit/>
          </a:bodyPr>
          <a:lstStyle/>
          <a:p>
            <a:r>
              <a:rPr lang="en-US" dirty="0" smtClean="0"/>
              <a:t>Node</a:t>
            </a:r>
            <a:endParaRPr lang="en-IN" dirty="0"/>
          </a:p>
        </p:txBody>
      </p:sp>
    </p:spTree>
    <p:extLst>
      <p:ext uri="{BB962C8B-B14F-4D97-AF65-F5344CB8AC3E}">
        <p14:creationId xmlns:p14="http://schemas.microsoft.com/office/powerpoint/2010/main" val="3252943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Concepts of Component </a:t>
            </a:r>
            <a:r>
              <a:rPr lang="en-US" dirty="0" smtClean="0"/>
              <a:t>Diagram</a:t>
            </a:r>
            <a:endParaRPr lang="en-IN" dirty="0"/>
          </a:p>
        </p:txBody>
      </p:sp>
      <p:sp>
        <p:nvSpPr>
          <p:cNvPr id="3" name="Content Placeholder 2"/>
          <p:cNvSpPr>
            <a:spLocks noGrp="1"/>
          </p:cNvSpPr>
          <p:nvPr>
            <p:ph idx="1"/>
          </p:nvPr>
        </p:nvSpPr>
        <p:spPr/>
        <p:txBody>
          <a:bodyPr/>
          <a:lstStyle/>
          <a:p>
            <a:pPr marL="0" indent="0">
              <a:buNone/>
            </a:pPr>
            <a:r>
              <a:rPr lang="en-US" dirty="0" smtClean="0"/>
              <a:t>Different ways to represent component:</a:t>
            </a:r>
          </a:p>
          <a:p>
            <a:r>
              <a:rPr lang="en-US" dirty="0" smtClean="0"/>
              <a:t>A </a:t>
            </a:r>
            <a:r>
              <a:rPr lang="en-US" dirty="0"/>
              <a:t>rectangle with the component's name</a:t>
            </a:r>
          </a:p>
          <a:p>
            <a:r>
              <a:rPr lang="en-US" dirty="0"/>
              <a:t>A rectangle with the component icon</a:t>
            </a:r>
          </a:p>
          <a:p>
            <a:r>
              <a:rPr lang="en-US" dirty="0"/>
              <a:t>A rectangle with the stereotype text and/or icon</a:t>
            </a:r>
          </a:p>
          <a:p>
            <a:endParaRPr lang="en-IN"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470" y="4546164"/>
            <a:ext cx="9015806" cy="1303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8269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197" y="365125"/>
            <a:ext cx="10777603" cy="474119"/>
          </a:xfrm>
        </p:spPr>
        <p:txBody>
          <a:bodyPr>
            <a:normAutofit fontScale="90000"/>
          </a:bodyPr>
          <a:lstStyle/>
          <a:p>
            <a:r>
              <a:rPr lang="en-IN" dirty="0" smtClean="0"/>
              <a:t>Interface</a:t>
            </a:r>
            <a:endParaRPr lang="en-IN" dirty="0"/>
          </a:p>
        </p:txBody>
      </p:sp>
      <p:sp>
        <p:nvSpPr>
          <p:cNvPr id="3" name="Content Placeholder 2"/>
          <p:cNvSpPr>
            <a:spLocks noGrp="1"/>
          </p:cNvSpPr>
          <p:nvPr>
            <p:ph idx="1"/>
          </p:nvPr>
        </p:nvSpPr>
        <p:spPr>
          <a:xfrm>
            <a:off x="438411" y="977030"/>
            <a:ext cx="10915389" cy="5199933"/>
          </a:xfrm>
        </p:spPr>
        <p:txBody>
          <a:bodyPr>
            <a:normAutofit/>
          </a:bodyPr>
          <a:lstStyle/>
          <a:p>
            <a:r>
              <a:rPr lang="en-US" sz="2400" dirty="0"/>
              <a:t>In the example below shows two type of component interfaces:</a:t>
            </a:r>
          </a:p>
          <a:p>
            <a:r>
              <a:rPr lang="en-US" sz="2400" b="1" dirty="0"/>
              <a:t>Provided interface</a:t>
            </a:r>
            <a:r>
              <a:rPr lang="en-US" sz="2400" dirty="0"/>
              <a:t> symbols with a complete circle at their end represent an interface that the component provides - this "lollipop" symbol is shorthand for a realization relationship of an interface classifier.</a:t>
            </a:r>
          </a:p>
          <a:p>
            <a:r>
              <a:rPr lang="en-US" sz="2400" b="1" dirty="0"/>
              <a:t>Required Interface</a:t>
            </a:r>
            <a:r>
              <a:rPr lang="en-US" sz="2400" dirty="0"/>
              <a:t> symbols with only a half circle at their end (a.k.a. sockets) represent an interface that the component requires (in both cases, the interface's name is placed near the interface symbol itself).</a:t>
            </a:r>
          </a:p>
          <a:p>
            <a:endParaRPr lang="en-IN" sz="2400" dirty="0"/>
          </a:p>
        </p:txBody>
      </p:sp>
      <p:pic>
        <p:nvPicPr>
          <p:cNvPr id="4098" name="Picture 2" descr="Required and provided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0677" y="4884216"/>
            <a:ext cx="40005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153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diagram</a:t>
            </a:r>
          </a:p>
        </p:txBody>
      </p:sp>
      <p:sp>
        <p:nvSpPr>
          <p:cNvPr id="3" name="Content Placeholder 2"/>
          <p:cNvSpPr>
            <a:spLocks noGrp="1"/>
          </p:cNvSpPr>
          <p:nvPr>
            <p:ph idx="1"/>
          </p:nvPr>
        </p:nvSpPr>
        <p:spPr/>
        <p:txBody>
          <a:bodyPr/>
          <a:lstStyle/>
          <a:p>
            <a:r>
              <a:rPr lang="en-US" dirty="0" smtClean="0"/>
              <a:t>Example of simple order system</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2704" y="3053155"/>
            <a:ext cx="4791075"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9627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Dependancy</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208" y="1578279"/>
            <a:ext cx="10872589" cy="4368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8243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5399" y="2552505"/>
            <a:ext cx="2847975"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Additional compartment shows the interface</a:t>
            </a:r>
            <a:endParaRPr lang="en-IN" dirty="0"/>
          </a:p>
        </p:txBody>
      </p:sp>
    </p:spTree>
    <p:extLst>
      <p:ext uri="{BB962C8B-B14F-4D97-AF65-F5344CB8AC3E}">
        <p14:creationId xmlns:p14="http://schemas.microsoft.com/office/powerpoint/2010/main" val="33727566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63"/>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54033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diagram</a:t>
            </a:r>
          </a:p>
        </p:txBody>
      </p:sp>
      <p:sp>
        <p:nvSpPr>
          <p:cNvPr id="3" name="Content Placeholder 2"/>
          <p:cNvSpPr>
            <a:spLocks noGrp="1"/>
          </p:cNvSpPr>
          <p:nvPr>
            <p:ph idx="1"/>
          </p:nvPr>
        </p:nvSpPr>
        <p:spPr/>
        <p:txBody>
          <a:bodyPr/>
          <a:lstStyle/>
          <a:p>
            <a:pPr algn="just"/>
            <a:r>
              <a:rPr lang="en-US" dirty="0"/>
              <a:t>The assembly connector bridges  </a:t>
            </a:r>
            <a:r>
              <a:rPr lang="en-US" dirty="0" smtClean="0"/>
              <a:t>component’s </a:t>
            </a:r>
            <a:r>
              <a:rPr lang="en-US" dirty="0"/>
              <a:t>required interface (Component1) with the provided interface of another component (Component2); this allows one component to provide the services that another component requires.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419600"/>
            <a:ext cx="6705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0719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ED8513-85F0-373A-5444-D1C0497F3DE7}"/>
              </a:ext>
            </a:extLst>
          </p:cNvPr>
          <p:cNvSpPr>
            <a:spLocks noGrp="1"/>
          </p:cNvSpPr>
          <p:nvPr>
            <p:ph type="title"/>
          </p:nvPr>
        </p:nvSpPr>
        <p:spPr/>
        <p:txBody>
          <a:bodyPr/>
          <a:lstStyle/>
          <a:p>
            <a:r>
              <a:rPr lang="en-IN" dirty="0"/>
              <a:t>What is Transformation</a:t>
            </a:r>
          </a:p>
        </p:txBody>
      </p:sp>
      <p:sp>
        <p:nvSpPr>
          <p:cNvPr id="3" name="Content Placeholder 2">
            <a:extLst>
              <a:ext uri="{FF2B5EF4-FFF2-40B4-BE49-F238E27FC236}">
                <a16:creationId xmlns="" xmlns:a16="http://schemas.microsoft.com/office/drawing/2014/main" id="{6247D36C-C33A-0FEF-FAC0-2182B21C260F}"/>
              </a:ext>
            </a:extLst>
          </p:cNvPr>
          <p:cNvSpPr>
            <a:spLocks noGrp="1"/>
          </p:cNvSpPr>
          <p:nvPr>
            <p:ph idx="1"/>
          </p:nvPr>
        </p:nvSpPr>
        <p:spPr/>
        <p:txBody>
          <a:bodyPr>
            <a:normAutofit fontScale="85000" lnSpcReduction="20000"/>
          </a:bodyPr>
          <a:lstStyle/>
          <a:p>
            <a:r>
              <a:rPr lang="en-US" b="1" dirty="0" smtClean="0"/>
              <a:t>Definition</a:t>
            </a:r>
            <a:r>
              <a:rPr lang="en-US" b="1" dirty="0"/>
              <a:t>: </a:t>
            </a:r>
            <a:endParaRPr lang="en-US" b="1" dirty="0" smtClean="0"/>
          </a:p>
          <a:p>
            <a:r>
              <a:rPr lang="en-US" dirty="0" smtClean="0"/>
              <a:t>The </a:t>
            </a:r>
            <a:r>
              <a:rPr lang="en-US" dirty="0"/>
              <a:t>act of systematically converting one representation (model) into another (code) while preserving essential information.</a:t>
            </a:r>
          </a:p>
          <a:p>
            <a:r>
              <a:rPr lang="en-US" dirty="0"/>
              <a:t>In the context of software engineering, transformation is the systematic process of converting one representation or form of something into another. </a:t>
            </a:r>
            <a:endParaRPr lang="en-US" dirty="0" smtClean="0"/>
          </a:p>
          <a:p>
            <a:r>
              <a:rPr lang="en-US" dirty="0" smtClean="0"/>
              <a:t>Think </a:t>
            </a:r>
            <a:r>
              <a:rPr lang="en-US" dirty="0"/>
              <a:t>of it like translating a book from one language to another - you're taking the essential meaning and ideas and expressing them in a different way. </a:t>
            </a:r>
            <a:endParaRPr lang="en-US" dirty="0" smtClean="0"/>
          </a:p>
          <a:p>
            <a:r>
              <a:rPr lang="en-US" dirty="0" smtClean="0"/>
              <a:t>In </a:t>
            </a:r>
            <a:r>
              <a:rPr lang="en-US" dirty="0"/>
              <a:t>software, this often means turning abstract design models (like diagrams) into actual code that a computer can execute.</a:t>
            </a:r>
          </a:p>
          <a:p>
            <a:endParaRPr lang="en-US" dirty="0"/>
          </a:p>
        </p:txBody>
      </p:sp>
    </p:spTree>
    <p:extLst>
      <p:ext uri="{BB962C8B-B14F-4D97-AF65-F5344CB8AC3E}">
        <p14:creationId xmlns:p14="http://schemas.microsoft.com/office/powerpoint/2010/main" val="20749307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140" y="401615"/>
            <a:ext cx="10475934" cy="589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2211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3777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diagram</a:t>
            </a:r>
          </a:p>
        </p:txBody>
      </p:sp>
      <p:sp>
        <p:nvSpPr>
          <p:cNvPr id="3" name="Content Placeholder 2"/>
          <p:cNvSpPr>
            <a:spLocks noGrp="1"/>
          </p:cNvSpPr>
          <p:nvPr>
            <p:ph idx="1"/>
          </p:nvPr>
        </p:nvSpPr>
        <p:spPr/>
        <p:txBody>
          <a:bodyPr/>
          <a:lstStyle/>
          <a:p>
            <a:r>
              <a:rPr lang="en-US" b="1" dirty="0"/>
              <a:t>Port</a:t>
            </a:r>
          </a:p>
          <a:p>
            <a:pPr algn="just"/>
            <a:r>
              <a:rPr lang="en-US" dirty="0"/>
              <a:t>Ports are represented using a square along the edge of the system or a component. A port is often used to help expose required and provided interfaces of a component.</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2904" y="4343400"/>
            <a:ext cx="54864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4080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diagram</a:t>
            </a:r>
          </a:p>
        </p:txBody>
      </p:sp>
      <p:sp>
        <p:nvSpPr>
          <p:cNvPr id="3" name="Content Placeholder 2"/>
          <p:cNvSpPr>
            <a:spLocks noGrp="1"/>
          </p:cNvSpPr>
          <p:nvPr>
            <p:ph idx="1"/>
          </p:nvPr>
        </p:nvSpPr>
        <p:spPr>
          <a:xfrm>
            <a:off x="609600" y="1371601"/>
            <a:ext cx="10972800" cy="4754563"/>
          </a:xfrm>
        </p:spPr>
        <p:txBody>
          <a:bodyPr/>
          <a:lstStyle/>
          <a:p>
            <a:r>
              <a:rPr lang="en-US" dirty="0"/>
              <a:t> This component's inner structure is composed of other components</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2286000"/>
            <a:ext cx="1076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2203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diagram</a:t>
            </a:r>
          </a:p>
        </p:txBody>
      </p:sp>
      <p:sp>
        <p:nvSpPr>
          <p:cNvPr id="3" name="Content Placeholder 2"/>
          <p:cNvSpPr>
            <a:spLocks noGrp="1"/>
          </p:cNvSpPr>
          <p:nvPr>
            <p:ph idx="1"/>
          </p:nvPr>
        </p:nvSpPr>
        <p:spPr/>
        <p:txBody>
          <a:bodyPr>
            <a:normAutofit fontScale="92500" lnSpcReduction="10000"/>
          </a:bodyPr>
          <a:lstStyle/>
          <a:p>
            <a:r>
              <a:rPr lang="en-US" sz="4800" b="1" dirty="0" smtClean="0"/>
              <a:t>Online Shopping </a:t>
            </a:r>
            <a:r>
              <a:rPr lang="en-US" sz="4800" b="1" i="1" dirty="0" smtClean="0"/>
              <a:t>UML </a:t>
            </a:r>
            <a:r>
              <a:rPr lang="en-US" sz="4800" b="1" i="1" dirty="0"/>
              <a:t>Component Diagram </a:t>
            </a:r>
            <a:r>
              <a:rPr lang="en-US" sz="4800" b="1" i="1" dirty="0" smtClean="0"/>
              <a:t>Example</a:t>
            </a:r>
          </a:p>
          <a:p>
            <a:endParaRPr lang="en-US" sz="4800" b="1" i="1" dirty="0"/>
          </a:p>
          <a:p>
            <a:pPr algn="just"/>
            <a:r>
              <a:rPr lang="en-US" sz="4800" dirty="0"/>
              <a:t>Online shopping UML component diagram example with three related subsystems - </a:t>
            </a:r>
            <a:r>
              <a:rPr lang="en-US" sz="4800" b="1" dirty="0" err="1"/>
              <a:t>WebStore</a:t>
            </a:r>
            <a:r>
              <a:rPr lang="en-US" sz="4800" b="1" dirty="0"/>
              <a:t>, Warehouses, and Accounting.</a:t>
            </a:r>
          </a:p>
          <a:p>
            <a:pPr algn="just"/>
            <a:endParaRPr lang="en-US" b="1" dirty="0"/>
          </a:p>
        </p:txBody>
      </p:sp>
    </p:spTree>
    <p:extLst>
      <p:ext uri="{BB962C8B-B14F-4D97-AF65-F5344CB8AC3E}">
        <p14:creationId xmlns:p14="http://schemas.microsoft.com/office/powerpoint/2010/main" val="28242258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Online shopping UML component diagram example with three related subsystems - WebStore, Warehouses, and Accoun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93" y="155792"/>
            <a:ext cx="11603277" cy="6526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758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Diagram</a:t>
            </a:r>
            <a:endParaRPr lang="en-US" dirty="0"/>
          </a:p>
        </p:txBody>
      </p:sp>
      <p:sp>
        <p:nvSpPr>
          <p:cNvPr id="3" name="Content Placeholder 2"/>
          <p:cNvSpPr>
            <a:spLocks noGrp="1"/>
          </p:cNvSpPr>
          <p:nvPr>
            <p:ph idx="1"/>
          </p:nvPr>
        </p:nvSpPr>
        <p:spPr>
          <a:xfrm>
            <a:off x="609600" y="1600200"/>
            <a:ext cx="10972800" cy="5105400"/>
          </a:xfrm>
        </p:spPr>
        <p:txBody>
          <a:bodyPr>
            <a:normAutofit lnSpcReduction="10000"/>
          </a:bodyPr>
          <a:lstStyle/>
          <a:p>
            <a:pPr algn="just"/>
            <a:r>
              <a:rPr lang="en-US" dirty="0"/>
              <a:t>Deployment diagrams is a kind of structure diagram used in modeling the physical aspects of an object-oriented </a:t>
            </a:r>
            <a:r>
              <a:rPr lang="en-US" dirty="0" smtClean="0"/>
              <a:t>system.</a:t>
            </a:r>
          </a:p>
          <a:p>
            <a:pPr algn="just"/>
            <a:endParaRPr lang="en-US" dirty="0" smtClean="0"/>
          </a:p>
          <a:p>
            <a:pPr algn="just"/>
            <a:r>
              <a:rPr lang="en-US" dirty="0" smtClean="0"/>
              <a:t>A deployment diagram is used to show the allocation of artifacts to nodes in the physical design of a system.</a:t>
            </a:r>
          </a:p>
          <a:p>
            <a:pPr algn="just"/>
            <a:endParaRPr lang="en-US" dirty="0"/>
          </a:p>
          <a:p>
            <a:pPr algn="just"/>
            <a:r>
              <a:rPr lang="en-US" dirty="0"/>
              <a:t>Deployment Diagrams are made up of a graph of nodes connected by communication associations to show the physical configuration of the software and hardware.</a:t>
            </a:r>
          </a:p>
          <a:p>
            <a:pPr algn="just"/>
            <a:endParaRPr lang="en-US" dirty="0" smtClean="0"/>
          </a:p>
          <a:p>
            <a:pPr algn="just"/>
            <a:endParaRPr lang="en-US" dirty="0"/>
          </a:p>
        </p:txBody>
      </p:sp>
    </p:spTree>
    <p:extLst>
      <p:ext uri="{BB962C8B-B14F-4D97-AF65-F5344CB8AC3E}">
        <p14:creationId xmlns:p14="http://schemas.microsoft.com/office/powerpoint/2010/main" val="2271055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71" y="365126"/>
            <a:ext cx="10790129" cy="812322"/>
          </a:xfrm>
        </p:spPr>
        <p:txBody>
          <a:bodyPr>
            <a:noAutofit/>
          </a:bodyPr>
          <a:lstStyle/>
          <a:p>
            <a:r>
              <a:rPr lang="en-US" sz="3200" b="1" dirty="0"/>
              <a:t>Essential elements of deployment </a:t>
            </a:r>
            <a:r>
              <a:rPr lang="en-US" sz="3200" b="1" dirty="0" smtClean="0"/>
              <a:t>diagram</a:t>
            </a:r>
            <a:endParaRPr lang="en-US" sz="3200" b="1" dirty="0"/>
          </a:p>
        </p:txBody>
      </p:sp>
      <p:sp>
        <p:nvSpPr>
          <p:cNvPr id="3" name="Content Placeholder 2"/>
          <p:cNvSpPr>
            <a:spLocks noGrp="1"/>
          </p:cNvSpPr>
          <p:nvPr>
            <p:ph idx="1"/>
          </p:nvPr>
        </p:nvSpPr>
        <p:spPr>
          <a:xfrm>
            <a:off x="178148" y="1199367"/>
            <a:ext cx="11785600" cy="5105400"/>
          </a:xfrm>
        </p:spPr>
        <p:txBody>
          <a:bodyPr>
            <a:normAutofit/>
          </a:bodyPr>
          <a:lstStyle/>
          <a:p>
            <a:pPr marL="514350" indent="-514350" algn="just">
              <a:buAutoNum type="arabicPeriod"/>
            </a:pPr>
            <a:r>
              <a:rPr lang="en-US" b="1" dirty="0" smtClean="0"/>
              <a:t>Artifacts</a:t>
            </a:r>
          </a:p>
          <a:p>
            <a:pPr algn="just"/>
            <a:r>
              <a:rPr lang="en-US" sz="2400" dirty="0"/>
              <a:t>Artifact is a physical item that implements a portion of software design.</a:t>
            </a:r>
          </a:p>
          <a:p>
            <a:pPr algn="just"/>
            <a:r>
              <a:rPr lang="en-US" sz="2400" dirty="0" smtClean="0"/>
              <a:t>It </a:t>
            </a:r>
            <a:r>
              <a:rPr lang="en-US" sz="2400" dirty="0"/>
              <a:t>can be an source </a:t>
            </a:r>
            <a:r>
              <a:rPr lang="en-US" sz="2400" dirty="0" smtClean="0"/>
              <a:t>file </a:t>
            </a:r>
            <a:r>
              <a:rPr lang="en-US" sz="2400" dirty="0"/>
              <a:t>, </a:t>
            </a:r>
            <a:r>
              <a:rPr lang="en-US" sz="2400" dirty="0" smtClean="0"/>
              <a:t>document, databases </a:t>
            </a:r>
            <a:r>
              <a:rPr lang="en-US" sz="2400" dirty="0" err="1" smtClean="0"/>
              <a:t>etc</a:t>
            </a:r>
            <a:r>
              <a:rPr lang="en-US" sz="2400" dirty="0" smtClean="0"/>
              <a:t> </a:t>
            </a:r>
            <a:r>
              <a:rPr lang="en-US" sz="2400" dirty="0"/>
              <a:t>related to code</a:t>
            </a:r>
            <a:r>
              <a:rPr lang="en-US" sz="2400" dirty="0" smtClean="0"/>
              <a:t>.</a:t>
            </a:r>
          </a:p>
          <a:p>
            <a:pPr algn="just"/>
            <a:r>
              <a:rPr lang="en-US" sz="2400" dirty="0" smtClean="0"/>
              <a:t>Notation of artifact consists of class rectangle name of artifact and label </a:t>
            </a:r>
            <a:r>
              <a:rPr lang="en-US" sz="2400" b="1" dirty="0" smtClean="0"/>
              <a:t>&lt;&lt;artifact&gt;&gt;</a:t>
            </a:r>
          </a:p>
          <a:p>
            <a:pPr algn="just"/>
            <a:r>
              <a:rPr lang="en-US" sz="2400" dirty="0"/>
              <a:t>Physical files deployed onto nodes, embodying the actual implementation of software components, such as executables, scripts, databases, etc.</a:t>
            </a:r>
            <a:endParaRPr lang="en-US" sz="2400" b="1" dirty="0" smtClean="0"/>
          </a:p>
          <a:p>
            <a:pPr marL="0" indent="0" algn="just">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6517" y="4876799"/>
            <a:ext cx="125730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46976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Diagram</a:t>
            </a:r>
          </a:p>
        </p:txBody>
      </p:sp>
      <p:sp>
        <p:nvSpPr>
          <p:cNvPr id="3" name="Content Placeholder 2"/>
          <p:cNvSpPr>
            <a:spLocks noGrp="1"/>
          </p:cNvSpPr>
          <p:nvPr>
            <p:ph idx="1"/>
          </p:nvPr>
        </p:nvSpPr>
        <p:spPr>
          <a:xfrm>
            <a:off x="609600" y="1600200"/>
            <a:ext cx="10972800" cy="5105400"/>
          </a:xfrm>
        </p:spPr>
        <p:txBody>
          <a:bodyPr>
            <a:normAutofit/>
          </a:bodyPr>
          <a:lstStyle/>
          <a:p>
            <a:pPr marL="0" indent="0" algn="just">
              <a:buNone/>
            </a:pPr>
            <a:r>
              <a:rPr lang="en-US" b="1" dirty="0"/>
              <a:t>2. </a:t>
            </a:r>
            <a:r>
              <a:rPr lang="en-US" b="1" dirty="0" smtClean="0"/>
              <a:t>Nodes</a:t>
            </a:r>
          </a:p>
          <a:p>
            <a:pPr algn="just"/>
            <a:r>
              <a:rPr lang="en-US" dirty="0" smtClean="0"/>
              <a:t>A node is computational resource containing memory and processing on which artifacts are deployed for execution.</a:t>
            </a:r>
          </a:p>
          <a:p>
            <a:pPr algn="just"/>
            <a:r>
              <a:rPr lang="en-US" dirty="0" smtClean="0"/>
              <a:t>Notation of node three dimensional cube.</a:t>
            </a:r>
          </a:p>
          <a:p>
            <a:pPr algn="just"/>
            <a:r>
              <a:rPr lang="en-US" dirty="0" smtClean="0"/>
              <a:t>Nodes denote hardware, not software entities.</a:t>
            </a:r>
          </a:p>
          <a:p>
            <a:pPr algn="just"/>
            <a:r>
              <a:rPr lang="en-US" dirty="0"/>
              <a:t>These represent the physical hardware entities where software components are deployed, such as servers, workstations, routers, etc.</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8879" y="433127"/>
            <a:ext cx="132397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189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Diagram</a:t>
            </a:r>
          </a:p>
        </p:txBody>
      </p:sp>
      <p:sp>
        <p:nvSpPr>
          <p:cNvPr id="3" name="Content Placeholder 2"/>
          <p:cNvSpPr>
            <a:spLocks noGrp="1"/>
          </p:cNvSpPr>
          <p:nvPr>
            <p:ph sz="half" idx="1"/>
          </p:nvPr>
        </p:nvSpPr>
        <p:spPr>
          <a:xfrm>
            <a:off x="463463" y="1490598"/>
            <a:ext cx="7089731" cy="4784942"/>
          </a:xfrm>
        </p:spPr>
        <p:txBody>
          <a:bodyPr>
            <a:normAutofit fontScale="62500" lnSpcReduction="20000"/>
          </a:bodyPr>
          <a:lstStyle/>
          <a:p>
            <a:pPr marL="0" indent="0">
              <a:buNone/>
            </a:pPr>
            <a:r>
              <a:rPr lang="en-US" b="1" dirty="0"/>
              <a:t>3. </a:t>
            </a:r>
            <a:r>
              <a:rPr lang="en-US" b="1" dirty="0" smtClean="0"/>
              <a:t>Connections/ dependencies</a:t>
            </a:r>
          </a:p>
          <a:p>
            <a:r>
              <a:rPr lang="en-US" dirty="0"/>
              <a:t>Reflect relationships or connections between nodes and components</a:t>
            </a:r>
            <a:endParaRPr lang="en-US" dirty="0" smtClean="0"/>
          </a:p>
          <a:p>
            <a:r>
              <a:rPr lang="en-US" dirty="0" smtClean="0"/>
              <a:t>Nodes </a:t>
            </a:r>
            <a:r>
              <a:rPr lang="en-US" dirty="0"/>
              <a:t>communicate via messages and signals , through communication path indicated by solid line</a:t>
            </a:r>
            <a:r>
              <a:rPr lang="en-US" dirty="0" smtClean="0"/>
              <a:t>.</a:t>
            </a:r>
          </a:p>
          <a:p>
            <a:endParaRPr lang="en-US" dirty="0" smtClean="0"/>
          </a:p>
          <a:p>
            <a:pPr algn="just"/>
            <a:r>
              <a:rPr lang="en-US" dirty="0"/>
              <a:t>Communication paths are usually considered to be bidirectional</a:t>
            </a:r>
            <a:r>
              <a:rPr lang="en-US" dirty="0" smtClean="0"/>
              <a:t>, for unidirectional</a:t>
            </a:r>
            <a:r>
              <a:rPr lang="en-US" dirty="0"/>
              <a:t>, an arrow may be </a:t>
            </a:r>
            <a:r>
              <a:rPr lang="en-US" dirty="0" smtClean="0"/>
              <a:t>added </a:t>
            </a:r>
            <a:r>
              <a:rPr lang="en-US" dirty="0"/>
              <a:t>to show the </a:t>
            </a:r>
            <a:r>
              <a:rPr lang="en-US" dirty="0" smtClean="0"/>
              <a:t>direction</a:t>
            </a:r>
          </a:p>
          <a:p>
            <a:pPr algn="just"/>
            <a:endParaRPr lang="en-US" dirty="0"/>
          </a:p>
          <a:p>
            <a:pPr algn="just"/>
            <a:r>
              <a:rPr lang="en-US" dirty="0" smtClean="0"/>
              <a:t>Each </a:t>
            </a:r>
            <a:r>
              <a:rPr lang="en-US" dirty="0"/>
              <a:t>communication path may include an optional keyword label, such as «http» or «TCP/IP», that provides information about the </a:t>
            </a:r>
            <a:r>
              <a:rPr lang="en-US" dirty="0" smtClean="0"/>
              <a:t>connection.</a:t>
            </a:r>
          </a:p>
          <a:p>
            <a:pPr algn="just"/>
            <a:endParaRPr lang="en-US" dirty="0"/>
          </a:p>
          <a:p>
            <a:pPr algn="just"/>
            <a:r>
              <a:rPr lang="en-US" dirty="0"/>
              <a:t>multiplicity for each of the nodes connected via a communication path.</a:t>
            </a:r>
          </a:p>
          <a:p>
            <a:pPr marL="0" indent="0">
              <a:buNone/>
            </a:pPr>
            <a:endParaRPr lang="en-US" b="1" dirty="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9016" y="2628444"/>
            <a:ext cx="3810000"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5121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984817-11E3-0274-3B8B-D148C68C9105}"/>
              </a:ext>
            </a:extLst>
          </p:cNvPr>
          <p:cNvSpPr>
            <a:spLocks noGrp="1"/>
          </p:cNvSpPr>
          <p:nvPr>
            <p:ph type="title"/>
          </p:nvPr>
        </p:nvSpPr>
        <p:spPr/>
        <p:txBody>
          <a:bodyPr/>
          <a:lstStyle/>
          <a:p>
            <a:r>
              <a:rPr lang="en-US" dirty="0"/>
              <a:t>Why is transformation needed?</a:t>
            </a:r>
            <a:endParaRPr lang="en-IN" dirty="0"/>
          </a:p>
        </p:txBody>
      </p:sp>
      <p:sp>
        <p:nvSpPr>
          <p:cNvPr id="3" name="Content Placeholder 2">
            <a:extLst>
              <a:ext uri="{FF2B5EF4-FFF2-40B4-BE49-F238E27FC236}">
                <a16:creationId xmlns="" xmlns:a16="http://schemas.microsoft.com/office/drawing/2014/main" id="{BA905014-8C38-196C-1F8B-D862165AB234}"/>
              </a:ext>
            </a:extLst>
          </p:cNvPr>
          <p:cNvSpPr>
            <a:spLocks noGrp="1"/>
          </p:cNvSpPr>
          <p:nvPr>
            <p:ph idx="1"/>
          </p:nvPr>
        </p:nvSpPr>
        <p:spPr/>
        <p:txBody>
          <a:bodyPr>
            <a:normAutofit fontScale="70000" lnSpcReduction="20000"/>
          </a:bodyPr>
          <a:lstStyle/>
          <a:p>
            <a:r>
              <a:rPr lang="en-US" dirty="0"/>
              <a:t>•	</a:t>
            </a:r>
            <a:r>
              <a:rPr lang="en-US" b="1" dirty="0"/>
              <a:t>Bridging the Gap</a:t>
            </a:r>
            <a:r>
              <a:rPr lang="en-US" dirty="0"/>
              <a:t>: Software design often starts with high-level concepts and models that are easy for humans to understand but can't be directly run by a computer. Transformation fills the gap, taking these models and making them executable.</a:t>
            </a:r>
          </a:p>
          <a:p>
            <a:r>
              <a:rPr lang="en-US" dirty="0"/>
              <a:t>•	</a:t>
            </a:r>
            <a:r>
              <a:rPr lang="en-US" b="1" dirty="0"/>
              <a:t>Automation and Efficiency</a:t>
            </a:r>
            <a:r>
              <a:rPr lang="en-US" dirty="0"/>
              <a:t>: Manually translating designs into code is time-consuming and error-prone. Transformation automates much of this process, speeding up development and reducing mistakes.</a:t>
            </a:r>
          </a:p>
          <a:p>
            <a:r>
              <a:rPr lang="en-US" dirty="0"/>
              <a:t>•	</a:t>
            </a:r>
            <a:r>
              <a:rPr lang="en-US" b="1" dirty="0"/>
              <a:t>Maintaining Consistency</a:t>
            </a:r>
            <a:r>
              <a:rPr lang="en-US" dirty="0"/>
              <a:t>: As designs evolve, it's crucial that the code stays in sync. Transformation helps ensure the implemented software reflects the latest design decisions.</a:t>
            </a:r>
          </a:p>
          <a:p>
            <a:r>
              <a:rPr lang="en-US" dirty="0"/>
              <a:t>•	</a:t>
            </a:r>
            <a:r>
              <a:rPr lang="en-US" b="1" dirty="0"/>
              <a:t>Enabling Change</a:t>
            </a:r>
            <a:r>
              <a:rPr lang="en-US" dirty="0"/>
              <a:t>: Software needs to adapt over time. Transformation makes it easier to update code when the underlying models change, supporting agile development practices.</a:t>
            </a:r>
            <a:endParaRPr lang="en-IN" dirty="0"/>
          </a:p>
        </p:txBody>
      </p:sp>
    </p:spTree>
    <p:extLst>
      <p:ext uri="{BB962C8B-B14F-4D97-AF65-F5344CB8AC3E}">
        <p14:creationId xmlns:p14="http://schemas.microsoft.com/office/powerpoint/2010/main" val="7854447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2939" y="660704"/>
            <a:ext cx="10811005" cy="5639887"/>
          </a:xfrm>
        </p:spPr>
        <p:txBody>
          <a:bodyPr>
            <a:normAutofit fontScale="92500" lnSpcReduction="20000"/>
          </a:bodyPr>
          <a:lstStyle/>
          <a:p>
            <a:pPr marL="0" indent="0">
              <a:buNone/>
            </a:pPr>
            <a:r>
              <a:rPr lang="en-US" b="1" dirty="0" smtClean="0"/>
              <a:t>4. Interface </a:t>
            </a:r>
          </a:p>
          <a:p>
            <a:r>
              <a:rPr lang="en-US" dirty="0"/>
              <a:t>An interface defines a contract specifying the methods or operations that a component must implement. </a:t>
            </a:r>
            <a:endParaRPr lang="en-US" dirty="0" smtClean="0"/>
          </a:p>
          <a:p>
            <a:r>
              <a:rPr lang="en-US" dirty="0" smtClean="0"/>
              <a:t>It </a:t>
            </a:r>
            <a:r>
              <a:rPr lang="en-US" dirty="0"/>
              <a:t>represents a point of interaction between different components or subsystems</a:t>
            </a:r>
            <a:r>
              <a:rPr lang="en-US" dirty="0" smtClean="0"/>
              <a:t>.</a:t>
            </a:r>
          </a:p>
          <a:p>
            <a:r>
              <a:rPr lang="en-US" i="1" dirty="0"/>
              <a:t>Represented as a </a:t>
            </a:r>
            <a:r>
              <a:rPr lang="en-US" b="1" i="1" dirty="0"/>
              <a:t>circle or ellipse </a:t>
            </a:r>
            <a:r>
              <a:rPr lang="en-US" i="1" dirty="0"/>
              <a:t>labeled with the interface’s name. Interfaces can also include provided and required interfaces, denoted by “+” and “-” symbols, respectively</a:t>
            </a:r>
            <a:r>
              <a:rPr lang="en-US" i="1" dirty="0" smtClean="0"/>
              <a:t>.</a:t>
            </a:r>
          </a:p>
          <a:p>
            <a:endParaRPr lang="en-US" i="1" dirty="0"/>
          </a:p>
          <a:p>
            <a:endParaRPr lang="en-US" i="1" dirty="0" smtClean="0"/>
          </a:p>
          <a:p>
            <a:endParaRPr lang="en-US" i="1" dirty="0"/>
          </a:p>
          <a:p>
            <a:pPr marL="0" indent="0">
              <a:buNone/>
            </a:pPr>
            <a:endParaRPr lang="en-US" b="1" i="1" dirty="0" smtClean="0"/>
          </a:p>
          <a:p>
            <a:pPr marL="0" indent="0">
              <a:buNone/>
            </a:pPr>
            <a:r>
              <a:rPr lang="en-US" b="1" i="1" dirty="0" smtClean="0"/>
              <a:t>5.Component</a:t>
            </a:r>
            <a:endParaRPr lang="en-IN"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630" y="4106971"/>
            <a:ext cx="147637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13089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1" y="152400"/>
            <a:ext cx="10667999"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12547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4800"/>
            <a:ext cx="109728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10712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562" y="365126"/>
            <a:ext cx="10602238" cy="900004"/>
          </a:xfrm>
        </p:spPr>
        <p:txBody>
          <a:bodyPr>
            <a:normAutofit/>
          </a:bodyPr>
          <a:lstStyle/>
          <a:p>
            <a:r>
              <a:rPr lang="en-US" sz="3200" b="1" dirty="0"/>
              <a:t>Use Cases of Deployment </a:t>
            </a:r>
            <a:r>
              <a:rPr lang="en-US" sz="3200" b="1" dirty="0" smtClean="0"/>
              <a:t>Diagrams</a:t>
            </a:r>
            <a:endParaRPr lang="en-IN" sz="3200" dirty="0"/>
          </a:p>
        </p:txBody>
      </p:sp>
      <p:sp>
        <p:nvSpPr>
          <p:cNvPr id="3" name="Content Placeholder 2"/>
          <p:cNvSpPr>
            <a:spLocks noGrp="1"/>
          </p:cNvSpPr>
          <p:nvPr>
            <p:ph idx="1"/>
          </p:nvPr>
        </p:nvSpPr>
        <p:spPr>
          <a:xfrm>
            <a:off x="663879" y="1352811"/>
            <a:ext cx="10689921" cy="4824152"/>
          </a:xfrm>
        </p:spPr>
        <p:txBody>
          <a:bodyPr>
            <a:normAutofit fontScale="62500" lnSpcReduction="20000"/>
          </a:bodyPr>
          <a:lstStyle/>
          <a:p>
            <a:pPr fontAlgn="base"/>
            <a:r>
              <a:rPr lang="en-US" b="1" dirty="0"/>
              <a:t>System Planning: </a:t>
            </a:r>
            <a:r>
              <a:rPr lang="en-US" dirty="0"/>
              <a:t>Deployment diagrams help plan how software systems will be set up on different devices. They show where each part of the system will go.</a:t>
            </a:r>
          </a:p>
          <a:p>
            <a:pPr fontAlgn="base"/>
            <a:r>
              <a:rPr lang="en-US" b="1" dirty="0"/>
              <a:t>Infrastructure Design:</a:t>
            </a:r>
            <a:r>
              <a:rPr lang="en-US" dirty="0"/>
              <a:t> They help design the hardware needed to support the software. By showing which software parts go where, they help decide what devices and networks are needed.</a:t>
            </a:r>
          </a:p>
          <a:p>
            <a:pPr fontAlgn="base"/>
            <a:r>
              <a:rPr lang="en-US" b="1" dirty="0"/>
              <a:t>Resource Allocation:</a:t>
            </a:r>
            <a:r>
              <a:rPr lang="en-US" dirty="0"/>
              <a:t> Deployment diagrams make sure each part of the software has enough resources, like memory or processing power, to run well.</a:t>
            </a:r>
          </a:p>
          <a:p>
            <a:pPr fontAlgn="base"/>
            <a:r>
              <a:rPr lang="en-US" b="1" dirty="0"/>
              <a:t>Dependency Analysis: </a:t>
            </a:r>
            <a:r>
              <a:rPr lang="en-US" dirty="0"/>
              <a:t>They show how different parts of the software depend on each other and on the hardware. This helps understand how changes might affect the whole system.</a:t>
            </a:r>
          </a:p>
          <a:p>
            <a:pPr fontAlgn="base"/>
            <a:r>
              <a:rPr lang="en-US" b="1" dirty="0"/>
              <a:t>Performance Optimization:</a:t>
            </a:r>
            <a:r>
              <a:rPr lang="en-US" dirty="0"/>
              <a:t> By seeing how everything is set up, teams can find ways to make the software run faster and smoother.</a:t>
            </a:r>
          </a:p>
          <a:p>
            <a:pPr fontAlgn="base"/>
            <a:r>
              <a:rPr lang="en-US" b="1" dirty="0"/>
              <a:t>Security Planning:</a:t>
            </a:r>
            <a:r>
              <a:rPr lang="en-US" dirty="0"/>
              <a:t> Deployment diagrams help plan how to keep the system safe from hackers or other threats by showing where security measures are needed.</a:t>
            </a:r>
          </a:p>
          <a:p>
            <a:pPr fontAlgn="base"/>
            <a:r>
              <a:rPr lang="en-US" b="1" dirty="0"/>
              <a:t>Documentation:</a:t>
            </a:r>
            <a:r>
              <a:rPr lang="en-US" dirty="0"/>
              <a:t> They provide a visual guide to how the system is set up, making it easier to understand and manage.</a:t>
            </a:r>
          </a:p>
          <a:p>
            <a:endParaRPr lang="en-IN" dirty="0"/>
          </a:p>
        </p:txBody>
      </p:sp>
    </p:spTree>
    <p:extLst>
      <p:ext uri="{BB962C8B-B14F-4D97-AF65-F5344CB8AC3E}">
        <p14:creationId xmlns:p14="http://schemas.microsoft.com/office/powerpoint/2010/main" val="4730117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IN" dirty="0"/>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139" y="1947993"/>
            <a:ext cx="7883015" cy="3964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04763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601" y="304800"/>
            <a:ext cx="9223828"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9056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8481E1F-6664-F962-A3FB-C859E0CA2A14}"/>
              </a:ext>
            </a:extLst>
          </p:cNvPr>
          <p:cNvSpPr>
            <a:spLocks noGrp="1"/>
          </p:cNvSpPr>
          <p:nvPr>
            <p:ph idx="1"/>
          </p:nvPr>
        </p:nvSpPr>
        <p:spPr/>
        <p:txBody>
          <a:bodyPr>
            <a:normAutofit fontScale="92500" lnSpcReduction="20000"/>
          </a:bodyPr>
          <a:lstStyle/>
          <a:p>
            <a:r>
              <a:rPr lang="en-US" dirty="0"/>
              <a:t>Example:</a:t>
            </a:r>
          </a:p>
          <a:p>
            <a:r>
              <a:rPr lang="en-US" dirty="0"/>
              <a:t>Imagine you're designing a basic calculator app. You might start with a simple diagram showing buttons for numbers and operations, and how they connect to the underlying calculation logic. Transformation would take this diagram and generate the actual code that creates the buttons, handles user input, performs calculations, and displays results on the screen.</a:t>
            </a:r>
          </a:p>
          <a:p>
            <a:r>
              <a:rPr lang="en-US" dirty="0"/>
              <a:t>In essence: Transformation is like a bridge between the world of ideas and the world of working software, making it possible to turn designs into reality efficiently and accurately.</a:t>
            </a:r>
          </a:p>
          <a:p>
            <a:endParaRPr lang="en-IN" dirty="0"/>
          </a:p>
          <a:p>
            <a:endParaRPr lang="en-IN" dirty="0"/>
          </a:p>
        </p:txBody>
      </p:sp>
      <p:sp>
        <p:nvSpPr>
          <p:cNvPr id="4" name="Title 1">
            <a:extLst>
              <a:ext uri="{FF2B5EF4-FFF2-40B4-BE49-F238E27FC236}">
                <a16:creationId xmlns="" xmlns:a16="http://schemas.microsoft.com/office/drawing/2014/main" id="{4AF8D88A-AA90-6665-B5C3-7A8CDDEA952B}"/>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Transformation Example</a:t>
            </a:r>
          </a:p>
        </p:txBody>
      </p:sp>
    </p:spTree>
    <p:extLst>
      <p:ext uri="{BB962C8B-B14F-4D97-AF65-F5344CB8AC3E}">
        <p14:creationId xmlns:p14="http://schemas.microsoft.com/office/powerpoint/2010/main" val="4075024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1CC778-8237-42FD-EC80-576C7DD6E784}"/>
              </a:ext>
            </a:extLst>
          </p:cNvPr>
          <p:cNvSpPr>
            <a:spLocks noGrp="1"/>
          </p:cNvSpPr>
          <p:nvPr>
            <p:ph type="title"/>
          </p:nvPr>
        </p:nvSpPr>
        <p:spPr/>
        <p:txBody>
          <a:bodyPr/>
          <a:lstStyle/>
          <a:p>
            <a:r>
              <a:rPr lang="en-IN" dirty="0"/>
              <a:t>Transformation Activities</a:t>
            </a:r>
          </a:p>
        </p:txBody>
      </p:sp>
      <p:sp>
        <p:nvSpPr>
          <p:cNvPr id="3" name="Content Placeholder 2">
            <a:extLst>
              <a:ext uri="{FF2B5EF4-FFF2-40B4-BE49-F238E27FC236}">
                <a16:creationId xmlns="" xmlns:a16="http://schemas.microsoft.com/office/drawing/2014/main" id="{95755D7C-8180-1908-8F95-0AC717337EDF}"/>
              </a:ext>
            </a:extLst>
          </p:cNvPr>
          <p:cNvSpPr>
            <a:spLocks noGrp="1"/>
          </p:cNvSpPr>
          <p:nvPr>
            <p:ph idx="1"/>
          </p:nvPr>
        </p:nvSpPr>
        <p:spPr>
          <a:xfrm>
            <a:off x="838200" y="1360714"/>
            <a:ext cx="10515600" cy="4816249"/>
          </a:xfrm>
        </p:spPr>
        <p:txBody>
          <a:bodyPr>
            <a:noAutofit/>
          </a:bodyPr>
          <a:lstStyle/>
          <a:p>
            <a:pPr marL="342900" lvl="0" indent="-342900">
              <a:lnSpc>
                <a:spcPts val="2100"/>
              </a:lnSpc>
              <a:spcAft>
                <a:spcPts val="800"/>
              </a:spcAft>
              <a:buSzPts val="1000"/>
              <a:buFont typeface="Symbol" panose="05050102010706020507" pitchFamily="18" charset="2"/>
              <a:buChar char=""/>
              <a:tabLst>
                <a:tab pos="457200" algn="l"/>
              </a:tabLst>
            </a:pPr>
            <a:r>
              <a:rPr lang="en-IN" sz="1800" b="1" kern="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Optimization:</a:t>
            </a:r>
            <a:r>
              <a:rPr lang="en-IN" sz="1800" kern="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Improves the efficiency of generated code by eliminating redundancies or applying performance-enhancing techniques. </a:t>
            </a:r>
            <a:endParaRPr lang="en-IN" sz="1800" kern="100" dirty="0">
              <a:solidFill>
                <a:srgbClr val="1F1F1F"/>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ts val="2100"/>
              </a:lnSpc>
              <a:spcAft>
                <a:spcPts val="800"/>
              </a:spcAft>
              <a:buSzPts val="1000"/>
              <a:buFont typeface="Courier New" panose="02070309020205020404" pitchFamily="49" charset="0"/>
              <a:buChar char="o"/>
              <a:tabLst>
                <a:tab pos="914400" algn="l"/>
              </a:tabLst>
            </a:pPr>
            <a:r>
              <a:rPr lang="en-IN" sz="1800" i="1" kern="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Example:</a:t>
            </a:r>
            <a:r>
              <a:rPr lang="en-IN" sz="1800" kern="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Combining multiple database queries into a single optimized query.</a:t>
            </a:r>
            <a:endParaRPr lang="en-IN" sz="1800" kern="100" dirty="0">
              <a:solidFill>
                <a:srgbClr val="1F1F1F"/>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ts val="2100"/>
              </a:lnSpc>
              <a:spcAft>
                <a:spcPts val="800"/>
              </a:spcAft>
              <a:buSzPts val="1000"/>
              <a:buFont typeface="Symbol" panose="05050102010706020507" pitchFamily="18" charset="2"/>
              <a:buChar char=""/>
              <a:tabLst>
                <a:tab pos="457200" algn="l"/>
              </a:tabLst>
            </a:pPr>
            <a:r>
              <a:rPr lang="en-IN" sz="1800" b="1" kern="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Realizing associations:</a:t>
            </a:r>
            <a:r>
              <a:rPr lang="en-IN" sz="1800" kern="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Implements relationships between classes (e.g., associations, aggregations, compositions) in code. </a:t>
            </a:r>
            <a:endParaRPr lang="en-IN" sz="1800" kern="100" dirty="0">
              <a:solidFill>
                <a:srgbClr val="1F1F1F"/>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ts val="2100"/>
              </a:lnSpc>
              <a:spcAft>
                <a:spcPts val="800"/>
              </a:spcAft>
              <a:buSzPts val="1000"/>
              <a:buFont typeface="Courier New" panose="02070309020205020404" pitchFamily="49" charset="0"/>
              <a:buChar char="o"/>
              <a:tabLst>
                <a:tab pos="914400" algn="l"/>
              </a:tabLst>
            </a:pPr>
            <a:r>
              <a:rPr lang="en-IN" sz="1800" i="1" kern="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Example:</a:t>
            </a:r>
            <a:r>
              <a:rPr lang="en-IN" sz="1800" kern="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Creating foreign key relationships in a database schema based on class associations.</a:t>
            </a:r>
            <a:endParaRPr lang="en-IN" sz="1800" kern="100" dirty="0">
              <a:solidFill>
                <a:srgbClr val="1F1F1F"/>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ts val="2100"/>
              </a:lnSpc>
              <a:spcAft>
                <a:spcPts val="800"/>
              </a:spcAft>
              <a:buSzPts val="1000"/>
              <a:buFont typeface="Symbol" panose="05050102010706020507" pitchFamily="18" charset="2"/>
              <a:buChar char=""/>
              <a:tabLst>
                <a:tab pos="457200" algn="l"/>
              </a:tabLst>
            </a:pPr>
            <a:r>
              <a:rPr lang="en-IN" sz="1800" b="1" kern="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Mapping contracts to exceptions:</a:t>
            </a:r>
            <a:r>
              <a:rPr lang="en-IN" sz="1800" kern="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Translates preconditions and postconditions from models into exception handling mechanisms in code. </a:t>
            </a:r>
            <a:endParaRPr lang="en-IN" sz="1800" kern="100" dirty="0">
              <a:solidFill>
                <a:srgbClr val="1F1F1F"/>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ts val="2100"/>
              </a:lnSpc>
              <a:spcAft>
                <a:spcPts val="800"/>
              </a:spcAft>
              <a:buSzPts val="1000"/>
              <a:buFont typeface="Courier New" panose="02070309020205020404" pitchFamily="49" charset="0"/>
              <a:buChar char="o"/>
              <a:tabLst>
                <a:tab pos="914400" algn="l"/>
              </a:tabLst>
            </a:pPr>
            <a:r>
              <a:rPr lang="en-IN" sz="1800" i="1" kern="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Example:</a:t>
            </a:r>
            <a:r>
              <a:rPr lang="en-IN" sz="1800" kern="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Generating code that throws an exception if a method's input parameters violate a specified precondition.</a:t>
            </a:r>
            <a:endParaRPr lang="en-IN" sz="1800" kern="100" dirty="0">
              <a:solidFill>
                <a:srgbClr val="1F1F1F"/>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ts val="2100"/>
              </a:lnSpc>
              <a:spcAft>
                <a:spcPts val="800"/>
              </a:spcAft>
              <a:buSzPts val="1000"/>
              <a:buFont typeface="Symbol" panose="05050102010706020507" pitchFamily="18" charset="2"/>
              <a:buChar char=""/>
              <a:tabLst>
                <a:tab pos="457200" algn="l"/>
              </a:tabLst>
            </a:pPr>
            <a:r>
              <a:rPr lang="en-IN" sz="1800" b="1" kern="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Mapping class models to a storage schema:</a:t>
            </a:r>
            <a:r>
              <a:rPr lang="en-IN" sz="1800" kern="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Converts class structures and attributes into database tables and columns. </a:t>
            </a:r>
            <a:endParaRPr lang="en-IN" sz="1800" kern="100" dirty="0">
              <a:solidFill>
                <a:srgbClr val="1F1F1F"/>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ts val="2100"/>
              </a:lnSpc>
              <a:spcAft>
                <a:spcPts val="800"/>
              </a:spcAft>
              <a:buSzPts val="1000"/>
              <a:buFont typeface="Courier New" panose="02070309020205020404" pitchFamily="49" charset="0"/>
              <a:buChar char="o"/>
              <a:tabLst>
                <a:tab pos="914400" algn="l"/>
              </a:tabLst>
            </a:pPr>
            <a:r>
              <a:rPr lang="en-IN" sz="1800" i="1" kern="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Example:</a:t>
            </a:r>
            <a:r>
              <a:rPr lang="en-IN" sz="1800" kern="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Mapping a </a:t>
            </a:r>
            <a:r>
              <a:rPr lang="en-IN" sz="1800" kern="0" dirty="0">
                <a:solidFill>
                  <a:srgbClr val="444746"/>
                </a:solidFill>
                <a:effectLst/>
                <a:latin typeface="Calibri" panose="020F0502020204030204" pitchFamily="34" charset="0"/>
                <a:ea typeface="Calibri" panose="020F0502020204030204" pitchFamily="34" charset="0"/>
                <a:cs typeface="Calibri" panose="020F0502020204030204" pitchFamily="34" charset="0"/>
              </a:rPr>
              <a:t>Customer</a:t>
            </a:r>
            <a:r>
              <a:rPr lang="en-IN" sz="1800" kern="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class with </a:t>
            </a:r>
            <a:r>
              <a:rPr lang="en-IN" sz="1800" kern="0" dirty="0">
                <a:solidFill>
                  <a:srgbClr val="444746"/>
                </a:solidFill>
                <a:effectLst/>
                <a:latin typeface="Calibri" panose="020F0502020204030204" pitchFamily="34" charset="0"/>
                <a:ea typeface="Calibri" panose="020F0502020204030204" pitchFamily="34" charset="0"/>
                <a:cs typeface="Calibri" panose="020F0502020204030204" pitchFamily="34" charset="0"/>
              </a:rPr>
              <a:t>name</a:t>
            </a:r>
            <a:r>
              <a:rPr lang="en-IN" sz="1800" kern="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and </a:t>
            </a:r>
            <a:r>
              <a:rPr lang="en-IN" sz="1800" kern="0" dirty="0">
                <a:solidFill>
                  <a:srgbClr val="444746"/>
                </a:solidFill>
                <a:effectLst/>
                <a:latin typeface="Calibri" panose="020F0502020204030204" pitchFamily="34" charset="0"/>
                <a:ea typeface="Calibri" panose="020F0502020204030204" pitchFamily="34" charset="0"/>
                <a:cs typeface="Calibri" panose="020F0502020204030204" pitchFamily="34" charset="0"/>
              </a:rPr>
              <a:t>address</a:t>
            </a:r>
            <a:r>
              <a:rPr lang="en-IN" sz="1800" kern="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attributes to a </a:t>
            </a:r>
            <a:r>
              <a:rPr lang="en-IN" sz="1800" kern="0" dirty="0">
                <a:solidFill>
                  <a:srgbClr val="444746"/>
                </a:solidFill>
                <a:effectLst/>
                <a:latin typeface="Calibri" panose="020F0502020204030204" pitchFamily="34" charset="0"/>
                <a:ea typeface="Calibri" panose="020F0502020204030204" pitchFamily="34" charset="0"/>
                <a:cs typeface="Calibri" panose="020F0502020204030204" pitchFamily="34" charset="0"/>
              </a:rPr>
              <a:t>Customers</a:t>
            </a:r>
            <a:r>
              <a:rPr lang="en-IN" sz="1800" kern="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table with corresponding columns.</a:t>
            </a:r>
            <a:endParaRPr lang="en-IN" sz="1800" kern="100" dirty="0">
              <a:solidFill>
                <a:srgbClr val="1F1F1F"/>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3704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2956F6-23BB-D726-CCBB-49D1161C4CB8}"/>
              </a:ext>
            </a:extLst>
          </p:cNvPr>
          <p:cNvSpPr>
            <a:spLocks noGrp="1"/>
          </p:cNvSpPr>
          <p:nvPr>
            <p:ph type="title"/>
          </p:nvPr>
        </p:nvSpPr>
        <p:spPr/>
        <p:txBody>
          <a:bodyPr/>
          <a:lstStyle/>
          <a:p>
            <a:r>
              <a:rPr lang="en-IN" dirty="0"/>
              <a:t>Types of Transformation: </a:t>
            </a:r>
          </a:p>
        </p:txBody>
      </p:sp>
      <p:sp>
        <p:nvSpPr>
          <p:cNvPr id="3" name="Content Placeholder 2">
            <a:extLst>
              <a:ext uri="{FF2B5EF4-FFF2-40B4-BE49-F238E27FC236}">
                <a16:creationId xmlns="" xmlns:a16="http://schemas.microsoft.com/office/drawing/2014/main" id="{E2DAEE03-2629-CD4F-FD1A-C6694DCA3A8A}"/>
              </a:ext>
            </a:extLst>
          </p:cNvPr>
          <p:cNvSpPr>
            <a:spLocks noGrp="1"/>
          </p:cNvSpPr>
          <p:nvPr>
            <p:ph idx="1"/>
          </p:nvPr>
        </p:nvSpPr>
        <p:spPr/>
        <p:txBody>
          <a:bodyPr/>
          <a:lstStyle/>
          <a:p>
            <a:r>
              <a:rPr lang="en-US" dirty="0"/>
              <a:t>Transformation in software development encompasses a range of techniques that help us modify and adapt our software throughout its creation, maintenance, and evolution. </a:t>
            </a:r>
            <a:endParaRPr lang="en-US" dirty="0" smtClean="0"/>
          </a:p>
          <a:p>
            <a:endParaRPr lang="en-IN" dirty="0"/>
          </a:p>
        </p:txBody>
      </p:sp>
    </p:spTree>
    <p:extLst>
      <p:ext uri="{BB962C8B-B14F-4D97-AF65-F5344CB8AC3E}">
        <p14:creationId xmlns:p14="http://schemas.microsoft.com/office/powerpoint/2010/main" val="932621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15CE3D-2B65-1578-98F9-2F89CFC8D054}"/>
              </a:ext>
            </a:extLst>
          </p:cNvPr>
          <p:cNvSpPr>
            <a:spLocks noGrp="1"/>
          </p:cNvSpPr>
          <p:nvPr>
            <p:ph type="title"/>
          </p:nvPr>
        </p:nvSpPr>
        <p:spPr>
          <a:xfrm>
            <a:off x="776614" y="365126"/>
            <a:ext cx="10577186" cy="925056"/>
          </a:xfrm>
        </p:spPr>
        <p:txBody>
          <a:bodyPr>
            <a:normAutofit/>
          </a:bodyPr>
          <a:lstStyle/>
          <a:p>
            <a:r>
              <a:rPr lang="en-IN" sz="2800" dirty="0"/>
              <a:t>1. Model Transformations: Changing Perspectives</a:t>
            </a:r>
          </a:p>
        </p:txBody>
      </p:sp>
      <p:graphicFrame>
        <p:nvGraphicFramePr>
          <p:cNvPr id="4" name="Content Placeholder 3">
            <a:extLst>
              <a:ext uri="{FF2B5EF4-FFF2-40B4-BE49-F238E27FC236}">
                <a16:creationId xmlns="" xmlns:a16="http://schemas.microsoft.com/office/drawing/2014/main" id="{0DD76EB8-CDA8-65C0-BAF2-1351D89FA820}"/>
              </a:ext>
            </a:extLst>
          </p:cNvPr>
          <p:cNvGraphicFramePr>
            <a:graphicFrameLocks noGrp="1"/>
          </p:cNvGraphicFramePr>
          <p:nvPr>
            <p:ph idx="1"/>
            <p:extLst>
              <p:ext uri="{D42A27DB-BD31-4B8C-83A1-F6EECF244321}">
                <p14:modId xmlns:p14="http://schemas.microsoft.com/office/powerpoint/2010/main" val="1459220514"/>
              </p:ext>
            </p:extLst>
          </p:nvPr>
        </p:nvGraphicFramePr>
        <p:xfrm>
          <a:off x="413359" y="1239182"/>
          <a:ext cx="10978019" cy="5394960"/>
        </p:xfrm>
        <a:graphic>
          <a:graphicData uri="http://schemas.openxmlformats.org/drawingml/2006/table">
            <a:tbl>
              <a:tblPr firstRow="1" bandRow="1">
                <a:tableStyleId>{5C22544A-7EE6-4342-B048-85BDC9FD1C3A}</a:tableStyleId>
              </a:tblPr>
              <a:tblGrid>
                <a:gridCol w="5720219">
                  <a:extLst>
                    <a:ext uri="{9D8B030D-6E8A-4147-A177-3AD203B41FA5}">
                      <a16:colId xmlns="" xmlns:a16="http://schemas.microsoft.com/office/drawing/2014/main" val="1637299970"/>
                    </a:ext>
                  </a:extLst>
                </a:gridCol>
                <a:gridCol w="5257800">
                  <a:extLst>
                    <a:ext uri="{9D8B030D-6E8A-4147-A177-3AD203B41FA5}">
                      <a16:colId xmlns="" xmlns:a16="http://schemas.microsoft.com/office/drawing/2014/main" val="1640487137"/>
                    </a:ext>
                  </a:extLst>
                </a:gridCol>
              </a:tblGrid>
              <a:tr h="454751">
                <a:tc>
                  <a:txBody>
                    <a:bodyPr/>
                    <a:lstStyle/>
                    <a:p>
                      <a:r>
                        <a:rPr lang="en-IN" dirty="0"/>
                        <a:t>Explanation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Sample Java Code Scenario: Transforming a UML class diagram into Java code</a:t>
                      </a:r>
                      <a:endParaRPr lang="en-IN" dirty="0"/>
                    </a:p>
                  </a:txBody>
                  <a:tcPr/>
                </a:tc>
                <a:extLst>
                  <a:ext uri="{0D108BD9-81ED-4DB2-BD59-A6C34878D82A}">
                    <a16:rowId xmlns="" xmlns:a16="http://schemas.microsoft.com/office/drawing/2014/main" val="2038883696"/>
                  </a:ext>
                </a:extLst>
              </a:tr>
              <a:tr h="370840">
                <a:tc>
                  <a:txBody>
                    <a:bodyPr/>
                    <a:lstStyle/>
                    <a:p>
                      <a:r>
                        <a:rPr lang="en-US" dirty="0"/>
                        <a:t>Convert one type of model into another, often to suit different stages of development or target different platforms.</a:t>
                      </a:r>
                    </a:p>
                    <a:p>
                      <a:r>
                        <a:rPr lang="en-US" dirty="0"/>
                        <a:t>•	Example 1: You start with a high-level UML class diagram outlining the structure of your software. A model transformation could convert this into a more detailed Entity-Relationship diagram, ready for database design.</a:t>
                      </a:r>
                    </a:p>
                    <a:p>
                      <a:r>
                        <a:rPr lang="en-US" dirty="0"/>
                        <a:t>•	Example 2: You have a platform-independent model of your application. Model transformations help tailor this to specific platforms (like web or mobile) by generating platform-specific models or code snippets.</a:t>
                      </a:r>
                    </a:p>
                  </a:txBody>
                  <a:tcPr/>
                </a:tc>
                <a:tc>
                  <a:txBody>
                    <a:bodyPr/>
                    <a:lstStyle/>
                    <a:p>
                      <a:r>
                        <a:rPr lang="en-IN" sz="1200" b="1" kern="1200" dirty="0">
                          <a:solidFill>
                            <a:schemeClr val="dk1"/>
                          </a:solidFill>
                          <a:effectLst/>
                          <a:latin typeface="+mn-lt"/>
                          <a:ea typeface="+mn-ea"/>
                          <a:cs typeface="+mn-cs"/>
                        </a:rPr>
                        <a:t>Code Before Transformation (UML Diagram):</a:t>
                      </a:r>
                      <a:endParaRPr lang="en-IN" sz="1200" kern="1200" dirty="0">
                        <a:solidFill>
                          <a:schemeClr val="dk1"/>
                        </a:solidFill>
                        <a:effectLst/>
                        <a:latin typeface="+mn-lt"/>
                        <a:ea typeface="+mn-ea"/>
                        <a:cs typeface="+mn-cs"/>
                      </a:endParaRPr>
                    </a:p>
                    <a:p>
                      <a:pPr>
                        <a:spcBef>
                          <a:spcPts val="0"/>
                        </a:spcBef>
                        <a:spcAft>
                          <a:spcPts val="0"/>
                        </a:spcAft>
                      </a:pPr>
                      <a:r>
                        <a:rPr lang="en-IN" sz="1200" kern="1200" dirty="0">
                          <a:solidFill>
                            <a:schemeClr val="dk1"/>
                          </a:solidFill>
                          <a:effectLst/>
                          <a:latin typeface="+mn-lt"/>
                          <a:ea typeface="+mn-ea"/>
                          <a:cs typeface="+mn-cs"/>
                        </a:rPr>
                        <a:t>------------------------</a:t>
                      </a:r>
                    </a:p>
                    <a:p>
                      <a:pPr>
                        <a:spcBef>
                          <a:spcPts val="0"/>
                        </a:spcBef>
                        <a:spcAft>
                          <a:spcPts val="0"/>
                        </a:spcAft>
                      </a:pPr>
                      <a:r>
                        <a:rPr lang="en-IN" sz="1200" kern="1200" dirty="0">
                          <a:solidFill>
                            <a:schemeClr val="dk1"/>
                          </a:solidFill>
                          <a:effectLst/>
                          <a:latin typeface="+mn-lt"/>
                          <a:ea typeface="+mn-ea"/>
                          <a:cs typeface="+mn-cs"/>
                        </a:rPr>
                        <a:t>|        Person        |</a:t>
                      </a:r>
                    </a:p>
                    <a:p>
                      <a:pPr>
                        <a:spcBef>
                          <a:spcPts val="0"/>
                        </a:spcBef>
                        <a:spcAft>
                          <a:spcPts val="0"/>
                        </a:spcAft>
                      </a:pPr>
                      <a:r>
                        <a:rPr lang="en-IN" sz="1200" kern="1200" dirty="0">
                          <a:solidFill>
                            <a:schemeClr val="dk1"/>
                          </a:solidFill>
                          <a:effectLst/>
                          <a:latin typeface="+mn-lt"/>
                          <a:ea typeface="+mn-ea"/>
                          <a:cs typeface="+mn-cs"/>
                        </a:rPr>
                        <a:t>------------------------</a:t>
                      </a:r>
                    </a:p>
                    <a:p>
                      <a:pPr>
                        <a:spcBef>
                          <a:spcPts val="0"/>
                        </a:spcBef>
                        <a:spcAft>
                          <a:spcPts val="0"/>
                        </a:spcAft>
                      </a:pPr>
                      <a:r>
                        <a:rPr lang="en-IN" sz="1200" kern="1200" dirty="0">
                          <a:solidFill>
                            <a:schemeClr val="dk1"/>
                          </a:solidFill>
                          <a:effectLst/>
                          <a:latin typeface="+mn-lt"/>
                          <a:ea typeface="+mn-ea"/>
                          <a:cs typeface="+mn-cs"/>
                        </a:rPr>
                        <a:t>| - name: String       |</a:t>
                      </a:r>
                    </a:p>
                    <a:p>
                      <a:pPr>
                        <a:spcBef>
                          <a:spcPts val="0"/>
                        </a:spcBef>
                        <a:spcAft>
                          <a:spcPts val="0"/>
                        </a:spcAft>
                      </a:pPr>
                      <a:r>
                        <a:rPr lang="en-IN" sz="1200" kern="1200" dirty="0">
                          <a:solidFill>
                            <a:schemeClr val="dk1"/>
                          </a:solidFill>
                          <a:effectLst/>
                          <a:latin typeface="+mn-lt"/>
                          <a:ea typeface="+mn-ea"/>
                          <a:cs typeface="+mn-cs"/>
                        </a:rPr>
                        <a:t>| - age: int           |</a:t>
                      </a:r>
                    </a:p>
                    <a:p>
                      <a:pPr>
                        <a:spcBef>
                          <a:spcPts val="0"/>
                        </a:spcBef>
                        <a:spcAft>
                          <a:spcPts val="0"/>
                        </a:spcAft>
                      </a:pPr>
                      <a:r>
                        <a:rPr lang="en-IN" sz="1200" kern="1200" dirty="0">
                          <a:solidFill>
                            <a:schemeClr val="dk1"/>
                          </a:solidFill>
                          <a:effectLst/>
                          <a:latin typeface="+mn-lt"/>
                          <a:ea typeface="+mn-ea"/>
                          <a:cs typeface="+mn-cs"/>
                        </a:rPr>
                        <a:t>------------------------</a:t>
                      </a:r>
                    </a:p>
                    <a:p>
                      <a:pPr>
                        <a:spcBef>
                          <a:spcPts val="0"/>
                        </a:spcBef>
                        <a:spcAft>
                          <a:spcPts val="0"/>
                        </a:spcAft>
                      </a:pPr>
                      <a:r>
                        <a:rPr lang="en-IN" sz="1200" kern="1200" dirty="0">
                          <a:solidFill>
                            <a:schemeClr val="dk1"/>
                          </a:solidFill>
                          <a:effectLst/>
                          <a:latin typeface="+mn-lt"/>
                          <a:ea typeface="+mn-ea"/>
                          <a:cs typeface="+mn-cs"/>
                        </a:rPr>
                        <a:t>| + </a:t>
                      </a:r>
                      <a:r>
                        <a:rPr lang="en-IN" sz="1200" kern="1200" dirty="0" err="1">
                          <a:solidFill>
                            <a:schemeClr val="dk1"/>
                          </a:solidFill>
                          <a:effectLst/>
                          <a:latin typeface="+mn-lt"/>
                          <a:ea typeface="+mn-ea"/>
                          <a:cs typeface="+mn-cs"/>
                        </a:rPr>
                        <a:t>getName</a:t>
                      </a:r>
                      <a:r>
                        <a:rPr lang="en-IN" sz="1200" kern="1200" dirty="0">
                          <a:solidFill>
                            <a:schemeClr val="dk1"/>
                          </a:solidFill>
                          <a:effectLst/>
                          <a:latin typeface="+mn-lt"/>
                          <a:ea typeface="+mn-ea"/>
                          <a:cs typeface="+mn-cs"/>
                        </a:rPr>
                        <a:t>(): String  |</a:t>
                      </a:r>
                    </a:p>
                    <a:p>
                      <a:pPr>
                        <a:spcBef>
                          <a:spcPts val="0"/>
                        </a:spcBef>
                        <a:spcAft>
                          <a:spcPts val="0"/>
                        </a:spcAft>
                      </a:pPr>
                      <a:r>
                        <a:rPr lang="en-IN" sz="1200" kern="1200" dirty="0">
                          <a:solidFill>
                            <a:schemeClr val="dk1"/>
                          </a:solidFill>
                          <a:effectLst/>
                          <a:latin typeface="+mn-lt"/>
                          <a:ea typeface="+mn-ea"/>
                          <a:cs typeface="+mn-cs"/>
                        </a:rPr>
                        <a:t>| + </a:t>
                      </a:r>
                      <a:r>
                        <a:rPr lang="en-IN" sz="1200" kern="1200" dirty="0" err="1">
                          <a:solidFill>
                            <a:schemeClr val="dk1"/>
                          </a:solidFill>
                          <a:effectLst/>
                          <a:latin typeface="+mn-lt"/>
                          <a:ea typeface="+mn-ea"/>
                          <a:cs typeface="+mn-cs"/>
                        </a:rPr>
                        <a:t>getAge</a:t>
                      </a:r>
                      <a:r>
                        <a:rPr lang="en-IN" sz="1200" kern="1200" dirty="0">
                          <a:solidFill>
                            <a:schemeClr val="dk1"/>
                          </a:solidFill>
                          <a:effectLst/>
                          <a:latin typeface="+mn-lt"/>
                          <a:ea typeface="+mn-ea"/>
                          <a:cs typeface="+mn-cs"/>
                        </a:rPr>
                        <a:t>(): int      |</a:t>
                      </a:r>
                    </a:p>
                    <a:p>
                      <a:pPr>
                        <a:spcBef>
                          <a:spcPts val="0"/>
                        </a:spcBef>
                        <a:spcAft>
                          <a:spcPts val="0"/>
                        </a:spcAft>
                      </a:pPr>
                      <a:r>
                        <a:rPr lang="en-IN" sz="1200" kern="1200" dirty="0">
                          <a:solidFill>
                            <a:schemeClr val="dk1"/>
                          </a:solidFill>
                          <a:effectLst/>
                          <a:latin typeface="+mn-lt"/>
                          <a:ea typeface="+mn-ea"/>
                          <a:cs typeface="+mn-cs"/>
                        </a:rPr>
                        <a:t>------------------------</a:t>
                      </a:r>
                    </a:p>
                    <a:p>
                      <a:r>
                        <a:rPr lang="en-IN" sz="1200" b="1" kern="1200" dirty="0">
                          <a:solidFill>
                            <a:schemeClr val="dk1"/>
                          </a:solidFill>
                          <a:effectLst/>
                          <a:latin typeface="+mn-lt"/>
                          <a:ea typeface="+mn-ea"/>
                          <a:cs typeface="+mn-cs"/>
                        </a:rPr>
                        <a:t>Code After Transformation (Java Code):</a:t>
                      </a:r>
                      <a:endParaRPr lang="en-IN" sz="1200" kern="1200" dirty="0">
                        <a:solidFill>
                          <a:schemeClr val="dk1"/>
                        </a:solidFill>
                        <a:effectLst/>
                        <a:latin typeface="+mn-lt"/>
                        <a:ea typeface="+mn-ea"/>
                        <a:cs typeface="+mn-cs"/>
                      </a:endParaRPr>
                    </a:p>
                    <a:p>
                      <a:r>
                        <a:rPr lang="en-IN" sz="1200" kern="1200" dirty="0">
                          <a:solidFill>
                            <a:schemeClr val="dk1"/>
                          </a:solidFill>
                          <a:effectLst/>
                          <a:latin typeface="+mn-lt"/>
                          <a:ea typeface="+mn-ea"/>
                          <a:cs typeface="+mn-cs"/>
                        </a:rPr>
                        <a:t>Java</a:t>
                      </a:r>
                    </a:p>
                    <a:p>
                      <a:r>
                        <a:rPr lang="en-IN" sz="1200" kern="1200" dirty="0">
                          <a:solidFill>
                            <a:schemeClr val="dk1"/>
                          </a:solidFill>
                          <a:effectLst/>
                          <a:latin typeface="+mn-lt"/>
                          <a:ea typeface="+mn-ea"/>
                          <a:cs typeface="+mn-cs"/>
                        </a:rPr>
                        <a:t>public class Person {</a:t>
                      </a:r>
                    </a:p>
                    <a:p>
                      <a:r>
                        <a:rPr lang="en-IN" sz="1200" kern="1200" dirty="0">
                          <a:solidFill>
                            <a:schemeClr val="dk1"/>
                          </a:solidFill>
                          <a:effectLst/>
                          <a:latin typeface="+mn-lt"/>
                          <a:ea typeface="+mn-ea"/>
                          <a:cs typeface="+mn-cs"/>
                        </a:rPr>
                        <a:t>    private String name;</a:t>
                      </a:r>
                    </a:p>
                    <a:p>
                      <a:r>
                        <a:rPr lang="en-IN" sz="1200" kern="1200" dirty="0">
                          <a:solidFill>
                            <a:schemeClr val="dk1"/>
                          </a:solidFill>
                          <a:effectLst/>
                          <a:latin typeface="+mn-lt"/>
                          <a:ea typeface="+mn-ea"/>
                          <a:cs typeface="+mn-cs"/>
                        </a:rPr>
                        <a:t>    private int age;</a:t>
                      </a:r>
                    </a:p>
                    <a:p>
                      <a:r>
                        <a:rPr lang="en-IN" sz="1200" kern="1200" dirty="0">
                          <a:solidFill>
                            <a:schemeClr val="dk1"/>
                          </a:solidFill>
                          <a:effectLst/>
                          <a:latin typeface="+mn-lt"/>
                          <a:ea typeface="+mn-ea"/>
                          <a:cs typeface="+mn-cs"/>
                        </a:rPr>
                        <a:t> </a:t>
                      </a:r>
                    </a:p>
                    <a:p>
                      <a:r>
                        <a:rPr lang="en-IN" sz="1200" kern="1200" dirty="0">
                          <a:solidFill>
                            <a:schemeClr val="dk1"/>
                          </a:solidFill>
                          <a:effectLst/>
                          <a:latin typeface="+mn-lt"/>
                          <a:ea typeface="+mn-ea"/>
                          <a:cs typeface="+mn-cs"/>
                        </a:rPr>
                        <a:t>    public String </a:t>
                      </a:r>
                      <a:r>
                        <a:rPr lang="en-IN" sz="1200" kern="1200" dirty="0" err="1">
                          <a:solidFill>
                            <a:schemeClr val="dk1"/>
                          </a:solidFill>
                          <a:effectLst/>
                          <a:latin typeface="+mn-lt"/>
                          <a:ea typeface="+mn-ea"/>
                          <a:cs typeface="+mn-cs"/>
                        </a:rPr>
                        <a:t>getName</a:t>
                      </a:r>
                      <a:r>
                        <a:rPr lang="en-IN" sz="1200" kern="1200" dirty="0">
                          <a:solidFill>
                            <a:schemeClr val="dk1"/>
                          </a:solidFill>
                          <a:effectLst/>
                          <a:latin typeface="+mn-lt"/>
                          <a:ea typeface="+mn-ea"/>
                          <a:cs typeface="+mn-cs"/>
                        </a:rPr>
                        <a:t>() {</a:t>
                      </a:r>
                    </a:p>
                    <a:p>
                      <a:r>
                        <a:rPr lang="en-IN" sz="1200" kern="1200" dirty="0">
                          <a:solidFill>
                            <a:schemeClr val="dk1"/>
                          </a:solidFill>
                          <a:effectLst/>
                          <a:latin typeface="+mn-lt"/>
                          <a:ea typeface="+mn-ea"/>
                          <a:cs typeface="+mn-cs"/>
                        </a:rPr>
                        <a:t>        return name;</a:t>
                      </a:r>
                    </a:p>
                    <a:p>
                      <a:r>
                        <a:rPr lang="en-IN" sz="1200" kern="1200" dirty="0">
                          <a:solidFill>
                            <a:schemeClr val="dk1"/>
                          </a:solidFill>
                          <a:effectLst/>
                          <a:latin typeface="+mn-lt"/>
                          <a:ea typeface="+mn-ea"/>
                          <a:cs typeface="+mn-cs"/>
                        </a:rPr>
                        <a:t>    }</a:t>
                      </a:r>
                    </a:p>
                    <a:p>
                      <a:r>
                        <a:rPr lang="en-IN" sz="1200" kern="1200" dirty="0">
                          <a:solidFill>
                            <a:schemeClr val="dk1"/>
                          </a:solidFill>
                          <a:effectLst/>
                          <a:latin typeface="+mn-lt"/>
                          <a:ea typeface="+mn-ea"/>
                          <a:cs typeface="+mn-cs"/>
                        </a:rPr>
                        <a:t> </a:t>
                      </a:r>
                    </a:p>
                    <a:p>
                      <a:r>
                        <a:rPr lang="en-IN" sz="1200" kern="1200" dirty="0">
                          <a:solidFill>
                            <a:schemeClr val="dk1"/>
                          </a:solidFill>
                          <a:effectLst/>
                          <a:latin typeface="+mn-lt"/>
                          <a:ea typeface="+mn-ea"/>
                          <a:cs typeface="+mn-cs"/>
                        </a:rPr>
                        <a:t>    public int </a:t>
                      </a:r>
                      <a:r>
                        <a:rPr lang="en-IN" sz="1200" kern="1200" dirty="0" err="1">
                          <a:solidFill>
                            <a:schemeClr val="dk1"/>
                          </a:solidFill>
                          <a:effectLst/>
                          <a:latin typeface="+mn-lt"/>
                          <a:ea typeface="+mn-ea"/>
                          <a:cs typeface="+mn-cs"/>
                        </a:rPr>
                        <a:t>getAge</a:t>
                      </a:r>
                      <a:r>
                        <a:rPr lang="en-IN" sz="1200" kern="1200" dirty="0">
                          <a:solidFill>
                            <a:schemeClr val="dk1"/>
                          </a:solidFill>
                          <a:effectLst/>
                          <a:latin typeface="+mn-lt"/>
                          <a:ea typeface="+mn-ea"/>
                          <a:cs typeface="+mn-cs"/>
                        </a:rPr>
                        <a:t>() {</a:t>
                      </a:r>
                    </a:p>
                    <a:p>
                      <a:r>
                        <a:rPr lang="en-IN" sz="1200" kern="1200" dirty="0">
                          <a:solidFill>
                            <a:schemeClr val="dk1"/>
                          </a:solidFill>
                          <a:effectLst/>
                          <a:latin typeface="+mn-lt"/>
                          <a:ea typeface="+mn-ea"/>
                          <a:cs typeface="+mn-cs"/>
                        </a:rPr>
                        <a:t>        return    age;</a:t>
                      </a:r>
                    </a:p>
                    <a:p>
                      <a:r>
                        <a:rPr lang="en-IN" sz="1200" kern="1200" dirty="0">
                          <a:solidFill>
                            <a:schemeClr val="dk1"/>
                          </a:solidFill>
                          <a:effectLst/>
                          <a:latin typeface="+mn-lt"/>
                          <a:ea typeface="+mn-ea"/>
                          <a:cs typeface="+mn-cs"/>
                        </a:rPr>
                        <a:t>    }</a:t>
                      </a:r>
                    </a:p>
                    <a:p>
                      <a:r>
                        <a:rPr lang="en-IN" sz="1200" kern="1200" dirty="0">
                          <a:solidFill>
                            <a:schemeClr val="dk1"/>
                          </a:solidFill>
                          <a:effectLst/>
                          <a:latin typeface="+mn-lt"/>
                          <a:ea typeface="+mn-ea"/>
                          <a:cs typeface="+mn-cs"/>
                        </a:rPr>
                        <a:t>}</a:t>
                      </a:r>
                      <a:endParaRPr lang="en-IN" sz="1200" dirty="0"/>
                    </a:p>
                  </a:txBody>
                  <a:tcPr/>
                </a:tc>
                <a:extLst>
                  <a:ext uri="{0D108BD9-81ED-4DB2-BD59-A6C34878D82A}">
                    <a16:rowId xmlns="" xmlns:a16="http://schemas.microsoft.com/office/drawing/2014/main" val="1773310815"/>
                  </a:ext>
                </a:extLst>
              </a:tr>
            </a:tbl>
          </a:graphicData>
        </a:graphic>
      </p:graphicFrame>
    </p:spTree>
    <p:extLst>
      <p:ext uri="{BB962C8B-B14F-4D97-AF65-F5344CB8AC3E}">
        <p14:creationId xmlns:p14="http://schemas.microsoft.com/office/powerpoint/2010/main" val="271231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DCD(Design Class Diagrams)</a:t>
            </a:r>
            <a:endParaRPr lang="en-IN" dirty="0"/>
          </a:p>
        </p:txBody>
      </p:sp>
      <p:sp>
        <p:nvSpPr>
          <p:cNvPr id="3" name="Content Placeholder 2"/>
          <p:cNvSpPr>
            <a:spLocks noGrp="1"/>
          </p:cNvSpPr>
          <p:nvPr>
            <p:ph idx="1"/>
          </p:nvPr>
        </p:nvSpPr>
        <p:spPr/>
        <p:txBody>
          <a:bodyPr/>
          <a:lstStyle/>
          <a:p>
            <a:r>
              <a:rPr lang="en-US" dirty="0" smtClean="0"/>
              <a:t>Example: Basic class translation</a:t>
            </a:r>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8" y="2148036"/>
            <a:ext cx="10845800" cy="430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32125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TotalTime>
  <Words>1967</Words>
  <Application>Microsoft Office PowerPoint</Application>
  <PresentationFormat>Custom</PresentationFormat>
  <Paragraphs>265</Paragraphs>
  <Slides>45</Slides>
  <Notes>2</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Mapping Models to Code</vt:lpstr>
      <vt:lpstr>What is Mapping Models to Code?</vt:lpstr>
      <vt:lpstr>What is Transformation</vt:lpstr>
      <vt:lpstr>Why is transformation needed?</vt:lpstr>
      <vt:lpstr>PowerPoint Presentation</vt:lpstr>
      <vt:lpstr>Transformation Activities</vt:lpstr>
      <vt:lpstr>Types of Transformation: </vt:lpstr>
      <vt:lpstr>1. Model Transformations: Changing Perspectives</vt:lpstr>
      <vt:lpstr>DCD(Design Class Diagrams)</vt:lpstr>
      <vt:lpstr>2. Refactoring: Improving Code's Inner Workings</vt:lpstr>
      <vt:lpstr>3. Forward Engineering: From Design to Reality</vt:lpstr>
      <vt:lpstr>4. Reverse Engineering: Unveiling the Hidden</vt:lpstr>
      <vt:lpstr>Transformation Principles</vt:lpstr>
      <vt:lpstr>Mapping Models to Code</vt:lpstr>
      <vt:lpstr>PowerPoint Presentation</vt:lpstr>
      <vt:lpstr>PowerPoint Presentation</vt:lpstr>
      <vt:lpstr>PowerPoint Presentation</vt:lpstr>
      <vt:lpstr>Important Takeaway</vt:lpstr>
      <vt:lpstr>Important Notes:</vt:lpstr>
      <vt:lpstr>Conclusion</vt:lpstr>
      <vt:lpstr>Component diagram</vt:lpstr>
      <vt:lpstr>PowerPoint Presentation</vt:lpstr>
      <vt:lpstr>Basic Concepts of Component Diagram</vt:lpstr>
      <vt:lpstr>Interface</vt:lpstr>
      <vt:lpstr>Component diagram</vt:lpstr>
      <vt:lpstr>Dependancy</vt:lpstr>
      <vt:lpstr>PowerPoint Presentation</vt:lpstr>
      <vt:lpstr>PowerPoint Presentation</vt:lpstr>
      <vt:lpstr>Component diagram</vt:lpstr>
      <vt:lpstr>PowerPoint Presentation</vt:lpstr>
      <vt:lpstr>PowerPoint Presentation</vt:lpstr>
      <vt:lpstr>Component diagram</vt:lpstr>
      <vt:lpstr>Component diagram</vt:lpstr>
      <vt:lpstr>Component diagram</vt:lpstr>
      <vt:lpstr>PowerPoint Presentation</vt:lpstr>
      <vt:lpstr>Deployment Diagram</vt:lpstr>
      <vt:lpstr>Essential elements of deployment diagram</vt:lpstr>
      <vt:lpstr>Deployment Diagram</vt:lpstr>
      <vt:lpstr>Deployment Diagram</vt:lpstr>
      <vt:lpstr>PowerPoint Presentation</vt:lpstr>
      <vt:lpstr>PowerPoint Presentation</vt:lpstr>
      <vt:lpstr>PowerPoint Presentation</vt:lpstr>
      <vt:lpstr>Use Cases of Deployment Diagrams</vt:lpstr>
      <vt:lpstr>Example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Badgujar</dc:creator>
  <cp:lastModifiedBy>kjscecomp</cp:lastModifiedBy>
  <cp:revision>38</cp:revision>
  <dcterms:created xsi:type="dcterms:W3CDTF">2024-09-16T02:31:12Z</dcterms:created>
  <dcterms:modified xsi:type="dcterms:W3CDTF">2024-10-03T08:19:19Z</dcterms:modified>
</cp:coreProperties>
</file>