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241652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9aed8202c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9aed8202c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9aed8202c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9aed8202c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9aed8202c_1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9aed8202c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f9aed8202c_1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9aed8202c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f9ad98b54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f9ad98b5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9aed8202c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9aed8202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9aed8202c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9aed8202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9ad98b54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9ad98b54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9aed8202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9aed8202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9aed8202c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aed8202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f9aed8202c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f9aed8202c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9aed8202c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9aed8202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78FF7F-509C-5B45-AC40-3C796836C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4AB1454-4773-DA46-9A0B-D8CE7EC1447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27E7F0-2D2C-E649-87F5-B7595CA136D0}"/>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7844EC5F-D276-4D4C-9BB4-67DE5C38F4E9}" type="datetime1">
              <a:rPr lang="en-IN" smtClean="0"/>
              <a:t>14-10-2024</a:t>
            </a:fld>
            <a:endParaRPr lang="en-US"/>
          </a:p>
        </p:txBody>
      </p:sp>
      <p:sp>
        <p:nvSpPr>
          <p:cNvPr id="5" name="Footer Placeholder 4">
            <a:extLst>
              <a:ext uri="{FF2B5EF4-FFF2-40B4-BE49-F238E27FC236}">
                <a16:creationId xmlns="" xmlns:a16="http://schemas.microsoft.com/office/drawing/2014/main" id="{65D93FE8-865D-4141-A1FE-FFC95D071FED}"/>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r>
              <a:rPr lang="en-US"/>
              <a:t>Module 4.5  Risk Management</a:t>
            </a:r>
          </a:p>
        </p:txBody>
      </p:sp>
      <p:sp>
        <p:nvSpPr>
          <p:cNvPr id="6" name="Slide Number Placeholder 5">
            <a:extLst>
              <a:ext uri="{FF2B5EF4-FFF2-40B4-BE49-F238E27FC236}">
                <a16:creationId xmlns="" xmlns:a16="http://schemas.microsoft.com/office/drawing/2014/main" id="{FA1B325F-BA12-6544-9A2F-E75C9D8B5A54}"/>
              </a:ext>
            </a:extLst>
          </p:cNvPr>
          <p:cNvSpPr>
            <a:spLocks noGrp="1"/>
          </p:cNvSpPr>
          <p:nvPr>
            <p:ph type="sldNum" sz="quarter" idx="12"/>
          </p:nvPr>
        </p:nvSpPr>
        <p:spPr/>
        <p:txBody>
          <a:bodyPr/>
          <a:lstStyle/>
          <a:p>
            <a:fld id="{393B2100-AC2C-F948-A5D7-D9A78EA78887}" type="slidenum">
              <a:rPr lang="en-US" smtClean="0"/>
              <a:t>‹#›</a:t>
            </a:fld>
            <a:endParaRPr lang="en-US"/>
          </a:p>
        </p:txBody>
      </p:sp>
    </p:spTree>
    <p:extLst>
      <p:ext uri="{BB962C8B-B14F-4D97-AF65-F5344CB8AC3E}">
        <p14:creationId xmlns:p14="http://schemas.microsoft.com/office/powerpoint/2010/main" val="330312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lms-kjsce.somaiya.edu/course/view.php?id=1209#section-4"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6D252-F53F-224C-8614-6F78ED09A243}"/>
              </a:ext>
            </a:extLst>
          </p:cNvPr>
          <p:cNvSpPr>
            <a:spLocks noGrp="1"/>
          </p:cNvSpPr>
          <p:nvPr>
            <p:ph type="ctrTitle"/>
          </p:nvPr>
        </p:nvSpPr>
        <p:spPr/>
        <p:txBody>
          <a:bodyPr/>
          <a:lstStyle/>
          <a:p>
            <a:r>
              <a:rPr lang="en-US" dirty="0"/>
              <a:t>Software Engineering </a:t>
            </a:r>
            <a:br>
              <a:rPr lang="en-US" dirty="0"/>
            </a:br>
            <a:r>
              <a:rPr lang="en-US" dirty="0"/>
              <a:t>2UCCE501</a:t>
            </a:r>
          </a:p>
        </p:txBody>
      </p:sp>
      <p:sp>
        <p:nvSpPr>
          <p:cNvPr id="3" name="Subtitle 2">
            <a:extLst>
              <a:ext uri="{FF2B5EF4-FFF2-40B4-BE49-F238E27FC236}">
                <a16:creationId xmlns="" xmlns:a16="http://schemas.microsoft.com/office/drawing/2014/main" id="{5464116F-1110-4746-8399-4F98421E182C}"/>
              </a:ext>
            </a:extLst>
          </p:cNvPr>
          <p:cNvSpPr>
            <a:spLocks noGrp="1"/>
          </p:cNvSpPr>
          <p:nvPr>
            <p:ph type="subTitle" idx="1"/>
          </p:nvPr>
        </p:nvSpPr>
        <p:spPr>
          <a:xfrm>
            <a:off x="1143000" y="3552290"/>
            <a:ext cx="6858000" cy="391060"/>
          </a:xfrm>
        </p:spPr>
        <p:txBody>
          <a:bodyPr/>
          <a:lstStyle/>
          <a:p>
            <a:r>
              <a:rPr lang="en-US" dirty="0"/>
              <a:t>Module 4</a:t>
            </a:r>
          </a:p>
        </p:txBody>
      </p:sp>
    </p:spTree>
    <p:extLst>
      <p:ext uri="{BB962C8B-B14F-4D97-AF65-F5344CB8AC3E}">
        <p14:creationId xmlns:p14="http://schemas.microsoft.com/office/powerpoint/2010/main" val="22833668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41890"/>
            <a:ext cx="8066033" cy="639566"/>
          </a:xfrm>
        </p:spPr>
        <p:txBody>
          <a:bodyPr>
            <a:noAutofit/>
          </a:bodyPr>
          <a:lstStyle/>
          <a:p>
            <a:pPr algn="ctr"/>
            <a:r>
              <a:rPr lang="en-GB" altLang="en-US" sz="2700" dirty="0"/>
              <a:t>Boehm’s top </a:t>
            </a:r>
            <a:r>
              <a:rPr lang="en-GB" altLang="en-US" sz="2700" dirty="0"/>
              <a:t> </a:t>
            </a:r>
            <a:r>
              <a:rPr lang="en-GB" altLang="en-US" sz="2700" dirty="0"/>
              <a:t>development risks &amp; reduction strategies</a:t>
            </a:r>
            <a:endParaRPr lang="en-US" sz="2700" b="1" dirty="0"/>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10</a:t>
            </a:fld>
            <a:endParaRPr lang="en-US"/>
          </a:p>
        </p:txBody>
      </p:sp>
      <p:graphicFrame>
        <p:nvGraphicFramePr>
          <p:cNvPr id="8" name="Group 101">
            <a:extLst>
              <a:ext uri="{FF2B5EF4-FFF2-40B4-BE49-F238E27FC236}">
                <a16:creationId xmlns="" xmlns:a16="http://schemas.microsoft.com/office/drawing/2014/main" id="{67D88E42-FA75-984D-B718-D56037746FEE}"/>
              </a:ext>
            </a:extLst>
          </p:cNvPr>
          <p:cNvGraphicFramePr>
            <a:graphicFrameLocks noGrp="1"/>
          </p:cNvGraphicFramePr>
          <p:nvPr>
            <p:ph idx="1"/>
            <p:extLst>
              <p:ext uri="{D42A27DB-BD31-4B8C-83A1-F6EECF244321}">
                <p14:modId xmlns:p14="http://schemas.microsoft.com/office/powerpoint/2010/main" val="869443012"/>
              </p:ext>
            </p:extLst>
          </p:nvPr>
        </p:nvGraphicFramePr>
        <p:xfrm>
          <a:off x="274320" y="1069141"/>
          <a:ext cx="8732520" cy="3571482"/>
        </p:xfrm>
        <a:graphic>
          <a:graphicData uri="http://schemas.openxmlformats.org/drawingml/2006/table">
            <a:tbl>
              <a:tblPr/>
              <a:tblGrid>
                <a:gridCol w="2918509">
                  <a:extLst>
                    <a:ext uri="{9D8B030D-6E8A-4147-A177-3AD203B41FA5}">
                      <a16:colId xmlns="" xmlns:a16="http://schemas.microsoft.com/office/drawing/2014/main" val="20000"/>
                    </a:ext>
                  </a:extLst>
                </a:gridCol>
                <a:gridCol w="5814011">
                  <a:extLst>
                    <a:ext uri="{9D8B030D-6E8A-4147-A177-3AD203B41FA5}">
                      <a16:colId xmlns="" xmlns:a16="http://schemas.microsoft.com/office/drawing/2014/main" val="20001"/>
                    </a:ext>
                  </a:extLst>
                </a:gridCol>
              </a:tblGrid>
              <a:tr h="458345">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342900" marR="0" lvl="0" indent="-342900" algn="ctr"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2100" b="1" i="1" u="none" strike="noStrike" cap="none" normalizeH="0" baseline="0" dirty="0">
                          <a:ln>
                            <a:noFill/>
                          </a:ln>
                          <a:solidFill>
                            <a:srgbClr val="0070C0"/>
                          </a:solidFill>
                          <a:effectLst/>
                          <a:latin typeface="Times" charset="0"/>
                          <a:ea typeface="Times New Roman" charset="0"/>
                          <a:cs typeface="Times New Roman" charset="0"/>
                        </a:rPr>
                        <a:t>Risk</a:t>
                      </a:r>
                      <a:endParaRPr kumimoji="0" lang="en-US" altLang="x-none" sz="2100" b="1" i="0" u="none" strike="noStrike" cap="none" normalizeH="0" baseline="0" dirty="0">
                        <a:ln>
                          <a:noFill/>
                        </a:ln>
                        <a:solidFill>
                          <a:srgbClr val="0070C0"/>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342900" marR="0" lvl="0" indent="-342900" algn="ctr"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2100" b="1" i="1" u="none" strike="noStrike" cap="none" normalizeH="0" baseline="0" dirty="0">
                          <a:ln>
                            <a:noFill/>
                          </a:ln>
                          <a:solidFill>
                            <a:srgbClr val="0070C0"/>
                          </a:solidFill>
                          <a:effectLst/>
                          <a:latin typeface="Times" charset="0"/>
                          <a:ea typeface="Times New Roman" charset="0"/>
                          <a:cs typeface="Times New Roman" charset="0"/>
                        </a:rPr>
                        <a:t>Risk reduction techniques</a:t>
                      </a:r>
                      <a:endParaRPr kumimoji="0" lang="en-US" altLang="x-none" sz="2100" b="1" i="0" u="none" strike="noStrike" cap="none" normalizeH="0" baseline="0" dirty="0">
                        <a:ln>
                          <a:noFill/>
                        </a:ln>
                        <a:solidFill>
                          <a:srgbClr val="0070C0"/>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850021">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342900" marR="0" lvl="0" indent="-34290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Personnel shortfalls</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Staffing with top talent; job matching; teambuilding; training and career development; early scheduling of key personnel</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91534">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Unrealistic time and cost estimates</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Multiple estimation techniques; design to cost; incremental development; recording and analysis of past projects; standardization of methods</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54368">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Developing the wrong software functions</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Improved software evaluation; formal specification methods; user surveys; prototyping; early user manuals</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17214">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Developing the wrong user interface</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44450" marR="0" lvl="0" indent="-44450" algn="l"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1800" b="0" i="0" u="none" strike="noStrike" cap="none" normalizeH="0" baseline="0" dirty="0">
                          <a:ln>
                            <a:noFill/>
                          </a:ln>
                          <a:solidFill>
                            <a:schemeClr val="tx1"/>
                          </a:solidFill>
                          <a:effectLst/>
                          <a:latin typeface="Times" charset="0"/>
                          <a:ea typeface="Times New Roman" charset="0"/>
                          <a:cs typeface="Times New Roman" charset="0"/>
                        </a:rPr>
                        <a:t>Prototyping; task analysis; user involvement</a:t>
                      </a:r>
                      <a:endParaRPr kumimoji="0" lang="en-US" altLang="x-none" sz="1800" b="0" i="0" u="none" strike="noStrike" cap="none" normalizeH="0" baseline="0" dirty="0">
                        <a:ln>
                          <a:noFill/>
                        </a:ln>
                        <a:solidFill>
                          <a:schemeClr val="tx1"/>
                        </a:solidFill>
                        <a:effectLst/>
                        <a:latin typeface="Arial"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733457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96009"/>
            <a:ext cx="8066033" cy="639566"/>
          </a:xfrm>
        </p:spPr>
        <p:txBody>
          <a:bodyPr>
            <a:noAutofit/>
          </a:bodyPr>
          <a:lstStyle/>
          <a:p>
            <a:pPr algn="ctr"/>
            <a:r>
              <a:rPr lang="en-GB" altLang="en-US" sz="2700" dirty="0"/>
              <a:t>Boehm’s top </a:t>
            </a:r>
            <a:r>
              <a:rPr lang="en-GB" altLang="en-US" sz="2700" dirty="0"/>
              <a:t>development </a:t>
            </a:r>
            <a:r>
              <a:rPr lang="en-GB" altLang="en-US" sz="2700" dirty="0"/>
              <a:t>risks &amp; reduction strategies</a:t>
            </a:r>
            <a:endParaRPr lang="en-US" sz="2700" b="1" dirty="0"/>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11</a:t>
            </a:fld>
            <a:endParaRPr lang="en-US"/>
          </a:p>
        </p:txBody>
      </p:sp>
      <p:graphicFrame>
        <p:nvGraphicFramePr>
          <p:cNvPr id="8" name="Group 101">
            <a:extLst>
              <a:ext uri="{FF2B5EF4-FFF2-40B4-BE49-F238E27FC236}">
                <a16:creationId xmlns="" xmlns:a16="http://schemas.microsoft.com/office/drawing/2014/main" id="{67D88E42-FA75-984D-B718-D56037746FEE}"/>
              </a:ext>
            </a:extLst>
          </p:cNvPr>
          <p:cNvGraphicFramePr>
            <a:graphicFrameLocks noGrp="1"/>
          </p:cNvGraphicFramePr>
          <p:nvPr>
            <p:ph idx="1"/>
            <p:extLst>
              <p:ext uri="{D42A27DB-BD31-4B8C-83A1-F6EECF244321}">
                <p14:modId xmlns:p14="http://schemas.microsoft.com/office/powerpoint/2010/main" val="4108163176"/>
              </p:ext>
            </p:extLst>
          </p:nvPr>
        </p:nvGraphicFramePr>
        <p:xfrm>
          <a:off x="388226" y="543557"/>
          <a:ext cx="8546880" cy="3684131"/>
        </p:xfrm>
        <a:graphic>
          <a:graphicData uri="http://schemas.openxmlformats.org/drawingml/2006/table">
            <a:tbl>
              <a:tblPr/>
              <a:tblGrid>
                <a:gridCol w="2724733">
                  <a:extLst>
                    <a:ext uri="{9D8B030D-6E8A-4147-A177-3AD203B41FA5}">
                      <a16:colId xmlns="" xmlns:a16="http://schemas.microsoft.com/office/drawing/2014/main" val="20000"/>
                    </a:ext>
                  </a:extLst>
                </a:gridCol>
                <a:gridCol w="5822147">
                  <a:extLst>
                    <a:ext uri="{9D8B030D-6E8A-4147-A177-3AD203B41FA5}">
                      <a16:colId xmlns="" xmlns:a16="http://schemas.microsoft.com/office/drawing/2014/main" val="20001"/>
                    </a:ext>
                  </a:extLst>
                </a:gridCol>
              </a:tblGrid>
              <a:tr h="458345">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342900" marR="0" lvl="0" indent="-342900" algn="ctr"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2100" b="0" i="0" u="none" strike="noStrike" cap="none" normalizeH="0" baseline="0" dirty="0">
                          <a:ln>
                            <a:noFill/>
                          </a:ln>
                          <a:solidFill>
                            <a:srgbClr val="0070C0"/>
                          </a:solidFill>
                          <a:effectLst/>
                          <a:latin typeface="Times New Roman" panose="02020603050405020304" pitchFamily="18" charset="0"/>
                          <a:ea typeface="Times New Roman" charset="0"/>
                          <a:cs typeface="Times New Roman" panose="02020603050405020304" pitchFamily="18" charset="0"/>
                        </a:rPr>
                        <a:t>Risk</a:t>
                      </a:r>
                      <a:endParaRPr kumimoji="0" lang="en-US" altLang="x-none" sz="21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defTabSz="762000">
                        <a:spcBef>
                          <a:spcPct val="20000"/>
                        </a:spcBef>
                        <a:buClr>
                          <a:schemeClr val="accent2"/>
                        </a:buClr>
                        <a:buSzPct val="60000"/>
                        <a:buFont typeface="Monotype Sorts" charset="2"/>
                        <a:defRPr sz="2000">
                          <a:solidFill>
                            <a:srgbClr val="FFFFB3"/>
                          </a:solidFill>
                          <a:latin typeface="Arial" charset="0"/>
                        </a:defRPr>
                      </a:lvl1pPr>
                      <a:lvl2pPr marL="742950" indent="-285750" defTabSz="762000">
                        <a:spcBef>
                          <a:spcPct val="20000"/>
                        </a:spcBef>
                        <a:buClr>
                          <a:schemeClr val="accent2"/>
                        </a:buClr>
                        <a:buSzPct val="60000"/>
                        <a:buFont typeface="Monotype Sorts" charset="2"/>
                        <a:defRPr sz="2000">
                          <a:solidFill>
                            <a:srgbClr val="FFFFB3"/>
                          </a:solidFill>
                          <a:latin typeface="Arial" charset="0"/>
                        </a:defRPr>
                      </a:lvl2pPr>
                      <a:lvl3pPr marL="1143000" indent="-228600" defTabSz="762000">
                        <a:spcBef>
                          <a:spcPct val="20000"/>
                        </a:spcBef>
                        <a:buSzPct val="100000"/>
                        <a:defRPr sz="2000">
                          <a:solidFill>
                            <a:srgbClr val="FFFFB3"/>
                          </a:solidFill>
                          <a:latin typeface="Arial" charset="0"/>
                        </a:defRPr>
                      </a:lvl3pPr>
                      <a:lvl4pPr marL="1562100" indent="-228600" defTabSz="762000">
                        <a:spcBef>
                          <a:spcPct val="20000"/>
                        </a:spcBef>
                        <a:buSzPct val="100000"/>
                        <a:buFont typeface="Times" charset="0"/>
                        <a:defRPr>
                          <a:solidFill>
                            <a:srgbClr val="000000"/>
                          </a:solidFill>
                          <a:latin typeface="Arial" charset="0"/>
                        </a:defRPr>
                      </a:lvl4pPr>
                      <a:lvl5pPr marL="1981200" indent="-228600" defTabSz="762000">
                        <a:spcBef>
                          <a:spcPct val="20000"/>
                        </a:spcBef>
                        <a:buSzPct val="100000"/>
                        <a:defRPr>
                          <a:solidFill>
                            <a:srgbClr val="000000"/>
                          </a:solidFill>
                          <a:latin typeface="Arial" charset="0"/>
                        </a:defRPr>
                      </a:lvl5pPr>
                      <a:lvl6pPr marL="2438400" indent="-228600" defTabSz="762000" eaLnBrk="0" fontAlgn="base" hangingPunct="0">
                        <a:spcBef>
                          <a:spcPct val="20000"/>
                        </a:spcBef>
                        <a:spcAft>
                          <a:spcPct val="0"/>
                        </a:spcAft>
                        <a:buSzPct val="100000"/>
                        <a:defRPr>
                          <a:solidFill>
                            <a:srgbClr val="000000"/>
                          </a:solidFill>
                          <a:latin typeface="Arial" charset="0"/>
                        </a:defRPr>
                      </a:lvl6pPr>
                      <a:lvl7pPr marL="2895600" indent="-228600" defTabSz="762000" eaLnBrk="0" fontAlgn="base" hangingPunct="0">
                        <a:spcBef>
                          <a:spcPct val="20000"/>
                        </a:spcBef>
                        <a:spcAft>
                          <a:spcPct val="0"/>
                        </a:spcAft>
                        <a:buSzPct val="100000"/>
                        <a:defRPr>
                          <a:solidFill>
                            <a:srgbClr val="000000"/>
                          </a:solidFill>
                          <a:latin typeface="Arial" charset="0"/>
                        </a:defRPr>
                      </a:lvl7pPr>
                      <a:lvl8pPr marL="3352800" indent="-228600" defTabSz="762000" eaLnBrk="0" fontAlgn="base" hangingPunct="0">
                        <a:spcBef>
                          <a:spcPct val="20000"/>
                        </a:spcBef>
                        <a:spcAft>
                          <a:spcPct val="0"/>
                        </a:spcAft>
                        <a:buSzPct val="100000"/>
                        <a:defRPr>
                          <a:solidFill>
                            <a:srgbClr val="000000"/>
                          </a:solidFill>
                          <a:latin typeface="Arial" charset="0"/>
                        </a:defRPr>
                      </a:lvl8pPr>
                      <a:lvl9pPr marL="3810000" indent="-228600" defTabSz="762000" eaLnBrk="0" fontAlgn="base" hangingPunct="0">
                        <a:spcBef>
                          <a:spcPct val="20000"/>
                        </a:spcBef>
                        <a:spcAft>
                          <a:spcPct val="0"/>
                        </a:spcAft>
                        <a:buSzPct val="100000"/>
                        <a:defRPr>
                          <a:solidFill>
                            <a:srgbClr val="000000"/>
                          </a:solidFill>
                          <a:latin typeface="Arial" charset="0"/>
                        </a:defRPr>
                      </a:lvl9pPr>
                    </a:lstStyle>
                    <a:p>
                      <a:pPr marL="342900" marR="0" lvl="0" indent="-342900" algn="ctr" defTabSz="762000" rtl="0" eaLnBrk="0" fontAlgn="base" latinLnBrk="0" hangingPunct="0">
                        <a:lnSpc>
                          <a:spcPct val="100000"/>
                        </a:lnSpc>
                        <a:spcBef>
                          <a:spcPct val="0"/>
                        </a:spcBef>
                        <a:spcAft>
                          <a:spcPct val="0"/>
                        </a:spcAft>
                        <a:buClr>
                          <a:schemeClr val="accent2"/>
                        </a:buClr>
                        <a:buSzPct val="60000"/>
                        <a:buFont typeface="Monotype Sorts" charset="2"/>
                        <a:buNone/>
                        <a:tabLst/>
                      </a:pPr>
                      <a:r>
                        <a:rPr kumimoji="0" lang="en-US" altLang="x-none" sz="2100" b="0" i="0" u="none" strike="noStrike" cap="none" normalizeH="0" baseline="0" dirty="0">
                          <a:ln>
                            <a:noFill/>
                          </a:ln>
                          <a:solidFill>
                            <a:srgbClr val="0070C0"/>
                          </a:solidFill>
                          <a:effectLst/>
                          <a:latin typeface="Times New Roman" panose="02020603050405020304" pitchFamily="18" charset="0"/>
                          <a:ea typeface="Times New Roman" charset="0"/>
                          <a:cs typeface="Times New Roman" panose="02020603050405020304" pitchFamily="18" charset="0"/>
                        </a:rPr>
                        <a:t>Risk reduction techniques</a:t>
                      </a:r>
                      <a:endParaRPr kumimoji="0" lang="en-US" altLang="x-none" sz="21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txBody>
                  <a:tcPr marL="68580" marR="68580" marT="34287" marB="3428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11218">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Gold plating</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Requirements scrubbing, prototyping,</a:t>
                      </a:r>
                    </a:p>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to cost</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17216">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 changes to requirements</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Change control, incremental development </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54368">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Shortfalls in externally supplied components</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Inspections</a:t>
                      </a: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formal specifications, contractual agreements, quality controls</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617216">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Shortfalls in externally performed tasks</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defTabSz="762000">
                        <a:spcBef>
                          <a:spcPct val="20000"/>
                        </a:spcBef>
                        <a:buClr>
                          <a:schemeClr val="accent2"/>
                        </a:buClr>
                        <a:buSzPct val="60000"/>
                        <a:buFont typeface="Monotype Sorts" charset="2"/>
                        <a:defRPr sz="2000">
                          <a:solidFill>
                            <a:srgbClr val="FFFFB3"/>
                          </a:solidFill>
                          <a:latin typeface="Arial" charset="0"/>
                        </a:defRPr>
                      </a:lvl1pPr>
                      <a:lvl2pPr defTabSz="762000">
                        <a:spcBef>
                          <a:spcPct val="20000"/>
                        </a:spcBef>
                        <a:buClr>
                          <a:schemeClr val="accent2"/>
                        </a:buClr>
                        <a:buSzPct val="60000"/>
                        <a:buFont typeface="Monotype Sorts" charset="2"/>
                        <a:defRPr sz="2000">
                          <a:solidFill>
                            <a:srgbClr val="FFFFB3"/>
                          </a:solidFill>
                          <a:latin typeface="Arial" charset="0"/>
                        </a:defRPr>
                      </a:lvl2pPr>
                      <a:lvl3pPr defTabSz="762000">
                        <a:spcBef>
                          <a:spcPct val="20000"/>
                        </a:spcBef>
                        <a:buSzPct val="100000"/>
                        <a:defRPr sz="2000">
                          <a:solidFill>
                            <a:srgbClr val="FFFFB3"/>
                          </a:solidFill>
                          <a:latin typeface="Arial" charset="0"/>
                        </a:defRPr>
                      </a:lvl3pPr>
                      <a:lvl4pPr indent="-38100" defTabSz="762000">
                        <a:spcBef>
                          <a:spcPct val="20000"/>
                        </a:spcBef>
                        <a:buSzPct val="100000"/>
                        <a:buFont typeface="Times" charset="0"/>
                        <a:defRPr>
                          <a:solidFill>
                            <a:srgbClr val="000000"/>
                          </a:solidFill>
                          <a:latin typeface="Arial" charset="0"/>
                        </a:defRPr>
                      </a:lvl4pPr>
                      <a:lvl5pPr indent="-76200" defTabSz="762000">
                        <a:spcBef>
                          <a:spcPct val="20000"/>
                        </a:spcBef>
                        <a:buSzPct val="100000"/>
                        <a:defRPr>
                          <a:solidFill>
                            <a:srgbClr val="000000"/>
                          </a:solidFill>
                          <a:latin typeface="Arial" charset="0"/>
                        </a:defRPr>
                      </a:lvl5pPr>
                      <a:lvl6pPr indent="-76200" defTabSz="762000" eaLnBrk="0" fontAlgn="base" hangingPunct="0">
                        <a:spcBef>
                          <a:spcPct val="20000"/>
                        </a:spcBef>
                        <a:spcAft>
                          <a:spcPct val="0"/>
                        </a:spcAft>
                        <a:buSzPct val="100000"/>
                        <a:defRPr>
                          <a:solidFill>
                            <a:srgbClr val="000000"/>
                          </a:solidFill>
                          <a:latin typeface="Arial" charset="0"/>
                        </a:defRPr>
                      </a:lvl6pPr>
                      <a:lvl7pPr indent="-76200" defTabSz="762000" eaLnBrk="0" fontAlgn="base" hangingPunct="0">
                        <a:spcBef>
                          <a:spcPct val="20000"/>
                        </a:spcBef>
                        <a:spcAft>
                          <a:spcPct val="0"/>
                        </a:spcAft>
                        <a:buSzPct val="100000"/>
                        <a:defRPr>
                          <a:solidFill>
                            <a:srgbClr val="000000"/>
                          </a:solidFill>
                          <a:latin typeface="Arial" charset="0"/>
                        </a:defRPr>
                      </a:lvl7pPr>
                      <a:lvl8pPr indent="-76200" defTabSz="762000" eaLnBrk="0" fontAlgn="base" hangingPunct="0">
                        <a:spcBef>
                          <a:spcPct val="20000"/>
                        </a:spcBef>
                        <a:spcAft>
                          <a:spcPct val="0"/>
                        </a:spcAft>
                        <a:buSzPct val="100000"/>
                        <a:defRPr>
                          <a:solidFill>
                            <a:srgbClr val="000000"/>
                          </a:solidFill>
                          <a:latin typeface="Arial" charset="0"/>
                        </a:defRPr>
                      </a:lvl8pPr>
                      <a:lvl9pPr indent="-76200" defTabSz="762000" eaLnBrk="0" fontAlgn="base" hangingPunct="0">
                        <a:spcBef>
                          <a:spcPct val="20000"/>
                        </a:spcBef>
                        <a:spcAft>
                          <a:spcPct val="0"/>
                        </a:spcAft>
                        <a:buSzPct val="100000"/>
                        <a:defRPr>
                          <a:solidFill>
                            <a:srgbClr val="000000"/>
                          </a:solidFill>
                          <a:latin typeface="Arial" charset="0"/>
                        </a:defRPr>
                      </a:lvl9p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r>
                        <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Quality assurance procedures, competitive design etc</a:t>
                      </a: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25770">
                <a:tc>
                  <a:txBody>
                    <a:body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endPar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762000" rtl="0" eaLnBrk="0" fontAlgn="base" latinLnBrk="0" hangingPunct="0">
                        <a:lnSpc>
                          <a:spcPct val="100000"/>
                        </a:lnSpc>
                        <a:spcBef>
                          <a:spcPct val="20000"/>
                        </a:spcBef>
                        <a:spcAft>
                          <a:spcPct val="0"/>
                        </a:spcAft>
                        <a:buClr>
                          <a:schemeClr val="accent2"/>
                        </a:buClr>
                        <a:buSzPct val="60000"/>
                        <a:buFont typeface="Monotype Sorts" charset="2"/>
                        <a:buNone/>
                        <a:tabLst/>
                      </a:pPr>
                      <a:endParaRPr kumimoji="0" lang="en-GB" altLang="x-non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34288" marB="342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620112363"/>
                  </a:ext>
                </a:extLst>
              </a:tr>
            </a:tbl>
          </a:graphicData>
        </a:graphic>
      </p:graphicFrame>
    </p:spTree>
    <p:extLst>
      <p:ext uri="{BB962C8B-B14F-4D97-AF65-F5344CB8AC3E}">
        <p14:creationId xmlns:p14="http://schemas.microsoft.com/office/powerpoint/2010/main" val="1338227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Risk </a:t>
            </a:r>
            <a:r>
              <a:rPr lang="en-US" b="1" dirty="0" smtClean="0"/>
              <a:t>management process</a:t>
            </a:r>
            <a:endParaRPr lang="en-US" b="1" dirty="0"/>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12</a:t>
            </a:fld>
            <a:endParaRPr lang="en-US"/>
          </a:p>
        </p:txBody>
      </p:sp>
      <p:sp>
        <p:nvSpPr>
          <p:cNvPr id="8" name="Rectangle 3">
            <a:extLst>
              <a:ext uri="{FF2B5EF4-FFF2-40B4-BE49-F238E27FC236}">
                <a16:creationId xmlns="" xmlns:a16="http://schemas.microsoft.com/office/drawing/2014/main" id="{1CB4A0C8-F598-C043-8368-29164F7615A9}"/>
              </a:ext>
            </a:extLst>
          </p:cNvPr>
          <p:cNvSpPr txBox="1">
            <a:spLocks noChangeArrowheads="1"/>
          </p:cNvSpPr>
          <p:nvPr/>
        </p:nvSpPr>
        <p:spPr>
          <a:xfrm>
            <a:off x="628650" y="780770"/>
            <a:ext cx="8012430" cy="33147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GB" altLang="en-US" sz="2700" dirty="0">
                <a:latin typeface="Times New Roman" panose="02020603050405020304" pitchFamily="18" charset="0"/>
                <a:cs typeface="Times New Roman" panose="02020603050405020304" pitchFamily="18" charset="0"/>
              </a:rPr>
              <a:t>The planning for risk includes these steps:</a:t>
            </a:r>
          </a:p>
          <a:p>
            <a:r>
              <a:rPr lang="en-GB" altLang="en-US" sz="2700" dirty="0">
                <a:solidFill>
                  <a:srgbClr val="0070C0"/>
                </a:solidFill>
                <a:latin typeface="Times New Roman" panose="02020603050405020304" pitchFamily="18" charset="0"/>
                <a:cs typeface="Times New Roman" panose="02020603050405020304" pitchFamily="18" charset="0"/>
              </a:rPr>
              <a:t>Risk identification </a:t>
            </a:r>
            <a:r>
              <a:rPr lang="en-GB" altLang="en-US" sz="2700" dirty="0">
                <a:latin typeface="Times New Roman" panose="02020603050405020304" pitchFamily="18" charset="0"/>
                <a:cs typeface="Times New Roman" panose="02020603050405020304" pitchFamily="18" charset="0"/>
              </a:rPr>
              <a:t>– what risks might there be?</a:t>
            </a:r>
          </a:p>
          <a:p>
            <a:r>
              <a:rPr lang="en-GB" altLang="en-US" sz="2700" dirty="0">
                <a:solidFill>
                  <a:srgbClr val="0070C0"/>
                </a:solidFill>
                <a:latin typeface="Times New Roman" panose="02020603050405020304" pitchFamily="18" charset="0"/>
                <a:cs typeface="Times New Roman" panose="02020603050405020304" pitchFamily="18" charset="0"/>
              </a:rPr>
              <a:t>Risk Assessment </a:t>
            </a:r>
            <a:r>
              <a:rPr lang="en-GB" altLang="en-US" sz="2700" dirty="0">
                <a:latin typeface="Times New Roman" panose="02020603050405020304" pitchFamily="18" charset="0"/>
                <a:cs typeface="Times New Roman" panose="02020603050405020304" pitchFamily="18" charset="0"/>
              </a:rPr>
              <a:t>– which are the most serious risks?</a:t>
            </a:r>
          </a:p>
          <a:p>
            <a:r>
              <a:rPr lang="en-GB" altLang="en-US" sz="2700" dirty="0">
                <a:solidFill>
                  <a:srgbClr val="0070C0"/>
                </a:solidFill>
                <a:latin typeface="Times New Roman" panose="02020603050405020304" pitchFamily="18" charset="0"/>
                <a:cs typeface="Times New Roman" panose="02020603050405020304" pitchFamily="18" charset="0"/>
              </a:rPr>
              <a:t>Risk planning </a:t>
            </a:r>
            <a:r>
              <a:rPr lang="en-GB" altLang="en-US" sz="2700" dirty="0">
                <a:latin typeface="Times New Roman" panose="02020603050405020304" pitchFamily="18" charset="0"/>
                <a:cs typeface="Times New Roman" panose="02020603050405020304" pitchFamily="18" charset="0"/>
              </a:rPr>
              <a:t>– what are we going to do about them?</a:t>
            </a:r>
          </a:p>
          <a:p>
            <a:r>
              <a:rPr lang="en-GB" altLang="en-US" sz="2700" dirty="0">
                <a:solidFill>
                  <a:srgbClr val="0070C0"/>
                </a:solidFill>
                <a:latin typeface="Times New Roman" panose="02020603050405020304" pitchFamily="18" charset="0"/>
                <a:cs typeface="Times New Roman" panose="02020603050405020304" pitchFamily="18" charset="0"/>
              </a:rPr>
              <a:t>Risk monitoring </a:t>
            </a:r>
            <a:r>
              <a:rPr lang="en-GB" altLang="en-US" sz="2700" dirty="0">
                <a:latin typeface="Times New Roman" panose="02020603050405020304" pitchFamily="18" charset="0"/>
                <a:cs typeface="Times New Roman" panose="02020603050405020304" pitchFamily="18" charset="0"/>
              </a:rPr>
              <a:t>– what is the current state of the risk?</a:t>
            </a:r>
          </a:p>
        </p:txBody>
      </p:sp>
    </p:spTree>
    <p:extLst>
      <p:ext uri="{BB962C8B-B14F-4D97-AF65-F5344CB8AC3E}">
        <p14:creationId xmlns:p14="http://schemas.microsoft.com/office/powerpoint/2010/main" val="3648292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solidFill>
                  <a:srgbClr val="0070C0"/>
                </a:solidFill>
                <a:latin typeface="Times New Roman" panose="02020603050405020304" pitchFamily="18" charset="0"/>
                <a:cs typeface="Times New Roman" panose="02020603050405020304" pitchFamily="18" charset="0"/>
              </a:rPr>
              <a:t>Risk identification</a:t>
            </a:r>
            <a:endParaRPr lang="en-IN" dirty="0"/>
          </a:p>
        </p:txBody>
      </p:sp>
      <p:sp>
        <p:nvSpPr>
          <p:cNvPr id="3" name="Content Placeholder 2"/>
          <p:cNvSpPr>
            <a:spLocks noGrp="1"/>
          </p:cNvSpPr>
          <p:nvPr>
            <p:ph idx="1"/>
          </p:nvPr>
        </p:nvSpPr>
        <p:spPr/>
        <p:txBody>
          <a:bodyPr>
            <a:normAutofit lnSpcReduction="10000"/>
          </a:bodyPr>
          <a:lstStyle/>
          <a:p>
            <a:r>
              <a:rPr lang="en-US" b="1" dirty="0"/>
              <a:t>Objective</a:t>
            </a:r>
            <a:r>
              <a:rPr lang="en-US" dirty="0"/>
              <a:t>: To recognize and document potential risks that could affect the project’s success</a:t>
            </a:r>
            <a:r>
              <a:rPr lang="en-US" dirty="0" smtClean="0"/>
              <a:t>.</a:t>
            </a:r>
          </a:p>
          <a:p>
            <a:r>
              <a:rPr lang="en-US" dirty="0"/>
              <a:t>Risk identification involves brainstorming activities. </a:t>
            </a:r>
            <a:endParaRPr lang="en-US" dirty="0" smtClean="0"/>
          </a:p>
          <a:p>
            <a:r>
              <a:rPr lang="en-US" dirty="0" smtClean="0"/>
              <a:t>It </a:t>
            </a:r>
            <a:r>
              <a:rPr lang="en-US" dirty="0"/>
              <a:t>also involves the preparation of a risk list. </a:t>
            </a:r>
            <a:endParaRPr lang="en-US" dirty="0" smtClean="0"/>
          </a:p>
          <a:p>
            <a:r>
              <a:rPr lang="en-US" dirty="0" smtClean="0"/>
              <a:t>Brainstorming </a:t>
            </a:r>
            <a:r>
              <a:rPr lang="en-US" dirty="0"/>
              <a:t>is a group discussion technique where all the stakeholders meet together. </a:t>
            </a:r>
            <a:endParaRPr lang="en-US" dirty="0" smtClean="0"/>
          </a:p>
          <a:p>
            <a:r>
              <a:rPr lang="en-US" dirty="0" smtClean="0"/>
              <a:t>This </a:t>
            </a:r>
            <a:r>
              <a:rPr lang="en-US" dirty="0"/>
              <a:t>technique produces new ideas and promotes creative thinking. </a:t>
            </a:r>
            <a:br>
              <a:rPr lang="en-US" dirty="0"/>
            </a:br>
            <a:endParaRPr lang="en-US" dirty="0" smtClean="0"/>
          </a:p>
          <a:p>
            <a:r>
              <a:rPr lang="en-US" dirty="0" smtClean="0"/>
              <a:t>Preparation </a:t>
            </a:r>
            <a:r>
              <a:rPr lang="en-US" dirty="0"/>
              <a:t>of a risk list involves the identification of risks that are occurring continuously in previous software projects. </a:t>
            </a:r>
            <a:endParaRPr lang="en-US" dirty="0" smtClean="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13</a:t>
            </a:fld>
            <a:endParaRPr lang="en-US"/>
          </a:p>
        </p:txBody>
      </p:sp>
    </p:spTree>
    <p:extLst>
      <p:ext uri="{BB962C8B-B14F-4D97-AF65-F5344CB8AC3E}">
        <p14:creationId xmlns:p14="http://schemas.microsoft.com/office/powerpoint/2010/main" val="3143671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Happens</a:t>
            </a:r>
            <a:r>
              <a:rPr lang="en-US" dirty="0"/>
              <a:t>: </a:t>
            </a:r>
          </a:p>
          <a:p>
            <a:r>
              <a:rPr lang="en-US" dirty="0"/>
              <a:t>In this step, you brainstorm and list all possible risks, including internal and external risks. </a:t>
            </a:r>
          </a:p>
          <a:p>
            <a:r>
              <a:rPr lang="en-US" dirty="0"/>
              <a:t>This may involve workshops, interviews, checklists, or analysis of past projects.</a:t>
            </a:r>
          </a:p>
          <a:p>
            <a:r>
              <a:rPr lang="en-US" b="1" dirty="0"/>
              <a:t>Example</a:t>
            </a:r>
            <a:r>
              <a:rPr lang="en-US" dirty="0"/>
              <a:t>: Identifying risks such as budget overruns, technology failures, or supply chain disruptions in a project.</a:t>
            </a:r>
            <a:endParaRPr lang="en-IN" dirty="0"/>
          </a:p>
          <a:p>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14</a:t>
            </a:fld>
            <a:endParaRPr lang="en-US"/>
          </a:p>
        </p:txBody>
      </p:sp>
    </p:spTree>
    <p:extLst>
      <p:ext uri="{BB962C8B-B14F-4D97-AF65-F5344CB8AC3E}">
        <p14:creationId xmlns:p14="http://schemas.microsoft.com/office/powerpoint/2010/main" val="1942765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solidFill>
                  <a:srgbClr val="0070C0"/>
                </a:solidFill>
              </a:rPr>
              <a:t>Risk assessment</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15</a:t>
            </a:fld>
            <a:endParaRPr lang="en-US"/>
          </a:p>
        </p:txBody>
      </p:sp>
      <p:sp>
        <p:nvSpPr>
          <p:cNvPr id="6" name="Rectangle 3">
            <a:extLst>
              <a:ext uri="{FF2B5EF4-FFF2-40B4-BE49-F238E27FC236}">
                <a16:creationId xmlns="" xmlns:a16="http://schemas.microsoft.com/office/drawing/2014/main" id="{85845E08-08F4-4B4E-8074-EB6E917FD3B5}"/>
              </a:ext>
            </a:extLst>
          </p:cNvPr>
          <p:cNvSpPr txBox="1">
            <a:spLocks noChangeArrowheads="1"/>
          </p:cNvSpPr>
          <p:nvPr/>
        </p:nvSpPr>
        <p:spPr>
          <a:xfrm>
            <a:off x="720474" y="887875"/>
            <a:ext cx="7366438" cy="18155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GB" altLang="en-US" sz="1500" dirty="0"/>
              <a:t>Risk exposure (RE)</a:t>
            </a:r>
          </a:p>
          <a:p>
            <a:pPr>
              <a:buFont typeface="Monotype Sorts" pitchFamily="2" charset="2"/>
              <a:buNone/>
            </a:pPr>
            <a:r>
              <a:rPr lang="en-GB" altLang="en-US" sz="1500" dirty="0"/>
              <a:t> = (potential damage) x (probability of occurrence)</a:t>
            </a:r>
          </a:p>
          <a:p>
            <a:pPr>
              <a:buFont typeface="Monotype Sorts" pitchFamily="2" charset="2"/>
              <a:buNone/>
            </a:pPr>
            <a:r>
              <a:rPr lang="en-GB" altLang="en-US" sz="1500" i="1" dirty="0"/>
              <a:t>Ideally</a:t>
            </a:r>
          </a:p>
          <a:p>
            <a:pPr>
              <a:buFont typeface="Monotype Sorts" pitchFamily="2" charset="2"/>
              <a:buNone/>
            </a:pPr>
            <a:r>
              <a:rPr lang="en-GB" altLang="en-US" sz="1500" b="1" dirty="0"/>
              <a:t>Potential damage</a:t>
            </a:r>
            <a:r>
              <a:rPr lang="en-GB" altLang="en-US" sz="1500" dirty="0"/>
              <a:t>: (PD) a money value  </a:t>
            </a:r>
          </a:p>
          <a:p>
            <a:pPr>
              <a:buFont typeface="Monotype Sorts" pitchFamily="2" charset="2"/>
              <a:buNone/>
            </a:pPr>
            <a:r>
              <a:rPr lang="en-GB" altLang="en-US" sz="1500" b="1" dirty="0"/>
              <a:t>Probability</a:t>
            </a:r>
            <a:r>
              <a:rPr lang="en-GB" altLang="en-US" sz="1500" dirty="0"/>
              <a:t> (P) 0.00 (absolutely no chance) to 1.00 (absolutely certain) </a:t>
            </a:r>
          </a:p>
          <a:p>
            <a:pPr>
              <a:buFont typeface="Monotype Sorts" pitchFamily="2" charset="2"/>
              <a:buNone/>
            </a:pPr>
            <a:r>
              <a:rPr lang="en-GB" altLang="en-US" sz="1500" dirty="0"/>
              <a:t>	RE = </a:t>
            </a:r>
            <a:r>
              <a:rPr lang="en-GB" altLang="en-US" sz="1500"/>
              <a:t>PoD</a:t>
            </a:r>
            <a:r>
              <a:rPr lang="en-GB" altLang="en-US" sz="1500" dirty="0"/>
              <a:t> </a:t>
            </a:r>
            <a:r>
              <a:rPr lang="en-GB" altLang="en-US" sz="1500" dirty="0"/>
              <a:t>x P </a:t>
            </a:r>
          </a:p>
          <a:p>
            <a:pPr>
              <a:buFont typeface="Monotype Sorts" pitchFamily="2" charset="2"/>
              <a:buNone/>
            </a:pPr>
            <a:endParaRPr lang="en-GB" altLang="en-US" sz="1500" dirty="0"/>
          </a:p>
          <a:p>
            <a:pPr>
              <a:buFont typeface="Monotype Sorts" pitchFamily="2" charset="2"/>
              <a:buNone/>
            </a:pPr>
            <a:endParaRPr lang="en-GB" altLang="en-US" sz="1500" dirty="0"/>
          </a:p>
          <a:p>
            <a:pPr>
              <a:buFont typeface="Monotype Sorts" pitchFamily="2" charset="2"/>
              <a:buNone/>
            </a:pPr>
            <a:endParaRPr lang="en-GB" altLang="en-US" sz="1500" i="1" dirty="0"/>
          </a:p>
        </p:txBody>
      </p:sp>
    </p:spTree>
    <p:extLst>
      <p:ext uri="{BB962C8B-B14F-4D97-AF65-F5344CB8AC3E}">
        <p14:creationId xmlns:p14="http://schemas.microsoft.com/office/powerpoint/2010/main" val="672332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935" y="347729"/>
            <a:ext cx="8003415" cy="4284993"/>
          </a:xfrm>
        </p:spPr>
        <p:txBody>
          <a:bodyPr/>
          <a:lstStyle/>
          <a:p>
            <a:r>
              <a:rPr lang="en-US" b="1" dirty="0"/>
              <a:t>Objective</a:t>
            </a:r>
            <a:r>
              <a:rPr lang="en-US" dirty="0"/>
              <a:t>: To analyze and prioritize risks based on their likelihood and potential impact</a:t>
            </a:r>
            <a:r>
              <a:rPr lang="en-US" dirty="0" smtClean="0"/>
              <a:t>.</a:t>
            </a:r>
          </a:p>
          <a:p>
            <a:r>
              <a:rPr lang="en-US" b="1" dirty="0" smtClean="0"/>
              <a:t>What </a:t>
            </a:r>
            <a:r>
              <a:rPr lang="en-US" b="1" dirty="0"/>
              <a:t>Happens</a:t>
            </a:r>
            <a:r>
              <a:rPr lang="en-US" dirty="0"/>
              <a:t>: Each identified risk is evaluated to determine</a:t>
            </a:r>
            <a:r>
              <a:rPr lang="en-US" dirty="0" smtClean="0"/>
              <a:t>:</a:t>
            </a:r>
          </a:p>
          <a:p>
            <a:pPr lvl="1"/>
            <a:r>
              <a:rPr lang="en-US" b="1" dirty="0" smtClean="0"/>
              <a:t>Likelihood</a:t>
            </a:r>
            <a:r>
              <a:rPr lang="en-US" dirty="0"/>
              <a:t>: How probable it is that the risk will occur.</a:t>
            </a:r>
          </a:p>
          <a:p>
            <a:pPr lvl="1"/>
            <a:r>
              <a:rPr lang="en-US" b="1" dirty="0"/>
              <a:t>Impact</a:t>
            </a:r>
            <a:r>
              <a:rPr lang="en-US" dirty="0"/>
              <a:t>: How severe the consequences will be if the risk occurs.</a:t>
            </a:r>
          </a:p>
          <a:p>
            <a:r>
              <a:rPr lang="en-US" dirty="0"/>
              <a:t>The risks are then ranked, often using a risk matrix, so the most critical risks are addressed first</a:t>
            </a:r>
            <a:r>
              <a:rPr lang="en-US" dirty="0" smtClean="0"/>
              <a:t>.</a:t>
            </a:r>
          </a:p>
          <a:p>
            <a:r>
              <a:rPr lang="en-US" b="1" dirty="0" smtClean="0"/>
              <a:t>Example</a:t>
            </a:r>
            <a:r>
              <a:rPr lang="en-US" dirty="0"/>
              <a:t>: Determining that a certain technology failure has a high probability and would cause significant delays in the project timeline.</a:t>
            </a:r>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16</a:t>
            </a:fld>
            <a:endParaRPr lang="en-US"/>
          </a:p>
        </p:txBody>
      </p:sp>
    </p:spTree>
    <p:extLst>
      <p:ext uri="{BB962C8B-B14F-4D97-AF65-F5344CB8AC3E}">
        <p14:creationId xmlns:p14="http://schemas.microsoft.com/office/powerpoint/2010/main" val="1650162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Risk Analysis &amp; Prioritization </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17</a:t>
            </a:fld>
            <a:endParaRPr lang="en-US"/>
          </a:p>
        </p:txBody>
      </p:sp>
      <p:sp>
        <p:nvSpPr>
          <p:cNvPr id="7" name="Rectangle 3">
            <a:extLst>
              <a:ext uri="{FF2B5EF4-FFF2-40B4-BE49-F238E27FC236}">
                <a16:creationId xmlns="" xmlns:a16="http://schemas.microsoft.com/office/drawing/2014/main" id="{2A03B4D6-9AC5-7C49-A8ED-9E1D38AC8007}"/>
              </a:ext>
            </a:extLst>
          </p:cNvPr>
          <p:cNvSpPr txBox="1">
            <a:spLocks noChangeArrowheads="1"/>
          </p:cNvSpPr>
          <p:nvPr/>
        </p:nvSpPr>
        <p:spPr>
          <a:xfrm>
            <a:off x="342899" y="724437"/>
            <a:ext cx="8514546" cy="4042826"/>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1500" dirty="0"/>
              <a:t>Drawing up contingency plans to deal with the risk should it occur</a:t>
            </a:r>
          </a:p>
          <a:p>
            <a:pPr fontAlgn="base"/>
            <a:r>
              <a:rPr lang="en-US" sz="1500" dirty="0"/>
              <a:t>Identifying the problems causing risk in projects</a:t>
            </a:r>
          </a:p>
          <a:p>
            <a:pPr fontAlgn="base"/>
            <a:r>
              <a:rPr lang="en-US" sz="1500" dirty="0"/>
              <a:t>Identifying the probability of occurrence of the problem</a:t>
            </a:r>
          </a:p>
          <a:p>
            <a:pPr fontAlgn="base"/>
            <a:r>
              <a:rPr lang="en-US" sz="1500" dirty="0"/>
              <a:t>Identifying the impact of the problem</a:t>
            </a:r>
          </a:p>
          <a:p>
            <a:r>
              <a:rPr lang="en-GB" altLang="en-US" sz="1500" dirty="0"/>
              <a:t>Reduce </a:t>
            </a:r>
            <a:r>
              <a:rPr lang="en-GB" altLang="en-US" sz="1500" dirty="0"/>
              <a:t>the risk exposure by reducing the likelihood or impact</a:t>
            </a:r>
          </a:p>
          <a:p>
            <a:r>
              <a:rPr lang="en-US" sz="1500" b="1" dirty="0"/>
              <a:t>Risk </a:t>
            </a:r>
            <a:r>
              <a:rPr lang="en-US" sz="1500" b="1" dirty="0"/>
              <a:t>Reduction Leverage (RRL)</a:t>
            </a:r>
            <a:r>
              <a:rPr lang="en-US" sz="1500" dirty="0"/>
              <a:t> is a metric used to evaluate the effectiveness of risk mitigation strategies</a:t>
            </a:r>
            <a:r>
              <a:rPr lang="en-US" sz="1500" dirty="0"/>
              <a:t>.</a:t>
            </a:r>
          </a:p>
          <a:p>
            <a:r>
              <a:rPr lang="en-US" sz="1500" dirty="0"/>
              <a:t>It helps in assessing how much the risk exposure has been reduced compared to the cost of implementing the risk reduction measures. </a:t>
            </a:r>
            <a:endParaRPr lang="en-GB" altLang="en-US" sz="1500" dirty="0"/>
          </a:p>
          <a:p>
            <a:r>
              <a:rPr lang="en-GB" altLang="en-US" sz="1500" dirty="0"/>
              <a:t>Risk Reduction Leverage (RRL)= (</a:t>
            </a:r>
            <a:r>
              <a:rPr lang="en-GB" altLang="en-US" sz="1500" dirty="0" err="1"/>
              <a:t>RE</a:t>
            </a:r>
            <a:r>
              <a:rPr lang="en-GB" altLang="en-US" sz="1500" baseline="-25000" dirty="0" err="1"/>
              <a:t>before</a:t>
            </a:r>
            <a:r>
              <a:rPr lang="en-GB" altLang="en-US" sz="1500" dirty="0"/>
              <a:t>- </a:t>
            </a:r>
            <a:r>
              <a:rPr lang="en-GB" altLang="en-US" sz="1500" dirty="0" err="1"/>
              <a:t>RE</a:t>
            </a:r>
            <a:r>
              <a:rPr lang="en-GB" altLang="en-US" sz="1500" baseline="-25000" dirty="0" err="1"/>
              <a:t>afte</a:t>
            </a:r>
            <a:r>
              <a:rPr lang="en-GB" altLang="en-US" sz="1500" dirty="0" err="1"/>
              <a:t>r</a:t>
            </a:r>
            <a:r>
              <a:rPr lang="en-GB" altLang="en-US" sz="1500" dirty="0"/>
              <a:t>)/ risk reduction </a:t>
            </a:r>
            <a:r>
              <a:rPr lang="en-GB" altLang="en-US" sz="1500" dirty="0"/>
              <a:t>cost</a:t>
            </a:r>
          </a:p>
          <a:p>
            <a:r>
              <a:rPr lang="en-US" sz="1200" dirty="0"/>
              <a:t>Where:</a:t>
            </a:r>
          </a:p>
          <a:p>
            <a:pPr lvl="1"/>
            <a:r>
              <a:rPr lang="en-US" altLang="en-US" sz="1200" dirty="0" err="1"/>
              <a:t>REbefore</a:t>
            </a:r>
            <a:r>
              <a:rPr lang="en-US" altLang="en-US" sz="1200" dirty="0"/>
              <a:t> = Risk Exposure before implementing the risk reduction measures.</a:t>
            </a:r>
          </a:p>
          <a:p>
            <a:pPr lvl="1"/>
            <a:r>
              <a:rPr lang="en-US" altLang="en-US" sz="1200" dirty="0" err="1"/>
              <a:t>REafter</a:t>
            </a:r>
            <a:r>
              <a:rPr lang="en-US" altLang="en-US" sz="1200" dirty="0"/>
              <a:t> = Risk Exposure after implementing the risk reduction measures.</a:t>
            </a:r>
          </a:p>
          <a:p>
            <a:pPr lvl="1"/>
            <a:r>
              <a:rPr lang="en-US" altLang="en-US" sz="1200" dirty="0"/>
              <a:t>Risk Reduction Cost = The cost incurred to implement the risk mitigation strategy. (The total cost spent on implementing risk reduction activities, such as developing backup plans, buying insurance, or investing in preventive technologies.)</a:t>
            </a:r>
          </a:p>
          <a:p>
            <a:endParaRPr lang="en-GB" altLang="en-US" sz="1500" dirty="0"/>
          </a:p>
          <a:p>
            <a:r>
              <a:rPr lang="en-GB" altLang="en-US" sz="1500" dirty="0"/>
              <a:t>If RRL &gt; 1. </a:t>
            </a:r>
            <a:r>
              <a:rPr lang="en-US" sz="1500" dirty="0"/>
              <a:t>it means the risk mitigation strategy is highly effective</a:t>
            </a:r>
            <a:endParaRPr lang="en-GB" altLang="en-US" sz="1500" dirty="0"/>
          </a:p>
          <a:p>
            <a:endParaRPr lang="en-GB" altLang="en-US" sz="1500" dirty="0"/>
          </a:p>
          <a:p>
            <a:pPr>
              <a:buFont typeface="Monotype Sorts" pitchFamily="2" charset="2"/>
              <a:buNone/>
            </a:pPr>
            <a:endParaRPr lang="en-GB" altLang="en-US" sz="1500" dirty="0"/>
          </a:p>
          <a:p>
            <a:pPr>
              <a:buFont typeface="Monotype Sorts" pitchFamily="2" charset="2"/>
              <a:buNone/>
            </a:pPr>
            <a:endParaRPr lang="en-GB" altLang="en-US" sz="1500" i="1" dirty="0"/>
          </a:p>
        </p:txBody>
      </p:sp>
    </p:spTree>
    <p:extLst>
      <p:ext uri="{BB962C8B-B14F-4D97-AF65-F5344CB8AC3E}">
        <p14:creationId xmlns:p14="http://schemas.microsoft.com/office/powerpoint/2010/main" val="2476200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a:t>This means that for every $1 spent on risk reduction, the project reduces its risk exposure by $6. An RRL of 6 indicates a very effective risk reduction strategy.</a:t>
            </a:r>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18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956" y="1187222"/>
            <a:ext cx="5833224" cy="1933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253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70C0"/>
                </a:solidFill>
              </a:rPr>
              <a:t>Risk Avoidance and </a:t>
            </a:r>
            <a:r>
              <a:rPr lang="en-IN" b="1" dirty="0" smtClean="0">
                <a:solidFill>
                  <a:srgbClr val="0070C0"/>
                </a:solidFill>
              </a:rPr>
              <a:t>Mitigation/Risk planning</a:t>
            </a:r>
            <a:endParaRPr lang="en-IN" dirty="0">
              <a:solidFill>
                <a:srgbClr val="0070C0"/>
              </a:solidFill>
            </a:endParaRPr>
          </a:p>
        </p:txBody>
      </p:sp>
      <p:sp>
        <p:nvSpPr>
          <p:cNvPr id="3" name="Content Placeholder 2"/>
          <p:cNvSpPr>
            <a:spLocks noGrp="1"/>
          </p:cNvSpPr>
          <p:nvPr>
            <p:ph idx="1"/>
          </p:nvPr>
        </p:nvSpPr>
        <p:spPr>
          <a:xfrm>
            <a:off x="560232" y="1062508"/>
            <a:ext cx="7955119" cy="3570215"/>
          </a:xfrm>
        </p:spPr>
        <p:txBody>
          <a:bodyPr>
            <a:normAutofit fontScale="92500" lnSpcReduction="10000"/>
          </a:bodyPr>
          <a:lstStyle/>
          <a:p>
            <a:r>
              <a:rPr lang="en-US" b="1" dirty="0"/>
              <a:t>Objective</a:t>
            </a:r>
            <a:r>
              <a:rPr lang="en-US" dirty="0"/>
              <a:t>: To develop strategies to handle or mitigate identified risks</a:t>
            </a:r>
            <a:r>
              <a:rPr lang="en-US" dirty="0" smtClean="0"/>
              <a:t>.</a:t>
            </a:r>
          </a:p>
          <a:p>
            <a:r>
              <a:rPr lang="en-US" b="1" dirty="0" smtClean="0"/>
              <a:t>What </a:t>
            </a:r>
            <a:r>
              <a:rPr lang="en-US" b="1" dirty="0"/>
              <a:t>Happens</a:t>
            </a:r>
            <a:r>
              <a:rPr lang="en-US" dirty="0"/>
              <a:t>: Once risks are prioritized, the next step is to plan how to respond to them. </a:t>
            </a:r>
            <a:endParaRPr lang="en-US" dirty="0" smtClean="0"/>
          </a:p>
          <a:p>
            <a:r>
              <a:rPr lang="en-US" dirty="0" smtClean="0"/>
              <a:t>Responses </a:t>
            </a:r>
            <a:r>
              <a:rPr lang="en-US" dirty="0"/>
              <a:t>may include</a:t>
            </a:r>
            <a:r>
              <a:rPr lang="en-US" dirty="0" smtClean="0"/>
              <a:t>:</a:t>
            </a:r>
          </a:p>
          <a:p>
            <a:pPr lvl="1"/>
            <a:r>
              <a:rPr lang="en-US" b="1" dirty="0" smtClean="0"/>
              <a:t>Avoiding</a:t>
            </a:r>
            <a:r>
              <a:rPr lang="en-US" dirty="0"/>
              <a:t>: Changing the plan to eliminate the risk.</a:t>
            </a:r>
          </a:p>
          <a:p>
            <a:pPr lvl="1"/>
            <a:r>
              <a:rPr lang="en-US" b="1" dirty="0"/>
              <a:t>Mitigating</a:t>
            </a:r>
            <a:r>
              <a:rPr lang="en-US" dirty="0"/>
              <a:t>: Reducing the likelihood or impact of the risk.</a:t>
            </a:r>
          </a:p>
          <a:p>
            <a:pPr lvl="1"/>
            <a:r>
              <a:rPr lang="en-US" b="1" dirty="0"/>
              <a:t>Transferring</a:t>
            </a:r>
            <a:r>
              <a:rPr lang="en-US" dirty="0"/>
              <a:t>: Shifting the risk to another party (e.g., through insurance).</a:t>
            </a:r>
          </a:p>
          <a:p>
            <a:pPr lvl="1"/>
            <a:r>
              <a:rPr lang="en-US" b="1" dirty="0"/>
              <a:t>Accepting</a:t>
            </a:r>
            <a:r>
              <a:rPr lang="en-US" dirty="0"/>
              <a:t>: Acknowledging the risk and preparing to deal with it if it happens.</a:t>
            </a:r>
          </a:p>
          <a:p>
            <a:r>
              <a:rPr lang="en-US" b="1" dirty="0"/>
              <a:t>Example</a:t>
            </a:r>
            <a:r>
              <a:rPr lang="en-US" dirty="0"/>
              <a:t>: Developing a backup plan for critical suppliers in case of supply chain delays</a:t>
            </a:r>
            <a:r>
              <a:rPr lang="en-US" dirty="0" smtClean="0"/>
              <a:t>.</a:t>
            </a:r>
          </a:p>
          <a:p>
            <a:r>
              <a:rPr lang="en-US" dirty="0"/>
              <a:t>Ex. Rain or storms could lead to lower attendance or cancellation of the event.</a:t>
            </a:r>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19</a:t>
            </a:fld>
            <a:endParaRPr lang="en-US"/>
          </a:p>
        </p:txBody>
      </p:sp>
    </p:spTree>
    <p:extLst>
      <p:ext uri="{BB962C8B-B14F-4D97-AF65-F5344CB8AC3E}">
        <p14:creationId xmlns:p14="http://schemas.microsoft.com/office/powerpoint/2010/main" val="1399396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191193" y="410971"/>
            <a:ext cx="8529897" cy="639566"/>
          </a:xfrm>
        </p:spPr>
        <p:txBody>
          <a:bodyPr>
            <a:normAutofit fontScale="90000"/>
          </a:bodyPr>
          <a:lstStyle/>
          <a:p>
            <a:pPr algn="ctr"/>
            <a:r>
              <a:rPr lang="en-US" b="1" dirty="0"/>
              <a:t>Module 4 </a:t>
            </a:r>
            <a:br>
              <a:rPr lang="en-US" b="1" dirty="0"/>
            </a:br>
            <a:r>
              <a:rPr lang="en-IN" sz="3000" dirty="0">
                <a:hlinkClick r:id="rId2">
                  <a:extLst>
                    <a:ext uri="{A12FA001-AC4F-418D-AE19-62706E023703}">
                      <ahyp:hlinkClr xmlns="" xmlns:ahyp="http://schemas.microsoft.com/office/drawing/2018/hyperlinkcolor" val="tx"/>
                    </a:ext>
                  </a:extLst>
                </a:hlinkClick>
              </a:rPr>
              <a:t>System Implementation, Configuration Management </a:t>
            </a:r>
            <a:r>
              <a:rPr lang="en-IN" sz="3000" dirty="0">
                <a:hlinkClick r:id="rId2">
                  <a:extLst>
                    <a:ext uri="{A12FA001-AC4F-418D-AE19-62706E023703}">
                      <ahyp:hlinkClr xmlns="" xmlns:ahyp="http://schemas.microsoft.com/office/drawing/2018/hyperlinkcolor" val="tx"/>
                    </a:ext>
                  </a:extLst>
                </a:hlinkClick>
              </a:rPr>
              <a:t/>
            </a:r>
            <a:br>
              <a:rPr lang="en-IN" sz="3000" dirty="0">
                <a:hlinkClick r:id="rId2">
                  <a:extLst>
                    <a:ext uri="{A12FA001-AC4F-418D-AE19-62706E023703}">
                      <ahyp:hlinkClr xmlns="" xmlns:ahyp="http://schemas.microsoft.com/office/drawing/2018/hyperlinkcolor" val="tx"/>
                    </a:ext>
                  </a:extLst>
                </a:hlinkClick>
              </a:rPr>
            </a:br>
            <a:r>
              <a:rPr lang="en-IN" sz="3000" dirty="0">
                <a:hlinkClick r:id="rId2">
                  <a:extLst>
                    <a:ext uri="{A12FA001-AC4F-418D-AE19-62706E023703}">
                      <ahyp:hlinkClr xmlns="" xmlns:ahyp="http://schemas.microsoft.com/office/drawing/2018/hyperlinkcolor" val="tx"/>
                    </a:ext>
                  </a:extLst>
                </a:hlinkClick>
              </a:rPr>
              <a:t>&amp; Risk Management</a:t>
            </a:r>
            <a:r>
              <a:rPr lang="en-IN" b="1" dirty="0"/>
              <a:t/>
            </a:r>
            <a:br>
              <a:rPr lang="en-IN" b="1" dirty="0"/>
            </a:br>
            <a:endParaRPr lang="en-US" b="1" dirty="0"/>
          </a:p>
        </p:txBody>
      </p:sp>
      <p:sp>
        <p:nvSpPr>
          <p:cNvPr id="3" name="Content Placeholder 2">
            <a:extLst>
              <a:ext uri="{FF2B5EF4-FFF2-40B4-BE49-F238E27FC236}">
                <a16:creationId xmlns="" xmlns:a16="http://schemas.microsoft.com/office/drawing/2014/main" id="{F8F42246-7FDE-5846-A664-BA09029AE2E5}"/>
              </a:ext>
            </a:extLst>
          </p:cNvPr>
          <p:cNvSpPr>
            <a:spLocks noGrp="1"/>
          </p:cNvSpPr>
          <p:nvPr>
            <p:ph idx="1"/>
          </p:nvPr>
        </p:nvSpPr>
        <p:spPr>
          <a:xfrm>
            <a:off x="617220" y="1235341"/>
            <a:ext cx="8103870" cy="3668843"/>
          </a:xfrm>
        </p:spPr>
        <p:txBody>
          <a:bodyPr>
            <a:normAutofit/>
          </a:bodyPr>
          <a:lstStyle/>
          <a:p>
            <a:pPr marL="436960" indent="-436960">
              <a:buNone/>
            </a:pPr>
            <a:r>
              <a:rPr lang="en-IN" dirty="0">
                <a:solidFill>
                  <a:schemeClr val="bg1">
                    <a:lumMod val="85000"/>
                  </a:schemeClr>
                </a:solidFill>
              </a:rPr>
              <a:t>4.1 Packages &amp; Interfaces: Distinguishing between classes versus interfaces. Exposing class &amp; package interfaces.</a:t>
            </a:r>
          </a:p>
          <a:p>
            <a:pPr marL="436960" indent="-436960">
              <a:buNone/>
            </a:pPr>
            <a:r>
              <a:rPr lang="en-IN" dirty="0">
                <a:solidFill>
                  <a:schemeClr val="bg1">
                    <a:lumMod val="85000"/>
                  </a:schemeClr>
                </a:solidFill>
              </a:rPr>
              <a:t>4.2 Mapping Model to code, Mapping object models to Database schema.</a:t>
            </a:r>
          </a:p>
          <a:p>
            <a:pPr marL="0" indent="0">
              <a:buNone/>
            </a:pPr>
            <a:r>
              <a:rPr lang="en-IN" dirty="0">
                <a:solidFill>
                  <a:schemeClr val="bg1">
                    <a:lumMod val="85000"/>
                  </a:schemeClr>
                </a:solidFill>
              </a:rPr>
              <a:t>4.3 Component &amp; Deployment Diagrams: Describing dependencies.</a:t>
            </a:r>
          </a:p>
          <a:p>
            <a:pPr marL="0" indent="0">
              <a:buNone/>
            </a:pPr>
            <a:r>
              <a:rPr lang="en-IN" dirty="0">
                <a:solidFill>
                  <a:schemeClr val="bg1">
                    <a:lumMod val="85000"/>
                  </a:schemeClr>
                </a:solidFill>
              </a:rPr>
              <a:t>4.4 Managing &amp; Controlling Changes: Managing &amp; Controlling versions.</a:t>
            </a:r>
          </a:p>
          <a:p>
            <a:pPr marL="436960" indent="-436960">
              <a:buNone/>
            </a:pPr>
            <a:r>
              <a:rPr lang="en-IN" dirty="0"/>
              <a:t>4.5 Categories of Risks. Nature of risks, Types of risks, Risk identification, Risk assessment, Risk Planning and control, Risk Management, Evaluating risk to schedule, PERT technique.</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2</a:t>
            </a:fld>
            <a:endParaRPr lang="en-US"/>
          </a:p>
        </p:txBody>
      </p:sp>
    </p:spTree>
    <p:extLst>
      <p:ext uri="{BB962C8B-B14F-4D97-AF65-F5344CB8AC3E}">
        <p14:creationId xmlns:p14="http://schemas.microsoft.com/office/powerpoint/2010/main" val="250695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Risk Monitoring and Control</a:t>
            </a:r>
          </a:p>
        </p:txBody>
      </p:sp>
      <p:sp>
        <p:nvSpPr>
          <p:cNvPr id="3" name="Content Placeholder 2"/>
          <p:cNvSpPr>
            <a:spLocks noGrp="1"/>
          </p:cNvSpPr>
          <p:nvPr>
            <p:ph idx="1"/>
          </p:nvPr>
        </p:nvSpPr>
        <p:spPr>
          <a:xfrm>
            <a:off x="560232" y="1052848"/>
            <a:ext cx="7955119" cy="3579875"/>
          </a:xfrm>
        </p:spPr>
        <p:txBody>
          <a:bodyPr/>
          <a:lstStyle/>
          <a:p>
            <a:r>
              <a:rPr lang="en-US" b="1" dirty="0"/>
              <a:t>Objective</a:t>
            </a:r>
            <a:r>
              <a:rPr lang="en-US" dirty="0"/>
              <a:t>: To track identified risks, monitor new risks, and ensure that mitigation plans are working effectively</a:t>
            </a:r>
            <a:r>
              <a:rPr lang="en-US" dirty="0" smtClean="0"/>
              <a:t>.</a:t>
            </a:r>
          </a:p>
          <a:p>
            <a:r>
              <a:rPr lang="en-US" b="1" dirty="0" smtClean="0"/>
              <a:t>What </a:t>
            </a:r>
            <a:r>
              <a:rPr lang="en-US" b="1" dirty="0"/>
              <a:t>Happens</a:t>
            </a:r>
            <a:r>
              <a:rPr lang="en-US" dirty="0"/>
              <a:t>: </a:t>
            </a:r>
            <a:endParaRPr lang="en-US" dirty="0" smtClean="0"/>
          </a:p>
          <a:p>
            <a:r>
              <a:rPr lang="en-US" dirty="0" smtClean="0"/>
              <a:t>This </a:t>
            </a:r>
            <a:r>
              <a:rPr lang="en-US" dirty="0"/>
              <a:t>is an ongoing process where risks are continuously monitored, and responses are updated as needed. New risks may emerge, and old ones may change in severity or likelihood</a:t>
            </a:r>
            <a:r>
              <a:rPr lang="en-US" dirty="0" smtClean="0"/>
              <a:t>.</a:t>
            </a:r>
          </a:p>
          <a:p>
            <a:r>
              <a:rPr lang="en-US" b="1" dirty="0" smtClean="0"/>
              <a:t>Example</a:t>
            </a:r>
            <a:r>
              <a:rPr lang="en-US" dirty="0"/>
              <a:t>: Regularly reviewing the risk register and monitoring key indicators to ensure that potential supply chain disruptions are being mitigated.</a:t>
            </a:r>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20</a:t>
            </a:fld>
            <a:endParaRPr lang="en-US"/>
          </a:p>
        </p:txBody>
      </p:sp>
    </p:spTree>
    <p:extLst>
      <p:ext uri="{BB962C8B-B14F-4D97-AF65-F5344CB8AC3E}">
        <p14:creationId xmlns:p14="http://schemas.microsoft.com/office/powerpoint/2010/main" val="21345357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Project Evaluation and Review Technique (PERT)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PERT is a procedure through which activities of a project are represented in its appropriate sequence and timing. It is a scheduling technique used to schedule, organize and integrate tasks within a project. </a:t>
            </a:r>
            <a:endParaRPr/>
          </a:p>
          <a:p>
            <a:pPr marL="457200" lvl="0" indent="-342900" algn="l" rtl="0">
              <a:spcBef>
                <a:spcPts val="0"/>
              </a:spcBef>
              <a:spcAft>
                <a:spcPts val="0"/>
              </a:spcAft>
              <a:buSzPts val="1800"/>
              <a:buChar char="●"/>
            </a:pPr>
            <a:r>
              <a:rPr lang="en"/>
              <a:t>PERT is basically a mechanism for management planning and control which provides blueprint for a particular project.</a:t>
            </a:r>
            <a:endParaRPr/>
          </a:p>
        </p:txBody>
      </p:sp>
      <p:pic>
        <p:nvPicPr>
          <p:cNvPr id="62" name="Google Shape;62;p14"/>
          <p:cNvPicPr preferRelativeResize="0"/>
          <p:nvPr/>
        </p:nvPicPr>
        <p:blipFill>
          <a:blip r:embed="rId3">
            <a:alphaModFix/>
          </a:blip>
          <a:stretch>
            <a:fillRect/>
          </a:stretch>
        </p:blipFill>
        <p:spPr>
          <a:xfrm>
            <a:off x="1285874" y="3167674"/>
            <a:ext cx="7026175" cy="17543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0"/>
              </a:spcBef>
              <a:spcAft>
                <a:spcPts val="0"/>
              </a:spcAft>
              <a:buClr>
                <a:schemeClr val="dk1"/>
              </a:buClr>
              <a:buSzPct val="48888"/>
              <a:buFont typeface="Arial"/>
              <a:buNone/>
            </a:pPr>
            <a:r>
              <a:rPr lang="en" sz="2250">
                <a:solidFill>
                  <a:srgbClr val="222222"/>
                </a:solidFill>
                <a:highlight>
                  <a:srgbClr val="FFFFFF"/>
                </a:highlight>
              </a:rPr>
              <a:t>PERT Method Implementation Steps</a:t>
            </a:r>
            <a:endParaRPr sz="2250">
              <a:solidFill>
                <a:srgbClr val="222222"/>
              </a:solidFill>
              <a:highlight>
                <a:srgbClr val="FFFFFF"/>
              </a:highlight>
            </a:endParaRPr>
          </a:p>
          <a:p>
            <a:pPr marL="0" lvl="0" indent="0" algn="l" rtl="0">
              <a:lnSpc>
                <a:spcPct val="115000"/>
              </a:lnSpc>
              <a:spcBef>
                <a:spcPts val="1500"/>
              </a:spcBef>
              <a:spcAft>
                <a:spcPts val="0"/>
              </a:spcAft>
              <a:buClr>
                <a:schemeClr val="dk1"/>
              </a:buClr>
              <a:buSzPct val="84615"/>
              <a:buFont typeface="Arial"/>
              <a:buNone/>
            </a:pPr>
            <a:r>
              <a:rPr lang="en" sz="1300">
                <a:solidFill>
                  <a:srgbClr val="222222"/>
                </a:solidFill>
                <a:highlight>
                  <a:srgbClr val="FFFFFF"/>
                </a:highlight>
              </a:rPr>
              <a:t>Track the following steps while creating a PERT Chart;</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1. List the activities and milestones</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The first step is to determine the tasks required to complete the project.</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2. Determine the sequence of activities</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The second step is to determine the order of the activities. Which activity is the predecessor which one is the successor? It is easy to determine the sequence of some activities however the sequence of some tasks may require deep analysis.</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3. Build a network diagram</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The third step is to create the network diagram with the help of software or by hand and place the activities on the diagram.</a:t>
            </a:r>
            <a:endParaRPr sz="1300">
              <a:solidFill>
                <a:srgbClr val="222222"/>
              </a:solidFill>
              <a:highlight>
                <a:srgbClr val="FFFFFF"/>
              </a:highlight>
            </a:endParaRPr>
          </a:p>
          <a:p>
            <a:pPr marL="0" lvl="0" indent="0" algn="l" rtl="0">
              <a:lnSpc>
                <a:spcPct val="115000"/>
              </a:lnSpc>
              <a:spcBef>
                <a:spcPts val="1900"/>
              </a:spcBef>
              <a:spcAft>
                <a:spcPts val="0"/>
              </a:spcAft>
              <a:buClr>
                <a:schemeClr val="dk1"/>
              </a:buClr>
              <a:buSzPct val="84615"/>
              <a:buFont typeface="Arial"/>
              <a:buNone/>
            </a:pPr>
            <a:r>
              <a:rPr lang="en" sz="1300">
                <a:solidFill>
                  <a:srgbClr val="222222"/>
                </a:solidFill>
                <a:highlight>
                  <a:srgbClr val="FFFFFF"/>
                </a:highlight>
              </a:rPr>
              <a:t>.</a:t>
            </a:r>
            <a:endParaRPr sz="1300">
              <a:solidFill>
                <a:srgbClr val="222222"/>
              </a:solidFill>
              <a:highlight>
                <a:srgbClr val="FFFFFF"/>
              </a:highlight>
            </a:endParaRPr>
          </a:p>
          <a:p>
            <a:pPr marL="0" lvl="0" indent="0" algn="l" rtl="0">
              <a:spcBef>
                <a:spcPts val="1900"/>
              </a:spcBef>
              <a:spcAft>
                <a:spcPts val="0"/>
              </a:spcAft>
              <a:buNone/>
            </a:pP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ts val="1100"/>
              <a:buFont typeface="Arial"/>
              <a:buNone/>
            </a:pPr>
            <a:r>
              <a:rPr lang="en" sz="1300">
                <a:solidFill>
                  <a:srgbClr val="222222"/>
                </a:solidFill>
                <a:highlight>
                  <a:srgbClr val="FFFFFF"/>
                </a:highlight>
              </a:rPr>
              <a:t>4. Estimate the activity durations</a:t>
            </a:r>
            <a:endParaRPr sz="1300">
              <a:solidFill>
                <a:srgbClr val="222222"/>
              </a:solidFill>
              <a:highlight>
                <a:srgbClr val="FFFFFF"/>
              </a:highlight>
            </a:endParaRPr>
          </a:p>
          <a:p>
            <a:pPr marL="0" lvl="0" indent="0" algn="l" rtl="0">
              <a:spcBef>
                <a:spcPts val="1900"/>
              </a:spcBef>
              <a:spcAft>
                <a:spcPts val="0"/>
              </a:spcAft>
              <a:buClr>
                <a:schemeClr val="dk1"/>
              </a:buClr>
              <a:buSzPts val="1100"/>
              <a:buFont typeface="Arial"/>
              <a:buNone/>
            </a:pPr>
            <a:r>
              <a:rPr lang="en" sz="1300">
                <a:solidFill>
                  <a:srgbClr val="222222"/>
                </a:solidFill>
                <a:highlight>
                  <a:srgbClr val="FFFFFF"/>
                </a:highlight>
              </a:rPr>
              <a:t>The PERT Method uses three duration estimates for activities which are;</a:t>
            </a:r>
            <a:endParaRPr sz="1300">
              <a:solidFill>
                <a:srgbClr val="222222"/>
              </a:solidFill>
              <a:highlight>
                <a:srgbClr val="FFFFFF"/>
              </a:highlight>
            </a:endParaRPr>
          </a:p>
          <a:p>
            <a:pPr marL="876300" lvl="0" indent="-311150" algn="l" rtl="0">
              <a:spcBef>
                <a:spcPts val="1900"/>
              </a:spcBef>
              <a:spcAft>
                <a:spcPts val="0"/>
              </a:spcAft>
              <a:buClr>
                <a:srgbClr val="222222"/>
              </a:buClr>
              <a:buSzPts val="1300"/>
              <a:buChar char="●"/>
            </a:pPr>
            <a:r>
              <a:rPr lang="en" sz="1300">
                <a:solidFill>
                  <a:srgbClr val="222222"/>
                </a:solidFill>
                <a:highlight>
                  <a:srgbClr val="FFFFFF"/>
                </a:highlight>
              </a:rPr>
              <a:t>Optimistic Estimate</a:t>
            </a:r>
            <a:endParaRPr sz="1300">
              <a:solidFill>
                <a:srgbClr val="222222"/>
              </a:solidFill>
              <a:highlight>
                <a:srgbClr val="FFFFFF"/>
              </a:highlight>
            </a:endParaRPr>
          </a:p>
          <a:p>
            <a:pPr marL="876300" lvl="0" indent="-311150" algn="l" rtl="0">
              <a:spcBef>
                <a:spcPts val="0"/>
              </a:spcBef>
              <a:spcAft>
                <a:spcPts val="0"/>
              </a:spcAft>
              <a:buClr>
                <a:srgbClr val="222222"/>
              </a:buClr>
              <a:buSzPts val="1300"/>
              <a:buChar char="●"/>
            </a:pPr>
            <a:r>
              <a:rPr lang="en" sz="1300">
                <a:solidFill>
                  <a:srgbClr val="222222"/>
                </a:solidFill>
                <a:highlight>
                  <a:srgbClr val="FFFFFF"/>
                </a:highlight>
              </a:rPr>
              <a:t>Pessimistic Estimate</a:t>
            </a:r>
            <a:endParaRPr sz="1300">
              <a:solidFill>
                <a:srgbClr val="222222"/>
              </a:solidFill>
              <a:highlight>
                <a:srgbClr val="FFFFFF"/>
              </a:highlight>
            </a:endParaRPr>
          </a:p>
          <a:p>
            <a:pPr marL="876300" lvl="0" indent="-311150" algn="l" rtl="0">
              <a:spcBef>
                <a:spcPts val="0"/>
              </a:spcBef>
              <a:spcAft>
                <a:spcPts val="0"/>
              </a:spcAft>
              <a:buClr>
                <a:srgbClr val="222222"/>
              </a:buClr>
              <a:buSzPts val="1300"/>
              <a:buChar char="●"/>
            </a:pPr>
            <a:r>
              <a:rPr lang="en" sz="1300">
                <a:solidFill>
                  <a:srgbClr val="222222"/>
                </a:solidFill>
                <a:highlight>
                  <a:srgbClr val="FFFFFF"/>
                </a:highlight>
              </a:rPr>
              <a:t>Most Likely Estimate</a:t>
            </a:r>
            <a:endParaRPr sz="1300">
              <a:solidFill>
                <a:srgbClr val="222222"/>
              </a:solidFill>
              <a:highlight>
                <a:srgbClr val="FFFFFF"/>
              </a:highlight>
            </a:endParaRPr>
          </a:p>
          <a:p>
            <a:pPr marL="0" lvl="0" indent="0" algn="l" rtl="0">
              <a:spcBef>
                <a:spcPts val="1900"/>
              </a:spcBef>
              <a:spcAft>
                <a:spcPts val="0"/>
              </a:spcAft>
              <a:buClr>
                <a:schemeClr val="dk1"/>
              </a:buClr>
              <a:buSzPts val="1100"/>
              <a:buFont typeface="Arial"/>
              <a:buNone/>
            </a:pPr>
            <a:r>
              <a:rPr lang="en" sz="1300">
                <a:solidFill>
                  <a:srgbClr val="222222"/>
                </a:solidFill>
                <a:highlight>
                  <a:srgbClr val="FFFFFF"/>
                </a:highlight>
              </a:rPr>
              <a:t>With the help of three estimates, expected duration is calculated.</a:t>
            </a:r>
            <a:endParaRPr sz="1300">
              <a:solidFill>
                <a:srgbClr val="222222"/>
              </a:solidFill>
              <a:highlight>
                <a:srgbClr val="FFFFFF"/>
              </a:highlight>
            </a:endParaRPr>
          </a:p>
          <a:p>
            <a:pPr marL="0" lvl="0" indent="0" algn="l" rtl="0">
              <a:spcBef>
                <a:spcPts val="1900"/>
              </a:spcBef>
              <a:spcAft>
                <a:spcPts val="0"/>
              </a:spcAft>
              <a:buClr>
                <a:schemeClr val="dk1"/>
              </a:buClr>
              <a:buSzPts val="1100"/>
              <a:buFont typeface="Arial"/>
              <a:buNone/>
            </a:pPr>
            <a:r>
              <a:rPr lang="en" sz="1300">
                <a:solidFill>
                  <a:srgbClr val="222222"/>
                </a:solidFill>
                <a:highlight>
                  <a:srgbClr val="FFFFFF"/>
                </a:highlight>
              </a:rPr>
              <a:t>5. Determine the critical path</a:t>
            </a:r>
            <a:endParaRPr sz="1300">
              <a:solidFill>
                <a:srgbClr val="222222"/>
              </a:solidFill>
              <a:highlight>
                <a:srgbClr val="FFFFFF"/>
              </a:highlight>
            </a:endParaRPr>
          </a:p>
          <a:p>
            <a:pPr marL="0" lvl="0" indent="0" algn="l" rtl="0">
              <a:spcBef>
                <a:spcPts val="1900"/>
              </a:spcBef>
              <a:spcAft>
                <a:spcPts val="1900"/>
              </a:spcAft>
              <a:buClr>
                <a:schemeClr val="dk1"/>
              </a:buClr>
              <a:buSzPts val="1100"/>
              <a:buFont typeface="Arial"/>
              <a:buNone/>
            </a:pPr>
            <a:r>
              <a:rPr lang="en" sz="1300">
                <a:solidFill>
                  <a:srgbClr val="222222"/>
                </a:solidFill>
                <a:highlight>
                  <a:srgbClr val="FFFFFF"/>
                </a:highlight>
              </a:rPr>
              <a:t>The critical path is the longest path of the network diagram. Forward and backward pass calculations is used to determine the critical path</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57325" y="75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of PERT in Action:</a:t>
            </a:r>
            <a:endParaRPr/>
          </a:p>
        </p:txBody>
      </p:sp>
      <p:sp>
        <p:nvSpPr>
          <p:cNvPr id="80" name="Google Shape;80;p17"/>
          <p:cNvSpPr txBox="1">
            <a:spLocks noGrp="1"/>
          </p:cNvSpPr>
          <p:nvPr>
            <p:ph type="body" idx="1"/>
          </p:nvPr>
        </p:nvSpPr>
        <p:spPr>
          <a:xfrm>
            <a:off x="257400" y="693600"/>
            <a:ext cx="8759400" cy="425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275"/>
              <a:buNone/>
            </a:pPr>
            <a:r>
              <a:rPr lang="en" sz="1200" b="1"/>
              <a:t>Design Approval (Activity A):</a:t>
            </a:r>
            <a:endParaRPr sz="1200" b="1"/>
          </a:p>
          <a:p>
            <a:pPr marL="457200" lvl="0" indent="-304800" algn="l" rtl="0">
              <a:lnSpc>
                <a:spcPct val="95000"/>
              </a:lnSpc>
              <a:spcBef>
                <a:spcPts val="1200"/>
              </a:spcBef>
              <a:spcAft>
                <a:spcPts val="0"/>
              </a:spcAft>
              <a:buSzPts val="1200"/>
              <a:buChar char="●"/>
            </a:pPr>
            <a:r>
              <a:rPr lang="en" sz="1200"/>
              <a:t>Optimistic Time (O): 5 days</a:t>
            </a:r>
            <a:endParaRPr sz="1200"/>
          </a:p>
          <a:p>
            <a:pPr marL="457200" lvl="0" indent="-304800" algn="l" rtl="0">
              <a:lnSpc>
                <a:spcPct val="95000"/>
              </a:lnSpc>
              <a:spcBef>
                <a:spcPts val="0"/>
              </a:spcBef>
              <a:spcAft>
                <a:spcPts val="0"/>
              </a:spcAft>
              <a:buSzPts val="1200"/>
              <a:buChar char="●"/>
            </a:pPr>
            <a:r>
              <a:rPr lang="en" sz="1200"/>
              <a:t>Most Likely Time (M): 8 days</a:t>
            </a:r>
            <a:endParaRPr sz="1200"/>
          </a:p>
          <a:p>
            <a:pPr marL="457200" lvl="0" indent="-304800" algn="l" rtl="0">
              <a:lnSpc>
                <a:spcPct val="95000"/>
              </a:lnSpc>
              <a:spcBef>
                <a:spcPts val="0"/>
              </a:spcBef>
              <a:spcAft>
                <a:spcPts val="0"/>
              </a:spcAft>
              <a:buSzPts val="1200"/>
              <a:buChar char="●"/>
            </a:pPr>
            <a:r>
              <a:rPr lang="en" sz="1200"/>
              <a:t>Pessimistic Time (P): 12 days</a:t>
            </a:r>
            <a:endParaRPr sz="1200"/>
          </a:p>
          <a:p>
            <a:pPr marL="457200" lvl="0" indent="-304800" algn="l" rtl="0">
              <a:lnSpc>
                <a:spcPct val="95000"/>
              </a:lnSpc>
              <a:spcBef>
                <a:spcPts val="0"/>
              </a:spcBef>
              <a:spcAft>
                <a:spcPts val="0"/>
              </a:spcAft>
              <a:buSzPts val="1200"/>
              <a:buChar char="●"/>
            </a:pPr>
            <a:r>
              <a:rPr lang="en" sz="1200"/>
              <a:t>Expected Time (TE) = (5+4(8)+12)/6= 8.5days</a:t>
            </a:r>
            <a:endParaRPr sz="1200"/>
          </a:p>
          <a:p>
            <a:pPr marL="0" lvl="0" indent="0" algn="l" rtl="0">
              <a:spcBef>
                <a:spcPts val="1200"/>
              </a:spcBef>
              <a:spcAft>
                <a:spcPts val="0"/>
              </a:spcAft>
              <a:buSzPts val="1100"/>
              <a:buNone/>
            </a:pPr>
            <a:r>
              <a:rPr lang="en" sz="1200" b="1"/>
              <a:t>Foundation Laying (Activity B):</a:t>
            </a:r>
            <a:endParaRPr sz="1200" b="1"/>
          </a:p>
          <a:p>
            <a:pPr marL="457200" lvl="0" indent="-298450" algn="l" rtl="0">
              <a:spcBef>
                <a:spcPts val="1200"/>
              </a:spcBef>
              <a:spcAft>
                <a:spcPts val="0"/>
              </a:spcAft>
              <a:buClr>
                <a:schemeClr val="dk1"/>
              </a:buClr>
              <a:buSzPts val="1100"/>
              <a:buChar char="●"/>
            </a:pPr>
            <a:r>
              <a:rPr lang="en" sz="1200"/>
              <a:t>Optimistic Time (O): 7 days</a:t>
            </a:r>
            <a:endParaRPr sz="1200"/>
          </a:p>
          <a:p>
            <a:pPr marL="457200" lvl="0" indent="-298450" algn="l" rtl="0">
              <a:spcBef>
                <a:spcPts val="0"/>
              </a:spcBef>
              <a:spcAft>
                <a:spcPts val="0"/>
              </a:spcAft>
              <a:buClr>
                <a:schemeClr val="dk1"/>
              </a:buClr>
              <a:buSzPts val="1100"/>
              <a:buChar char="●"/>
            </a:pPr>
            <a:r>
              <a:rPr lang="en" sz="1200"/>
              <a:t>Most Likely Time (M): 10 days</a:t>
            </a:r>
            <a:endParaRPr sz="1200"/>
          </a:p>
          <a:p>
            <a:pPr marL="457200" lvl="0" indent="-298450" algn="l" rtl="0">
              <a:spcBef>
                <a:spcPts val="0"/>
              </a:spcBef>
              <a:spcAft>
                <a:spcPts val="0"/>
              </a:spcAft>
              <a:buClr>
                <a:schemeClr val="dk1"/>
              </a:buClr>
              <a:buSzPts val="1100"/>
              <a:buChar char="●"/>
            </a:pPr>
            <a:r>
              <a:rPr lang="en" sz="1200"/>
              <a:t>Pessimistic Time (P): 14 days</a:t>
            </a:r>
            <a:endParaRPr sz="1200"/>
          </a:p>
          <a:p>
            <a:pPr marL="457200" lvl="0" indent="-298450" algn="l" rtl="0">
              <a:spcBef>
                <a:spcPts val="0"/>
              </a:spcBef>
              <a:spcAft>
                <a:spcPts val="0"/>
              </a:spcAft>
              <a:buClr>
                <a:schemeClr val="dk1"/>
              </a:buClr>
              <a:buSzPts val="1100"/>
              <a:buChar char="●"/>
            </a:pPr>
            <a:r>
              <a:rPr lang="en" sz="1200"/>
              <a:t>Expected Time (TE) = (7+4(10)+14)/6=10.5days</a:t>
            </a:r>
            <a:endParaRPr sz="1200"/>
          </a:p>
          <a:p>
            <a:pPr marL="0" lvl="0" indent="0" algn="l" rtl="0">
              <a:spcBef>
                <a:spcPts val="1200"/>
              </a:spcBef>
              <a:spcAft>
                <a:spcPts val="0"/>
              </a:spcAft>
              <a:buNone/>
            </a:pPr>
            <a:r>
              <a:rPr lang="en" sz="1200" b="1"/>
              <a:t>Framing the Structure (Activity C):</a:t>
            </a:r>
            <a:endParaRPr sz="1200" b="1"/>
          </a:p>
          <a:p>
            <a:pPr marL="457200" lvl="0" indent="-298450" algn="l" rtl="0">
              <a:spcBef>
                <a:spcPts val="1200"/>
              </a:spcBef>
              <a:spcAft>
                <a:spcPts val="0"/>
              </a:spcAft>
              <a:buClr>
                <a:schemeClr val="dk1"/>
              </a:buClr>
              <a:buSzPts val="1100"/>
              <a:buChar char="●"/>
            </a:pPr>
            <a:r>
              <a:rPr lang="en" sz="1200"/>
              <a:t>Optimistic Time (O): 10 days</a:t>
            </a:r>
            <a:endParaRPr sz="1200"/>
          </a:p>
          <a:p>
            <a:pPr marL="457200" lvl="0" indent="-298450" algn="l" rtl="0">
              <a:spcBef>
                <a:spcPts val="0"/>
              </a:spcBef>
              <a:spcAft>
                <a:spcPts val="0"/>
              </a:spcAft>
              <a:buClr>
                <a:schemeClr val="dk1"/>
              </a:buClr>
              <a:buSzPts val="1100"/>
              <a:buChar char="●"/>
            </a:pPr>
            <a:r>
              <a:rPr lang="en" sz="1200"/>
              <a:t>Most Likely Time (M): 15 days</a:t>
            </a:r>
            <a:endParaRPr sz="1200"/>
          </a:p>
          <a:p>
            <a:pPr marL="457200" lvl="0" indent="-298450" algn="l" rtl="0">
              <a:spcBef>
                <a:spcPts val="0"/>
              </a:spcBef>
              <a:spcAft>
                <a:spcPts val="0"/>
              </a:spcAft>
              <a:buClr>
                <a:schemeClr val="dk1"/>
              </a:buClr>
              <a:buSzPts val="1100"/>
              <a:buChar char="●"/>
            </a:pPr>
            <a:r>
              <a:rPr lang="en" sz="1200"/>
              <a:t>Pessimistic Time (P): 25 days</a:t>
            </a:r>
            <a:endParaRPr sz="1200"/>
          </a:p>
          <a:p>
            <a:pPr marL="457200" lvl="0" indent="-298450" algn="l" rtl="0">
              <a:spcBef>
                <a:spcPts val="0"/>
              </a:spcBef>
              <a:spcAft>
                <a:spcPts val="0"/>
              </a:spcAft>
              <a:buClr>
                <a:schemeClr val="dk1"/>
              </a:buClr>
              <a:buSzPts val="1100"/>
              <a:buChar char="●"/>
            </a:pPr>
            <a:r>
              <a:rPr lang="en" sz="1200"/>
              <a:t>Expected Time (TE) = (10+4(15)+25)/6=16.7 days</a:t>
            </a:r>
            <a:endParaRPr sz="1200"/>
          </a:p>
          <a:p>
            <a:pPr marL="0" lvl="0" indent="0" algn="l" rtl="0">
              <a:lnSpc>
                <a:spcPct val="95000"/>
              </a:lnSpc>
              <a:spcBef>
                <a:spcPts val="1200"/>
              </a:spcBef>
              <a:spcAft>
                <a:spcPts val="1200"/>
              </a:spcAft>
              <a:buSzPts val="275"/>
              <a:buNone/>
            </a:pPr>
            <a:endParaRPr sz="12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100">
                <a:solidFill>
                  <a:schemeClr val="dk1"/>
                </a:solidFill>
              </a:rPr>
              <a:t>Now, let’s look at the dependency of these activities:</a:t>
            </a:r>
            <a:endParaRPr sz="1100">
              <a:solidFill>
                <a:schemeClr val="dk1"/>
              </a:solidFill>
            </a:endParaRPr>
          </a:p>
          <a:p>
            <a:pPr marL="457200" lvl="0" indent="-298450" algn="l" rtl="0">
              <a:spcBef>
                <a:spcPts val="1200"/>
              </a:spcBef>
              <a:spcAft>
                <a:spcPts val="0"/>
              </a:spcAft>
              <a:buClr>
                <a:schemeClr val="dk1"/>
              </a:buClr>
              <a:buSzPts val="1100"/>
              <a:buChar char="●"/>
            </a:pPr>
            <a:r>
              <a:rPr lang="en" sz="1100">
                <a:solidFill>
                  <a:schemeClr val="dk1"/>
                </a:solidFill>
              </a:rPr>
              <a:t>Activity A (Design Approval) must be completed before Activity B (Foundation Laying) starts.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Activity B (Foundation Laying) must be completed before Activity C (Framing the Structure) starts.</a:t>
            </a:r>
            <a:endParaRPr sz="1100">
              <a:solidFill>
                <a:schemeClr val="dk1"/>
              </a:solidFill>
            </a:endParaRPr>
          </a:p>
          <a:p>
            <a:pPr marL="0" lvl="0" indent="0" algn="l" rtl="0">
              <a:spcBef>
                <a:spcPts val="1200"/>
              </a:spcBef>
              <a:spcAft>
                <a:spcPts val="0"/>
              </a:spcAft>
              <a:buNone/>
            </a:pPr>
            <a:r>
              <a:rPr lang="en" sz="1100">
                <a:solidFill>
                  <a:schemeClr val="dk1"/>
                </a:solidFill>
              </a:rPr>
              <a:t>Based on these dependencies, a </a:t>
            </a:r>
            <a:r>
              <a:rPr lang="en" sz="1100" b="1">
                <a:solidFill>
                  <a:schemeClr val="dk1"/>
                </a:solidFill>
              </a:rPr>
              <a:t>network diagram</a:t>
            </a:r>
            <a:r>
              <a:rPr lang="en" sz="1100">
                <a:solidFill>
                  <a:schemeClr val="dk1"/>
                </a:solidFill>
              </a:rPr>
              <a:t> can be created showing the flow of activities. </a:t>
            </a:r>
            <a:endParaRPr sz="1100">
              <a:solidFill>
                <a:schemeClr val="dk1"/>
              </a:solidFill>
            </a:endParaRPr>
          </a:p>
          <a:p>
            <a:pPr marL="0" lvl="0" indent="0" algn="l" rtl="0">
              <a:spcBef>
                <a:spcPts val="1200"/>
              </a:spcBef>
              <a:spcAft>
                <a:spcPts val="0"/>
              </a:spcAft>
              <a:buClr>
                <a:schemeClr val="dk1"/>
              </a:buClr>
              <a:buSzPts val="1100"/>
              <a:buFont typeface="Arial"/>
              <a:buNone/>
            </a:pPr>
            <a:endParaRPr sz="1100">
              <a:solidFill>
                <a:schemeClr val="dk1"/>
              </a:solidFil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9"/>
          <p:cNvPicPr preferRelativeResize="0"/>
          <p:nvPr/>
        </p:nvPicPr>
        <p:blipFill>
          <a:blip r:embed="rId3">
            <a:alphaModFix/>
          </a:blip>
          <a:stretch>
            <a:fillRect/>
          </a:stretch>
        </p:blipFill>
        <p:spPr>
          <a:xfrm>
            <a:off x="0" y="95994"/>
            <a:ext cx="9144003" cy="4951513"/>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0" name="Google Shape;100;p20"/>
          <p:cNvPicPr preferRelativeResize="0"/>
          <p:nvPr/>
        </p:nvPicPr>
        <p:blipFill>
          <a:blip r:embed="rId3">
            <a:alphaModFix/>
          </a:blip>
          <a:stretch>
            <a:fillRect/>
          </a:stretch>
        </p:blipFill>
        <p:spPr>
          <a:xfrm>
            <a:off x="887610" y="104900"/>
            <a:ext cx="7145739" cy="3226200"/>
          </a:xfrm>
          <a:prstGeom prst="rect">
            <a:avLst/>
          </a:prstGeom>
          <a:noFill/>
          <a:ln>
            <a:noFill/>
          </a:ln>
        </p:spPr>
      </p:pic>
      <p:pic>
        <p:nvPicPr>
          <p:cNvPr id="101" name="Google Shape;101;p20"/>
          <p:cNvPicPr preferRelativeResize="0"/>
          <p:nvPr/>
        </p:nvPicPr>
        <p:blipFill>
          <a:blip r:embed="rId4">
            <a:alphaModFix/>
          </a:blip>
          <a:stretch>
            <a:fillRect/>
          </a:stretch>
        </p:blipFill>
        <p:spPr>
          <a:xfrm>
            <a:off x="887600" y="3429725"/>
            <a:ext cx="7608075" cy="26843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a:t>
            </a:r>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8" name="Google Shape;108;p21"/>
          <p:cNvPicPr preferRelativeResize="0"/>
          <p:nvPr/>
        </p:nvPicPr>
        <p:blipFill>
          <a:blip r:embed="rId3">
            <a:alphaModFix/>
          </a:blip>
          <a:stretch>
            <a:fillRect/>
          </a:stretch>
        </p:blipFill>
        <p:spPr>
          <a:xfrm>
            <a:off x="513550" y="1276625"/>
            <a:ext cx="7825751" cy="357447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Risk Management </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3</a:t>
            </a:fld>
            <a:endParaRPr lang="en-US"/>
          </a:p>
        </p:txBody>
      </p:sp>
      <p:sp>
        <p:nvSpPr>
          <p:cNvPr id="8" name="Rectangle 3">
            <a:extLst>
              <a:ext uri="{FF2B5EF4-FFF2-40B4-BE49-F238E27FC236}">
                <a16:creationId xmlns="" xmlns:a16="http://schemas.microsoft.com/office/drawing/2014/main" id="{685E5C16-C061-1540-AACC-034ABB81A5FC}"/>
              </a:ext>
            </a:extLst>
          </p:cNvPr>
          <p:cNvSpPr txBox="1">
            <a:spLocks noChangeArrowheads="1"/>
          </p:cNvSpPr>
          <p:nvPr/>
        </p:nvSpPr>
        <p:spPr>
          <a:xfrm>
            <a:off x="731776" y="796768"/>
            <a:ext cx="7989314" cy="339447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GB" altLang="en-US" sz="1500" dirty="0">
                <a:latin typeface="Times New Roman" panose="02020603050405020304" pitchFamily="18" charset="0"/>
                <a:cs typeface="Times New Roman" panose="02020603050405020304" pitchFamily="18" charset="0"/>
              </a:rPr>
              <a:t>Risk Definition:</a:t>
            </a:r>
          </a:p>
          <a:p>
            <a:pPr>
              <a:buFont typeface="Monotype Sorts" pitchFamily="2" charset="2"/>
              <a:buNone/>
            </a:pPr>
            <a:r>
              <a:rPr lang="en-US" altLang="en-US" sz="1500" dirty="0">
                <a:latin typeface="Times New Roman" panose="02020603050405020304" pitchFamily="18" charset="0"/>
                <a:cs typeface="Times New Roman" panose="02020603050405020304" pitchFamily="18" charset="0"/>
              </a:rPr>
              <a:t>"Tomorrow problems are today's risk."</a:t>
            </a:r>
            <a:endParaRPr lang="en-GB" altLang="en-US" sz="1500" dirty="0">
              <a:latin typeface="Times New Roman" panose="02020603050405020304" pitchFamily="18" charset="0"/>
              <a:cs typeface="Times New Roman" panose="02020603050405020304" pitchFamily="18" charset="0"/>
            </a:endParaRPr>
          </a:p>
          <a:p>
            <a:pPr>
              <a:buFont typeface="Monotype Sorts" pitchFamily="2" charset="2"/>
              <a:buNone/>
            </a:pPr>
            <a:r>
              <a:rPr lang="en-GB" altLang="en-US" sz="1500" dirty="0">
                <a:latin typeface="Times New Roman" panose="02020603050405020304" pitchFamily="18" charset="0"/>
                <a:cs typeface="Times New Roman" panose="02020603050405020304" pitchFamily="18" charset="0"/>
              </a:rPr>
              <a:t>‘</a:t>
            </a:r>
            <a:r>
              <a:rPr lang="en-GB" altLang="en-US" sz="1500" dirty="0">
                <a:latin typeface="Times New Roman" panose="02020603050405020304" pitchFamily="18" charset="0"/>
                <a:cs typeface="Times New Roman" panose="02020603050405020304" pitchFamily="18" charset="0"/>
              </a:rPr>
              <a:t>the chance of exposure to the adverse consequences of future events’ </a:t>
            </a:r>
          </a:p>
          <a:p>
            <a:pPr>
              <a:buFont typeface="Monotype Sorts" pitchFamily="2" charset="2"/>
              <a:buNone/>
            </a:pPr>
            <a:r>
              <a:rPr lang="en-GB" altLang="en-US" sz="1500" dirty="0">
                <a:latin typeface="Times New Roman" panose="02020603050405020304" pitchFamily="18" charset="0"/>
                <a:cs typeface="Times New Roman" panose="02020603050405020304" pitchFamily="18" charset="0"/>
              </a:rPr>
              <a:t>‘an uncertain event or condition that, if it occurs, has a positive or negative effect on a project’s objectives’ </a:t>
            </a:r>
          </a:p>
          <a:p>
            <a:pPr>
              <a:buFont typeface="Monotype Sorts" pitchFamily="2" charset="2"/>
              <a:buNone/>
            </a:pPr>
            <a:endParaRPr lang="en-GB" altLang="en-US" sz="1500" dirty="0">
              <a:latin typeface="Times New Roman" panose="02020603050405020304" pitchFamily="18" charset="0"/>
              <a:cs typeface="Times New Roman" panose="02020603050405020304" pitchFamily="18" charset="0"/>
            </a:endParaRPr>
          </a:p>
          <a:p>
            <a:r>
              <a:rPr lang="en-GB" altLang="en-US" sz="1500" dirty="0">
                <a:latin typeface="Times New Roman" panose="02020603050405020304" pitchFamily="18" charset="0"/>
                <a:cs typeface="Times New Roman" panose="02020603050405020304" pitchFamily="18" charset="0"/>
              </a:rPr>
              <a:t>Risks relate to possible future problems, not current ones</a:t>
            </a:r>
          </a:p>
          <a:p>
            <a:r>
              <a:rPr lang="en-GB" altLang="en-US" sz="1500" dirty="0">
                <a:latin typeface="Times New Roman" panose="02020603050405020304" pitchFamily="18" charset="0"/>
                <a:cs typeface="Times New Roman" panose="02020603050405020304" pitchFamily="18" charset="0"/>
              </a:rPr>
              <a:t>They involve a possible cause and its effect(s) </a:t>
            </a:r>
          </a:p>
          <a:p>
            <a:pPr lvl="1"/>
            <a:r>
              <a:rPr lang="en-GB" altLang="en-US" sz="1500" dirty="0">
                <a:latin typeface="Times New Roman" panose="02020603050405020304" pitchFamily="18" charset="0"/>
                <a:cs typeface="Times New Roman" panose="02020603050405020304" pitchFamily="18" charset="0"/>
              </a:rPr>
              <a:t>e.g. </a:t>
            </a:r>
          </a:p>
          <a:p>
            <a:pPr lvl="2"/>
            <a:r>
              <a:rPr lang="en-GB" altLang="en-US" dirty="0">
                <a:latin typeface="Times New Roman" panose="02020603050405020304" pitchFamily="18" charset="0"/>
                <a:cs typeface="Times New Roman" panose="02020603050405020304" pitchFamily="18" charset="0"/>
              </a:rPr>
              <a:t>developer leaves -&gt; task delayed</a:t>
            </a:r>
          </a:p>
          <a:p>
            <a:pPr lvl="2"/>
            <a:r>
              <a:rPr lang="en-GB" altLang="en-US" dirty="0">
                <a:latin typeface="Times New Roman" panose="02020603050405020304" pitchFamily="18" charset="0"/>
                <a:cs typeface="Times New Roman" panose="02020603050405020304" pitchFamily="18" charset="0"/>
              </a:rPr>
              <a:t>Misinterpretation of scope -&gt; failure of acceptance test</a:t>
            </a:r>
          </a:p>
        </p:txBody>
      </p:sp>
    </p:spTree>
    <p:extLst>
      <p:ext uri="{BB962C8B-B14F-4D97-AF65-F5344CB8AC3E}">
        <p14:creationId xmlns:p14="http://schemas.microsoft.com/office/powerpoint/2010/main" val="8236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 calcmode="lin" valueType="num">
                                      <p:cBhvr additive="base">
                                        <p:cTn id="1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 calcmode="lin" valueType="num">
                                      <p:cBhvr additive="base">
                                        <p:cTn id="1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 calcmode="lin" valueType="num">
                                      <p:cBhvr additive="base">
                                        <p:cTn id="2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 calcmode="lin" valueType="num">
                                      <p:cBhvr additive="base">
                                        <p:cTn id="2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 calcmode="lin" valueType="num">
                                      <p:cBhvr additive="base">
                                        <p:cTn id="33"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 calcmode="lin" valueType="num">
                                      <p:cBhvr additive="base">
                                        <p:cTn id="3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5" name="Google Shape;115;p22"/>
          <p:cNvPicPr preferRelativeResize="0"/>
          <p:nvPr/>
        </p:nvPicPr>
        <p:blipFill>
          <a:blip r:embed="rId3">
            <a:alphaModFix/>
          </a:blip>
          <a:stretch>
            <a:fillRect/>
          </a:stretch>
        </p:blipFill>
        <p:spPr>
          <a:xfrm>
            <a:off x="390525" y="1108625"/>
            <a:ext cx="8362950" cy="360045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2" name="Google Shape;122;p23"/>
          <p:cNvPicPr preferRelativeResize="0"/>
          <p:nvPr/>
        </p:nvPicPr>
        <p:blipFill>
          <a:blip r:embed="rId3">
            <a:alphaModFix/>
          </a:blip>
          <a:stretch>
            <a:fillRect/>
          </a:stretch>
        </p:blipFill>
        <p:spPr>
          <a:xfrm>
            <a:off x="135963" y="543150"/>
            <a:ext cx="8696325" cy="390525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8" name="Google Shape;128;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9" name="Google Shape;129;p24"/>
          <p:cNvPicPr preferRelativeResize="0"/>
          <p:nvPr/>
        </p:nvPicPr>
        <p:blipFill>
          <a:blip r:embed="rId3">
            <a:alphaModFix/>
          </a:blip>
          <a:stretch>
            <a:fillRect/>
          </a:stretch>
        </p:blipFill>
        <p:spPr>
          <a:xfrm>
            <a:off x="138100" y="438150"/>
            <a:ext cx="8867775" cy="4267200"/>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5" name="Google Shape;13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6" name="Google Shape;136;p25"/>
          <p:cNvPicPr preferRelativeResize="0"/>
          <p:nvPr/>
        </p:nvPicPr>
        <p:blipFill>
          <a:blip r:embed="rId3">
            <a:alphaModFix/>
          </a:blip>
          <a:stretch>
            <a:fillRect/>
          </a:stretch>
        </p:blipFill>
        <p:spPr>
          <a:xfrm>
            <a:off x="366050" y="445024"/>
            <a:ext cx="8118526" cy="1094550"/>
          </a:xfrm>
          <a:prstGeom prst="rect">
            <a:avLst/>
          </a:prstGeom>
          <a:noFill/>
          <a:ln>
            <a:noFill/>
          </a:ln>
        </p:spPr>
      </p:pic>
      <p:pic>
        <p:nvPicPr>
          <p:cNvPr id="137" name="Google Shape;137;p25"/>
          <p:cNvPicPr preferRelativeResize="0"/>
          <p:nvPr/>
        </p:nvPicPr>
        <p:blipFill>
          <a:blip r:embed="rId4">
            <a:alphaModFix/>
          </a:blip>
          <a:stretch>
            <a:fillRect/>
          </a:stretch>
        </p:blipFill>
        <p:spPr>
          <a:xfrm>
            <a:off x="366050" y="1786525"/>
            <a:ext cx="7759150" cy="2909700"/>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Text Placeholder 2"/>
          <p:cNvSpPr>
            <a:spLocks noGrp="1"/>
          </p:cNvSpPr>
          <p:nvPr>
            <p:ph type="body" idx="1"/>
          </p:nvPr>
        </p:nvSpPr>
        <p:spPr>
          <a:xfrm>
            <a:off x="415609" y="331593"/>
            <a:ext cx="8520600" cy="3416400"/>
          </a:xfrm>
        </p:spPr>
        <p:txBody>
          <a:bodyPr/>
          <a:lstStyle/>
          <a:p>
            <a:pPr marL="114300" indent="0">
              <a:buNone/>
            </a:pPr>
            <a:r>
              <a:rPr lang="en-US" b="1" dirty="0" smtClean="0"/>
              <a:t>Calculate:</a:t>
            </a:r>
          </a:p>
          <a:p>
            <a:r>
              <a:rPr lang="en-US" sz="1600" dirty="0" smtClean="0"/>
              <a:t>Variance</a:t>
            </a:r>
          </a:p>
          <a:p>
            <a:r>
              <a:rPr lang="en-US" sz="1600" dirty="0" smtClean="0"/>
              <a:t>Standard deviation</a:t>
            </a:r>
          </a:p>
          <a:p>
            <a:r>
              <a:rPr lang="en-US" sz="1600" dirty="0" smtClean="0"/>
              <a:t>Expected project duration along the critical path</a:t>
            </a:r>
          </a:p>
          <a:p>
            <a:r>
              <a:rPr lang="en-US" sz="1600" dirty="0" smtClean="0"/>
              <a:t>Expected variance of the critical path</a:t>
            </a:r>
          </a:p>
          <a:p>
            <a:r>
              <a:rPr lang="en-US" sz="1600" dirty="0" smtClean="0"/>
              <a:t>Expected standard deviation of critical </a:t>
            </a:r>
          </a:p>
          <a:p>
            <a:pPr marL="114300" indent="0">
              <a:buNone/>
            </a:pPr>
            <a:r>
              <a:rPr lang="en-US" sz="1600" dirty="0" smtClean="0"/>
              <a:t>path</a:t>
            </a:r>
          </a:p>
          <a:p>
            <a:endParaRPr lang="en-US"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631563868"/>
              </p:ext>
            </p:extLst>
          </p:nvPr>
        </p:nvGraphicFramePr>
        <p:xfrm>
          <a:off x="4582391" y="1735281"/>
          <a:ext cx="4166755" cy="3086100"/>
        </p:xfrm>
        <a:graphic>
          <a:graphicData uri="http://schemas.openxmlformats.org/drawingml/2006/table">
            <a:tbl>
              <a:tblPr>
                <a:tableStyleId>{5C22544A-7EE6-4342-B048-85BDC9FD1C3A}</a:tableStyleId>
              </a:tblPr>
              <a:tblGrid>
                <a:gridCol w="1166692"/>
                <a:gridCol w="1000021"/>
                <a:gridCol w="1000021"/>
                <a:gridCol w="1000021"/>
              </a:tblGrid>
              <a:tr h="308610">
                <a:tc>
                  <a:txBody>
                    <a:bodyPr/>
                    <a:lstStyle/>
                    <a:p>
                      <a:pPr algn="ctr" fontAlgn="b"/>
                      <a:r>
                        <a:rPr lang="en-IN" sz="1100" b="1" u="none" strike="noStrike" dirty="0">
                          <a:effectLst/>
                        </a:rPr>
                        <a:t>Activity</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a:effectLst/>
                        </a:rPr>
                        <a:t>To</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a:effectLst/>
                        </a:rPr>
                        <a:t>Tm</a:t>
                      </a:r>
                      <a:endParaRPr lang="en-IN" sz="1100" b="1" i="0" u="none" strike="noStrike" dirty="0">
                        <a:solidFill>
                          <a:srgbClr val="000000"/>
                        </a:solidFill>
                        <a:effectLst/>
                        <a:latin typeface="Calibri"/>
                      </a:endParaRPr>
                    </a:p>
                  </a:txBody>
                  <a:tcPr marL="9525" marR="9525" marT="9525" marB="0" anchor="b"/>
                </a:tc>
                <a:tc>
                  <a:txBody>
                    <a:bodyPr/>
                    <a:lstStyle/>
                    <a:p>
                      <a:pPr algn="ctr" fontAlgn="b"/>
                      <a:r>
                        <a:rPr lang="en-IN" sz="1100" b="1" u="none" strike="noStrike" dirty="0" err="1">
                          <a:effectLst/>
                        </a:rPr>
                        <a:t>Tp</a:t>
                      </a:r>
                      <a:endParaRPr lang="en-IN" sz="1100" b="1" i="0" u="none" strike="noStrike" dirty="0">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1-6</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7</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13</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US" sz="1100" b="0" i="0" u="none" strike="noStrike" dirty="0" smtClean="0">
                          <a:solidFill>
                            <a:schemeClr val="dk1"/>
                          </a:solidFill>
                          <a:effectLst/>
                          <a:latin typeface="+mn-lt"/>
                        </a:rPr>
                        <a:t>1-2</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14</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2-3</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14</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26</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2-4</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2</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3-5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7</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10</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19</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4-5</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17</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6-7</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5</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29</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5-8</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3</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9</a:t>
                      </a:r>
                      <a:endParaRPr lang="en-IN" sz="1100" b="0" i="0" u="none" strike="noStrike">
                        <a:solidFill>
                          <a:srgbClr val="000000"/>
                        </a:solidFill>
                        <a:effectLst/>
                        <a:latin typeface="Calibri"/>
                      </a:endParaRPr>
                    </a:p>
                  </a:txBody>
                  <a:tcPr marL="9525" marR="9525" marT="9525" marB="0" anchor="b"/>
                </a:tc>
              </a:tr>
              <a:tr h="308610">
                <a:tc>
                  <a:txBody>
                    <a:bodyPr/>
                    <a:lstStyle/>
                    <a:p>
                      <a:pPr algn="ctr" fontAlgn="b"/>
                      <a:r>
                        <a:rPr lang="en-IN" sz="1100" u="none" strike="noStrike" dirty="0">
                          <a:effectLst/>
                        </a:rPr>
                        <a:t>7-8</a:t>
                      </a:r>
                      <a:endParaRPr lang="en-IN" sz="1100" b="0" i="0" u="none" strike="noStrike" dirty="0">
                        <a:solidFill>
                          <a:srgbClr val="000000"/>
                        </a:solidFill>
                        <a:effectLst/>
                        <a:latin typeface="Calibri"/>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a:effectLst/>
                        </a:rPr>
                        <a:t>17</a:t>
                      </a:r>
                      <a:endParaRPr lang="en-IN" sz="1100" b="0" i="0" u="none" strike="noStrike">
                        <a:solidFill>
                          <a:srgbClr val="000000"/>
                        </a:solidFill>
                        <a:effectLst/>
                        <a:latin typeface="Calibri"/>
                      </a:endParaRPr>
                    </a:p>
                  </a:txBody>
                  <a:tcPr marL="9525" marR="9525" marT="9525" marB="0" anchor="b"/>
                </a:tc>
                <a:tc>
                  <a:txBody>
                    <a:bodyPr/>
                    <a:lstStyle/>
                    <a:p>
                      <a:pPr algn="ctr" fontAlgn="b"/>
                      <a:r>
                        <a:rPr lang="en-IN" sz="1100" u="none" strike="noStrike" dirty="0">
                          <a:effectLst/>
                        </a:rPr>
                        <a:t>32</a:t>
                      </a:r>
                      <a:endParaRPr lang="en-IN" sz="11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870240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53" y="273845"/>
            <a:ext cx="7984097" cy="469911"/>
          </a:xfrm>
        </p:spPr>
        <p:txBody>
          <a:bodyPr>
            <a:normAutofit fontScale="90000"/>
          </a:bodyPr>
          <a:lstStyle/>
          <a:p>
            <a:r>
              <a:rPr lang="en-US" dirty="0" smtClean="0"/>
              <a:t>Categories of Risk</a:t>
            </a:r>
            <a:endParaRPr lang="en-IN" dirty="0"/>
          </a:p>
        </p:txBody>
      </p:sp>
      <p:sp>
        <p:nvSpPr>
          <p:cNvPr id="3" name="Content Placeholder 2"/>
          <p:cNvSpPr>
            <a:spLocks noGrp="1"/>
          </p:cNvSpPr>
          <p:nvPr>
            <p:ph idx="1"/>
          </p:nvPr>
        </p:nvSpPr>
        <p:spPr>
          <a:xfrm>
            <a:off x="531253" y="917619"/>
            <a:ext cx="7984097" cy="3715103"/>
          </a:xfrm>
        </p:spPr>
        <p:txBody>
          <a:bodyPr>
            <a:normAutofit fontScale="92500" lnSpcReduction="20000"/>
          </a:bodyPr>
          <a:lstStyle/>
          <a:p>
            <a:pPr marL="0" indent="0">
              <a:buNone/>
            </a:pPr>
            <a:r>
              <a:rPr lang="en-US" b="1" dirty="0"/>
              <a:t>Project Risks:</a:t>
            </a:r>
            <a:r>
              <a:rPr lang="en-US" dirty="0"/>
              <a:t> These risks affect the project schedule, budget, and team performance. They may lead to project delays, increased costs, or failure to meet deadlines.</a:t>
            </a:r>
          </a:p>
          <a:p>
            <a:r>
              <a:rPr lang="en-US" dirty="0"/>
              <a:t>Examples:</a:t>
            </a:r>
          </a:p>
          <a:p>
            <a:pPr lvl="1"/>
            <a:r>
              <a:rPr lang="en-US" dirty="0"/>
              <a:t>Inadequate resources or skills.</a:t>
            </a:r>
          </a:p>
          <a:p>
            <a:pPr lvl="1"/>
            <a:r>
              <a:rPr lang="en-US" dirty="0"/>
              <a:t>Unrealistic timelines.</a:t>
            </a:r>
          </a:p>
          <a:p>
            <a:pPr lvl="1"/>
            <a:r>
              <a:rPr lang="en-US" dirty="0"/>
              <a:t>Poorly defined project requirements.</a:t>
            </a:r>
          </a:p>
          <a:p>
            <a:endParaRPr lang="en-US" b="1" dirty="0" smtClean="0"/>
          </a:p>
          <a:p>
            <a:pPr marL="0" indent="0">
              <a:buNone/>
            </a:pPr>
            <a:r>
              <a:rPr lang="en-US" b="1" dirty="0" smtClean="0"/>
              <a:t>Technical </a:t>
            </a:r>
            <a:r>
              <a:rPr lang="en-US" b="1" dirty="0"/>
              <a:t>Risks:</a:t>
            </a:r>
            <a:r>
              <a:rPr lang="en-US" dirty="0"/>
              <a:t> Technical risks relate to the technologies, tools, or architecture used in the project. They could result in performance issues, integration problems, or difficulties in system implementation.</a:t>
            </a:r>
          </a:p>
          <a:p>
            <a:r>
              <a:rPr lang="en-US" dirty="0"/>
              <a:t>Examples:</a:t>
            </a:r>
          </a:p>
          <a:p>
            <a:pPr lvl="1"/>
            <a:r>
              <a:rPr lang="en-US" dirty="0"/>
              <a:t>Adoption of new or unproven technologies.</a:t>
            </a:r>
          </a:p>
          <a:p>
            <a:pPr lvl="1"/>
            <a:r>
              <a:rPr lang="en-US" dirty="0"/>
              <a:t>Challenges in software integration.</a:t>
            </a:r>
          </a:p>
          <a:p>
            <a:pPr lvl="1"/>
            <a:r>
              <a:rPr lang="en-US" dirty="0"/>
              <a:t>Inadequate system performance.</a:t>
            </a:r>
          </a:p>
          <a:p>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4</a:t>
            </a:fld>
            <a:endParaRPr lang="en-US"/>
          </a:p>
        </p:txBody>
      </p:sp>
    </p:spTree>
    <p:extLst>
      <p:ext uri="{BB962C8B-B14F-4D97-AF65-F5344CB8AC3E}">
        <p14:creationId xmlns:p14="http://schemas.microsoft.com/office/powerpoint/2010/main" val="133294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253" y="338071"/>
            <a:ext cx="7984097" cy="4294652"/>
          </a:xfrm>
        </p:spPr>
        <p:txBody>
          <a:bodyPr>
            <a:normAutofit fontScale="70000" lnSpcReduction="20000"/>
          </a:bodyPr>
          <a:lstStyle/>
          <a:p>
            <a:pPr marL="0" indent="0">
              <a:buNone/>
            </a:pPr>
            <a:r>
              <a:rPr lang="en-US" b="1" dirty="0"/>
              <a:t>Business Risks:</a:t>
            </a:r>
            <a:r>
              <a:rPr lang="en-US" dirty="0"/>
              <a:t> Business risks affect the organization's ability to achieve its objectives or benefit from the project. These risks may arise from changes in market conditions or organizational goals.</a:t>
            </a:r>
          </a:p>
          <a:p>
            <a:r>
              <a:rPr lang="en-US" dirty="0"/>
              <a:t>Examples:</a:t>
            </a:r>
          </a:p>
          <a:p>
            <a:pPr lvl="1"/>
            <a:r>
              <a:rPr lang="en-US" dirty="0"/>
              <a:t>Shifting business priorities.</a:t>
            </a:r>
          </a:p>
          <a:p>
            <a:pPr lvl="1"/>
            <a:r>
              <a:rPr lang="en-US" dirty="0"/>
              <a:t>Project misalignment with market needs.</a:t>
            </a:r>
          </a:p>
          <a:p>
            <a:pPr lvl="1"/>
            <a:r>
              <a:rPr lang="en-US" dirty="0"/>
              <a:t>Financial constraints.</a:t>
            </a:r>
          </a:p>
          <a:p>
            <a:pPr marL="0" indent="0">
              <a:buNone/>
            </a:pPr>
            <a:endParaRPr lang="en-US" b="1" dirty="0" smtClean="0"/>
          </a:p>
          <a:p>
            <a:pPr marL="0" indent="0">
              <a:buNone/>
            </a:pPr>
            <a:r>
              <a:rPr lang="en-US" b="1" dirty="0" smtClean="0"/>
              <a:t>Operational </a:t>
            </a:r>
            <a:r>
              <a:rPr lang="en-US" b="1" dirty="0"/>
              <a:t>Risks:</a:t>
            </a:r>
            <a:r>
              <a:rPr lang="en-US" dirty="0"/>
              <a:t> Operational risks involve challenges in daily business operations due to the project. These risks can impact the functionality or usability of the software.</a:t>
            </a:r>
          </a:p>
          <a:p>
            <a:r>
              <a:rPr lang="en-US" dirty="0"/>
              <a:t>Examples:</a:t>
            </a:r>
          </a:p>
          <a:p>
            <a:pPr lvl="1"/>
            <a:r>
              <a:rPr lang="en-US" dirty="0"/>
              <a:t>Difficulty in transitioning to the new system.</a:t>
            </a:r>
          </a:p>
          <a:p>
            <a:pPr lvl="1"/>
            <a:r>
              <a:rPr lang="en-US" dirty="0"/>
              <a:t>Software not meeting user requirements.</a:t>
            </a:r>
          </a:p>
          <a:p>
            <a:pPr lvl="1"/>
            <a:r>
              <a:rPr lang="en-US" dirty="0"/>
              <a:t>Disruptions in ongoing operations.</a:t>
            </a:r>
          </a:p>
          <a:p>
            <a:pPr marL="0" indent="0">
              <a:buNone/>
            </a:pPr>
            <a:endParaRPr lang="en-US" b="1" dirty="0" smtClean="0"/>
          </a:p>
          <a:p>
            <a:pPr marL="0" indent="0">
              <a:buNone/>
            </a:pPr>
            <a:r>
              <a:rPr lang="en-US" b="1" dirty="0" smtClean="0"/>
              <a:t>Security </a:t>
            </a:r>
            <a:r>
              <a:rPr lang="en-US" b="1" dirty="0"/>
              <a:t>Risks:</a:t>
            </a:r>
            <a:r>
              <a:rPr lang="en-US" dirty="0"/>
              <a:t> These risks pertain to vulnerabilities in the software that may lead to breaches, data loss, or unauthorized access.</a:t>
            </a:r>
          </a:p>
          <a:p>
            <a:r>
              <a:rPr lang="en-US" dirty="0"/>
              <a:t>Examples:</a:t>
            </a:r>
          </a:p>
          <a:p>
            <a:pPr lvl="1"/>
            <a:r>
              <a:rPr lang="en-US" dirty="0"/>
              <a:t>Weak data encryption or protection.</a:t>
            </a:r>
          </a:p>
          <a:p>
            <a:pPr lvl="1"/>
            <a:r>
              <a:rPr lang="en-US" dirty="0"/>
              <a:t>Cyberattacks and hacking threats.</a:t>
            </a:r>
          </a:p>
          <a:p>
            <a:pPr lvl="1"/>
            <a:r>
              <a:rPr lang="en-US" dirty="0"/>
              <a:t>Non-compliance with security standards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5</a:t>
            </a:fld>
            <a:endParaRPr lang="en-US"/>
          </a:p>
        </p:txBody>
      </p:sp>
    </p:spTree>
    <p:extLst>
      <p:ext uri="{BB962C8B-B14F-4D97-AF65-F5344CB8AC3E}">
        <p14:creationId xmlns:p14="http://schemas.microsoft.com/office/powerpoint/2010/main" val="253389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 calcmode="lin" valueType="num">
                                      <p:cBhvr additive="base">
                                        <p:cTn id="6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Sources of Risks </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6</a:t>
            </a:fld>
            <a:endParaRPr lang="en-US"/>
          </a:p>
        </p:txBody>
      </p:sp>
      <p:sp>
        <p:nvSpPr>
          <p:cNvPr id="6" name="Content Placeholder 1">
            <a:extLst>
              <a:ext uri="{FF2B5EF4-FFF2-40B4-BE49-F238E27FC236}">
                <a16:creationId xmlns="" xmlns:a16="http://schemas.microsoft.com/office/drawing/2014/main" id="{57515C26-2FD1-0841-84D7-9FDAA94B099E}"/>
              </a:ext>
            </a:extLst>
          </p:cNvPr>
          <p:cNvSpPr>
            <a:spLocks noGrp="1"/>
          </p:cNvSpPr>
          <p:nvPr>
            <p:ph idx="1"/>
          </p:nvPr>
        </p:nvSpPr>
        <p:spPr>
          <a:xfrm>
            <a:off x="560232" y="639567"/>
            <a:ext cx="7955119" cy="4046733"/>
          </a:xfrm>
        </p:spPr>
        <p:txBody>
          <a:bodyPr>
            <a:normAutofit fontScale="70000" lnSpcReduction="20000"/>
          </a:bodyPr>
          <a:lstStyle/>
          <a:p>
            <a:pPr marL="0" indent="0">
              <a:buNone/>
            </a:pPr>
            <a:r>
              <a:rPr lang="en-US" sz="2400" b="1" dirty="0">
                <a:solidFill>
                  <a:srgbClr val="0070C0"/>
                </a:solidFill>
                <a:latin typeface="Times New Roman" panose="02020603050405020304" pitchFamily="18" charset="0"/>
                <a:cs typeface="Times New Roman" panose="02020603050405020304" pitchFamily="18" charset="0"/>
              </a:rPr>
              <a:t>Natures of risks </a:t>
            </a:r>
          </a:p>
          <a:p>
            <a:r>
              <a:rPr lang="en-US" sz="2400" dirty="0">
                <a:latin typeface="Times New Roman" panose="02020603050405020304" pitchFamily="18" charset="0"/>
                <a:cs typeface="Times New Roman" panose="02020603050405020304" pitchFamily="18" charset="0"/>
              </a:rPr>
              <a:t>People (Human factor)</a:t>
            </a:r>
            <a:endParaRPr lang="en-US" sz="2400" dirty="0">
              <a:latin typeface="Times New Roman" panose="02020603050405020304" pitchFamily="18" charset="0"/>
              <a:cs typeface="Times New Roman" panose="02020603050405020304" pitchFamily="18" charset="0"/>
            </a:endParaRPr>
          </a:p>
          <a:p>
            <a:pPr lvl="1"/>
            <a:r>
              <a:rPr lang="en-US" sz="2100" dirty="0">
                <a:latin typeface="Times New Roman" panose="02020603050405020304" pitchFamily="18" charset="0"/>
                <a:cs typeface="Times New Roman" panose="02020603050405020304" pitchFamily="18" charset="0"/>
              </a:rPr>
              <a:t>Type of resources mismatch,(people with different skill set allocated)</a:t>
            </a:r>
          </a:p>
          <a:p>
            <a:pPr lvl="1"/>
            <a:r>
              <a:rPr lang="en-US" sz="2100" dirty="0">
                <a:latin typeface="Times New Roman" panose="02020603050405020304" pitchFamily="18" charset="0"/>
                <a:cs typeface="Times New Roman" panose="02020603050405020304" pitchFamily="18" charset="0"/>
              </a:rPr>
              <a:t>Less Number of </a:t>
            </a:r>
            <a:r>
              <a:rPr lang="en-US" sz="2100" dirty="0">
                <a:latin typeface="Times New Roman" panose="02020603050405020304" pitchFamily="18" charset="0"/>
                <a:cs typeface="Times New Roman" panose="02020603050405020304" pitchFamily="18" charset="0"/>
              </a:rPr>
              <a:t>people, skill gap </a:t>
            </a:r>
            <a:r>
              <a:rPr lang="en-US" sz="2100" dirty="0" err="1">
                <a:latin typeface="Times New Roman" panose="02020603050405020304" pitchFamily="18" charset="0"/>
                <a:cs typeface="Times New Roman" panose="02020603050405020304" pitchFamily="18" charset="0"/>
              </a:rPr>
              <a:t>etc</a:t>
            </a:r>
            <a:endParaRPr lang="en-US" sz="21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Technology</a:t>
            </a:r>
          </a:p>
          <a:p>
            <a:pPr marL="342900" lvl="1" indent="0">
              <a:buNone/>
            </a:pPr>
            <a:r>
              <a:rPr lang="en-US" sz="2100" dirty="0">
                <a:latin typeface="Times New Roman" panose="02020603050405020304" pitchFamily="18" charset="0"/>
                <a:cs typeface="Times New Roman" panose="02020603050405020304" pitchFamily="18" charset="0"/>
              </a:rPr>
              <a:t>New technology used for implementation </a:t>
            </a:r>
          </a:p>
          <a:p>
            <a:r>
              <a:rPr lang="en-US" sz="2400" dirty="0">
                <a:latin typeface="Times New Roman" panose="02020603050405020304" pitchFamily="18" charset="0"/>
                <a:cs typeface="Times New Roman" panose="02020603050405020304" pitchFamily="18" charset="0"/>
              </a:rPr>
              <a:t>Structure</a:t>
            </a:r>
          </a:p>
          <a:p>
            <a:pPr marL="342900" lvl="1" indent="0">
              <a:buNone/>
            </a:pPr>
            <a:r>
              <a:rPr lang="en-US" sz="2100" dirty="0">
                <a:latin typeface="Times New Roman" panose="02020603050405020304" pitchFamily="18" charset="0"/>
                <a:cs typeface="Times New Roman" panose="02020603050405020304" pitchFamily="18" charset="0"/>
              </a:rPr>
              <a:t>Organization structure : Projectized / Strong Matrix / Weak matrix/ Open</a:t>
            </a:r>
          </a:p>
          <a:p>
            <a:r>
              <a:rPr lang="en-US" sz="2400" dirty="0">
                <a:latin typeface="Times New Roman" panose="02020603050405020304" pitchFamily="18" charset="0"/>
                <a:cs typeface="Times New Roman" panose="02020603050405020304" pitchFamily="18" charset="0"/>
              </a:rPr>
              <a:t>Task</a:t>
            </a:r>
          </a:p>
          <a:p>
            <a:pPr marL="0" lvl="1" indent="0">
              <a:spcBef>
                <a:spcPts val="750"/>
              </a:spcBef>
              <a:buNone/>
            </a:pPr>
            <a:r>
              <a:rPr lang="en-US" sz="2100" dirty="0">
                <a:latin typeface="Times New Roman" panose="02020603050405020304" pitchFamily="18" charset="0"/>
                <a:cs typeface="Times New Roman" panose="02020603050405020304" pitchFamily="18" charset="0"/>
              </a:rPr>
              <a:t>       Activities </a:t>
            </a:r>
            <a:r>
              <a:rPr lang="en-US" sz="2100" dirty="0">
                <a:latin typeface="Times New Roman" panose="02020603050405020304" pitchFamily="18" charset="0"/>
                <a:cs typeface="Times New Roman" panose="02020603050405020304" pitchFamily="18" charset="0"/>
              </a:rPr>
              <a:t>are carried out for the first time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Complexity: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As </a:t>
            </a:r>
            <a:r>
              <a:rPr lang="en-US" sz="2400" dirty="0">
                <a:latin typeface="Times New Roman" panose="02020603050405020304" pitchFamily="18" charset="0"/>
                <a:cs typeface="Times New Roman" panose="02020603050405020304" pitchFamily="18" charset="0"/>
              </a:rPr>
              <a:t>software grows more complex, the likelihood of risks such as miscommunication, errors, and delays increases</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External </a:t>
            </a:r>
            <a:r>
              <a:rPr lang="en-US" sz="2400" dirty="0">
                <a:latin typeface="Times New Roman" panose="02020603050405020304" pitchFamily="18" charset="0"/>
                <a:cs typeface="Times New Roman" panose="02020603050405020304" pitchFamily="18" charset="0"/>
              </a:rPr>
              <a:t>Factors</a:t>
            </a:r>
          </a:p>
        </p:txBody>
      </p:sp>
    </p:spTree>
    <p:extLst>
      <p:ext uri="{BB962C8B-B14F-4D97-AF65-F5344CB8AC3E}">
        <p14:creationId xmlns:p14="http://schemas.microsoft.com/office/powerpoint/2010/main" val="1318605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solidFill>
                  <a:srgbClr val="0070C0"/>
                </a:solidFill>
                <a:latin typeface="Times New Roman" panose="02020603050405020304" pitchFamily="18" charset="0"/>
                <a:cs typeface="Times New Roman" panose="02020603050405020304" pitchFamily="18" charset="0"/>
              </a:rPr>
              <a:t>Approaches to resolve risks</a:t>
            </a:r>
            <a:endParaRPr lang="en-IN" dirty="0"/>
          </a:p>
        </p:txBody>
      </p:sp>
      <p:sp>
        <p:nvSpPr>
          <p:cNvPr id="3" name="Content Placeholder 2"/>
          <p:cNvSpPr>
            <a:spLocks noGrp="1"/>
          </p:cNvSpPr>
          <p:nvPr>
            <p:ph idx="1"/>
          </p:nvPr>
        </p:nvSpPr>
        <p:spPr/>
        <p:txBody>
          <a:bodyPr>
            <a:normAutofit lnSpcReduction="10000"/>
          </a:bodyPr>
          <a:lstStyle/>
          <a:p>
            <a:r>
              <a:rPr lang="en-US" dirty="0"/>
              <a:t>Proactive </a:t>
            </a:r>
            <a:r>
              <a:rPr lang="en-US" dirty="0" smtClean="0"/>
              <a:t>approaches &amp; reactive approach</a:t>
            </a:r>
          </a:p>
          <a:p>
            <a:r>
              <a:rPr lang="en-GB" altLang="en-US" b="1" dirty="0" smtClean="0">
                <a:solidFill>
                  <a:srgbClr val="0070C0"/>
                </a:solidFill>
                <a:latin typeface="Times New Roman" panose="02020603050405020304" pitchFamily="18" charset="0"/>
                <a:cs typeface="Times New Roman" panose="02020603050405020304" pitchFamily="18" charset="0"/>
              </a:rPr>
              <a:t>Proactive</a:t>
            </a:r>
            <a:r>
              <a:rPr lang="en-GB" altLang="en-US" b="1" dirty="0">
                <a:solidFill>
                  <a:srgbClr val="0070C0"/>
                </a:solidFill>
                <a:latin typeface="Times New Roman" panose="02020603050405020304" pitchFamily="18" charset="0"/>
                <a:cs typeface="Times New Roman" panose="02020603050405020304" pitchFamily="18" charset="0"/>
              </a:rPr>
              <a:t>:</a:t>
            </a:r>
          </a:p>
          <a:p>
            <a:r>
              <a:rPr lang="en-US" dirty="0" smtClean="0"/>
              <a:t>Proactive </a:t>
            </a:r>
            <a:r>
              <a:rPr lang="en-US" dirty="0"/>
              <a:t>approaches aim to </a:t>
            </a:r>
            <a:r>
              <a:rPr lang="en-US" b="1" dirty="0"/>
              <a:t>anticipate and prevent risks</a:t>
            </a:r>
            <a:r>
              <a:rPr lang="en-US" dirty="0"/>
              <a:t> before they occur</a:t>
            </a:r>
            <a:r>
              <a:rPr lang="en-US" dirty="0" smtClean="0"/>
              <a:t>.</a:t>
            </a:r>
          </a:p>
          <a:p>
            <a:r>
              <a:rPr lang="en-US" dirty="0"/>
              <a:t>The goal is to identify potential risks early in the project and take steps to either avoid them or reduce their likelihood and impact</a:t>
            </a:r>
            <a:r>
              <a:rPr lang="en-US" dirty="0" smtClean="0"/>
              <a:t>.</a:t>
            </a:r>
          </a:p>
          <a:p>
            <a:endParaRPr lang="en-US" i="1" dirty="0" smtClean="0"/>
          </a:p>
          <a:p>
            <a:pPr lvl="1"/>
            <a:r>
              <a:rPr lang="en-US" i="1" dirty="0" smtClean="0"/>
              <a:t>Example</a:t>
            </a:r>
            <a:r>
              <a:rPr lang="en-US" i="1" dirty="0"/>
              <a:t>:</a:t>
            </a:r>
            <a:r>
              <a:rPr lang="en-US" dirty="0"/>
              <a:t> In a project, if you're using a new, untested technology, you identify the risk that the team may face difficulties due to a lack of expertise. </a:t>
            </a:r>
            <a:endParaRPr lang="en-US" dirty="0" smtClean="0"/>
          </a:p>
          <a:p>
            <a:pPr lvl="1"/>
            <a:r>
              <a:rPr lang="en-US" dirty="0" smtClean="0"/>
              <a:t>You </a:t>
            </a:r>
            <a:r>
              <a:rPr lang="en-US" dirty="0"/>
              <a:t>arrange for training in advance, ensuring the team can handle it.</a:t>
            </a:r>
            <a:endParaRPr lang="en-IN" dirty="0"/>
          </a:p>
        </p:txBody>
      </p:sp>
      <p:sp>
        <p:nvSpPr>
          <p:cNvPr id="4" name="Footer Placeholder 3"/>
          <p:cNvSpPr>
            <a:spLocks noGrp="1"/>
          </p:cNvSpPr>
          <p:nvPr>
            <p:ph type="ftr" sz="quarter" idx="11"/>
          </p:nvPr>
        </p:nvSpPr>
        <p:spPr/>
        <p:txBody>
          <a:bodyPr/>
          <a:lstStyle/>
          <a:p>
            <a:r>
              <a:rPr lang="en-US" smtClean="0"/>
              <a:t>Module 4.5  Risk Management</a:t>
            </a:r>
            <a:endParaRPr lang="en-US"/>
          </a:p>
        </p:txBody>
      </p:sp>
      <p:sp>
        <p:nvSpPr>
          <p:cNvPr id="5" name="Slide Number Placeholder 4"/>
          <p:cNvSpPr>
            <a:spLocks noGrp="1"/>
          </p:cNvSpPr>
          <p:nvPr>
            <p:ph type="sldNum" sz="quarter" idx="12"/>
          </p:nvPr>
        </p:nvSpPr>
        <p:spPr/>
        <p:txBody>
          <a:bodyPr/>
          <a:lstStyle/>
          <a:p>
            <a:fld id="{393B2100-AC2C-F948-A5D7-D9A78EA78887}" type="slidenum">
              <a:rPr lang="en-US" smtClean="0"/>
              <a:t>7</a:t>
            </a:fld>
            <a:endParaRPr lang="en-US"/>
          </a:p>
        </p:txBody>
      </p:sp>
    </p:spTree>
    <p:extLst>
      <p:ext uri="{BB962C8B-B14F-4D97-AF65-F5344CB8AC3E}">
        <p14:creationId xmlns:p14="http://schemas.microsoft.com/office/powerpoint/2010/main" val="398314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Risk Management </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8</a:t>
            </a:fld>
            <a:endParaRPr lang="en-US"/>
          </a:p>
        </p:txBody>
      </p:sp>
      <p:sp>
        <p:nvSpPr>
          <p:cNvPr id="8" name="Rectangle 3">
            <a:extLst>
              <a:ext uri="{FF2B5EF4-FFF2-40B4-BE49-F238E27FC236}">
                <a16:creationId xmlns="" xmlns:a16="http://schemas.microsoft.com/office/drawing/2014/main" id="{685E5C16-C061-1540-AACC-034ABB81A5FC}"/>
              </a:ext>
            </a:extLst>
          </p:cNvPr>
          <p:cNvSpPr txBox="1">
            <a:spLocks noChangeArrowheads="1"/>
          </p:cNvSpPr>
          <p:nvPr/>
        </p:nvSpPr>
        <p:spPr>
          <a:xfrm>
            <a:off x="628650" y="744347"/>
            <a:ext cx="7795260" cy="3884803"/>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2" charset="2"/>
              <a:buNone/>
            </a:pPr>
            <a:r>
              <a:rPr lang="en-GB" altLang="en-US" sz="2400" b="1" dirty="0">
                <a:solidFill>
                  <a:srgbClr val="0070C0"/>
                </a:solidFill>
                <a:latin typeface="Times New Roman" panose="02020603050405020304" pitchFamily="18" charset="0"/>
                <a:cs typeface="Times New Roman" panose="02020603050405020304" pitchFamily="18" charset="0"/>
              </a:rPr>
              <a:t>Reactive:</a:t>
            </a:r>
          </a:p>
          <a:p>
            <a:pPr algn="just"/>
            <a:r>
              <a:rPr lang="en-US" altLang="en-US" dirty="0">
                <a:latin typeface="Times New Roman" panose="02020603050405020304" pitchFamily="18" charset="0"/>
                <a:cs typeface="Times New Roman" panose="02020603050405020304" pitchFamily="18" charset="0"/>
              </a:rPr>
              <a:t>Reactive approaches focus on responding to risks after they </a:t>
            </a:r>
            <a:r>
              <a:rPr lang="en-US" altLang="en-US" dirty="0" smtClean="0">
                <a:latin typeface="Times New Roman" panose="02020603050405020304" pitchFamily="18" charset="0"/>
                <a:cs typeface="Times New Roman" panose="02020603050405020304" pitchFamily="18" charset="0"/>
              </a:rPr>
              <a:t>have occurred</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algn="just"/>
            <a:r>
              <a:rPr lang="en-US" altLang="en-US" dirty="0" smtClean="0">
                <a:latin typeface="Times New Roman" panose="02020603050405020304" pitchFamily="18" charset="0"/>
                <a:cs typeface="Times New Roman" panose="02020603050405020304" pitchFamily="18" charset="0"/>
              </a:rPr>
              <a:t>This </a:t>
            </a:r>
            <a:r>
              <a:rPr lang="en-US" altLang="en-US" dirty="0">
                <a:latin typeface="Times New Roman" panose="02020603050405020304" pitchFamily="18" charset="0"/>
                <a:cs typeface="Times New Roman" panose="02020603050405020304" pitchFamily="18" charset="0"/>
              </a:rPr>
              <a:t>means dealing with risks once they manifest and taking steps to minimize their impact or resolve them after the fact</a:t>
            </a:r>
            <a:r>
              <a:rPr lang="en-US" altLang="en-US" dirty="0" smtClean="0">
                <a:latin typeface="Times New Roman" panose="02020603050405020304" pitchFamily="18" charset="0"/>
                <a:cs typeface="Times New Roman" panose="02020603050405020304" pitchFamily="18" charset="0"/>
              </a:rPr>
              <a:t>.</a:t>
            </a:r>
          </a:p>
          <a:p>
            <a:pPr algn="just"/>
            <a:r>
              <a:rPr lang="en-US" altLang="en-US" dirty="0">
                <a:latin typeface="Times New Roman" panose="02020603050405020304" pitchFamily="18" charset="0"/>
                <a:cs typeface="Times New Roman" panose="02020603050405020304" pitchFamily="18" charset="0"/>
              </a:rPr>
              <a:t>Risk Acceptance: Some risks cannot be avoided or mitigated cost-effectively, so they are accepted and dealt with when they occur</a:t>
            </a:r>
            <a:r>
              <a:rPr lang="en-US" altLang="en-US" dirty="0" smtClean="0">
                <a:latin typeface="Times New Roman" panose="02020603050405020304" pitchFamily="18" charset="0"/>
                <a:cs typeface="Times New Roman" panose="02020603050405020304" pitchFamily="18" charset="0"/>
              </a:rPr>
              <a:t>.</a:t>
            </a:r>
          </a:p>
          <a:p>
            <a:pPr algn="just"/>
            <a:endParaRPr lang="en-US" altLang="en-US" dirty="0">
              <a:latin typeface="Times New Roman" panose="02020603050405020304" pitchFamily="18" charset="0"/>
              <a:cs typeface="Times New Roman" panose="02020603050405020304" pitchFamily="18" charset="0"/>
            </a:endParaRPr>
          </a:p>
          <a:p>
            <a:pPr lvl="1" algn="just"/>
            <a:r>
              <a:rPr lang="en-US" altLang="en-US" dirty="0" smtClean="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If a project experiences minor delays due to a supplier not delivering materials on time, </a:t>
            </a:r>
            <a:endParaRPr lang="en-US" altLang="en-US" dirty="0" smtClean="0">
              <a:latin typeface="Times New Roman" panose="02020603050405020304" pitchFamily="18" charset="0"/>
              <a:cs typeface="Times New Roman" panose="02020603050405020304" pitchFamily="18" charset="0"/>
            </a:endParaRPr>
          </a:p>
          <a:p>
            <a:pPr lvl="1" algn="just"/>
            <a:r>
              <a:rPr lang="en-US" altLang="en-US" dirty="0" smtClean="0">
                <a:latin typeface="Times New Roman" panose="02020603050405020304" pitchFamily="18" charset="0"/>
                <a:cs typeface="Times New Roman" panose="02020603050405020304" pitchFamily="18" charset="0"/>
              </a:rPr>
              <a:t>but </a:t>
            </a:r>
            <a:r>
              <a:rPr lang="en-US" altLang="en-US" dirty="0">
                <a:latin typeface="Times New Roman" panose="02020603050405020304" pitchFamily="18" charset="0"/>
                <a:cs typeface="Times New Roman" panose="02020603050405020304" pitchFamily="18" charset="0"/>
              </a:rPr>
              <a:t>the delay does not significantly affect the project, </a:t>
            </a:r>
            <a:endParaRPr lang="en-US" altLang="en-US" dirty="0" smtClean="0">
              <a:latin typeface="Times New Roman" panose="02020603050405020304" pitchFamily="18" charset="0"/>
              <a:cs typeface="Times New Roman" panose="02020603050405020304" pitchFamily="18" charset="0"/>
            </a:endParaRPr>
          </a:p>
          <a:p>
            <a:pPr lvl="1" algn="just"/>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team accepts the risk and adjusts the schedule to accommodate it.</a:t>
            </a:r>
            <a:endParaRPr lang="en-GB"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24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 calcmode="lin" valueType="num">
                                      <p:cBhvr additive="base">
                                        <p:cTn id="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 calcmode="lin" valueType="num">
                                      <p:cBhvr additive="base">
                                        <p:cTn id="1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anim calcmode="lin" valueType="num">
                                      <p:cBhvr additive="base">
                                        <p:cTn id="1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41D63A-8D23-0B4E-AFBF-F254B34B8D6C}"/>
              </a:ext>
            </a:extLst>
          </p:cNvPr>
          <p:cNvSpPr>
            <a:spLocks noGrp="1"/>
          </p:cNvSpPr>
          <p:nvPr>
            <p:ph type="title"/>
          </p:nvPr>
        </p:nvSpPr>
        <p:spPr>
          <a:xfrm>
            <a:off x="628650" y="1"/>
            <a:ext cx="7886700" cy="639566"/>
          </a:xfrm>
        </p:spPr>
        <p:txBody>
          <a:bodyPr>
            <a:normAutofit/>
          </a:bodyPr>
          <a:lstStyle/>
          <a:p>
            <a:pPr algn="ctr"/>
            <a:r>
              <a:rPr lang="en-US" b="1" dirty="0"/>
              <a:t>Boehm’s risk engineering task breakdown</a:t>
            </a:r>
          </a:p>
        </p:txBody>
      </p:sp>
      <p:sp>
        <p:nvSpPr>
          <p:cNvPr id="4" name="Footer Placeholder 3">
            <a:extLst>
              <a:ext uri="{FF2B5EF4-FFF2-40B4-BE49-F238E27FC236}">
                <a16:creationId xmlns="" xmlns:a16="http://schemas.microsoft.com/office/drawing/2014/main"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 xmlns:a16="http://schemas.microsoft.com/office/drawing/2014/main" id="{FCAC2981-2AD2-F242-9CF1-694EB58F6B9D}"/>
              </a:ext>
            </a:extLst>
          </p:cNvPr>
          <p:cNvSpPr>
            <a:spLocks noGrp="1"/>
          </p:cNvSpPr>
          <p:nvPr>
            <p:ph type="sldNum" sz="quarter" idx="12"/>
          </p:nvPr>
        </p:nvSpPr>
        <p:spPr/>
        <p:txBody>
          <a:bodyPr/>
          <a:lstStyle/>
          <a:p>
            <a:fld id="{5A2CE164-8857-FD40-AD3D-45F3A691825F}" type="slidenum">
              <a:rPr lang="en-US" smtClean="0"/>
              <a:pPr/>
              <a:t>9</a:t>
            </a:fld>
            <a:endParaRPr lang="en-US"/>
          </a:p>
        </p:txBody>
      </p:sp>
      <p:pic>
        <p:nvPicPr>
          <p:cNvPr id="8" name="Picture 3">
            <a:extLst>
              <a:ext uri="{FF2B5EF4-FFF2-40B4-BE49-F238E27FC236}">
                <a16:creationId xmlns="" xmlns:a16="http://schemas.microsoft.com/office/drawing/2014/main" id="{CB327349-4B2F-DE41-83DE-A98B5C01C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863" t="27321" r="21651" b="30156"/>
          <a:stretch>
            <a:fillRect/>
          </a:stretch>
        </p:blipFill>
        <p:spPr bwMode="auto">
          <a:xfrm>
            <a:off x="575104" y="639566"/>
            <a:ext cx="8557466" cy="3957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0908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2155</Words>
  <Application>Microsoft Office PowerPoint</Application>
  <PresentationFormat>On-screen Show (16:9)</PresentationFormat>
  <Paragraphs>300</Paragraphs>
  <Slides>34</Slides>
  <Notes>13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Simple Light</vt:lpstr>
      <vt:lpstr>Software Engineering  2UCCE501</vt:lpstr>
      <vt:lpstr>Module 4  System Implementation, Configuration Management  &amp; Risk Management </vt:lpstr>
      <vt:lpstr>Risk Management </vt:lpstr>
      <vt:lpstr>Categories of Risk</vt:lpstr>
      <vt:lpstr>PowerPoint Presentation</vt:lpstr>
      <vt:lpstr>Sources of Risks </vt:lpstr>
      <vt:lpstr>Approaches to resolve risks</vt:lpstr>
      <vt:lpstr>Risk Management </vt:lpstr>
      <vt:lpstr>Boehm’s risk engineering task breakdown</vt:lpstr>
      <vt:lpstr>Boehm’s top  development risks &amp; reduction strategies</vt:lpstr>
      <vt:lpstr>Boehm’s top development risks &amp; reduction strategies</vt:lpstr>
      <vt:lpstr>Risk management process</vt:lpstr>
      <vt:lpstr>Risk identification</vt:lpstr>
      <vt:lpstr>PowerPoint Presentation</vt:lpstr>
      <vt:lpstr>Risk assessment</vt:lpstr>
      <vt:lpstr>PowerPoint Presentation</vt:lpstr>
      <vt:lpstr>Risk Analysis &amp; Prioritization </vt:lpstr>
      <vt:lpstr>Example:</vt:lpstr>
      <vt:lpstr>Risk Avoidance and Mitigation/Risk planning</vt:lpstr>
      <vt:lpstr>Risk Monitoring and Control</vt:lpstr>
      <vt:lpstr>Project Evaluation and Review Technique (PERT)</vt:lpstr>
      <vt:lpstr>PowerPoint Presentation</vt:lpstr>
      <vt:lpstr>PERT Method Implementation Steps Track the following steps while creating a PERT Chart; 1. List the activities and milestones The first step is to determine the tasks required to complete the project. 2. Determine the sequence of activities The second step is to determine the order of the activities. Which activity is the predecessor which one is the successor? It is easy to determine the sequence of some activities however the sequence of some tasks may require deep analysis. 3. Build a network diagram The third step is to create the network diagram with the help of software or by hand and place the activities on the diagram. . </vt:lpstr>
      <vt:lpstr>PowerPoint Presentation</vt:lpstr>
      <vt:lpstr>Example of PERT in Action: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Evaluation and Review Technique (PERT)</dc:title>
  <cp:lastModifiedBy>kjscecomp</cp:lastModifiedBy>
  <cp:revision>7</cp:revision>
  <dcterms:modified xsi:type="dcterms:W3CDTF">2024-10-14T06:24:22Z</dcterms:modified>
</cp:coreProperties>
</file>