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1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48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36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8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5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8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276F-979C-4BB8-B0AD-710D14B2497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38F8-D342-4791-8A10-875907D5B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7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White Box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6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CYCLOMATIC COMPLEXITY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="1" i="1" dirty="0" err="1" smtClean="0"/>
              <a:t>Cyclomatic</a:t>
            </a:r>
            <a:r>
              <a:rPr lang="en-US" altLang="en-US" b="1" i="1" dirty="0" smtClean="0"/>
              <a:t> complexity </a:t>
            </a:r>
            <a:r>
              <a:rPr lang="en-US" altLang="en-US" dirty="0" smtClean="0"/>
              <a:t>is a software metric that provides a quantitative measure of the logical complexity of a program.</a:t>
            </a:r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err="1" smtClean="0"/>
              <a:t>Cyclomatic</a:t>
            </a:r>
            <a:r>
              <a:rPr lang="en-US" altLang="en-US" dirty="0" smtClean="0"/>
              <a:t> complexity </a:t>
            </a:r>
            <a:r>
              <a:rPr lang="en-US" altLang="en-US" b="1" dirty="0" smtClean="0"/>
              <a:t>defines number of independent paths</a:t>
            </a:r>
            <a:r>
              <a:rPr lang="en-US" altLang="en-US" dirty="0" smtClean="0"/>
              <a:t> which can be further used  in development of test cases.</a:t>
            </a:r>
          </a:p>
        </p:txBody>
      </p:sp>
    </p:spTree>
    <p:extLst>
      <p:ext uri="{BB962C8B-B14F-4D97-AF65-F5344CB8AC3E}">
        <p14:creationId xmlns:p14="http://schemas.microsoft.com/office/powerpoint/2010/main" val="960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39763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/>
              <a:t>Complexity is computed in one of three 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>
            <a:no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2400" b="1" dirty="0" smtClean="0"/>
              <a:t>1</a:t>
            </a:r>
            <a:r>
              <a:rPr lang="en-US" sz="2400" dirty="0" smtClean="0"/>
              <a:t>. The </a:t>
            </a:r>
            <a:r>
              <a:rPr lang="en-US" sz="2800" b="1" u="sng" dirty="0">
                <a:solidFill>
                  <a:srgbClr val="FF0000"/>
                </a:solidFill>
              </a:rPr>
              <a:t>number of regions </a:t>
            </a:r>
            <a:r>
              <a:rPr lang="en-US" sz="2400" dirty="0"/>
              <a:t>of the flow graph corresponds to the </a:t>
            </a:r>
            <a:r>
              <a:rPr lang="en-US" sz="2400" dirty="0" smtClean="0"/>
              <a:t>                 </a:t>
            </a:r>
            <a:r>
              <a:rPr lang="en-US" sz="2400" dirty="0" err="1" smtClean="0"/>
              <a:t>cyclomatic</a:t>
            </a:r>
            <a:r>
              <a:rPr lang="en-US" sz="2400" dirty="0" smtClean="0"/>
              <a:t> complexity.</a:t>
            </a:r>
          </a:p>
          <a:p>
            <a:pPr marL="514350" indent="-514350">
              <a:buFont typeface="Arial" pitchFamily="34" charset="0"/>
              <a:buAutoNum type="arabicPeriod"/>
              <a:defRPr/>
            </a:pPr>
            <a:endParaRPr lang="en-US" sz="2400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b="1" dirty="0"/>
              <a:t>2. </a:t>
            </a:r>
            <a:r>
              <a:rPr lang="en-US" sz="2400" dirty="0" err="1"/>
              <a:t>Cyclomatic</a:t>
            </a:r>
            <a:r>
              <a:rPr lang="en-US" sz="2400" dirty="0"/>
              <a:t> complexity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G</a:t>
            </a:r>
            <a:r>
              <a:rPr lang="en-US" sz="2400" dirty="0"/>
              <a:t>) for a flow graph </a:t>
            </a:r>
            <a:r>
              <a:rPr lang="en-US" sz="2400" i="1" dirty="0"/>
              <a:t>G </a:t>
            </a:r>
            <a:r>
              <a:rPr lang="en-US" sz="2400" dirty="0"/>
              <a:t>is defined as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i="1" dirty="0" smtClean="0"/>
              <a:t>                         </a:t>
            </a:r>
            <a:r>
              <a:rPr lang="en-US" sz="2800" u="sng" dirty="0" smtClean="0">
                <a:solidFill>
                  <a:srgbClr val="FF0000"/>
                </a:solidFill>
              </a:rPr>
              <a:t>V(G</a:t>
            </a:r>
            <a:r>
              <a:rPr lang="en-US" sz="2800" u="sng" dirty="0">
                <a:solidFill>
                  <a:srgbClr val="FF0000"/>
                </a:solidFill>
              </a:rPr>
              <a:t>) </a:t>
            </a:r>
            <a:r>
              <a:rPr lang="en-US" sz="2800" u="sng" dirty="0" smtClean="0">
                <a:solidFill>
                  <a:srgbClr val="FF0000"/>
                </a:solidFill>
              </a:rPr>
              <a:t>= </a:t>
            </a:r>
            <a:r>
              <a:rPr lang="en-US" sz="2800" u="sng" dirty="0">
                <a:solidFill>
                  <a:srgbClr val="FF0000"/>
                </a:solidFill>
              </a:rPr>
              <a:t>E </a:t>
            </a:r>
            <a:r>
              <a:rPr lang="en-US" sz="2800" u="sng" dirty="0" smtClean="0">
                <a:solidFill>
                  <a:srgbClr val="FF0000"/>
                </a:solidFill>
              </a:rPr>
              <a:t>- </a:t>
            </a:r>
            <a:r>
              <a:rPr lang="en-US" sz="2800" u="sng" dirty="0">
                <a:solidFill>
                  <a:srgbClr val="FF0000"/>
                </a:solidFill>
              </a:rPr>
              <a:t>N +</a:t>
            </a:r>
            <a:r>
              <a:rPr lang="en-US" sz="2800" u="sng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McCabe Complexity Measure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/>
              <a:t>where </a:t>
            </a:r>
            <a:r>
              <a:rPr lang="en-US" sz="2400" i="1" dirty="0"/>
              <a:t>E </a:t>
            </a:r>
            <a:r>
              <a:rPr lang="en-US" sz="2400" dirty="0"/>
              <a:t>is the number of flow graph edges and </a:t>
            </a:r>
            <a:r>
              <a:rPr lang="en-US" sz="2400" i="1" dirty="0"/>
              <a:t>N </a:t>
            </a:r>
            <a:r>
              <a:rPr lang="en-US" sz="2400" dirty="0"/>
              <a:t>is the number of </a:t>
            </a:r>
            <a:r>
              <a:rPr lang="en-US" sz="2400" dirty="0" smtClean="0"/>
              <a:t>flow graph </a:t>
            </a:r>
            <a:r>
              <a:rPr lang="en-US" sz="2400" dirty="0"/>
              <a:t>nodes</a:t>
            </a:r>
            <a:r>
              <a:rPr lang="en-US" sz="2400" dirty="0" smtClean="0"/>
              <a:t>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400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b="1" dirty="0"/>
              <a:t>3. </a:t>
            </a:r>
            <a:r>
              <a:rPr lang="en-US" sz="2400" dirty="0" err="1"/>
              <a:t>Cyclomatic</a:t>
            </a:r>
            <a:r>
              <a:rPr lang="en-US" sz="2400" dirty="0"/>
              <a:t> complexity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G</a:t>
            </a:r>
            <a:r>
              <a:rPr lang="en-US" sz="2400" dirty="0"/>
              <a:t>) for a flow graph </a:t>
            </a:r>
            <a:r>
              <a:rPr lang="en-US" sz="2400" i="1" dirty="0"/>
              <a:t>G </a:t>
            </a:r>
            <a:r>
              <a:rPr lang="en-US" sz="2400" dirty="0"/>
              <a:t>is also defined as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i="1" dirty="0" smtClean="0"/>
              <a:t>                                                 </a:t>
            </a:r>
            <a:r>
              <a:rPr lang="en-US" sz="2800" i="1" u="sng" dirty="0" smtClean="0">
                <a:solidFill>
                  <a:srgbClr val="FF0000"/>
                </a:solidFill>
              </a:rPr>
              <a:t>V</a:t>
            </a:r>
            <a:r>
              <a:rPr lang="en-US" sz="2800" u="sng" dirty="0" smtClean="0">
                <a:solidFill>
                  <a:srgbClr val="FF0000"/>
                </a:solidFill>
              </a:rPr>
              <a:t>(</a:t>
            </a:r>
            <a:r>
              <a:rPr lang="en-US" sz="2800" i="1" u="sng" dirty="0" smtClean="0">
                <a:solidFill>
                  <a:srgbClr val="FF0000"/>
                </a:solidFill>
              </a:rPr>
              <a:t>G</a:t>
            </a:r>
            <a:r>
              <a:rPr lang="en-US" sz="2800" u="sng" dirty="0">
                <a:solidFill>
                  <a:srgbClr val="FF0000"/>
                </a:solidFill>
              </a:rPr>
              <a:t>) </a:t>
            </a:r>
            <a:r>
              <a:rPr lang="en-US" sz="2800" u="sng" dirty="0" smtClean="0">
                <a:solidFill>
                  <a:srgbClr val="FF0000"/>
                </a:solidFill>
              </a:rPr>
              <a:t>= </a:t>
            </a:r>
            <a:r>
              <a:rPr lang="en-US" sz="2800" i="1" u="sng" dirty="0">
                <a:solidFill>
                  <a:srgbClr val="FF0000"/>
                </a:solidFill>
              </a:rPr>
              <a:t>P </a:t>
            </a:r>
            <a:r>
              <a:rPr lang="en-US" sz="2800" i="1" u="sng" dirty="0" smtClean="0">
                <a:solidFill>
                  <a:srgbClr val="FF0000"/>
                </a:solidFill>
              </a:rPr>
              <a:t>+</a:t>
            </a:r>
            <a:r>
              <a:rPr lang="en-US" sz="2800" u="sng" dirty="0" smtClean="0">
                <a:solidFill>
                  <a:srgbClr val="FF0000"/>
                </a:solidFill>
              </a:rPr>
              <a:t> </a:t>
            </a:r>
            <a:r>
              <a:rPr lang="en-US" sz="2800" u="sng" dirty="0">
                <a:solidFill>
                  <a:srgbClr val="FF0000"/>
                </a:solidFill>
              </a:rPr>
              <a:t>1</a:t>
            </a:r>
            <a:endParaRPr lang="en-US" sz="2400" u="sng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/>
              <a:t>where </a:t>
            </a:r>
            <a:r>
              <a:rPr lang="en-US" sz="2400" i="1" dirty="0"/>
              <a:t>P </a:t>
            </a:r>
            <a:r>
              <a:rPr lang="en-US" sz="2400" dirty="0"/>
              <a:t>is the number of predicate nodes contained in the flow graph </a:t>
            </a:r>
            <a:r>
              <a:rPr lang="en-US" sz="2400" i="1" dirty="0"/>
              <a:t>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3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357188" y="42862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None/>
            </a:pPr>
            <a:r>
              <a:rPr lang="en-IN" altLang="en-US" sz="2800" smtClean="0"/>
              <a:t>IF A = 10 THEN 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IF B &gt; C  THEN 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A = B 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ELSE 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A = C 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ENDIF 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ENDIF 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Print A 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Print B 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Print C</a:t>
            </a:r>
          </a:p>
          <a:p>
            <a:pPr>
              <a:buFont typeface="Arial" pitchFamily="34" charset="0"/>
              <a:buNone/>
            </a:pPr>
            <a:endParaRPr lang="en-IN" altLang="en-US" sz="2800" smtClean="0"/>
          </a:p>
        </p:txBody>
      </p:sp>
      <p:pic>
        <p:nvPicPr>
          <p:cNvPr id="99331" name="Picture 2" descr="Cyclomatic complexity in Tes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428625"/>
            <a:ext cx="481965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214313" y="35718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None/>
            </a:pPr>
            <a:r>
              <a:rPr lang="en-IN" altLang="en-US" sz="2400" smtClean="0"/>
              <a:t>if (month == 1)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 {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 if (day == 1) 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{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 print('HAPPY NEW YEAR'); 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}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 else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 {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 print('HAVE A NICE DAY'); 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}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 }</a:t>
            </a:r>
          </a:p>
          <a:p>
            <a:pPr>
              <a:buFont typeface="Arial" pitchFamily="34" charset="0"/>
              <a:buNone/>
            </a:pPr>
            <a:r>
              <a:rPr lang="en-IN" altLang="en-US" sz="2400" smtClean="0"/>
              <a:t> print('END');</a:t>
            </a:r>
          </a:p>
        </p:txBody>
      </p:sp>
      <p:sp>
        <p:nvSpPr>
          <p:cNvPr id="113667" name="AutoShape 2" descr="Example Control Flow Graph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3668" name="AutoShape 6" descr="Example Control Flow Graph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113669" name="Picture 6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571500"/>
            <a:ext cx="542925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316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0" y="1857375"/>
            <a:ext cx="3143250" cy="58578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IN" altLang="en-US" sz="2000" smtClean="0"/>
              <a:t>for (var i = 0; i &lt; 10; i++)</a:t>
            </a:r>
          </a:p>
          <a:p>
            <a:pPr>
              <a:buFont typeface="Arial" pitchFamily="34" charset="0"/>
              <a:buNone/>
            </a:pPr>
            <a:r>
              <a:rPr lang="en-IN" altLang="en-US" sz="2000" smtClean="0"/>
              <a:t> {</a:t>
            </a:r>
          </a:p>
          <a:p>
            <a:pPr>
              <a:buFont typeface="Arial" pitchFamily="34" charset="0"/>
              <a:buNone/>
            </a:pPr>
            <a:r>
              <a:rPr lang="en-IN" altLang="en-US" sz="2000" smtClean="0"/>
              <a:t> if (i == 2 || i == 4 || i == 6) </a:t>
            </a:r>
          </a:p>
          <a:p>
            <a:pPr>
              <a:buFont typeface="Arial" pitchFamily="34" charset="0"/>
              <a:buNone/>
            </a:pPr>
            <a:r>
              <a:rPr lang="en-IN" altLang="en-US" sz="2000" smtClean="0"/>
              <a:t>{</a:t>
            </a:r>
          </a:p>
          <a:p>
            <a:pPr>
              <a:buFont typeface="Arial" pitchFamily="34" charset="0"/>
              <a:buNone/>
            </a:pPr>
            <a:r>
              <a:rPr lang="en-IN" altLang="en-US" sz="2000" smtClean="0"/>
              <a:t> print('2 OR 4 OR 6');</a:t>
            </a:r>
          </a:p>
          <a:p>
            <a:pPr>
              <a:buFont typeface="Arial" pitchFamily="34" charset="0"/>
              <a:buNone/>
            </a:pPr>
            <a:r>
              <a:rPr lang="en-IN" altLang="en-US" sz="2000" smtClean="0"/>
              <a:t> }</a:t>
            </a:r>
          </a:p>
          <a:p>
            <a:pPr>
              <a:buFont typeface="Arial" pitchFamily="34" charset="0"/>
              <a:buNone/>
            </a:pPr>
            <a:r>
              <a:rPr lang="en-IN" altLang="en-US" sz="2000" smtClean="0"/>
              <a:t> }</a:t>
            </a:r>
          </a:p>
          <a:p>
            <a:pPr>
              <a:buFont typeface="Arial" pitchFamily="34" charset="0"/>
              <a:buNone/>
            </a:pPr>
            <a:r>
              <a:rPr lang="en-IN" altLang="en-US" sz="2000" smtClean="0"/>
              <a:t> print('END');</a:t>
            </a:r>
          </a:p>
        </p:txBody>
      </p:sp>
      <p:pic>
        <p:nvPicPr>
          <p:cNvPr id="4" name="Content Placeholder 3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0"/>
            <a:ext cx="6143625" cy="676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214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214313" y="428625"/>
            <a:ext cx="3286125" cy="600075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IN" altLang="en-US" sz="2800" smtClean="0"/>
              <a:t>procedure greater;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integer: x, y, z = 0;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enter the value of x;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enter the value of y;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if x &gt; y then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z = x;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else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z = y;</a:t>
            </a:r>
          </a:p>
          <a:p>
            <a:pPr>
              <a:buFont typeface="Arial" pitchFamily="34" charset="0"/>
              <a:buNone/>
            </a:pPr>
            <a:r>
              <a:rPr lang="en-IN" altLang="en-US" sz="2800" smtClean="0"/>
              <a:t>end greater</a:t>
            </a:r>
          </a:p>
          <a:p>
            <a:pPr>
              <a:buFont typeface="Arial" pitchFamily="34" charset="0"/>
              <a:buNone/>
            </a:pPr>
            <a:endParaRPr lang="en-IN" altLang="en-US" sz="2800" smtClean="0"/>
          </a:p>
        </p:txBody>
      </p:sp>
      <p:pic>
        <p:nvPicPr>
          <p:cNvPr id="177154" name="Picture 2" descr="Flow Graph to Find the Greater between Two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571500"/>
            <a:ext cx="52530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19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>
          <a:xfrm>
            <a:off x="285750" y="428625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IN" altLang="en-US" sz="3600" b="1" smtClean="0"/>
              <a:t>Determine all independent paths through the program</a:t>
            </a:r>
            <a:r>
              <a:rPr lang="en-IN" altLang="en-US" smtClean="0"/>
              <a:t/>
            </a:r>
            <a:br>
              <a:rPr lang="en-IN" altLang="en-US" smtClean="0"/>
            </a:br>
            <a:endParaRPr lang="en-IN" altLang="en-US" smtClean="0"/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None/>
            </a:pPr>
            <a:r>
              <a:rPr lang="en-IN" altLang="en-US" smtClean="0"/>
              <a:t>  For the flow graph depicted the independent paths are listed below.</a:t>
            </a:r>
          </a:p>
          <a:p>
            <a:pPr>
              <a:lnSpc>
                <a:spcPct val="150000"/>
              </a:lnSpc>
              <a:buFont typeface="Arial" pitchFamily="34" charset="0"/>
              <a:buNone/>
            </a:pPr>
            <a:r>
              <a:rPr lang="en-IN" altLang="en-US" smtClean="0"/>
              <a:t>P1: 1-2-3-4-6</a:t>
            </a:r>
          </a:p>
          <a:p>
            <a:pPr>
              <a:lnSpc>
                <a:spcPct val="150000"/>
              </a:lnSpc>
              <a:buFont typeface="Arial" pitchFamily="34" charset="0"/>
              <a:buNone/>
            </a:pPr>
            <a:r>
              <a:rPr lang="en-IN" altLang="en-US" smtClean="0"/>
              <a:t>P2: 1-2-3-5-6</a:t>
            </a:r>
          </a:p>
          <a:p>
            <a:pPr>
              <a:buFont typeface="Arial" pitchFamily="34" charset="0"/>
              <a:buNone/>
            </a:pPr>
            <a:endParaRPr lang="en-IN" altLang="en-US" smtClean="0"/>
          </a:p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6528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4000" b="1" smtClean="0"/>
              <a:t>Compute the cyclomatic complexity</a:t>
            </a:r>
            <a:r>
              <a:rPr lang="en-IN" altLang="en-US" sz="4000" smtClean="0"/>
              <a:t/>
            </a:r>
            <a:br>
              <a:rPr lang="en-IN" altLang="en-US" sz="4000" smtClean="0"/>
            </a:br>
            <a:endParaRPr lang="en-IN" altLang="en-US" sz="4000" smtClean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CC = 2 as there two regions R1 and R2</a:t>
            </a:r>
          </a:p>
          <a:p>
            <a:pPr>
              <a:buFont typeface="Arial" pitchFamily="34" charset="0"/>
              <a:buNone/>
              <a:defRPr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or</a:t>
            </a:r>
          </a:p>
          <a:p>
            <a:pPr>
              <a:buFont typeface="Arial" pitchFamily="34" charset="0"/>
              <a:buNone/>
              <a:defRPr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CC 6 edges - 6 nodes + 2 =2</a:t>
            </a:r>
          </a:p>
          <a:p>
            <a:pPr>
              <a:buFont typeface="Arial" pitchFamily="34" charset="0"/>
              <a:buNone/>
              <a:defRPr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or</a:t>
            </a:r>
          </a:p>
          <a:p>
            <a:pPr>
              <a:buFont typeface="Arial" pitchFamily="34" charset="0"/>
              <a:buNone/>
              <a:defRPr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CC 1 predicate node + 1 = 2.</a:t>
            </a:r>
          </a:p>
        </p:txBody>
      </p:sp>
    </p:spTree>
    <p:extLst>
      <p:ext uri="{BB962C8B-B14F-4D97-AF65-F5344CB8AC3E}">
        <p14:creationId xmlns:p14="http://schemas.microsoft.com/office/powerpoint/2010/main" val="37182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On-screen Show (4:3)</PresentationFormat>
  <Paragraphs>64</Paragraphs>
  <Slides>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White Box Testing</vt:lpstr>
      <vt:lpstr>CYCLOMATIC COMPLEXITY</vt:lpstr>
      <vt:lpstr>Complexity is computed in one of three ways:</vt:lpstr>
      <vt:lpstr>PowerPoint Presentation</vt:lpstr>
      <vt:lpstr>PowerPoint Presentation</vt:lpstr>
      <vt:lpstr>PowerPoint Presentation</vt:lpstr>
      <vt:lpstr>PowerPoint Presentation</vt:lpstr>
      <vt:lpstr>Determine all independent paths through the program </vt:lpstr>
      <vt:lpstr>Compute the cyclomatic complexity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Testing</dc:title>
  <dc:creator>Admin</dc:creator>
  <cp:lastModifiedBy>Admin</cp:lastModifiedBy>
  <cp:revision>1</cp:revision>
  <dcterms:created xsi:type="dcterms:W3CDTF">2020-11-09T10:16:19Z</dcterms:created>
  <dcterms:modified xsi:type="dcterms:W3CDTF">2024-10-18T07:36:05Z</dcterms:modified>
</cp:coreProperties>
</file>